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1"/>
  </p:notesMasterIdLst>
  <p:handoutMasterIdLst>
    <p:handoutMasterId r:id="rId22"/>
  </p:handoutMasterIdLst>
  <p:sldIdLst>
    <p:sldId id="329" r:id="rId6"/>
    <p:sldId id="353" r:id="rId7"/>
    <p:sldId id="376" r:id="rId8"/>
    <p:sldId id="379" r:id="rId9"/>
    <p:sldId id="370" r:id="rId10"/>
    <p:sldId id="375" r:id="rId11"/>
    <p:sldId id="377" r:id="rId12"/>
    <p:sldId id="378" r:id="rId13"/>
    <p:sldId id="384" r:id="rId14"/>
    <p:sldId id="381" r:id="rId15"/>
    <p:sldId id="382" r:id="rId16"/>
    <p:sldId id="383" r:id="rId17"/>
    <p:sldId id="380" r:id="rId18"/>
    <p:sldId id="385" r:id="rId19"/>
    <p:sldId id="386" r:id="rId20"/>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Breuer, Johannes" initials="JB" lastIdx="19"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100"/>
    <a:srgbClr val="58748F"/>
    <a:srgbClr val="FFFFFF"/>
    <a:srgbClr val="FF924F"/>
    <a:srgbClr val="FF9859"/>
    <a:srgbClr val="FFB78B"/>
    <a:srgbClr val="C6D1DC"/>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27" autoAdjust="0"/>
    <p:restoredTop sz="91689" autoAdjust="0"/>
  </p:normalViewPr>
  <p:slideViewPr>
    <p:cSldViewPr>
      <p:cViewPr>
        <p:scale>
          <a:sx n="100" d="100"/>
          <a:sy n="100" d="100"/>
        </p:scale>
        <p:origin x="-1099" y="230"/>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94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‹Nr.›</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‹Nr.›</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smtClean="0"/>
              <a:t>Titel</a:t>
            </a:r>
            <a:endParaRPr lang="de-DE" dirty="0"/>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smtClean="0"/>
              <a:t>Textmasterformat bearbeiten</a:t>
            </a:r>
          </a:p>
          <a:p>
            <a:pPr lvl="1"/>
            <a:r>
              <a:rPr lang="de-DE" dirty="0" smtClean="0"/>
              <a:t>Zweite Ebene</a:t>
            </a:r>
          </a:p>
        </p:txBody>
      </p:sp>
      <p:sp>
        <p:nvSpPr>
          <p:cNvPr id="14" name="Fußzeilenplatzhalter 13"/>
          <p:cNvSpPr>
            <a:spLocks noGrp="1"/>
          </p:cNvSpPr>
          <p:nvPr>
            <p:ph type="ftr" sz="quarter" idx="11"/>
          </p:nvPr>
        </p:nvSpPr>
        <p:spPr/>
        <p:txBody>
          <a:bodyPr/>
          <a:lstStyle/>
          <a:p>
            <a:endParaRPr lang="de-DE"/>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t>‹Nr.›</a:t>
            </a:fld>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‹Nr.›</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p>
            <a:endParaRPr lang="de-DE"/>
          </a:p>
        </p:txBody>
      </p:sp>
      <p:sp>
        <p:nvSpPr>
          <p:cNvPr id="5" name="Titel 1"/>
          <p:cNvSpPr>
            <a:spLocks noGrp="1"/>
          </p:cNvSpPr>
          <p:nvPr>
            <p:ph type="title"/>
          </p:nvPr>
        </p:nvSpPr>
        <p:spPr>
          <a:xfrm>
            <a:off x="684213" y="908050"/>
            <a:ext cx="7775575" cy="509588"/>
          </a:xfrm>
        </p:spPr>
        <p:txBody>
          <a:bodyPr/>
          <a:lstStyle>
            <a:lvl1pPr>
              <a:defRPr/>
            </a:lvl1pPr>
          </a:lstStyle>
          <a:p>
            <a:r>
              <a:rPr lang="de-DE" dirty="0" smtClean="0"/>
              <a:t>Titel</a:t>
            </a:r>
            <a:endParaRPr lang="de-DE" dirty="0"/>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smtClean="0"/>
              <a:t>Textmasterformat bearbeiten</a:t>
            </a:r>
          </a:p>
          <a:p>
            <a:pPr lvl="1"/>
            <a:r>
              <a:rPr lang="de-DE" dirty="0" smtClean="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smtClean="0"/>
              <a:t>Textmasterformat bearbeiten</a:t>
            </a:r>
          </a:p>
          <a:p>
            <a:pPr lvl="1"/>
            <a:r>
              <a:rPr lang="de-DE" dirty="0" smtClean="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smtClean="0"/>
              <a:t>Title</a:t>
            </a:r>
            <a:endParaRPr lang="de-DE" dirty="0"/>
          </a:p>
        </p:txBody>
      </p:sp>
      <p:sp>
        <p:nvSpPr>
          <p:cNvPr id="11" name="Fußzeilenplatzhalter 10"/>
          <p:cNvSpPr>
            <a:spLocks noGrp="1"/>
          </p:cNvSpPr>
          <p:nvPr>
            <p:ph type="ftr" sz="quarter" idx="11"/>
          </p:nvPr>
        </p:nvSpPr>
        <p:spPr/>
        <p:txBody>
          <a:bodyPr/>
          <a:lstStyle/>
          <a:p>
            <a:endParaRPr lang="de-DE"/>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‹Nr.›</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p>
            <a:endParaRPr lang="de-DE" dirty="0"/>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‹Nr.›</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smtClean="0"/>
              <a:t>Title</a:t>
            </a:r>
            <a:endParaRPr lang="de-DE" dirty="0"/>
          </a:p>
        </p:txBody>
      </p:sp>
      <p:sp>
        <p:nvSpPr>
          <p:cNvPr id="11" name="Fußzeilenplatzhalter 10"/>
          <p:cNvSpPr>
            <a:spLocks noGrp="1"/>
          </p:cNvSpPr>
          <p:nvPr>
            <p:ph type="ftr" sz="quarter" idx="11"/>
          </p:nvPr>
        </p:nvSpPr>
        <p:spPr/>
        <p:txBody>
          <a:bodyPr/>
          <a:lstStyle/>
          <a:p>
            <a:endParaRPr lang="de-DE"/>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‹Nr.›</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smtClean="0"/>
              <a:t>Thank you for your attention</a:t>
            </a:r>
            <a:r>
              <a:rPr lang="de-DE" dirty="0" smtClean="0"/>
              <a:t>.</a:t>
            </a:r>
            <a:endParaRPr lang="de-DE" dirty="0"/>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smtClean="0"/>
              <a:t>Titel</a:t>
            </a:r>
            <a:endParaRPr lang="de-DE" dirty="0"/>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endParaRPr lang="de-DE" dirty="0"/>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‹Nr.›</a:t>
            </a:fld>
            <a:endParaRPr lang="de-DE" dirty="0"/>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timing>
    <p:tnLst>
      <p:par>
        <p:cTn id="1" dur="indefinite" restart="never" nodeType="tmRoot"/>
      </p:par>
    </p:tnLst>
  </p:timing>
  <p:hf hdr="0" ft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sf.io/x3s5c/wiki/home/" TargetMode="External"/><Relationship Id="rId2" Type="http://schemas.openxmlformats.org/officeDocument/2006/relationships/hyperlink" Target="https://opennessinitiative.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nature.com/sdata/policies/repositories" TargetMode="External"/><Relationship Id="rId7" Type="http://schemas.openxmlformats.org/officeDocument/2006/relationships/image" Target="../media/image11.png"/><Relationship Id="rId2" Type="http://schemas.openxmlformats.org/officeDocument/2006/relationships/hyperlink" Target="https://101innovations.wordpress.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datawiz.zpid.de/" TargetMode="External"/><Relationship Id="rId4" Type="http://schemas.openxmlformats.org/officeDocument/2006/relationships/hyperlink" Target="https://www.re3data.or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cessda.eu/Research-Infrastructure/Training" TargetMode="External"/><Relationship Id="rId2" Type="http://schemas.openxmlformats.org/officeDocument/2006/relationships/hyperlink" Target="https://www.gesis.org/en/services/events/gesis-training/" TargetMode="External"/><Relationship Id="rId1" Type="http://schemas.openxmlformats.org/officeDocument/2006/relationships/slideLayout" Target="../slideLayouts/slideLayout2.xml"/><Relationship Id="rId6" Type="http://schemas.openxmlformats.org/officeDocument/2006/relationships/hyperlink" Target="https://www.dgps.de/fileadmin/documents/Empfehlungen/Data_Management_eng.pdf" TargetMode="External"/><Relationship Id="rId5" Type="http://schemas.openxmlformats.org/officeDocument/2006/relationships/hyperlink" Target="https://www.cessda.eu/Research-Infrastructure/Training/Research-Data-Management" TargetMode="External"/><Relationship Id="rId4" Type="http://schemas.openxmlformats.org/officeDocument/2006/relationships/hyperlink" Target="https://www.bitss.org/event-types/worksho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jamesheathers/life-in-the-tinderbox-6b2e9760f3aa" TargetMode="External"/><Relationship Id="rId2" Type="http://schemas.openxmlformats.org/officeDocument/2006/relationships/hyperlink" Target="https://steamtraen.blogspot.de/2017/11/some-problems-in-field-study-of-sexual.html" TargetMode="External"/><Relationship Id="rId1" Type="http://schemas.openxmlformats.org/officeDocument/2006/relationships/slideLayout" Target="../slideLayouts/slideLayout2.xml"/><Relationship Id="rId6" Type="http://schemas.openxmlformats.org/officeDocument/2006/relationships/hyperlink" Target="http://www.timvanderzee.com/the-wansink-dossier-an-overview/" TargetMode="External"/><Relationship Id="rId5" Type="http://schemas.openxmlformats.org/officeDocument/2006/relationships/hyperlink" Target="https://medium.com/@jamesheathers/long-hair-dont-care-5eeba266ec52" TargetMode="External"/><Relationship Id="rId4" Type="http://schemas.openxmlformats.org/officeDocument/2006/relationships/hyperlink" Target="https://steamtraen.blogspot.de/2017/12/more-problematic-sexual-attracti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sf.io/preprints/psyarxiv/uwmr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995936" y="2924944"/>
            <a:ext cx="4896544" cy="1152129"/>
          </a:xfrm>
        </p:spPr>
        <p:txBody>
          <a:bodyPr/>
          <a:lstStyle/>
          <a:p>
            <a:r>
              <a:rPr lang="de-DE" sz="2400" dirty="0" err="1" smtClean="0"/>
              <a:t>Solving</a:t>
            </a:r>
            <a:r>
              <a:rPr lang="de-DE" sz="2400" dirty="0" smtClean="0"/>
              <a:t> </a:t>
            </a:r>
            <a:r>
              <a:rPr lang="de-DE" sz="2400" dirty="0" err="1" smtClean="0"/>
              <a:t>the</a:t>
            </a:r>
            <a:r>
              <a:rPr lang="de-DE" sz="2400" dirty="0" smtClean="0"/>
              <a:t> </a:t>
            </a:r>
            <a:r>
              <a:rPr lang="de-DE" sz="2400" dirty="0" err="1" smtClean="0"/>
              <a:t>sharing</a:t>
            </a:r>
            <a:r>
              <a:rPr lang="de-DE" sz="2400" dirty="0" smtClean="0"/>
              <a:t> paradox - </a:t>
            </a:r>
            <a:r>
              <a:rPr lang="en-US" sz="2400" dirty="0"/>
              <a:t>How data sharing can be promoted for the benefit of research integrity</a:t>
            </a:r>
            <a:r>
              <a:rPr lang="en-US" sz="2800" dirty="0"/>
              <a:t/>
            </a:r>
            <a:br>
              <a:rPr lang="en-US" sz="2800" dirty="0"/>
            </a:br>
            <a:endParaRPr lang="de-DE" sz="2800" dirty="0">
              <a:latin typeface="Calibri" panose="020F0502020204030204" pitchFamily="34" charset="0"/>
            </a:endParaRPr>
          </a:p>
        </p:txBody>
      </p:sp>
      <p:sp>
        <p:nvSpPr>
          <p:cNvPr id="6" name="Untertitel 5"/>
          <p:cNvSpPr>
            <a:spLocks noGrp="1"/>
          </p:cNvSpPr>
          <p:nvPr>
            <p:ph type="subTitle" idx="1"/>
          </p:nvPr>
        </p:nvSpPr>
        <p:spPr>
          <a:xfrm>
            <a:off x="3995936" y="4005064"/>
            <a:ext cx="5040560" cy="1080120"/>
          </a:xfrm>
        </p:spPr>
        <p:txBody>
          <a:bodyPr>
            <a:normAutofit fontScale="70000" lnSpcReduction="20000"/>
          </a:bodyPr>
          <a:lstStyle/>
          <a:p>
            <a:endParaRPr lang="de-DE" dirty="0"/>
          </a:p>
          <a:p>
            <a:r>
              <a:rPr lang="de-DE" sz="2200" i="1" dirty="0" smtClean="0"/>
              <a:t>Johannes Breuer</a:t>
            </a:r>
          </a:p>
          <a:p>
            <a:r>
              <a:rPr lang="de-DE" sz="2200" dirty="0" smtClean="0"/>
              <a:t>GESIS – Leibniz Institute </a:t>
            </a:r>
            <a:r>
              <a:rPr lang="de-DE" sz="2200" dirty="0" err="1" smtClean="0"/>
              <a:t>for</a:t>
            </a:r>
            <a:r>
              <a:rPr lang="de-DE" sz="2200" dirty="0" smtClean="0"/>
              <a:t> </a:t>
            </a:r>
            <a:r>
              <a:rPr lang="de-DE" sz="2200" dirty="0" err="1" smtClean="0"/>
              <a:t>the</a:t>
            </a:r>
            <a:r>
              <a:rPr lang="de-DE" sz="2200" dirty="0" smtClean="0"/>
              <a:t> </a:t>
            </a:r>
            <a:r>
              <a:rPr lang="de-DE" sz="2200" dirty="0" err="1" smtClean="0"/>
              <a:t>Social</a:t>
            </a:r>
            <a:r>
              <a:rPr lang="de-DE" sz="2200" dirty="0" smtClean="0"/>
              <a:t> </a:t>
            </a:r>
            <a:r>
              <a:rPr lang="de-DE" sz="2200" dirty="0" err="1" smtClean="0"/>
              <a:t>Sciences</a:t>
            </a:r>
            <a:endParaRPr lang="de-DE" sz="2200" dirty="0" smtClean="0"/>
          </a:p>
          <a:p>
            <a:r>
              <a:rPr lang="de-DE" sz="2200" dirty="0" smtClean="0"/>
              <a:t>Data Archive </a:t>
            </a:r>
            <a:r>
              <a:rPr lang="de-DE" sz="2200" dirty="0" err="1" smtClean="0"/>
              <a:t>for</a:t>
            </a:r>
            <a:r>
              <a:rPr lang="de-DE" sz="2200" dirty="0" smtClean="0"/>
              <a:t> </a:t>
            </a:r>
            <a:r>
              <a:rPr lang="de-DE" sz="2200" dirty="0" err="1" smtClean="0"/>
              <a:t>the</a:t>
            </a:r>
            <a:r>
              <a:rPr lang="de-DE" sz="2200" dirty="0" smtClean="0"/>
              <a:t> </a:t>
            </a:r>
            <a:r>
              <a:rPr lang="de-DE" sz="2200" dirty="0" err="1" smtClean="0"/>
              <a:t>Social</a:t>
            </a:r>
            <a:r>
              <a:rPr lang="de-DE" sz="2200" dirty="0" smtClean="0"/>
              <a:t> </a:t>
            </a:r>
            <a:r>
              <a:rPr lang="de-DE" sz="2200" dirty="0" err="1" smtClean="0"/>
              <a:t>Sciences</a:t>
            </a:r>
            <a:endParaRPr lang="de-DE" sz="2200" dirty="0"/>
          </a:p>
        </p:txBody>
      </p:sp>
    </p:spTree>
    <p:extLst>
      <p:ext uri="{BB962C8B-B14F-4D97-AF65-F5344CB8AC3E}">
        <p14:creationId xmlns:p14="http://schemas.microsoft.com/office/powerpoint/2010/main" val="3051550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latin typeface="Calibri" panose="020F0502020204030204" pitchFamily="34" charset="0"/>
              </a:rPr>
              <a:t>Scientists</a:t>
            </a:r>
            <a:r>
              <a:rPr lang="de-DE" dirty="0" smtClean="0">
                <a:latin typeface="Calibri" panose="020F0502020204030204" pitchFamily="34" charset="0"/>
              </a:rPr>
              <a:t> </a:t>
            </a:r>
            <a:r>
              <a:rPr lang="de-DE" dirty="0" err="1" smtClean="0">
                <a:latin typeface="Calibri" panose="020F0502020204030204" pitchFamily="34" charset="0"/>
              </a:rPr>
              <a:t>are</a:t>
            </a:r>
            <a:r>
              <a:rPr lang="de-DE" dirty="0" smtClean="0">
                <a:latin typeface="Calibri" panose="020F0502020204030204" pitchFamily="34" charset="0"/>
              </a:rPr>
              <a:t> human</a:t>
            </a:r>
            <a:endParaRPr lang="de-DE" dirty="0">
              <a:latin typeface="Calibri" panose="020F0502020204030204" pitchFamily="34" charset="0"/>
            </a:endParaRPr>
          </a:p>
        </p:txBody>
      </p:sp>
      <p:sp>
        <p:nvSpPr>
          <p:cNvPr id="3" name="Inhaltsplatzhalter 2"/>
          <p:cNvSpPr>
            <a:spLocks noGrp="1"/>
          </p:cNvSpPr>
          <p:nvPr>
            <p:ph idx="1"/>
          </p:nvPr>
        </p:nvSpPr>
        <p:spPr/>
        <p:txBody>
          <a:bodyPr>
            <a:normAutofit fontScale="77500" lnSpcReduction="20000"/>
          </a:bodyPr>
          <a:lstStyle/>
          <a:p>
            <a:r>
              <a:rPr lang="en-US" dirty="0" smtClean="0"/>
              <a:t>scientists </a:t>
            </a:r>
            <a:r>
              <a:rPr lang="en-US" b="1" dirty="0" smtClean="0"/>
              <a:t>cooperate and compete </a:t>
            </a:r>
            <a:r>
              <a:rPr lang="en-US" dirty="0" smtClean="0"/>
              <a:t>(often even with the same people)</a:t>
            </a:r>
          </a:p>
          <a:p>
            <a:r>
              <a:rPr lang="en-US" dirty="0" smtClean="0"/>
              <a:t>scientists </a:t>
            </a:r>
            <a:r>
              <a:rPr lang="en-US" b="1" dirty="0" smtClean="0"/>
              <a:t>have limited </a:t>
            </a:r>
            <a:r>
              <a:rPr lang="en-US" dirty="0" smtClean="0"/>
              <a:t>time and need to </a:t>
            </a:r>
            <a:r>
              <a:rPr lang="en-US" b="1" dirty="0" smtClean="0"/>
              <a:t>effectively allocate their resources</a:t>
            </a:r>
          </a:p>
          <a:p>
            <a:r>
              <a:rPr lang="en-US" dirty="0" err="1" smtClean="0"/>
              <a:t>Borgman</a:t>
            </a:r>
            <a:r>
              <a:rPr lang="en-US" dirty="0" smtClean="0"/>
              <a:t> (2012, p. 1073): “</a:t>
            </a:r>
            <a:r>
              <a:rPr lang="en-US" b="1" dirty="0" smtClean="0"/>
              <a:t>Data </a:t>
            </a:r>
            <a:r>
              <a:rPr lang="en-US" b="1" dirty="0"/>
              <a:t>are more likely to be shared when the policies beneﬁt those who produce the data</a:t>
            </a:r>
            <a:r>
              <a:rPr lang="en-US" dirty="0"/>
              <a:t>. This is a simple statement of </a:t>
            </a:r>
            <a:r>
              <a:rPr lang="en-US" b="1" dirty="0"/>
              <a:t>self-interest</a:t>
            </a:r>
            <a:r>
              <a:rPr lang="en-US" dirty="0"/>
              <a:t>. Researchers collaborate, but they also compete for grants, for jobs, for publication venues, and for students. They must choose carefully where to spend their time and resources. Time and money spent on documenting data for use by others are resources not spent in data collection, analysis, equipment, publication fees, conference travel, writing papers and proposals, or other research necessities</a:t>
            </a:r>
            <a:r>
              <a:rPr lang="en-US" dirty="0" smtClean="0"/>
              <a:t>.”</a:t>
            </a:r>
          </a:p>
        </p:txBody>
      </p:sp>
      <p:sp>
        <p:nvSpPr>
          <p:cNvPr id="4" name="Foliennummernplatzhalter 3"/>
          <p:cNvSpPr>
            <a:spLocks noGrp="1"/>
          </p:cNvSpPr>
          <p:nvPr>
            <p:ph type="sldNum" sz="quarter" idx="12"/>
          </p:nvPr>
        </p:nvSpPr>
        <p:spPr/>
        <p:txBody>
          <a:bodyPr/>
          <a:lstStyle/>
          <a:p>
            <a:fld id="{506DEF79-D5F3-42ED-9335-D73AD216BB54}" type="slidenum">
              <a:rPr lang="de-DE" smtClean="0"/>
              <a:t>10</a:t>
            </a:fld>
            <a:endParaRPr lang="de-DE" dirty="0"/>
          </a:p>
        </p:txBody>
      </p:sp>
    </p:spTree>
    <p:extLst>
      <p:ext uri="{BB962C8B-B14F-4D97-AF65-F5344CB8AC3E}">
        <p14:creationId xmlns:p14="http://schemas.microsoft.com/office/powerpoint/2010/main" val="1403467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latin typeface="Calibri" panose="020F0502020204030204" pitchFamily="34" charset="0"/>
              </a:rPr>
              <a:t>How</a:t>
            </a:r>
            <a:r>
              <a:rPr lang="de-DE" dirty="0" smtClean="0">
                <a:latin typeface="Calibri" panose="020F0502020204030204" pitchFamily="34" charset="0"/>
              </a:rPr>
              <a:t> </a:t>
            </a:r>
            <a:r>
              <a:rPr lang="de-DE" dirty="0" err="1" smtClean="0">
                <a:latin typeface="Calibri" panose="020F0502020204030204" pitchFamily="34" charset="0"/>
              </a:rPr>
              <a:t>can</a:t>
            </a:r>
            <a:r>
              <a:rPr lang="de-DE" dirty="0" smtClean="0">
                <a:latin typeface="Calibri" panose="020F0502020204030204" pitchFamily="34" charset="0"/>
              </a:rPr>
              <a:t> </a:t>
            </a:r>
            <a:r>
              <a:rPr lang="de-DE" dirty="0" err="1" smtClean="0">
                <a:latin typeface="Calibri" panose="020F0502020204030204" pitchFamily="34" charset="0"/>
              </a:rPr>
              <a:t>data</a:t>
            </a:r>
            <a:r>
              <a:rPr lang="de-DE" dirty="0" smtClean="0">
                <a:latin typeface="Calibri" panose="020F0502020204030204" pitchFamily="34" charset="0"/>
              </a:rPr>
              <a:t> </a:t>
            </a:r>
            <a:r>
              <a:rPr lang="de-DE" dirty="0" err="1" smtClean="0">
                <a:latin typeface="Calibri" panose="020F0502020204030204" pitchFamily="34" charset="0"/>
              </a:rPr>
              <a:t>sharing</a:t>
            </a:r>
            <a:r>
              <a:rPr lang="de-DE" dirty="0" smtClean="0">
                <a:latin typeface="Calibri" panose="020F0502020204030204" pitchFamily="34" charset="0"/>
              </a:rPr>
              <a:t> </a:t>
            </a:r>
            <a:r>
              <a:rPr lang="de-DE" dirty="0" err="1" smtClean="0">
                <a:latin typeface="Calibri" panose="020F0502020204030204" pitchFamily="34" charset="0"/>
              </a:rPr>
              <a:t>be</a:t>
            </a:r>
            <a:r>
              <a:rPr lang="de-DE" dirty="0" smtClean="0">
                <a:latin typeface="Calibri" panose="020F0502020204030204" pitchFamily="34" charset="0"/>
              </a:rPr>
              <a:t> </a:t>
            </a:r>
            <a:r>
              <a:rPr lang="de-DE" dirty="0" err="1" smtClean="0">
                <a:latin typeface="Calibri" panose="020F0502020204030204" pitchFamily="34" charset="0"/>
              </a:rPr>
              <a:t>promoted</a:t>
            </a:r>
            <a:r>
              <a:rPr lang="de-DE" dirty="0" smtClean="0">
                <a:latin typeface="Calibri" panose="020F0502020204030204" pitchFamily="34" charset="0"/>
              </a:rPr>
              <a:t>?</a:t>
            </a:r>
            <a:endParaRPr lang="de-DE" dirty="0">
              <a:latin typeface="Calibri" panose="020F0502020204030204" pitchFamily="34" charset="0"/>
            </a:endParaRPr>
          </a:p>
        </p:txBody>
      </p:sp>
      <p:sp>
        <p:nvSpPr>
          <p:cNvPr id="3" name="Inhaltsplatzhalter 2"/>
          <p:cNvSpPr>
            <a:spLocks noGrp="1"/>
          </p:cNvSpPr>
          <p:nvPr>
            <p:ph idx="1"/>
          </p:nvPr>
        </p:nvSpPr>
        <p:spPr/>
        <p:txBody>
          <a:bodyPr>
            <a:normAutofit fontScale="85000" lnSpcReduction="20000"/>
          </a:bodyPr>
          <a:lstStyle/>
          <a:p>
            <a:pPr marL="514350" indent="-514350">
              <a:buFont typeface="+mj-lt"/>
              <a:buAutoNum type="arabicPeriod"/>
            </a:pPr>
            <a:r>
              <a:rPr lang="en-US" dirty="0" smtClean="0"/>
              <a:t>Change the </a:t>
            </a:r>
            <a:r>
              <a:rPr lang="en-US" b="1" dirty="0" smtClean="0"/>
              <a:t>incentive structures</a:t>
            </a:r>
          </a:p>
          <a:p>
            <a:pPr marL="514350" indent="-514350">
              <a:buFont typeface="+mj-lt"/>
              <a:buAutoNum type="arabicPeriod"/>
            </a:pPr>
            <a:r>
              <a:rPr lang="en-US" b="1" dirty="0" smtClean="0"/>
              <a:t>Reduce time and effort needed </a:t>
            </a:r>
            <a:r>
              <a:rPr lang="en-US" dirty="0" smtClean="0"/>
              <a:t>for data sharing</a:t>
            </a:r>
          </a:p>
          <a:p>
            <a:pPr marL="514350" indent="-514350">
              <a:buFont typeface="+mj-lt"/>
              <a:buAutoNum type="arabicPeriod"/>
            </a:pPr>
            <a:r>
              <a:rPr lang="en-US" b="1" dirty="0" smtClean="0"/>
              <a:t>Educate </a:t>
            </a:r>
            <a:r>
              <a:rPr lang="en-US" dirty="0" smtClean="0"/>
              <a:t>scientists (and students)</a:t>
            </a:r>
          </a:p>
          <a:p>
            <a:pPr marL="514350" indent="-514350">
              <a:buFont typeface="+mj-lt"/>
              <a:buAutoNum type="arabicPeriod"/>
            </a:pPr>
            <a:endParaRPr lang="en-US" sz="3200" dirty="0"/>
          </a:p>
          <a:p>
            <a:pPr marL="914400" lvl="1" indent="-514350"/>
            <a:r>
              <a:rPr lang="en-US" b="1" dirty="0" smtClean="0"/>
              <a:t>bottom-up initiatives</a:t>
            </a:r>
            <a:r>
              <a:rPr lang="en-US" dirty="0" smtClean="0"/>
              <a:t>, e.g.:</a:t>
            </a:r>
            <a:endParaRPr lang="en-US" b="1" dirty="0" smtClean="0"/>
          </a:p>
          <a:p>
            <a:pPr marL="1314450" lvl="2" indent="-514350"/>
            <a:r>
              <a:rPr lang="en-US" dirty="0" smtClean="0"/>
              <a:t>Peer Reviewers Openness (PRO) </a:t>
            </a:r>
            <a:r>
              <a:rPr lang="en-US" dirty="0"/>
              <a:t>Initiative (</a:t>
            </a:r>
            <a:r>
              <a:rPr lang="en-US" dirty="0">
                <a:hlinkClick r:id="rId2"/>
              </a:rPr>
              <a:t>https://opennessinitiative.org</a:t>
            </a:r>
            <a:r>
              <a:rPr lang="en-US" dirty="0" smtClean="0">
                <a:hlinkClick r:id="rId2"/>
              </a:rPr>
              <a:t>/</a:t>
            </a:r>
            <a:r>
              <a:rPr lang="en-US" dirty="0" smtClean="0"/>
              <a:t>)</a:t>
            </a:r>
          </a:p>
          <a:p>
            <a:pPr marL="1314450" lvl="2" indent="-514350"/>
            <a:r>
              <a:rPr lang="en-US" dirty="0" smtClean="0"/>
              <a:t>Network of Open Science Initiatives (NOSI) at psychology departments </a:t>
            </a:r>
            <a:r>
              <a:rPr lang="en-US" dirty="0"/>
              <a:t>in Germany (</a:t>
            </a:r>
            <a:r>
              <a:rPr lang="en-US" dirty="0">
                <a:hlinkClick r:id="rId3"/>
              </a:rPr>
              <a:t>https://osf.io/x3s5c/wiki/home</a:t>
            </a:r>
            <a:r>
              <a:rPr lang="en-US" dirty="0" smtClean="0">
                <a:hlinkClick r:id="rId3"/>
              </a:rPr>
              <a:t>/</a:t>
            </a:r>
            <a:r>
              <a:rPr lang="en-US" dirty="0" smtClean="0"/>
              <a:t>)</a:t>
            </a:r>
          </a:p>
          <a:p>
            <a:pPr marL="914400" lvl="1" indent="-514350"/>
            <a:r>
              <a:rPr lang="en-US" b="1" dirty="0" smtClean="0"/>
              <a:t>top-down measures</a:t>
            </a:r>
            <a:r>
              <a:rPr lang="en-US" dirty="0" smtClean="0"/>
              <a:t>, e.g.:</a:t>
            </a:r>
            <a:endParaRPr lang="en-US" b="1" dirty="0" smtClean="0"/>
          </a:p>
          <a:p>
            <a:pPr marL="1314450" lvl="2" indent="-514350"/>
            <a:r>
              <a:rPr lang="en-US" dirty="0" smtClean="0"/>
              <a:t>(inter-)national policy/laws</a:t>
            </a:r>
          </a:p>
          <a:p>
            <a:pPr marL="1314450" lvl="2" indent="-514350"/>
            <a:r>
              <a:rPr lang="en-US" dirty="0"/>
              <a:t>f</a:t>
            </a:r>
            <a:r>
              <a:rPr lang="en-US" dirty="0" smtClean="0"/>
              <a:t>under requirements</a:t>
            </a:r>
          </a:p>
          <a:p>
            <a:pPr marL="1314450" lvl="2" indent="-514350"/>
            <a:r>
              <a:rPr lang="en-US" dirty="0"/>
              <a:t>j</a:t>
            </a:r>
            <a:r>
              <a:rPr lang="en-US" dirty="0" smtClean="0"/>
              <a:t>ournal requirements</a:t>
            </a:r>
          </a:p>
          <a:p>
            <a:pPr marL="1314450" lvl="2" indent="-514350"/>
            <a:endParaRPr lang="en-US" dirty="0" smtClean="0"/>
          </a:p>
          <a:p>
            <a:pPr marL="1314450" lvl="2" indent="-514350"/>
            <a:endParaRPr lang="en-US" dirty="0" smtClean="0"/>
          </a:p>
        </p:txBody>
      </p:sp>
      <p:sp>
        <p:nvSpPr>
          <p:cNvPr id="4" name="Foliennummernplatzhalter 3"/>
          <p:cNvSpPr>
            <a:spLocks noGrp="1"/>
          </p:cNvSpPr>
          <p:nvPr>
            <p:ph type="sldNum" sz="quarter" idx="12"/>
          </p:nvPr>
        </p:nvSpPr>
        <p:spPr/>
        <p:txBody>
          <a:bodyPr/>
          <a:lstStyle/>
          <a:p>
            <a:fld id="{506DEF79-D5F3-42ED-9335-D73AD216BB54}" type="slidenum">
              <a:rPr lang="de-DE" smtClean="0"/>
              <a:t>11</a:t>
            </a:fld>
            <a:endParaRPr lang="de-DE" dirty="0"/>
          </a:p>
        </p:txBody>
      </p:sp>
    </p:spTree>
    <p:extLst>
      <p:ext uri="{BB962C8B-B14F-4D97-AF65-F5344CB8AC3E}">
        <p14:creationId xmlns:p14="http://schemas.microsoft.com/office/powerpoint/2010/main" val="3766051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Calibri" panose="020F0502020204030204" pitchFamily="34" charset="0"/>
              </a:rPr>
              <a:t>Incentive </a:t>
            </a:r>
            <a:r>
              <a:rPr lang="de-DE" dirty="0" err="1" smtClean="0">
                <a:latin typeface="Calibri" panose="020F0502020204030204" pitchFamily="34" charset="0"/>
              </a:rPr>
              <a:t>structures</a:t>
            </a:r>
            <a:endParaRPr lang="de-DE" dirty="0">
              <a:latin typeface="Calibri" panose="020F0502020204030204" pitchFamily="34" charset="0"/>
            </a:endParaRPr>
          </a:p>
        </p:txBody>
      </p:sp>
      <p:sp>
        <p:nvSpPr>
          <p:cNvPr id="3" name="Inhaltsplatzhalter 2"/>
          <p:cNvSpPr>
            <a:spLocks noGrp="1"/>
          </p:cNvSpPr>
          <p:nvPr>
            <p:ph idx="1"/>
          </p:nvPr>
        </p:nvSpPr>
        <p:spPr>
          <a:xfrm>
            <a:off x="683569" y="1600200"/>
            <a:ext cx="7776219" cy="4565103"/>
          </a:xfrm>
        </p:spPr>
        <p:txBody>
          <a:bodyPr>
            <a:normAutofit fontScale="70000" lnSpcReduction="20000"/>
          </a:bodyPr>
          <a:lstStyle/>
          <a:p>
            <a:r>
              <a:rPr lang="de-DE" dirty="0" err="1"/>
              <a:t>n</a:t>
            </a:r>
            <a:r>
              <a:rPr lang="de-DE" dirty="0" err="1" smtClean="0"/>
              <a:t>eed</a:t>
            </a:r>
            <a:r>
              <a:rPr lang="de-DE" dirty="0" smtClean="0"/>
              <a:t> </a:t>
            </a:r>
            <a:r>
              <a:rPr lang="de-DE" dirty="0" err="1" smtClean="0"/>
              <a:t>to</a:t>
            </a:r>
            <a:r>
              <a:rPr lang="de-DE" dirty="0" smtClean="0"/>
              <a:t> </a:t>
            </a:r>
            <a:r>
              <a:rPr lang="de-DE" b="1" dirty="0" err="1" smtClean="0"/>
              <a:t>align</a:t>
            </a:r>
            <a:r>
              <a:rPr lang="de-DE" b="1" dirty="0" smtClean="0"/>
              <a:t> </a:t>
            </a:r>
            <a:r>
              <a:rPr lang="de-DE" b="1" dirty="0" err="1" smtClean="0"/>
              <a:t>benefits</a:t>
            </a:r>
            <a:r>
              <a:rPr lang="de-DE" b="1" dirty="0" smtClean="0"/>
              <a:t> </a:t>
            </a:r>
            <a:r>
              <a:rPr lang="de-DE" b="1" dirty="0" err="1" smtClean="0"/>
              <a:t>for</a:t>
            </a:r>
            <a:r>
              <a:rPr lang="de-DE" b="1" dirty="0" smtClean="0"/>
              <a:t> </a:t>
            </a:r>
            <a:r>
              <a:rPr lang="de-DE" b="1" dirty="0" err="1" smtClean="0"/>
              <a:t>science</a:t>
            </a:r>
            <a:r>
              <a:rPr lang="de-DE" b="1" dirty="0" smtClean="0"/>
              <a:t> </a:t>
            </a:r>
            <a:r>
              <a:rPr lang="de-DE" b="1" dirty="0" err="1" smtClean="0"/>
              <a:t>as</a:t>
            </a:r>
            <a:r>
              <a:rPr lang="de-DE" b="1" dirty="0" smtClean="0"/>
              <a:t> a </a:t>
            </a:r>
            <a:r>
              <a:rPr lang="de-DE" b="1" dirty="0" err="1" smtClean="0"/>
              <a:t>system</a:t>
            </a:r>
            <a:r>
              <a:rPr lang="de-DE" b="1" dirty="0" smtClean="0"/>
              <a:t> and </a:t>
            </a:r>
            <a:r>
              <a:rPr lang="de-DE" b="1" dirty="0" err="1" smtClean="0"/>
              <a:t>researchers</a:t>
            </a:r>
            <a:r>
              <a:rPr lang="de-DE" b="1" dirty="0" smtClean="0"/>
              <a:t> </a:t>
            </a:r>
            <a:r>
              <a:rPr lang="de-DE" b="1" dirty="0" err="1" smtClean="0"/>
              <a:t>as</a:t>
            </a:r>
            <a:r>
              <a:rPr lang="de-DE" b="1" dirty="0" smtClean="0"/>
              <a:t> </a:t>
            </a:r>
            <a:r>
              <a:rPr lang="de-DE" b="1" dirty="0" err="1" smtClean="0"/>
              <a:t>individuals</a:t>
            </a:r>
            <a:endParaRPr lang="de-DE" b="1" dirty="0" smtClean="0"/>
          </a:p>
          <a:p>
            <a:pPr marL="514350" indent="-514350">
              <a:buFont typeface="+mj-lt"/>
              <a:buAutoNum type="arabicPeriod"/>
            </a:pPr>
            <a:r>
              <a:rPr lang="de-DE" dirty="0" smtClean="0"/>
              <a:t>(</a:t>
            </a:r>
            <a:r>
              <a:rPr lang="de-DE" dirty="0" err="1" smtClean="0"/>
              <a:t>further</a:t>
            </a:r>
            <a:r>
              <a:rPr lang="de-DE" dirty="0" smtClean="0"/>
              <a:t>) </a:t>
            </a:r>
            <a:r>
              <a:rPr lang="de-DE" dirty="0" err="1" smtClean="0"/>
              <a:t>investigate</a:t>
            </a:r>
            <a:r>
              <a:rPr lang="de-DE" dirty="0" smtClean="0"/>
              <a:t> and </a:t>
            </a:r>
            <a:r>
              <a:rPr lang="de-DE" b="1" dirty="0" err="1" smtClean="0"/>
              <a:t>make</a:t>
            </a:r>
            <a:r>
              <a:rPr lang="de-DE" b="1" dirty="0" smtClean="0"/>
              <a:t> </a:t>
            </a:r>
            <a:r>
              <a:rPr lang="de-DE" b="1" dirty="0" err="1" smtClean="0"/>
              <a:t>researchers</a:t>
            </a:r>
            <a:r>
              <a:rPr lang="de-DE" b="1" dirty="0" smtClean="0"/>
              <a:t> </a:t>
            </a:r>
            <a:r>
              <a:rPr lang="de-DE" b="1" dirty="0" err="1" smtClean="0"/>
              <a:t>aware</a:t>
            </a:r>
            <a:r>
              <a:rPr lang="de-DE" b="1" dirty="0" smtClean="0"/>
              <a:t> </a:t>
            </a:r>
            <a:r>
              <a:rPr lang="de-DE" b="1" dirty="0" err="1" smtClean="0"/>
              <a:t>of</a:t>
            </a:r>
            <a:r>
              <a:rPr lang="de-DE" b="1" dirty="0" smtClean="0"/>
              <a:t> </a:t>
            </a:r>
            <a:r>
              <a:rPr lang="de-DE" b="1" dirty="0" err="1" smtClean="0"/>
              <a:t>the</a:t>
            </a:r>
            <a:r>
              <a:rPr lang="de-DE" b="1" dirty="0" smtClean="0"/>
              <a:t> </a:t>
            </a:r>
            <a:r>
              <a:rPr lang="de-DE" b="1" dirty="0" err="1" smtClean="0"/>
              <a:t>practical</a:t>
            </a:r>
            <a:r>
              <a:rPr lang="de-DE" b="1" dirty="0" smtClean="0"/>
              <a:t> </a:t>
            </a:r>
            <a:r>
              <a:rPr lang="de-DE" b="1" dirty="0" err="1" smtClean="0"/>
              <a:t>benefits</a:t>
            </a:r>
            <a:r>
              <a:rPr lang="de-DE" b="1" dirty="0" smtClean="0"/>
              <a:t> </a:t>
            </a:r>
            <a:r>
              <a:rPr lang="de-DE" b="1" dirty="0" err="1" smtClean="0"/>
              <a:t>of</a:t>
            </a:r>
            <a:r>
              <a:rPr lang="de-DE" b="1" dirty="0" smtClean="0"/>
              <a:t> </a:t>
            </a:r>
            <a:r>
              <a:rPr lang="de-DE" b="1" dirty="0" err="1" smtClean="0"/>
              <a:t>data</a:t>
            </a:r>
            <a:r>
              <a:rPr lang="de-DE" b="1" dirty="0" smtClean="0"/>
              <a:t> </a:t>
            </a:r>
            <a:r>
              <a:rPr lang="de-DE" b="1" dirty="0" err="1" smtClean="0"/>
              <a:t>sharing</a:t>
            </a:r>
            <a:endParaRPr lang="de-DE" b="1" dirty="0" smtClean="0"/>
          </a:p>
          <a:p>
            <a:pPr marL="914400" lvl="1" indent="-514350"/>
            <a:r>
              <a:rPr lang="de-DE" dirty="0" err="1"/>
              <a:t>p</a:t>
            </a:r>
            <a:r>
              <a:rPr lang="de-DE" dirty="0" err="1" smtClean="0"/>
              <a:t>rotection</a:t>
            </a:r>
            <a:r>
              <a:rPr lang="de-DE" dirty="0" smtClean="0"/>
              <a:t> </a:t>
            </a:r>
            <a:r>
              <a:rPr lang="de-DE" dirty="0" err="1" smtClean="0"/>
              <a:t>against</a:t>
            </a:r>
            <a:r>
              <a:rPr lang="de-DE" dirty="0" smtClean="0"/>
              <a:t> </a:t>
            </a:r>
            <a:r>
              <a:rPr lang="de-DE" dirty="0" err="1" smtClean="0"/>
              <a:t>data</a:t>
            </a:r>
            <a:r>
              <a:rPr lang="de-DE" dirty="0" smtClean="0"/>
              <a:t> </a:t>
            </a:r>
            <a:r>
              <a:rPr lang="de-DE" dirty="0" err="1" smtClean="0"/>
              <a:t>loss</a:t>
            </a:r>
            <a:endParaRPr lang="de-DE" dirty="0" smtClean="0"/>
          </a:p>
          <a:p>
            <a:pPr marL="914400" lvl="1" indent="-514350"/>
            <a:r>
              <a:rPr lang="de-DE" dirty="0" err="1" smtClean="0"/>
              <a:t>documenting</a:t>
            </a:r>
            <a:r>
              <a:rPr lang="de-DE" dirty="0" smtClean="0"/>
              <a:t> &amp; </a:t>
            </a:r>
            <a:r>
              <a:rPr lang="de-DE" dirty="0" err="1" smtClean="0"/>
              <a:t>sharing</a:t>
            </a:r>
            <a:r>
              <a:rPr lang="de-DE" dirty="0" smtClean="0"/>
              <a:t> </a:t>
            </a:r>
            <a:r>
              <a:rPr lang="de-DE" dirty="0" err="1" smtClean="0"/>
              <a:t>data</a:t>
            </a:r>
            <a:r>
              <a:rPr lang="de-DE" dirty="0" smtClean="0"/>
              <a:t> </a:t>
            </a:r>
            <a:r>
              <a:rPr lang="de-DE" dirty="0" err="1" smtClean="0"/>
              <a:t>facilitates</a:t>
            </a:r>
            <a:r>
              <a:rPr lang="de-DE" dirty="0" smtClean="0"/>
              <a:t> </a:t>
            </a:r>
            <a:r>
              <a:rPr lang="de-DE" dirty="0" err="1" smtClean="0"/>
              <a:t>cooperation</a:t>
            </a:r>
            <a:r>
              <a:rPr lang="de-DE" dirty="0" smtClean="0"/>
              <a:t> and </a:t>
            </a:r>
            <a:r>
              <a:rPr lang="de-DE" dirty="0" err="1" smtClean="0"/>
              <a:t>makes</a:t>
            </a:r>
            <a:r>
              <a:rPr lang="de-DE" dirty="0" smtClean="0"/>
              <a:t> </a:t>
            </a:r>
            <a:r>
              <a:rPr lang="de-DE" dirty="0" err="1" smtClean="0"/>
              <a:t>it</a:t>
            </a:r>
            <a:r>
              <a:rPr lang="de-DE" dirty="0" smtClean="0"/>
              <a:t> </a:t>
            </a:r>
            <a:r>
              <a:rPr lang="de-DE" dirty="0" err="1" smtClean="0"/>
              <a:t>easier</a:t>
            </a:r>
            <a:r>
              <a:rPr lang="de-DE" dirty="0" smtClean="0"/>
              <a:t> </a:t>
            </a:r>
            <a:r>
              <a:rPr lang="de-DE" dirty="0" err="1" smtClean="0"/>
              <a:t>to</a:t>
            </a:r>
            <a:r>
              <a:rPr lang="de-DE" dirty="0" smtClean="0"/>
              <a:t> </a:t>
            </a:r>
            <a:r>
              <a:rPr lang="de-DE" dirty="0" err="1" smtClean="0"/>
              <a:t>keep</a:t>
            </a:r>
            <a:r>
              <a:rPr lang="de-DE" dirty="0" smtClean="0"/>
              <a:t> </a:t>
            </a:r>
            <a:r>
              <a:rPr lang="de-DE" dirty="0" err="1" smtClean="0"/>
              <a:t>track</a:t>
            </a:r>
            <a:r>
              <a:rPr lang="de-DE" dirty="0" smtClean="0"/>
              <a:t> </a:t>
            </a:r>
            <a:r>
              <a:rPr lang="de-DE" dirty="0" err="1" smtClean="0"/>
              <a:t>of</a:t>
            </a:r>
            <a:r>
              <a:rPr lang="de-DE" dirty="0" smtClean="0"/>
              <a:t> </a:t>
            </a:r>
            <a:r>
              <a:rPr lang="de-DE" dirty="0" err="1" smtClean="0"/>
              <a:t>what</a:t>
            </a:r>
            <a:r>
              <a:rPr lang="de-DE" dirty="0" smtClean="0"/>
              <a:t> </a:t>
            </a:r>
            <a:r>
              <a:rPr lang="de-DE" dirty="0" err="1" smtClean="0"/>
              <a:t>has</a:t>
            </a:r>
            <a:r>
              <a:rPr lang="de-DE" dirty="0" smtClean="0"/>
              <a:t> </a:t>
            </a:r>
            <a:r>
              <a:rPr lang="de-DE" dirty="0" err="1" smtClean="0"/>
              <a:t>been</a:t>
            </a:r>
            <a:r>
              <a:rPr lang="de-DE" dirty="0" smtClean="0"/>
              <a:t> </a:t>
            </a:r>
            <a:r>
              <a:rPr lang="de-DE" dirty="0" err="1" smtClean="0"/>
              <a:t>done</a:t>
            </a:r>
            <a:endParaRPr lang="de-DE" dirty="0" smtClean="0"/>
          </a:p>
          <a:p>
            <a:pPr marL="914400" lvl="1" indent="-514350"/>
            <a:r>
              <a:rPr lang="de-DE" dirty="0" err="1" smtClean="0"/>
              <a:t>data</a:t>
            </a:r>
            <a:r>
              <a:rPr lang="de-DE" dirty="0" smtClean="0"/>
              <a:t> </a:t>
            </a:r>
            <a:r>
              <a:rPr lang="de-DE" dirty="0" err="1" smtClean="0"/>
              <a:t>sharing</a:t>
            </a:r>
            <a:r>
              <a:rPr lang="de-DE" dirty="0" smtClean="0"/>
              <a:t> </a:t>
            </a:r>
            <a:r>
              <a:rPr lang="de-DE" dirty="0" err="1" smtClean="0"/>
              <a:t>can</a:t>
            </a:r>
            <a:r>
              <a:rPr lang="de-DE" dirty="0" smtClean="0"/>
              <a:t> </a:t>
            </a:r>
            <a:r>
              <a:rPr lang="de-DE" dirty="0" err="1" smtClean="0"/>
              <a:t>increase</a:t>
            </a:r>
            <a:r>
              <a:rPr lang="de-DE" dirty="0" smtClean="0"/>
              <a:t> # </a:t>
            </a:r>
            <a:r>
              <a:rPr lang="de-DE" dirty="0" err="1" smtClean="0"/>
              <a:t>of</a:t>
            </a:r>
            <a:r>
              <a:rPr lang="de-DE" dirty="0" smtClean="0"/>
              <a:t> </a:t>
            </a:r>
            <a:r>
              <a:rPr lang="de-DE" dirty="0" err="1" smtClean="0"/>
              <a:t>citations</a:t>
            </a:r>
            <a:r>
              <a:rPr lang="de-DE" dirty="0" smtClean="0"/>
              <a:t> (</a:t>
            </a:r>
            <a:r>
              <a:rPr lang="de-DE" dirty="0" err="1" smtClean="0"/>
              <a:t>Piwowar</a:t>
            </a:r>
            <a:r>
              <a:rPr lang="de-DE" dirty="0" smtClean="0"/>
              <a:t> &amp; Vision, 2013)</a:t>
            </a:r>
          </a:p>
          <a:p>
            <a:pPr marL="514350" indent="-514350">
              <a:buFont typeface="+mj-lt"/>
              <a:buAutoNum type="arabicPeriod"/>
            </a:pPr>
            <a:r>
              <a:rPr lang="de-DE" dirty="0" err="1"/>
              <a:t>d</a:t>
            </a:r>
            <a:r>
              <a:rPr lang="de-DE" dirty="0" err="1" smtClean="0"/>
              <a:t>evelop</a:t>
            </a:r>
            <a:r>
              <a:rPr lang="de-DE" dirty="0" smtClean="0"/>
              <a:t> (and </a:t>
            </a:r>
            <a:r>
              <a:rPr lang="de-DE" dirty="0" err="1" smtClean="0"/>
              <a:t>adhere</a:t>
            </a:r>
            <a:r>
              <a:rPr lang="de-DE" dirty="0" smtClean="0"/>
              <a:t> </a:t>
            </a:r>
            <a:r>
              <a:rPr lang="de-DE" dirty="0" err="1" smtClean="0"/>
              <a:t>to</a:t>
            </a:r>
            <a:r>
              <a:rPr lang="de-DE" dirty="0" smtClean="0"/>
              <a:t>) </a:t>
            </a:r>
            <a:r>
              <a:rPr lang="de-DE" b="1" dirty="0" err="1" smtClean="0"/>
              <a:t>standards</a:t>
            </a:r>
            <a:r>
              <a:rPr lang="de-DE" b="1" dirty="0" smtClean="0"/>
              <a:t> </a:t>
            </a:r>
            <a:r>
              <a:rPr lang="de-DE" b="1" dirty="0" err="1" smtClean="0"/>
              <a:t>for</a:t>
            </a:r>
            <a:r>
              <a:rPr lang="de-DE" b="1" dirty="0" smtClean="0"/>
              <a:t> </a:t>
            </a:r>
            <a:r>
              <a:rPr lang="de-DE" b="1" dirty="0" err="1" smtClean="0"/>
              <a:t>data</a:t>
            </a:r>
            <a:r>
              <a:rPr lang="de-DE" b="1" dirty="0" smtClean="0"/>
              <a:t> </a:t>
            </a:r>
            <a:r>
              <a:rPr lang="de-DE" b="1" dirty="0" err="1" smtClean="0"/>
              <a:t>citation</a:t>
            </a:r>
            <a:r>
              <a:rPr lang="de-DE" b="1" dirty="0" smtClean="0"/>
              <a:t> </a:t>
            </a:r>
            <a:r>
              <a:rPr lang="de-DE" dirty="0" smtClean="0"/>
              <a:t>and </a:t>
            </a:r>
            <a:r>
              <a:rPr lang="de-DE" dirty="0" err="1" smtClean="0"/>
              <a:t>give</a:t>
            </a:r>
            <a:r>
              <a:rPr lang="de-DE" dirty="0" smtClean="0"/>
              <a:t> </a:t>
            </a:r>
            <a:r>
              <a:rPr lang="de-DE" dirty="0" err="1" smtClean="0"/>
              <a:t>credit</a:t>
            </a:r>
            <a:r>
              <a:rPr lang="de-DE" dirty="0" smtClean="0"/>
              <a:t> </a:t>
            </a:r>
            <a:r>
              <a:rPr lang="de-DE" dirty="0" err="1" smtClean="0"/>
              <a:t>to</a:t>
            </a:r>
            <a:r>
              <a:rPr lang="de-DE" dirty="0" smtClean="0"/>
              <a:t> (i.e., </a:t>
            </a:r>
            <a:r>
              <a:rPr lang="de-DE" dirty="0" err="1" smtClean="0"/>
              <a:t>cite</a:t>
            </a:r>
            <a:r>
              <a:rPr lang="de-DE" dirty="0" smtClean="0"/>
              <a:t>) </a:t>
            </a:r>
            <a:r>
              <a:rPr lang="de-DE" dirty="0" err="1" smtClean="0"/>
              <a:t>resources</a:t>
            </a:r>
            <a:r>
              <a:rPr lang="de-DE" dirty="0" smtClean="0"/>
              <a:t> (Park &amp; Wolfram, 2017)</a:t>
            </a:r>
          </a:p>
          <a:p>
            <a:pPr marL="514350" indent="-514350">
              <a:buFont typeface="+mj-lt"/>
              <a:buAutoNum type="arabicPeriod"/>
            </a:pPr>
            <a:r>
              <a:rPr lang="de-DE" b="1" dirty="0" err="1"/>
              <a:t>t</a:t>
            </a:r>
            <a:r>
              <a:rPr lang="de-DE" b="1" dirty="0" err="1" smtClean="0"/>
              <a:t>ake</a:t>
            </a:r>
            <a:r>
              <a:rPr lang="de-DE" b="1" dirty="0" smtClean="0"/>
              <a:t> </a:t>
            </a:r>
            <a:r>
              <a:rPr lang="de-DE" b="1" dirty="0" err="1" smtClean="0"/>
              <a:t>data</a:t>
            </a:r>
            <a:r>
              <a:rPr lang="de-DE" b="1" dirty="0" smtClean="0"/>
              <a:t> </a:t>
            </a:r>
            <a:r>
              <a:rPr lang="de-DE" b="1" dirty="0" err="1" smtClean="0"/>
              <a:t>sharing</a:t>
            </a:r>
            <a:r>
              <a:rPr lang="de-DE" b="1" dirty="0" smtClean="0"/>
              <a:t> </a:t>
            </a:r>
            <a:r>
              <a:rPr lang="de-DE" b="1" dirty="0" err="1" smtClean="0"/>
              <a:t>practices</a:t>
            </a:r>
            <a:r>
              <a:rPr lang="de-DE" b="1" dirty="0" smtClean="0"/>
              <a:t> </a:t>
            </a:r>
            <a:r>
              <a:rPr lang="de-DE" b="1" dirty="0" err="1" smtClean="0"/>
              <a:t>into</a:t>
            </a:r>
            <a:r>
              <a:rPr lang="de-DE" b="1" dirty="0" smtClean="0"/>
              <a:t> </a:t>
            </a:r>
            <a:r>
              <a:rPr lang="de-DE" b="1" dirty="0" err="1" smtClean="0"/>
              <a:t>account</a:t>
            </a:r>
            <a:r>
              <a:rPr lang="de-DE" b="1" dirty="0" smtClean="0"/>
              <a:t> </a:t>
            </a:r>
            <a:r>
              <a:rPr lang="de-DE" b="1" dirty="0" err="1" smtClean="0"/>
              <a:t>when</a:t>
            </a:r>
            <a:r>
              <a:rPr lang="de-DE" b="1" dirty="0" smtClean="0"/>
              <a:t> </a:t>
            </a:r>
            <a:r>
              <a:rPr lang="de-DE" b="1" dirty="0" err="1" smtClean="0"/>
              <a:t>evaluating</a:t>
            </a:r>
            <a:r>
              <a:rPr lang="de-DE" b="1" dirty="0" smtClean="0"/>
              <a:t> </a:t>
            </a:r>
            <a:r>
              <a:rPr lang="de-DE" b="1" dirty="0" err="1" smtClean="0"/>
              <a:t>researchers</a:t>
            </a:r>
            <a:r>
              <a:rPr lang="de-DE" dirty="0" smtClean="0"/>
              <a:t> (e.g., in </a:t>
            </a:r>
            <a:r>
              <a:rPr lang="de-DE" dirty="0" err="1" smtClean="0"/>
              <a:t>funding</a:t>
            </a:r>
            <a:r>
              <a:rPr lang="de-DE" dirty="0" smtClean="0"/>
              <a:t>, </a:t>
            </a:r>
            <a:r>
              <a:rPr lang="de-DE" dirty="0" err="1" smtClean="0"/>
              <a:t>hiring</a:t>
            </a:r>
            <a:r>
              <a:rPr lang="de-DE" dirty="0" smtClean="0"/>
              <a:t> </a:t>
            </a:r>
            <a:r>
              <a:rPr lang="de-DE" dirty="0" err="1" smtClean="0"/>
              <a:t>or</a:t>
            </a:r>
            <a:r>
              <a:rPr lang="de-DE" dirty="0" smtClean="0"/>
              <a:t> </a:t>
            </a:r>
            <a:r>
              <a:rPr lang="de-DE" dirty="0" err="1" smtClean="0"/>
              <a:t>tenure</a:t>
            </a:r>
            <a:r>
              <a:rPr lang="de-DE" dirty="0" smtClean="0"/>
              <a:t> </a:t>
            </a:r>
            <a:r>
              <a:rPr lang="de-DE" dirty="0" err="1" smtClean="0"/>
              <a:t>decisions</a:t>
            </a:r>
            <a:r>
              <a:rPr lang="de-DE" dirty="0" smtClean="0"/>
              <a:t>)</a:t>
            </a:r>
          </a:p>
          <a:p>
            <a:pPr marL="514350" indent="-514350">
              <a:buFont typeface="+mj-lt"/>
              <a:buAutoNum type="arabicPeriod"/>
            </a:pPr>
            <a:r>
              <a:rPr lang="de-DE" dirty="0" smtClean="0"/>
              <a:t>(</a:t>
            </a:r>
            <a:r>
              <a:rPr lang="de-DE" dirty="0" err="1" smtClean="0"/>
              <a:t>further</a:t>
            </a:r>
            <a:r>
              <a:rPr lang="de-DE" dirty="0" smtClean="0"/>
              <a:t>) </a:t>
            </a:r>
            <a:r>
              <a:rPr lang="de-DE" dirty="0" err="1" smtClean="0"/>
              <a:t>evaluate</a:t>
            </a:r>
            <a:r>
              <a:rPr lang="de-DE" dirty="0" smtClean="0"/>
              <a:t> and </a:t>
            </a:r>
            <a:r>
              <a:rPr lang="de-DE" dirty="0" err="1" smtClean="0"/>
              <a:t>implement</a:t>
            </a:r>
            <a:r>
              <a:rPr lang="de-DE" dirty="0" smtClean="0"/>
              <a:t> </a:t>
            </a:r>
            <a:r>
              <a:rPr lang="de-DE" b="1" dirty="0" err="1" smtClean="0"/>
              <a:t>symbolic</a:t>
            </a:r>
            <a:r>
              <a:rPr lang="de-DE" b="1" dirty="0" smtClean="0"/>
              <a:t> </a:t>
            </a:r>
            <a:r>
              <a:rPr lang="de-DE" b="1" dirty="0" err="1" smtClean="0"/>
              <a:t>incentive</a:t>
            </a:r>
            <a:r>
              <a:rPr lang="de-DE" b="1" dirty="0" smtClean="0"/>
              <a:t> </a:t>
            </a:r>
            <a:r>
              <a:rPr lang="de-DE" b="1" dirty="0" err="1" smtClean="0"/>
              <a:t>systems</a:t>
            </a:r>
            <a:r>
              <a:rPr lang="de-DE" b="1" dirty="0" smtClean="0"/>
              <a:t> </a:t>
            </a:r>
            <a:r>
              <a:rPr lang="de-DE" dirty="0" smtClean="0"/>
              <a:t>(e.g., </a:t>
            </a:r>
            <a:r>
              <a:rPr lang="de-DE" dirty="0" err="1" smtClean="0"/>
              <a:t>badges</a:t>
            </a:r>
            <a:r>
              <a:rPr lang="de-DE" dirty="0" smtClean="0"/>
              <a:t>)</a:t>
            </a:r>
          </a:p>
          <a:p>
            <a:pPr marL="914400" lvl="1" indent="-514350"/>
            <a:r>
              <a:rPr lang="en-US" dirty="0"/>
              <a:t>almost 10-fold increase in data sharing after badges were introduced at the journal </a:t>
            </a:r>
            <a:r>
              <a:rPr lang="en-US" i="1" dirty="0"/>
              <a:t>Psychological </a:t>
            </a:r>
            <a:r>
              <a:rPr lang="en-US" i="1" dirty="0" smtClean="0"/>
              <a:t>Science </a:t>
            </a:r>
            <a:r>
              <a:rPr lang="en-US" dirty="0" smtClean="0"/>
              <a:t>(Kidwell et al., 2016)</a:t>
            </a:r>
            <a:endParaRPr lang="de-DE" dirty="0" smtClean="0"/>
          </a:p>
        </p:txBody>
      </p:sp>
      <p:sp>
        <p:nvSpPr>
          <p:cNvPr id="4" name="Foliennummernplatzhalter 3"/>
          <p:cNvSpPr>
            <a:spLocks noGrp="1"/>
          </p:cNvSpPr>
          <p:nvPr>
            <p:ph type="sldNum" sz="quarter" idx="12"/>
          </p:nvPr>
        </p:nvSpPr>
        <p:spPr/>
        <p:txBody>
          <a:bodyPr/>
          <a:lstStyle/>
          <a:p>
            <a:fld id="{506DEF79-D5F3-42ED-9335-D73AD216BB54}" type="slidenum">
              <a:rPr lang="de-DE" smtClean="0"/>
              <a:t>12</a:t>
            </a:fld>
            <a:endParaRPr lang="de-DE" dirty="0"/>
          </a:p>
        </p:txBody>
      </p:sp>
      <p:sp>
        <p:nvSpPr>
          <p:cNvPr id="5" name="Textfeld 4"/>
          <p:cNvSpPr txBox="1"/>
          <p:nvPr/>
        </p:nvSpPr>
        <p:spPr>
          <a:xfrm>
            <a:off x="1091992" y="6165304"/>
            <a:ext cx="7224424" cy="12003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err="1"/>
              <a:t>Piwowar</a:t>
            </a:r>
            <a:r>
              <a:rPr lang="en-US" sz="800" dirty="0"/>
              <a:t>, H. A., &amp; Vision, T. J. (2013). Data reuse and the open data citation advantage. </a:t>
            </a:r>
            <a:r>
              <a:rPr lang="en-US" sz="800" i="1" dirty="0"/>
              <a:t>Peer J</a:t>
            </a:r>
            <a:r>
              <a:rPr lang="en-US" sz="800" dirty="0"/>
              <a:t>, </a:t>
            </a:r>
            <a:r>
              <a:rPr lang="en-US" sz="800" i="1" dirty="0"/>
              <a:t>1</a:t>
            </a:r>
            <a:r>
              <a:rPr lang="en-US" sz="800" dirty="0"/>
              <a:t>, e175. doi:10.7717/peerj.175</a:t>
            </a:r>
            <a:endParaRPr lang="de-DE" sz="800" dirty="0"/>
          </a:p>
          <a:p>
            <a:r>
              <a:rPr lang="en-US" sz="800" dirty="0"/>
              <a:t>Park, H., &amp; Wolfram, D. (2017). An examination of research data sharing and re-use: implications for data citation practice. </a:t>
            </a:r>
            <a:r>
              <a:rPr lang="en-US" sz="800" i="1" dirty="0" err="1"/>
              <a:t>Scientometrics</a:t>
            </a:r>
            <a:r>
              <a:rPr lang="en-US" sz="800" dirty="0"/>
              <a:t>, </a:t>
            </a:r>
            <a:r>
              <a:rPr lang="en-US" sz="800" i="1" dirty="0"/>
              <a:t>111</a:t>
            </a:r>
            <a:r>
              <a:rPr lang="en-US" sz="800" dirty="0"/>
              <a:t>(1), 443-461</a:t>
            </a:r>
            <a:r>
              <a:rPr lang="en-US" sz="800" dirty="0" smtClean="0"/>
              <a:t>. 	</a:t>
            </a:r>
            <a:r>
              <a:rPr lang="en-US" sz="800" dirty="0" err="1" smtClean="0"/>
              <a:t>doi</a:t>
            </a:r>
            <a:r>
              <a:rPr lang="en-US" sz="800" dirty="0" smtClean="0"/>
              <a:t>:</a:t>
            </a:r>
            <a:r>
              <a:rPr lang="de-DE" sz="800" dirty="0" smtClean="0"/>
              <a:t>10.1007/s11192-017-2240-2</a:t>
            </a:r>
          </a:p>
          <a:p>
            <a:r>
              <a:rPr lang="en-US" sz="800" dirty="0"/>
              <a:t>Kidwell, M. C., </a:t>
            </a:r>
            <a:r>
              <a:rPr lang="en-US" sz="800" dirty="0" err="1"/>
              <a:t>Lazarević</a:t>
            </a:r>
            <a:r>
              <a:rPr lang="en-US" sz="800" dirty="0"/>
              <a:t>, L. B., </a:t>
            </a:r>
            <a:r>
              <a:rPr lang="en-US" sz="800" dirty="0" err="1"/>
              <a:t>Baranski</a:t>
            </a:r>
            <a:r>
              <a:rPr lang="en-US" sz="800" dirty="0"/>
              <a:t>, E., Hardwicke, T. E., </a:t>
            </a:r>
            <a:r>
              <a:rPr lang="en-US" sz="800" dirty="0" err="1"/>
              <a:t>Piechowski</a:t>
            </a:r>
            <a:r>
              <a:rPr lang="en-US" sz="800" dirty="0"/>
              <a:t>, S., </a:t>
            </a:r>
            <a:r>
              <a:rPr lang="en-US" sz="800" dirty="0" err="1"/>
              <a:t>Falkenberg</a:t>
            </a:r>
            <a:r>
              <a:rPr lang="en-US" sz="800" dirty="0"/>
              <a:t>, L.-S., … </a:t>
            </a:r>
            <a:r>
              <a:rPr lang="en-US" sz="800" dirty="0" err="1"/>
              <a:t>Nosek</a:t>
            </a:r>
            <a:r>
              <a:rPr lang="en-US" sz="800" dirty="0"/>
              <a:t>, B. A. (2016). Badges to Acknowledge Open Practices: A Simple, </a:t>
            </a:r>
            <a:r>
              <a:rPr lang="en-US" sz="800" dirty="0" smtClean="0"/>
              <a:t>Low-	Cost</a:t>
            </a:r>
            <a:r>
              <a:rPr lang="en-US" sz="800" dirty="0"/>
              <a:t>, Effective Method for Increasing Transparency. </a:t>
            </a:r>
            <a:r>
              <a:rPr lang="en-US" sz="800" dirty="0" err="1"/>
              <a:t>PLoS</a:t>
            </a:r>
            <a:r>
              <a:rPr lang="en-US" sz="800" dirty="0"/>
              <a:t> Biology, 14(5), e1002456</a:t>
            </a:r>
            <a:r>
              <a:rPr lang="en-US" sz="800" dirty="0" smtClean="0"/>
              <a:t>. </a:t>
            </a:r>
            <a:r>
              <a:rPr lang="en-US" sz="800" dirty="0" err="1" smtClean="0"/>
              <a:t>doi</a:t>
            </a:r>
            <a:r>
              <a:rPr lang="en-US" sz="800" dirty="0" smtClean="0"/>
              <a:t>:</a:t>
            </a:r>
            <a:r>
              <a:rPr lang="de-DE" sz="800" dirty="0"/>
              <a:t> 10.1371/journal.pbio.1002456 </a:t>
            </a:r>
          </a:p>
          <a:p>
            <a:endParaRPr lang="en-US" sz="800" dirty="0"/>
          </a:p>
          <a:p>
            <a:endParaRPr lang="en-US" sz="800" dirty="0" smtClean="0"/>
          </a:p>
          <a:p>
            <a:endParaRPr lang="en-US" sz="800" dirty="0"/>
          </a:p>
          <a:p>
            <a:r>
              <a:rPr lang="de-DE" sz="800" dirty="0" smtClean="0"/>
              <a:t> </a:t>
            </a:r>
            <a:endParaRPr lang="de-DE" sz="800" dirty="0"/>
          </a:p>
        </p:txBody>
      </p:sp>
    </p:spTree>
    <p:extLst>
      <p:ext uri="{BB962C8B-B14F-4D97-AF65-F5344CB8AC3E}">
        <p14:creationId xmlns:p14="http://schemas.microsoft.com/office/powerpoint/2010/main" val="4108842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Calibri" panose="020F0502020204030204" pitchFamily="34" charset="0"/>
              </a:rPr>
              <a:t>Time and </a:t>
            </a:r>
            <a:r>
              <a:rPr lang="de-DE" dirty="0" err="1" smtClean="0">
                <a:latin typeface="Calibri" panose="020F0502020204030204" pitchFamily="34" charset="0"/>
              </a:rPr>
              <a:t>effort</a:t>
            </a:r>
            <a:r>
              <a:rPr lang="de-DE" dirty="0" smtClean="0">
                <a:latin typeface="Calibri" panose="020F0502020204030204" pitchFamily="34" charset="0"/>
              </a:rPr>
              <a:t> </a:t>
            </a:r>
            <a:r>
              <a:rPr lang="de-DE" dirty="0" err="1" smtClean="0">
                <a:latin typeface="Calibri" panose="020F0502020204030204" pitchFamily="34" charset="0"/>
              </a:rPr>
              <a:t>needed</a:t>
            </a:r>
            <a:endParaRPr lang="de-DE" dirty="0">
              <a:latin typeface="Calibri" panose="020F0502020204030204" pitchFamily="34" charset="0"/>
            </a:endParaRPr>
          </a:p>
        </p:txBody>
      </p:sp>
      <p:sp>
        <p:nvSpPr>
          <p:cNvPr id="3" name="Inhaltsplatzhalter 2"/>
          <p:cNvSpPr>
            <a:spLocks noGrp="1"/>
          </p:cNvSpPr>
          <p:nvPr>
            <p:ph idx="1"/>
          </p:nvPr>
        </p:nvSpPr>
        <p:spPr>
          <a:xfrm>
            <a:off x="683569" y="1600201"/>
            <a:ext cx="7056783" cy="1828799"/>
          </a:xfrm>
        </p:spPr>
        <p:txBody>
          <a:bodyPr>
            <a:normAutofit fontScale="70000" lnSpcReduction="20000"/>
          </a:bodyPr>
          <a:lstStyle/>
          <a:p>
            <a:r>
              <a:rPr lang="de-DE" b="1" dirty="0" err="1"/>
              <a:t>u</a:t>
            </a:r>
            <a:r>
              <a:rPr lang="de-DE" b="1" dirty="0" err="1" smtClean="0"/>
              <a:t>se</a:t>
            </a:r>
            <a:r>
              <a:rPr lang="de-DE" b="1" dirty="0" smtClean="0"/>
              <a:t> and </a:t>
            </a:r>
            <a:r>
              <a:rPr lang="de-DE" b="1" dirty="0" err="1" smtClean="0"/>
              <a:t>development</a:t>
            </a:r>
            <a:r>
              <a:rPr lang="de-DE" b="1" dirty="0" smtClean="0"/>
              <a:t> </a:t>
            </a:r>
            <a:r>
              <a:rPr lang="de-DE" b="1" dirty="0" err="1" smtClean="0"/>
              <a:t>of</a:t>
            </a:r>
            <a:r>
              <a:rPr lang="de-DE" b="1" dirty="0" smtClean="0"/>
              <a:t> </a:t>
            </a:r>
            <a:r>
              <a:rPr lang="de-DE" b="1" dirty="0" err="1" smtClean="0"/>
              <a:t>tools</a:t>
            </a:r>
            <a:r>
              <a:rPr lang="de-DE" b="1" dirty="0" smtClean="0"/>
              <a:t> </a:t>
            </a:r>
            <a:r>
              <a:rPr lang="de-DE" dirty="0" err="1" smtClean="0"/>
              <a:t>for</a:t>
            </a:r>
            <a:r>
              <a:rPr lang="de-DE" dirty="0" smtClean="0"/>
              <a:t> </a:t>
            </a:r>
            <a:r>
              <a:rPr lang="de-DE" dirty="0" err="1" smtClean="0"/>
              <a:t>data</a:t>
            </a:r>
            <a:r>
              <a:rPr lang="de-DE" dirty="0" smtClean="0"/>
              <a:t> </a:t>
            </a:r>
            <a:r>
              <a:rPr lang="de-DE" dirty="0" err="1" smtClean="0"/>
              <a:t>management</a:t>
            </a:r>
            <a:r>
              <a:rPr lang="de-DE" dirty="0" smtClean="0"/>
              <a:t>/</a:t>
            </a:r>
            <a:r>
              <a:rPr lang="de-DE" dirty="0" err="1" smtClean="0"/>
              <a:t>sharing</a:t>
            </a:r>
            <a:endParaRPr lang="de-DE" dirty="0" smtClean="0"/>
          </a:p>
          <a:p>
            <a:pPr lvl="1"/>
            <a:r>
              <a:rPr lang="de-DE" dirty="0" err="1"/>
              <a:t>f</a:t>
            </a:r>
            <a:r>
              <a:rPr lang="de-DE" dirty="0" err="1" smtClean="0"/>
              <a:t>or</a:t>
            </a:r>
            <a:r>
              <a:rPr lang="de-DE" dirty="0" smtClean="0"/>
              <a:t> </a:t>
            </a:r>
            <a:r>
              <a:rPr lang="de-DE" dirty="0" err="1" smtClean="0"/>
              <a:t>interesting</a:t>
            </a:r>
            <a:r>
              <a:rPr lang="de-DE" dirty="0" smtClean="0"/>
              <a:t> </a:t>
            </a:r>
            <a:r>
              <a:rPr lang="de-DE" dirty="0" err="1" smtClean="0"/>
              <a:t>insights</a:t>
            </a:r>
            <a:r>
              <a:rPr lang="de-DE" dirty="0" smtClean="0"/>
              <a:t> </a:t>
            </a:r>
            <a:r>
              <a:rPr lang="de-DE" dirty="0" err="1" smtClean="0"/>
              <a:t>into</a:t>
            </a:r>
            <a:r>
              <a:rPr lang="de-DE" dirty="0" smtClean="0"/>
              <a:t> </a:t>
            </a:r>
            <a:r>
              <a:rPr lang="de-DE" dirty="0" err="1" smtClean="0"/>
              <a:t>the</a:t>
            </a:r>
            <a:r>
              <a:rPr lang="de-DE" dirty="0" smtClean="0"/>
              <a:t> </a:t>
            </a:r>
            <a:r>
              <a:rPr lang="de-DE" dirty="0" err="1" smtClean="0"/>
              <a:t>development</a:t>
            </a:r>
            <a:r>
              <a:rPr lang="de-DE" dirty="0" smtClean="0"/>
              <a:t> </a:t>
            </a:r>
            <a:r>
              <a:rPr lang="de-DE" dirty="0" err="1" smtClean="0"/>
              <a:t>of</a:t>
            </a:r>
            <a:r>
              <a:rPr lang="de-DE" dirty="0" smtClean="0"/>
              <a:t> </a:t>
            </a:r>
            <a:r>
              <a:rPr lang="de-DE" dirty="0" err="1" smtClean="0"/>
              <a:t>research</a:t>
            </a:r>
            <a:r>
              <a:rPr lang="de-DE" dirty="0" smtClean="0"/>
              <a:t> </a:t>
            </a:r>
            <a:r>
              <a:rPr lang="de-DE" dirty="0" err="1" smtClean="0"/>
              <a:t>tools</a:t>
            </a:r>
            <a:r>
              <a:rPr lang="de-DE" dirty="0" smtClean="0"/>
              <a:t> and </a:t>
            </a:r>
            <a:r>
              <a:rPr lang="de-DE" dirty="0" err="1" smtClean="0"/>
              <a:t>workflows</a:t>
            </a:r>
            <a:r>
              <a:rPr lang="de-DE" dirty="0" smtClean="0"/>
              <a:t>, </a:t>
            </a:r>
            <a:r>
              <a:rPr lang="de-DE" dirty="0" err="1" smtClean="0"/>
              <a:t>see</a:t>
            </a:r>
            <a:r>
              <a:rPr lang="de-DE" dirty="0" smtClean="0"/>
              <a:t> </a:t>
            </a:r>
            <a:r>
              <a:rPr lang="de-DE" dirty="0" err="1" smtClean="0"/>
              <a:t>the</a:t>
            </a:r>
            <a:r>
              <a:rPr lang="de-DE" dirty="0" smtClean="0"/>
              <a:t> </a:t>
            </a:r>
            <a:r>
              <a:rPr lang="de-DE" dirty="0" err="1" smtClean="0"/>
              <a:t>Innovations</a:t>
            </a:r>
            <a:r>
              <a:rPr lang="de-DE" dirty="0" smtClean="0"/>
              <a:t> in </a:t>
            </a:r>
            <a:r>
              <a:rPr lang="de-DE" dirty="0" err="1" smtClean="0"/>
              <a:t>Scholarly</a:t>
            </a:r>
            <a:r>
              <a:rPr lang="de-DE" dirty="0" smtClean="0"/>
              <a:t> Communication </a:t>
            </a:r>
            <a:r>
              <a:rPr lang="de-DE" dirty="0" err="1" smtClean="0"/>
              <a:t>project</a:t>
            </a:r>
            <a:r>
              <a:rPr lang="de-DE" dirty="0"/>
              <a:t>: </a:t>
            </a:r>
            <a:r>
              <a:rPr lang="de-DE" dirty="0">
                <a:hlinkClick r:id="rId2"/>
              </a:rPr>
              <a:t>https://101innovations.wordpress.com</a:t>
            </a:r>
            <a:r>
              <a:rPr lang="de-DE" dirty="0" smtClean="0">
                <a:hlinkClick r:id="rId2"/>
              </a:rPr>
              <a:t>/</a:t>
            </a:r>
            <a:endParaRPr lang="de-DE" dirty="0" smtClean="0"/>
          </a:p>
          <a:p>
            <a:r>
              <a:rPr lang="de-DE" b="1" dirty="0" err="1"/>
              <a:t>r</a:t>
            </a:r>
            <a:r>
              <a:rPr lang="de-DE" b="1" dirty="0" err="1" smtClean="0"/>
              <a:t>epositories</a:t>
            </a:r>
            <a:r>
              <a:rPr lang="de-DE" dirty="0" smtClean="0"/>
              <a:t> </a:t>
            </a:r>
            <a:r>
              <a:rPr lang="de-DE" dirty="0" err="1" smtClean="0"/>
              <a:t>for</a:t>
            </a:r>
            <a:r>
              <a:rPr lang="de-DE" dirty="0" smtClean="0"/>
              <a:t> </a:t>
            </a:r>
            <a:r>
              <a:rPr lang="de-DE" dirty="0" err="1" smtClean="0"/>
              <a:t>research</a:t>
            </a:r>
            <a:r>
              <a:rPr lang="de-DE" dirty="0" smtClean="0"/>
              <a:t> </a:t>
            </a:r>
            <a:r>
              <a:rPr lang="de-DE" dirty="0" err="1" smtClean="0"/>
              <a:t>data</a:t>
            </a:r>
            <a:endParaRPr lang="de-DE" dirty="0" smtClean="0"/>
          </a:p>
        </p:txBody>
      </p:sp>
      <p:sp>
        <p:nvSpPr>
          <p:cNvPr id="4" name="Foliennummernplatzhalter 3"/>
          <p:cNvSpPr>
            <a:spLocks noGrp="1"/>
          </p:cNvSpPr>
          <p:nvPr>
            <p:ph type="sldNum" sz="quarter" idx="12"/>
          </p:nvPr>
        </p:nvSpPr>
        <p:spPr/>
        <p:txBody>
          <a:bodyPr/>
          <a:lstStyle/>
          <a:p>
            <a:fld id="{506DEF79-D5F3-42ED-9335-D73AD216BB54}" type="slidenum">
              <a:rPr lang="de-DE" smtClean="0"/>
              <a:t>13</a:t>
            </a:fld>
            <a:endParaRPr lang="de-DE" dirty="0"/>
          </a:p>
        </p:txBody>
      </p:sp>
      <p:sp>
        <p:nvSpPr>
          <p:cNvPr id="5" name="Inhaltsplatzhalter 2"/>
          <p:cNvSpPr txBox="1">
            <a:spLocks/>
          </p:cNvSpPr>
          <p:nvPr/>
        </p:nvSpPr>
        <p:spPr>
          <a:xfrm>
            <a:off x="683567" y="4581128"/>
            <a:ext cx="7322362" cy="144016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3" panose="05040102010807070707" pitchFamily="18" charset="2"/>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de-DE" dirty="0" err="1"/>
              <a:t>s</a:t>
            </a:r>
            <a:r>
              <a:rPr lang="de-DE" dirty="0" err="1" smtClean="0"/>
              <a:t>ome</a:t>
            </a:r>
            <a:r>
              <a:rPr lang="de-DE" dirty="0" smtClean="0"/>
              <a:t> </a:t>
            </a:r>
            <a:r>
              <a:rPr lang="de-DE" dirty="0" err="1" smtClean="0"/>
              <a:t>recommendations</a:t>
            </a:r>
            <a:r>
              <a:rPr lang="de-DE" dirty="0" smtClean="0"/>
              <a:t> </a:t>
            </a:r>
            <a:r>
              <a:rPr lang="de-DE" dirty="0" err="1" smtClean="0"/>
              <a:t>for</a:t>
            </a:r>
            <a:r>
              <a:rPr lang="de-DE" dirty="0" smtClean="0"/>
              <a:t> </a:t>
            </a:r>
            <a:r>
              <a:rPr lang="de-DE" dirty="0" err="1" smtClean="0"/>
              <a:t>repositories</a:t>
            </a:r>
            <a:r>
              <a:rPr lang="de-DE" dirty="0"/>
              <a:t>: </a:t>
            </a:r>
            <a:r>
              <a:rPr lang="de-DE" dirty="0">
                <a:hlinkClick r:id="rId3"/>
              </a:rPr>
              <a:t>https://</a:t>
            </a:r>
            <a:r>
              <a:rPr lang="de-DE" dirty="0" smtClean="0">
                <a:hlinkClick r:id="rId3"/>
              </a:rPr>
              <a:t>www.nature.com/sdata/policies/repositories</a:t>
            </a:r>
            <a:endParaRPr lang="de-DE" dirty="0" smtClean="0"/>
          </a:p>
          <a:p>
            <a:pPr lvl="1"/>
            <a:r>
              <a:rPr lang="de-DE" dirty="0" err="1"/>
              <a:t>c</a:t>
            </a:r>
            <a:r>
              <a:rPr lang="de-DE" dirty="0" err="1" smtClean="0"/>
              <a:t>omprehensive</a:t>
            </a:r>
            <a:r>
              <a:rPr lang="de-DE" dirty="0" smtClean="0"/>
              <a:t> </a:t>
            </a:r>
            <a:r>
              <a:rPr lang="de-DE" dirty="0" err="1" smtClean="0"/>
              <a:t>database</a:t>
            </a:r>
            <a:r>
              <a:rPr lang="de-DE" dirty="0"/>
              <a:t>: </a:t>
            </a:r>
            <a:r>
              <a:rPr lang="de-DE" dirty="0">
                <a:hlinkClick r:id="rId4"/>
              </a:rPr>
              <a:t>https://www.re3data.org</a:t>
            </a:r>
            <a:r>
              <a:rPr lang="de-DE" dirty="0" smtClean="0">
                <a:hlinkClick r:id="rId4"/>
              </a:rPr>
              <a:t>/</a:t>
            </a:r>
            <a:endParaRPr lang="de-DE" dirty="0" smtClean="0"/>
          </a:p>
          <a:p>
            <a:r>
              <a:rPr lang="de-DE" b="1" dirty="0" err="1"/>
              <a:t>d</a:t>
            </a:r>
            <a:r>
              <a:rPr lang="de-DE" b="1" dirty="0" err="1" smtClean="0"/>
              <a:t>ata</a:t>
            </a:r>
            <a:r>
              <a:rPr lang="de-DE" b="1" dirty="0" smtClean="0"/>
              <a:t> </a:t>
            </a:r>
            <a:r>
              <a:rPr lang="de-DE" b="1" dirty="0" err="1" smtClean="0"/>
              <a:t>management</a:t>
            </a:r>
            <a:r>
              <a:rPr lang="de-DE" b="1" dirty="0" smtClean="0"/>
              <a:t> </a:t>
            </a:r>
            <a:r>
              <a:rPr lang="de-DE" b="1" dirty="0" err="1" smtClean="0"/>
              <a:t>tools</a:t>
            </a:r>
            <a:r>
              <a:rPr lang="de-DE" dirty="0" smtClean="0"/>
              <a:t>, e.g.:</a:t>
            </a:r>
          </a:p>
          <a:p>
            <a:pPr lvl="1"/>
            <a:r>
              <a:rPr lang="de-DE" dirty="0" smtClean="0"/>
              <a:t>ZPID </a:t>
            </a:r>
            <a:r>
              <a:rPr lang="de-DE" dirty="0" err="1" smtClean="0"/>
              <a:t>DataWiz</a:t>
            </a:r>
            <a:r>
              <a:rPr lang="de-DE" dirty="0"/>
              <a:t> (</a:t>
            </a:r>
            <a:r>
              <a:rPr lang="de-DE" dirty="0">
                <a:hlinkClick r:id="rId5"/>
              </a:rPr>
              <a:t>https://datawiz.zpid.de</a:t>
            </a:r>
            <a:r>
              <a:rPr lang="de-DE" dirty="0" smtClean="0">
                <a:hlinkClick r:id="rId5"/>
              </a:rPr>
              <a:t>/</a:t>
            </a:r>
            <a:r>
              <a:rPr lang="de-DE" dirty="0" smtClean="0"/>
              <a:t>)</a:t>
            </a:r>
          </a:p>
          <a:p>
            <a:pPr lvl="1"/>
            <a:endParaRPr lang="de-DE" dirty="0" smtClean="0"/>
          </a:p>
        </p:txBody>
      </p:sp>
      <p:pic>
        <p:nvPicPr>
          <p:cNvPr id="6" name="Grafik 5"/>
          <p:cNvPicPr>
            <a:picLocks noChangeAspect="1"/>
          </p:cNvPicPr>
          <p:nvPr/>
        </p:nvPicPr>
        <p:blipFill>
          <a:blip r:embed="rId6"/>
          <a:stretch>
            <a:fillRect/>
          </a:stretch>
        </p:blipFill>
        <p:spPr>
          <a:xfrm>
            <a:off x="4067944" y="2940288"/>
            <a:ext cx="1910068" cy="1529666"/>
          </a:xfrm>
          <a:prstGeom prst="rect">
            <a:avLst/>
          </a:prstGeom>
        </p:spPr>
      </p:pic>
      <p:pic>
        <p:nvPicPr>
          <p:cNvPr id="7" name="Grafik 6"/>
          <p:cNvPicPr>
            <a:picLocks noChangeAspect="1"/>
          </p:cNvPicPr>
          <p:nvPr/>
        </p:nvPicPr>
        <p:blipFill rotWithShape="1">
          <a:blip r:embed="rId7"/>
          <a:srcRect b="12810"/>
          <a:stretch/>
        </p:blipFill>
        <p:spPr>
          <a:xfrm>
            <a:off x="899592" y="2924944"/>
            <a:ext cx="3063273" cy="1545010"/>
          </a:xfrm>
          <a:prstGeom prst="rect">
            <a:avLst/>
          </a:prstGeom>
        </p:spPr>
      </p:pic>
      <p:sp>
        <p:nvSpPr>
          <p:cNvPr id="8" name="AutoShape 2" descr="data:image/png;base64,iVBORw0KGgoAAAANSUhEUgAAA+cAAAMiCAYAAAAM27K7AAAgAElEQVR4nOy995cUt7Y27H/vXd8v995jYIZg+5573vf4RGASzgkMBiYPORibnDMmgzE5DnTD5DydqjpVdXV1dfeE5/uhuqq2VKqesQ/m+Nwj1nrWMBpVaWtra0uPtqR6C9y/2dnZQMzMzPgwPT3tw9TUlBDlctmHYmmKgVUsC1GwSgzMQpFB3rQYGPlCBUUXOcNioOcKDDTd9CGt55HW80hpBoNkNodkNgc1o/ugpDUPKR1KSkciqbmIq1kXUTXjIqKkXUwmUgwm4kkG4zHVxVhUcTEaSbgYmYxjZFLByKSC4YkEg6HxOIbG4xgYj6N/LOaibzTqonck4qJneLKCKF4NRVy8HJx0ER6YYBDqH8fz/jG86LPxvH8M3X3j6O4bx7PeERdPe4YJRvH05QievhzB45fDLh6Fh/DQQWgQD0ODePBiwMX9FwO497zfxd3uPtzt7sO97j7cedbr4vbTHtx+2oufnvTgpyc9uPX4lYsfH710cfNhmMGNByHceBDC9fsvcPXBC1x58AJX7j/H1bsvcPXuC1wmuHTnOS7deY6Lt7tx8XY3fvjpmf3z9mP88NMzXLj1FBduPcX5H5/g/I9PcO7mY5y7+Rhnf3yKsz8+xZmbT3Dm5iOcvvEQp288xulrj3Dq+iOcvvYIJ689xKmrD3Hi6gOcvPIAx64+wIkKjl65j+NX7uPI5Xs4cvkejl66a+PifRy5eAdHLt7BwR/uVnAbBy7cwYELd7D//G0cOncb+y7cxr5zPzHYe/YW9p69he/POPgR352+iT1nPHx78jq+PXkD3568gd0nrrvYeeIqdh6/hp3Hr2HHsasuth+9wmDbkcvYduQyth6+5GLLoYvYfPAHbD54qfLT/v+mAxex6cAFbDpwAV37f0DH/gsu2vedR/u+82jbew5te8+h9fuzaP3uvP3z+9No+e4MWr8/i5bvzqB5z2kbu8+g+duzaN59Bht3n8E3u0/jm92nsWHXaazfeQrrdtn4ZsdJrN1pY932E/h6xwms2X6cweptx7B62zF8tfUowXF8ueUIvtxyDF9tOoovtxzDF5uP4vPNR/F51zF8tumIi0+7DuPTrsP4pPMQPu04gk/aD+PjjoMVHMbHHYfxUfsBfNR+AB+2HWSwqmU/Pmg9gFUt+31oat7nor55L+qb96JuQwUbv8fKDd8xWLF+j4vl33yLv6/9FsvX7cHf19r//9vXu+2fa3e5P//29W78dc2uCr7FX9fswp+/2oE/r9np/vzL6t340+od+NOX2/Gn1Tvw/lc7bXyxA3/6cif++OUO/PHLHXj/ix344+fb8f++oNiK//v5tgq24A+f2b//4bOtLv7n8634n0+34PefbMbvP9ns+/33n2zGf3+8Cb//ZDPe+2QT3vt4C977yE5776PNeO+jzXjXwcddeOfDTXjno0688+EmLPugy4elqzqxdFWn+/9lqzqxtKkDS5vasPSDdixp6sCSpg4srfxc0tiOxY3tqGmyfy5ubEdtQxtqG9p8v9dISEhISEhI/FvirX9ncs4TdEnOJTmX5FySc0nOJTmX5FxCQkJCQkLin4F/mJz/qxB0ETGXBF2Sc0nOJTmX5FySc0nOJSQkJCQkJH4LkORcknNJziU5l+RcknNJziU5l5CQkJCQkPgn49+GnMut7ZKcS3Iuybkk55KcS3IuISEhISEh8VvFvz05/3e/FE6Sc0nOJTmX5FySc0nOJSQkbLz11lu/CP9suSUkJP534N+anPPEXJJzSc4lOZfkXJJzSc4lOZeQ+PeFJOcSEhL/TLwhcj7jolye9oEn5zxB50m5iJi/jm3tPCnPanlktbxLzkUEvRpJny85jykZF9FE2kUknkIkLibolJjPl5xTgj7/29pj6B2JoWc46oKSc0rQJTmX5FySc0nOJTmX5FxC4l8Zr4Wctz9FnJ9gA+g+Qv8+gm2/al2uoJspfR7lOXK9EfnaUNNwEBeStnTxWwfnr79fgl9ap3k/dwXdfL7Xrcef/b4gmUT//gE555LrtehBUBcHR0bYqiSf4qM3bSevsb0lOZfkXJJzSc4lOZfkXJJzSc4lJCQaXic55yfpNln+hwjmvOEv66Nb2fmTljdFzoPK+TX097+BnP8iO5ifTD/LPt6U7ueqiyM3l76t9x8g6JKcS3Iuybkk55KcS3Iuybkk55KcS0j8NoC33vpFYN5TjXQmn+Ij5u80ws09w0QE55G/avlX0I0sLrRXeYcvqvozyhQ8331EIIv7O32nI9c89Rck07zKqvxdqFv+vVlcOGK/o7uXq5ev/r+EnAfplaQnR9CdrOiH7mxIPsWF1ynTfG1SJNsR8qxPr6J3VbG/5Ai6k0HlVrNpCntHhq2TamXxOgyyqSA987tTgnT28yDJuSTnkpxLci7JuSTnkpxLci4hIdHwK5Nzh0wQMrOt19vS/dGtLNB7heT13uH8LTg/RWW7eED0MPAdAdva51cmR5SCtsjT339W5JwtQyjTvMsS65YldW0M0XS33R8ZCdDrzyfntA70vb50CMj5a5aJRs6rtbdQtiN0EUSg1/naU6Ve815oCKz33DquCdKhz04ENk36mN9WZORcknNJziU5l+RcknNJziU5l5CQeC34dcn5QVxI8mSGRv4oARFFBavlF4CJYtKoecA7hIT6Z5bZwOV7reS8or/2AJl+FjkXRFxF5VZ7p6i+86qHKL8jE5/u1DmofX6JTIJ/zI6EajYpkC3QnkXyzcP+5qWvin0LF4rm0nGVdp2vDPOxlV8ISc4lOZfkXJJzSc4lOZfkXJJzCQmJhjbgyVu/CMx75h05F22L5SN1NH2O/NXQ/hTxud4RSM7nX+a2Xprv14qcB8h05GeU5dNtG7dtPkCW10XOfX8jRJeR4dcg5ySNRubnam+ffnhyXkWv87Gnn0vORe01Hx3/THLus+mgsiU5l+RcknNJziU5l+RcknNJziUkJF4fflVy7ts6O98otPNsdn6T/4CI4rZe51ztHISxyhbwYHAXtv0a29rdbckBMv2SsoTtMs93+ur/rxI5Z9PYS9WqtfdckfP56HUe9jevsqnO+LzOlvN/NHIeYNNBskpyLsm5JOeSnEtyLsm5JOeSnEtISLw+/HrknEz0yd8Dz8Ty52krv18Iyh9UFpPmP6/tP4frJ3+B+avVmYnUewSKIYI/i5yzdRLLNM+yAnT7EX+O2I0C/xrk/B89c/46ZarcUVBZ0KnW3lXPnAfpdb729LPJ+dy3tc+7LJFuA23a01lVW/mFeCPkHGULhbyJaQBmeQYll5TPoFACrFIeuakyjFIJlmXCKhWhlYDcFGAWypiyirAKOeSLlp2WL2Faz2K2WES6OA2rOI18zkC5YMLQczYJL5SQNy2Y+RxyhoWCXkSxMIVkXkfaKiCbLyOllZAulpHNlZDRC0gbBlJmDsm8jlQuh0zOhJ6zkM7koOs6ktkyoloBqjaLbEaFlskipelIZGaRTuWhp1NIZRREsxlMZnJIZixkYjoi6RQm1BQmUhnE02kkUknEkyom01mMJHXEkllE1YyLiJJ2MZlIYVLNYzySRCSqIJpIYyyexXAsi/GEhol4GsMRFaOxDEaiaQxHUhiNpTAaUTE0HsV4RHnt5Nwh6C8HJyU5l+RcknNJziU5l+RcQuJ/DV4fOff/E3/nPPjWcuF22mq3nDPgtw8HbV0WXXjlfH/855VpE6XKv8qt291H2PT4radznzGeS39VZAosi6uTWLeC91bbKu/Tt4gIC/4xl/7NIUPv0189ck5ltYlstfYWyMZdcOjX6zzt6ReQ85qGtjm+c17tywSi31lZg2xabIN8PX8Z3gg5L5enAQCmaWJ6BihMAaOKga37z+PPHzbj93XNWLq8BSvW7MG+s/dx7k4fPt98FJ917MWVO8+Qz+dRKtlk27DKKJamUCpP40FoCJ2HrqD2461Y1NSJRY1tqG1swadbjuPMTyEoWgH5nAGtUEAhb8HQc0gXTMTNIi7dCaF550n8/sONWNK0EYvq1mFpQzOWf70DnfvO4W53P1LZPLLZLFJZO2L+/dGr+KLre3zVcRCPX7xAMqUhns3ByKaQSaWRSOZwLzSGr3aewjufbcaC+hYsbuzE0roN+NvqnVi/8wyuPehDJK5BVTI21Nyc5Hw0ZkfV44kUJibjmIjbBH0snsZ4RMF4LIXxWArDEbVC1O3fvei5JOeSnEtyLsm5JOeSnEtISEhI/Dr4GUcUfg7+oa3Sv5JMr0W231hdfkN4I+TcLAPFYhGYKsIqlnH5fgh//LQTixtasLihBX/6fCv++OUuLFixEYsbNqK2sQULGluxdNUGbDpwAqOTE8ibJVhmGeXiFNKmhW/PXkdtw3rU1LfjvVXrsXLdLvzl611499OteLu+DQtXrMOaTfsQS5tImnkYho58PodMsYyuA2fwzoq1WFbXhprGLixqbEHtqi4satyKhSu68E59J7YduISxaBI5PYukVkAyV8RnrQewZFUzalY04+zNu5iIpxFNa1CzChRjGq3fXcKSuk7U1nVgYd0GLP6wFQsaN6CmsQu1DZ1YtHwj2r49h1BfBIl4FslEFmo8Myc5n4inEVPTiETjSKRsUj4WT2N4IoaYWiHoEQVjk95W9rGoUiHoqiTnkpxLci7JuSTnkpxLSEhISPxqeF3k0Ym+BkWu/xky/Rqy/bPr8tvFGyHnhSmgXC5jeqqEgUkV7zZuwH+t2IBlq1rx3ZnbuPnwEW48DWHH8R/w+8bVWFS3Dr9r7EDNim/QvO0gXvX2QMtbKBXtM+v7z16vEOoO/PWzTlz94Szu3/4Jz7rDuH7/BdZsOYrF9euxrH4D1n97BpPJDAqFAtJ6Dgd/uI3FjRuwtG4D/vJpF1r3XcKpH27g+A8/YceRa/i87TD+0LARazv3ItQzikxWR1bLQ9EK+KT9CBZ+0IGF9V3Yfew8eocmkEhriOsazt17hWWrtqFmRSf+8lEbNu3ch6OnzuLUpevYcvAcPm3bjT80rcH6rXvxONSHiXgSk4kUoqm5I+eTiSQmYnFEonGMRRMYjCQxnsxjQslidDKGiZiC8WgCEzEFkUQSY5MJDE/EMBxRMTQpt7VLci7JuSTnkpxLci4hISEhISHxW8ebOXMOwLIsFGeAj5t3oXZVB2pXdWD7ofN49OgJEpNj0HUDk7E09h29gqUrm7GocScW123Bxs0nMdA3iKyWQ75YwmAkiT9+ugm/a9iMdxo24vylq3gWeoVEQkU2nUEyY6AvomHl2p1YsPwbLPugC0+e9yOdziKdn0bdN3uwqKkLSxvX49DZS3j07AUiQwOIjo9hdGwC4cERXLp1Dz9cv42B4QmkkjryOQNJzcBXm47jP+ubsahhE3YePYOBwTGkMmlks1ls3H4QNXUtWFy3AV27D+HWrVvofdWDgeEIBkaG8WpgGNfvP8Spy1fxsLsb0WQSsYyGMTU1JzmPqmmMR2OIKimMKRmMpkwcu3wPxy7dwrhqYDym2hHziSgiUQUTMYWQ86Qk55KcS3Iuybkk55KcS0hISEhISPzG8UbI+UzZxNT0LO48H0JN3Xq8Xd+G//mwFdd/vIvsxADK+QKKhoWp0izUTAnvf9aF/2rswoL6FqzbehAvu8OwLAvZooVzd1/g7bpWLGrcis/b9+LevTsYUk1oFtzb2DMFoO27s3jngw78bmUL9h7+AZGogow5gyX1bfhd4zYsXPElrt25h/HhAWTSBjTdRFrXkDV1xNMKhsfHkFCS0DXTvuhN07G66ygWNrWgtqET3588j/6+YahqAplsHqvbv8fSD9pR07ABe8/fQGhgCGOTCSjJIhQ1g4iSxYSiY3AigYnJOBQliURCRSo994VwTmR8UtUwohZw8PIjvNuwHu+u/BpHLj/EYCSNSTXnEvSxSByjE3GMRJOSnEtyLsm5JOeSnEtyLiEhISEhIfEvgDcTOZ+2YBSnseXIFXcisnrTfjx98RJGKobSVBmlqTLKJROGVcC24xfx9qoW1Kxajw3bv0N/7wBymg69OIuP2/dhYWMHahva0PTNLmzaewp7z97EgbNXcezsFRy/cAMHzv6EjzsOo6auBbUNHWjbeQwjE+NIpLJ4b+VGLGrcjiWrWvBFx3aMRLNQ9RIy5hTUrB0h1/ImMjkDWS0HTbdvgE/nTHzRfgg1q5qxaEUrdh89jf6BEaSzGcQyJXzatg81TZ2o/WATlq/fhmeDk1DTeahqDql0DvFkHpGUhUjSRFzVoSoZJOIpKIn0nOQ8kkgintIwGEnjyJVHWFK/ETX1rVjc0IYlK9fjxNV7eDmuYlLN2Z9Ti8Qr589VDE7IM+eSnEtyLsm5JOeSnEtISEhISEj81vFmbmsvmSgA+NtXm7GksRVL6zZgy75z6BmOIlcoIVeehjVVRjGvAwCuPuhHbUMn3qlvx8bOA+jp64WW0ZEvA8vqN6CmqRVLmtajduV61DZtQU1TKxbWfYNlTc1YtHIDald14e36dixetRk1dS1Yt+MwXvSGkdWSaNt5Br9b0YmFjR1Y0rABHzQfQs9AP9IZDWa+BC1rQsta0PQCkloeai6PTNaAoufxadsBLGxqweLGLuw6cgaDI1HEkhmo2Ry2HzqPxXXNWFDXjqVNLaj/ugs37z1DQskglYgjlc4iktQRSRqIV86ZJ9IGIklj7jPnsSQm4mmcvXYP/12/DjX1rVi4ahveru9EbUMn3l35OU5eu4/BSBqjkYRLzseiSQxOyNvaJTmX5FySc0nOJTmXkJCQkJCQ+K3jjZDz2dIMSjPTqGnYgMWr1mFR/TacOHkOw2NxFKYsWBZQKM/AKhooTxUwEMlgSX0LljS2Y83Ww+h5FYZu2t8uX1q3AUtXNmNB/Was37oX3x85hsMnzuDQ8dM4cvIsjpw8i8MnzuDIybM4dPw09h0+josXL2OgfwRZzUR3zxiWf9KMxSvWYVFTF/6raRuW1bVg/c4zCI+nkDRMaHoKOT2LTDqHjF5GWs8jlc3jk85DqK3fgEVNndh75Ax6BkeRSmeRyRroHVfx/z5uxYL6Fixo2owFDR2oXbkRn3QcxM2nPRhN6IirWaTTaaippH3mXDUQU4pzf0pNSeDk9ZC9GNG4AUsbu1C7sguLG9pQ09iFmroWLGpsw/5rfRiMqRgfVzASiWAkmsXIZPy1kHNK0F8NRVw4xFySc0nOJTmX5FySc0nOJSQkJCQkJH453syZ86lZ5IslLGlsxe/q1qKmrgvXfryNSFTF1Mw0iqVZWMUypqYtWEUDxgwq5LwVX285jL7eV8jkTOiFMt5pasXShnYsrO/CjoNn8bynB0OjEQyOTGJoNOL+v29wDH2DYxgei2J8fBJKIo2cYSGpFfDTkz6sWL0JtfUbULuqA4vq2rC0qQ1LVq7FtsMXMK5mkczmkMk6Z9Ftcv5p12GXnH9/+LRLzhOpLBStgB+f9KHxm+1YsvIb+zNxje14u64VS+rWoO2703gxGMekqiGRSiOqJKCoGcTj2TnJ+Ylrt7BkxUYsrO/Agg9asaCuEwtXdGDpqk78rq4NSxrbsbChFYuWb8TpqzcxOZnEWCyG/jEV47HXs61dknNJziU5l+RcknNJziUkJCQkJCR+PbyZbe3lIqxpYPHKdtQ0tWLpqk24cecnqEoGllXC9BRQLJdQKuZhWSbSFrBo+Xosqd+IdVsPovdVD7JGAXpxtnLeuh1vr+xA+67D6BnoR1bLI2dY0HMF5AwLZqGMnGFB0033p57LQ9MN5AolxDN5hIfjaNtzHH9YtRY1qzZhQX0bahs6sKS+BU3f7EJoNIGUnkc2m0ZazyOtmUJynkxlkNJNpLJ5ROIpvBoYw54jF/CHpg1Y3NiO/6jvwNt1rVi6qhPvf7IJ1x8NYEzJIJFKIp1SoaXmPnMeM8tYvLwZSz7aioVNG1Fb34x365uxrGEtFjduQE1dCxY2tOLdVV2IZA1Eo2n0j45iQjEwNB6V5FySc0nOJTmX5FyScwkJCQkJCYnfON4IObdKBeSngWUr2rGgsRU1dS04fvEcVDWFUnEGJauM6elpWEUDpVIJI2oBS+rtz5Kt3bIPPS9fIWeYyBaBpXXrsLC+AzWNXfiqbQ/6h0eQNy0US1MwC0UY+QLMQtGFkS9AN4vIGnnkDBN500LWyCOpGRhPZHDnaQgftu3HssYW1NS14J0Pt+K//rYBTRu/Rc94FBktiZRmzEnOY/EkMhkNmpZD3/Ak7oVGsGbrYbyzqgWLP9iEt1e2YVFdO/7vx5142DuGiUQCcSWBeDw+JzkfT6bx3ooN9gVwjWtwvzcONTeDqJbHk4FJLGlsx6LGNixavhHDiRSi0TQmFQVDk2kMT8QkOZfkXJJzSc4lOZfkXEJCQkJCQuI3jjdCzqdnp2BMzeKjDfuxqKkTixtasO/MWcTjCqbKQMkqolwuo1i0ifXjvgSWNnVgcd0GrN+6H72v+mAYBrQSsHLNZixs7MSiujb86aNmPH05gHRGg5EvIG9ayJsWcoaJnGGiYJVg5AvQ8hZ0swCrWEYqk0apVEIqk4ZpFZBQkhiMJHHu+kO8/2ELltZ3YlHDJixa+Q32n72KsdgEktkcs619YWMHQ87VdA5pzUQyYyCR1JDU8phQsugZjuL6vadYvmYrljbZCwoLV6xH+97T6BmNIJ6yt7TPRc7HEir+p6EVC1e24t0Pv8HRH37CRDSF8XgcJ678iMUNbXi7rhnvNHViKJ7E6Gjc3dYuz5xLci7JuSTnkpxLci4hISEhISHx28cbIeelkoV8aRo7DlzG2w0tqK1vRct3hzA+EUPetDA9PQ3TKtifVJsFdh69jkV1bVjS2Ixvth3Ay3AfCqYBvTiLTXtPoKapE0sa27G0oRlHL91GKp2FkS/AyBdQsEowC0U3Sp4zTOQKdrScIe95A5lMBoVCAZlMCmoyjfBgDH/9bAveXmlPljbsOISBsTGoGR2pbB6fbToiJOfJjAElpSOpFRBN5ZDSLcTUNDKZDKKRCXT3T+DDjXtQU9+Od1ZtRt3XW/Ag3I/hiIpoxpw7cp7KoXZFO/6jbjMWNHyDUze7MR7VMBJP4djVB1jc0IZFjW1Y2tCOgaiCaDSN0WgUQ5P285KcS3Iuybkk55KcS3IuISEhISEh8dvGGyHnU6UyitNTuP24BzUftGDRijasXLsVr/pGUSiXMDU1BbNURmkGyBZmUbd6KxY1dGJxUyvWbtmHVz2DsIwcNLOI63ceoaa+FbX1rVhQ34amjd9idCyCvFlyz5rnzZL708gX3ah6VssjVyhVtrkXYBWnkUrrKBTyyOVyiKdy2Hn8Bpau6sSiuhZ8vXk/ukO9UNKaL3K+98gZ9A6NueRcTeeQzBhIZfOIJzNI63ko6QzUZBoxNYnzt16gtr4VtXXtqF+zBT89fIHJWBKRhD4nOR9R0lha34UFq3ah9oMWHDh7G9G4gdFEFocuPcDSpg4samxDzYpmDMWTiERSGJ6cxEg0K7e1S3Iuybkk55KcS3IuISEhISEh8S+AN0LOMQWUporIWTN4f/0u1K7swpL6jbhw+SekchkUihZKM7PI5i3cfvIK765ch4WNm1DT0Ix12w/g1ath5LU0rKlpZI0C/rxmN5Y0tuPtxk1Y3LARp879gMm4CrM0DS1vwbDKLnKFEozKNnctb0HPl6CZJaRzBaRzBRiFKWSMAjI5A8lcETuOXcWilRuwpLEV32w+gBcVcp7MGIHkPJW1v4WeSmXsT6WpKlKagYmkhphuQU0p+OHOC/vMeEMnGr/ejLsPniISiSGpanNfCKcqeHf5eiyo68Tihq9x7uoDRMZVxOIpnLzyALX1rfaEr64VI0oaY2MJjMViGI1pkpxLci7JuSTnkpxLci4hISEhISHxL4A3FjlHaQqzU8DtZ2NY0rQJv2vowvtfdeFR/wimDB3FGeD5WBp//rwTNfWteLtxExbVr8e67fsQfvUSpmkin8/DLM7g6t1u/Hf9Oixp6sB/1nXgnRVrsP/8bUTSBRSsKeQ0Hfl8AcXSLDK5KZimiWkzCz2Xx99Wb8OJ2wNQ03lYug5NKyJnqlBNHY+GYnj/sy7U/n09/nvFOhw+eQPhFyPIpgwkzQI+6PweC+t3orZ+C3af/AE9g73IqhoSegZ//rAVO08/xvNIErFsCkk1By1rIZ6JYzCmomnjd1jUuBUL6zuwYddR3Hv8DPFEGtF4fk5yHk2k7RvhdRNJLY9Q7yDGYypGIwk87xtESjeRzhWgZg1ElDRGIwmMRhIYmYy/NnLuEHNJziU5l+RcknNJziU5l5CQkJCQkHj9eDPkfGYapZIFyzJRmgHOXH+Id1euw7K6Fvzhwy3YuOskPuo6gqUftGLhinWobejAgoYuLGtqxoZt36Ontx9ZXbPPphfKyBZmcezSAyytW49lq9pRu6oLi1ZuwN/XbMfu0zdxs3sEVx8PYM/pH7Fx9xk86x1CKpNGpgjUNLXjP+vb8PfP29Cx+xj2nH+I787cRsvei/jjlzvw9vJm/PfHnfi4dRcu/HgHY5FJpBQNiZyBzzZ9jyX1m7GsrgM7jpxG71AfUoqGiG5h2cpmLGrYgvc+bcNnm/Zgz8m7+PbkfWw+fgV/+XQzFv6tGbV1Hfj7F1tw+uJ19A+8wkRkFNH03BfCjUcUTCZSmEykkEjrGByLYDKRwkQ8ieGoTcTHY843zW1CPhpJYCyqVEi6JOeSnEtyLsm5JOeSnEtISEhISEj8lvFmyPn0LEpTZUzNlFGaNqHlsrj75CW+aNuPZSvaUVu/ATUNzVjS8A1WbzmEr3eeRW1DBxbXr8e6bXvxsm8QWS2HUqmEfL4AqwyoxjQu3H6Ov33agoUN7VjY0IrFTa1YVL8eNXXrsXRVM5bUb8SS+o04d+MO1IyOaLaImgb7U2hL69bjnYaN+F1jB5Y1bEJtXQcWLm/Bu6va8Enbd7C4OB8AACAASURBVDh78y6e9YaQysaQN0qIZTSs3fo93lu5EX+o34BdBw9jYGQY6bSJWLaAPzS0YsHf2vDuxx2orVuLJXUdWNywFW83daB2RRuW1Lfgo5ZvcfjMJXQ/e4LJkQEk0yoms3N/5zyaSGMinsRYVEFEsf8/EU/aBDxhpzvk3Imae8T89dzWLsm5JOeSnEtyLsm5JOcSEhISEhISvx7ezKfUrBlgFjBL0zBLRfu750ULI5Mx3H0WxomLt3Di4o+4fOMnPHzyAtsPXMDiulYsqt+INTsOo/tlH3SziFKpBMssoFAoIGdYyBglDEdSOHPzCbr2ncVnbXtQ9/Um1K/djM/a9qBl93EcPH8LD5+9wOTEGPRcHs+HEth54ipath/ARxu2Y8Xa3aj7qgNfdnyLTd8dx/ELN3D7wTP09Q9DVVVkMyrSGQOZQhF3n/fg2MX72H/8Mq7euoXh8TEkknlks1k8DY9j76mfsGbT9/i4eQvqvtyClat34sP2vVi/8wj2nb+GMzdv4nH3M0QnY0gpGqKJLMZTuXmRc4eUU4I+HlMxGlddcu4Qcgq5rV2Sc0nOJTmX5FyScwkJCQkJCYnfPt5Y5NyyLGAWKJenUSrPolCeQqFowDBVxOMKopEJZJQo0okoDp26hvc+2ITahjas3n4Iod5BJLM5+1mriIJpoFiwUCgUoecKyKY1jI1NoHdgFE/C/Xgc6sOLniE8D/dhoH8EkUQSWjaNvKEjk9UxGVcxMDiMF6/68Cg8gKfhMB4960boZRhDQ0NIJBKIRxPQsnloWRPpjIFs3oKiFTA0mURP/wiGRoYRT6hQMxZUJYpUWsfgWAzhvkE8CYVw7/EL3H0Swq3HT/Hg4WN0h0MYHB9GNJnEeCyFeLKAWNrCmJKZk5xH4vaW9oiSxnhMdbe0TyZSGIkpGIsqTKScknMZOZfkXJJzSc4lOZfkXEJCQkJCQuK3jzdCzk0UUZotYqpoYMayMFsCpspAeQqwimUUZ4CcVUahaKE8C2zccQIL6ztQU7cRnXsOo2dgGGahjLxpoVAooGQV7cvhTBMFq4Ri3kBO05EzTGRyBlKagXRGQyqVgaHnkTHsG9w13UDetKDn8tB1HclkEslUBmo6h3gyg0xWRzqjIZnVkLPKSOkWFK0IXTPtG9u1PBJpHal0FrquI53JQc2aSOl5qNkclIyOmJpEJKEgnkwhGo8hEosik1ChxFXE1DRiaQPRjImJZA5jCRWqlpr7tnYlg4l40k1zIujjMRUjMcXd5u5EzylZl2fOJTmX5FySc0nOJTmXkJCQkJCQ+O3jjZDz0lQB1lQZpZlZlKdmMFMqY8oqomjNoDQNWNNAzppCYWoWMa2EJfUt+F3DVrzX1IIjJ89ieGQMRr4Aq1iGWSiiYJVQKk/DsIowrDLMQtkl77pZgG7a3zV3vnOum0VkDAv50gzSeh65goW0noduFpHLG8jmppAzp6FmDeSsMpKaASWjI2kUkMpbyGk6Mlmj8vk1E+lsBpmMhlRat4m9ZmEymUEya3/rXM0aSKQ1+3vnmRwUNYOsZkJJmZiIZRHP5hDP6oipCmKJ+JzkfDKWZKLlDBlPJH1b2em587GoIsm5JOeSnEtyLsm5JOcSEhISEhISv3G8me+cWyWUSsCrSQ1nfrwPwyoA5TxmSgWUyrOYKZool0xMzUyjY+d+LGlsx381bMf//bgTt+88QCyWgFUsuwQ9XyxBN4vQzBJy1hRyZhn54hTMQhGmVbA/u2ZaKFhTMPJFFPMG9FweWt5C3rSQyerIWWVkciZyuRw03UBazyFr5JHJ6cjkDBj5AnTNhJYxoGXT0PQCEmkDSV2HmkkjndGg6QWo6RzUjGWT93QWSVVDMmMirmaRyuahKDoiWgaRVBaJZA6pdA5KOoPJeALpjAFlHp9Sm4iqiKc0JjoeVTM28Sbb2v0R87iMnEtyLsm5JOeSnEtyLiEhISEhIfEvgHmT8yBiPh9yPlMqozQNPO6PYVndOiz/ehe2HbmKJy9HEYlnEFM0XLoTwqq2Q1jY2In/WN6M33/Qgh2HTqE7HIKmGzALRSZyXrBKNhknsKPlHox8oYKii5xh+aDnCi403fQhkzOR1vNIaQaDZDbHQM3oLpS05iKR9COuZl3MGTknoFFzChE5f51nzilBl+RcknNJziU5l+RcknMJCQkJCQmJ14s3Qs4xVUKpPIvHvZN4r6kFC1ZsxIL6Nixt6kDtyvVYtHIDln3QhQX1bViwYiP++Gknmnccwk/3HyMWiyBnmLCKZUnOJTmX5FySc0nOJTmX5FxCQkJCQkLifyXeCDmfLRUwMwMMTKbwWdsevLOqBTUNzahpaseixg4saupEbWML/ueDFqzbtB8nL9zE/cfPMD45gXw+B7NQRLE05ZJzh6BLci7JuSTnkpxLci7JuSTnEhISEhISEv8b8EbI+dTUDKamZzE1C0SULF70jeHK7Sc4dv46jp69jsNnruDa7Yd4+OgZnj15iqG+fqTUJApF+4I3q1h2yblDykXRc0nOJTmX5FySc0nOJTmX5FxCQkJCQkLiXxFvhJwXpwFrahbl8jRMI4+8lkVeyyKtJJCITCIdG0NGiSKjKtCzGkzTgmWVbDJetFwiLoIk55KcS3Iuybkk55KcS3IuISEhISEh8a+ON0LOp2eAUtlOm5mZwdTUVIVc28S9UKjcwl6agVGchVGchVmcQbE0hXK56IuWS3Iuybkk55KcS3Iuybkk5xISEhISEhL/m/BmIufFgp02M41iySbkpRnAKgN6oQxjahbG1CzMsg2rDJSnYH8+zcwzF8FVO3cuybkk55KcS3Iuybkk55KcS0hISEhISPwrokLOZwQEnSXqM6AkHZiensX07Aymp2e936dn7fPlBOXpKZSmyvb/K9Hz0lQZpXKFqFfg/O6cL6dnzKtFzA3LT85Nl5wXoZsF6GaBEPUCcoaJrJFH1ihUvm1u/67pBiHjOYaU8+RcRMxTaY+cJzhiHlezYmKu2IQ8pnikPJogpDyWFBJzStDHoskKHGKuYjSiMsR8qAKenFOCPkgI+oBLziPoH4mgZ3jShU3MY3g5PMEQdEnOJTmX5FySc0nOJTmXkJCQkJCQ+GWQ5FySc0nOJTmX5FySc0nOJTmXkJCQkJCQ+CfjrfLUFMpTZdg/bZTKfhQr6cWSc3P6FKxyGVZxyvu9OIWCVWZgFovIW5b9/0IJBcv+PV8owTCLLpzfc3nLTcvlLehGQQgtZ0LLmcgYpvv/rJ5HVs9Dq/zMaCZSuoGUbiCjeUhnc1CzOtSsATWrQ8nYvyfTGpLpHJRMDol0tvJTRzyluT8dxJJZBlE1g7jibU2fdLalxyuIpdj/VzARTWI8lsRENImxqIqxqIrxiIrRiGJjIuH+f2QygZHJBIYn4u7P4Yk4hsYTFcQwOBbF4Fgcg2NxDIxFMDAWw8BYDH0V9I9G0T8aRd9IxEXPSASvhifROzyJV8OTeDk0gZ6hCYQHxxEeHMerwXGEBsZcvOgfx4v+STwfGMWL/nE87xvD874xdPeOMnjWM4InPcN4+srGk55hPH41gsevRvDo5ZCLh+FBgiE8fGHj/otBF/eeD+Cug+5+3O3ux51nfQxuP+114ZDv20IC/go3H77EzYcvceNB2MX1+yEX1+69YHD17nNcvfscV+5049Ldbly8242Ld57h0k/duPRTN34guHDrGS7ceobzt57i/K2nOPfjE/vnrYc49+MTnL35GGdvPsaZG49w5sYjnL7+EKevP8SpG49x6sZjnLz+CCevP8CJa/dx4tpDnLjyAMevPsCJKw9w7Mp9HL98H0cv38OxS/dw+PI9HK3g0KW7OHLpLg5evIODF+/g0A+3bVy4i4MXfsLBCz9h//nbFdxiCPiBM7fw/TmbfFN8d/qmTcZPObiBb09ex+5THnYdv4Zdx69j1/Hr2Hnsmovtx65g+9Gr2H70KrYdueJi6+HLDLYcuoQthy5h88GLLjYd+AFd+y+ga//Fyk/7/537fkDnvvPo3HceHXsvoG3veRete8+hde85tHx/Fi3fn0Xzd2fQvOec/fO7U9i45zSavzuDjXtOY8O3p2zsOo0Nu8/YZHzXaazddQprd53CNztPYR0h5GsrhPzrHSewdhtLxnlSbpPxIy4p/2LzYXyx+Si+7DpiE3OHkHcedQm5Q8o/6TyEjzsO2sS87ZBLxj9qP4SP2g/hw7b9+LDNJuIUTc37fETcQePGvS7qNn5vE/L1FXBk3CHkDv6+7lv87WuHlNv465rd9s+vd7k//7pmN/6yelcF3+Ivq3fhT1/twJ9W73R//nn1bry/egfe/3I73l+9A3/8aqeNL3bgfULO/yjJ+T99YiAhISEhISHxz8FbmhKCpoSgq/bPXPIVdNX7XVNDyCV7oKn2/528evIVdDXMPpt65f3dTetl8mhqCHrKfp9eeafulKF4vzvPOu+yEYZRSXPk1lSaL+zKmEv1+stI9bnPODIZ6T6ffLl0n/u783wu3e/Vq/I3I93v/t/Rj5NG32ekB+DpOVwpd4Cpg6aGkM8MMHXT1TDymSGvXk4ZmUG2XCUEo5KPlpvPDnllVOqSzw776uukOWVqagimNsy0h/3sCNO2uhp20zSVPjvKtpHipdF0Uxtj6u+mkfbW1TAK+jjTFroagqmP++zUSwu7shT0CUZPNI22Z0GfYNpNV8Mo5CZZXSkhWMYk0Ytt/4VchLEpTQ3BykV8OrCMKGtXXJrzjoIR9bW5lY9xthFC0YixtqaEYBlxpkxNDaGYj/v6qp3G9tViPsHo2C434bOhoqkwbaQ5aZy9lEyFqa+dpjJtzqRx+Xj5SmaS0YuuhlEsJJl36WoIpULSp6uSlWJ+19QQSoWU/1krxdiAplTycfKVC2nGF+hqCGUr4/N/ZYvNp6l2Gt9GZSvD2pBip/F92ilDVC7zvmKWTVME+RRBuVw9gp7VicxOm+hqGCVGB2FOL2FhuZrKplH9l4tZduxQHb2w/kCs+wxTL6oXJl8x4/P3Thm8fPRdvO51Ph9NI+2hq6z+qP8Tllv09Ocrg9aN059bX6Fd0XYTtW+YlUWhegmDaSPGhrw2d8tQaLlh5p2MDXF25b0vTNqNy8frvphh5KWy8Dqg+YTtphLbUP11o36ItqXOlBtmZHTtgGs3Xz5RHyxmGFthdRp29R2kZ+pPfWVwzzJtyejA31f594nsgNUBa39+PxRmfaLAxqv2IyoL11f9vpizcYFNMvLRvsq3Jadn//vE7euzNSXksw1XFuZZTj5Bmm+MKtJyw0Jf7Gs3vo2ENhQsi2v3vA0Vs56d0n6kcGXMJTOnF5/MAeMWKwtr436/EWZ0yts99aVUZn6cpu1N+y+dT4nGrRK1Ic7+xH3a8wk+X6L69Sfuq2FfPfj+4ZRbYtLCjE59tkt0Ut0Xe/MKt75EB45diduDa7ci77O5Pi3qW1TPvF6Ij+V9Iq2LsN1I3dh+zo7Jb3mVCkNXX7FOWLXJOm8oLAmvvExA6h0SznSOZA9omWya18FzlTQ6+cslWbKuKSEYaZ6EhytkPczWwyHcRJ5chZjTuuRSfT4dGOl+pg52uf1MA3pprKEYmQGm42mqR8KpHvKZQa5jhJDPDPo6H0PMK3o2MkOMY9CUUIXUsw4yn3UIvDdws8Tc/mmSNKfNzeyIz8mZ2ghjYHYZPIG3iTlvQ6Y+xjoMxSbmfAcq6GPMu+x8LFnXFD9Zt58lae77JnxOqaBP+JxmQZ9kntPVEAq5SSaPptgknDp5TamQdYUt1zKivvo6xJzavUvWab58jNNzGJYRY2xDU0Ow8nHGlnXVJty8bRRNlnBrikfMKYqEmHvvU1i7p2nkfaWCytieXa7KOirVJtL0XZrKEfjK8w4xp47eIc20zR1iTuWxCTdxhgpLuB2ZeLKuqSGUnTTGMad99ly20oKJS5qVRQ2h5JB1heYTkKCACTHjO918YaacIDLiLyPLtpvKEkFmEFNYnQYPgGGi03D1SYDKpvF2KpxME/LlLp7wgywdADkdUDvzBkVKRvwyO3XzT44CFkoE7SaqG2/3wolplWfpxNYlbkqVZ1XRhC7sW5zQOT1Tnfr0wumeLdc/KaPl8AtIOqcDn73w+aiNk3xMfX0ElCNBtB6cfw6c2PP5yAKSaBIvfJbYEEvMg9vD1xd4AsX0X84OGJ2Gmb7F6k/QZ4T9l5tcFgV1C1zgCjO2QCfYVKd0vPN0xc5pghbHRLbh6SXM6o/aRhB54OpRYsp1fHFWXC6jvzDzLNUL7fuef/bbpL/NqyzE+toj7JOPzhf49vV8RJbRfaAPE9mur+/7F/5cf0DKpL5Y1C+pHpgFKZV9H2/37FzK/z6f/yN26o0TfvsL9H98e/jyUbsX26R4PA8L68GPl0HziCA78OuUElXBIji/aOjrC2Gu3cJsewjbUmBDtP/O6Z+5NiL93tduAXZQTS+MrxO8z/ERc40zrj8g8jn53vIq8YoRQlfDXsScVMAh4VTJuVSP1zEcRRES7hpQJTpO8zLEvPIzl2Kj6A7hps5aV0NMFN2TpZc1UCXkkXWSbqT7fJMZI93HOSU7Ys47TSaKXvkbS8zDlbQB37M0TePSaNlGZpBpLF2tkHWuvjbh5tIyQz4duCScyJLPDjPt4+TjiZYbHScGmSfE3Kl3npBwBw4xp+mmNuobxJwoOpXHIfA0r5um0HzjrJNz0khn1lU+Yu5EvSeZdrPzTTK6d/Lx5VpGxNfBCyRi7rzXMiKs81Kc6HiIKdsj8GHyLEvM7Wdjvno40XFadjEf97WREzGnDoJGzJ3+5ZB62v/d6Dh9VhD1LhZUUg8nsq6y/kGtEHP39wrRMlXO7sNexJzJl/QNbD5iroZQJOTayVsqpMC2UZgQfW/yUiJRb3cgKqQZvehqqBJF5yc9aaZuDqmnbUsHJ2aQZQg3N6DSZ8mgSAdZamf8gOCbVJD2ZSbY3EBEdcUSvLknurRv8SRSU8jkktS3ZLHkhtaDjgH+QTbMTFycd5QYWey8JV4HCtFfgO5pGTQPPwnwCAUb+fcN0KTdmDGK16ni6Z6mefKxfZ9ZTCDyMXbFtRH7PrZP83px7YDqVPHblcgOqJ4Z2/AtTjj15SfdAZFwok+R3fM6ZRZ3OB/GE3i+fZk00pa+Ps3o3t/PRTLT+jJ9OqB9qS/hxy2GuPH2rHDtQcYepu9T/fmiSFUmuuQ5cT3CvjZi9Cf0Yd6YQn2J2Hb9i23UH+i8TkULOVWJQtifj/R1pk/7yiD14HTl+naBXel8Pk4WqgNG90Hkmvoh7lm+zzA+gievvP4Utlzab9gyAuyP8RFh37M0vXp0N6jvE3smY5nO6UrkD3w+h7MNqideL/yYwtSXW5zg6+G1pdhf0X4wH1mCxjx2rOD8Ad/3mci1f5GK8cXC/hEwfjDzA8HijmBhV+jHA+YRbD8KWADx+VgRufaPv752m6O+ogUzTQnZ5NyLjlPS7EXRnULYfBXD5SPrikPWWQfp32YerhBzdgU252559yYquWQv07DO+5iOpoRgpPhIeIgh9U66QQi387xBtrI7+XKEwLuykCi6rnrv4xVscFvUNSVUNTpO3+eQcKpTw03zdG+QfF7aEGjja6p/K7uuesScwtSGGT1pCiHrRB5To2TdliefHfFN1MTEfIypl6ayxNwtQ/enOVF06qydLe9MGblxn9N0ouO0PQo5diu7nTbp1oum0TLZfJ4dORFz+rxlcNvbVf9WdpaYe3md6DiV0d7ezkZaaBTdSaNb2Z2/OZFw2uZOFJ2Wy5N1TeWj6JUyHMJN87lb3j2nXiwQwl1BqaCyDlz1IubUhooVsk4HgJKZZOTQlMq2dZXVfZEh/xUHTkm4K4sXWXcHxUKaedZJoz7Hfp8/El7iI+tKCF4U3T9g0boFTno4v1GyxJMy3m9UW12m5VSbYDOycNuzRRM/+iwzYAVGgthdDb5JlOIf2BwdML5EoZMtVpbAMqgO5ogyuM/yk0HV/z6fnrk2YiaIokket12PtqWIFFC/yBMyKgtjL3zEjZTrm+hyvi5wkhdka6pfFl5/vomfaEEgSH/cWCGeSNLJPm+TXv+fi2w6eUsB9dW5fHxEleZjbZfdwsy0pco/Wz1qJlpEE+pe8euK9kuRvfD+he+XQW3k8xEB0XZfn+F28wj9UBX7E/kcfpxhFoGYvhBAUAJ8CW+nPpvkZC5x/YhZgON8LC2T1wsvn6jNRQsCPt9EbE2kU984w48f3LM+nyjaLSPqHwGEm/o5Z7xk7c+LRDK2wdku0we5fkl/59tS4+UL8BGiccGTRbzoxYw9xP4YO6B+g3s2yBeL2tLfL/16Yfob8TlBPoz62MAyOHth/Abni33zEs5vCG2NeR+7Nd7nDzjbCLJJ6g+C7EC0qFnNJ/JjGd8HdTWEt3JJbiu7EvJFx3XVOYvOrujqKZJWqYBLzKkgST9Z15NsPk11trKzESNKwh1FGU50nMhn0Ih55fmg8+R8Q+QIqXdlEW2DT/W7inXSvSi6l2akB9xO5bwznxlgGkxTKmlcp6Kk3iW+7vZ2r6Py29vtNO98ulOOs5WddpZ8ZtjnRPIZL7LupmWHmd81tbK9ndqLakfM+bYUnzH3R8zz2hjXHmE/WVdsYq5xZdjb1tkov5tG5C7kJpgObz87wQ52KkfWKz/drey0DCba7uSL+OrhEHP6vEPCqQ4sI8p0Wk31ouPUhvit7C4xV7lyKxFzar9FsuXdS0swv2sqT+Bt++NJvaaGYFWi6FRXzrZ1KrdDzKnvsCPcXHS8oDK60lV67pxEs+k2eMV7Hz8QOWnsIkGKtVOF296ueGlUx5riEXNqbzRi7qZxW7xsx5z22Z8oLXAblKtjQbS4UsdqkQxm0OHIElMGHYj4SbLKkQKaj/QD+j5dJLMaVDeSRstVSLmcnqmt+EiVQmUWT1x8gyevK24SQPMxtlFlAkv9dhDpo7Ixg7bC6k9Uj+DJh3+hxKdnvs25KJf3voCzddTGA4gbWw/R2WwvOs72GQHJ5SaXTN0Y28hyeqlmG/47HSg59qexuqcyimWpQl4526D+VWSntI2o3xUudtAjKyrVC2fPRa5czg54WRiZ+YUczp69MkSLQOxOEbe/8TY+x0IY1b1IFn7OwJIHrx78+CFcXKziX/i+L2pLamdC/0f1QmQULmJwUT1eV7xeePtj+rQaYkiGb6zgfJNvHKyyKCLqq7w9U3/D+F1armjrvo9UBchHyvD1GYXXi99fUX8QOFbwixNqyHd8wefvheX6xzJ+QYX3V9RuXXsR2a7ATn3+xTd+cH6Ns2dm8S7AT/razeJt3O/DfGNe5Se/IMr4Ic6faipnB6JFOUFf5e/N0YLkm8eZf7FO/e3Bz+F0NeRdCOcULLoQzomOM4aWfOXrVKJt6+4WdSKEk0aVkvNtb/e2y9PGNsgFcw6MyjlxauBuxJyUa6Q5Eq6Q6Dipr0PWad2caDs1eGY7upvW76ubkeG2siv8WfSKfM5WdiKjQSLrTn5nKzujg8wQI5umVC6EI+93nuU7qRdZ986uBm1vp+/T1BBzIZxjD/n5EHOFPYvuwI6ss4O2s0WdDmT0PLmT39vK7nV8ep7ckZO/JE5XwzYxZ5wcIdykHIvf3q7QM+ae7doXwrETRIeE03r4t7KHUXAIPNGfZcTY+qr2GXNmQqLYF8LROmgKS8yd54v8syobRfeeTXDyOWfM2TanF8I57yhyBF5TvG3wtIwSR+p1NcxdCFc5726KIuFJpo00Ls3JWxJcwka3t7uO2Ymik3JE+ZzIOuvU00QWZ+LHRcxVm5gzMiv+yYL9bMCEjqsvP0Dzg4k7qeAuMGImBkRXdIDhJ7X8wMb2jwASzk3imXykzatd+kV9QhAZofpkB/eAiaRjQxzZ1IR68U90nfdReR09sz5MsHhC9BIks6h9GT2T52ia9zxHWlSiK76NROQrgFDoRCeezOJt9dSOgogbI5/C1sP1B8JJWUBEi/zOv8/1EYGTRq7P+BYiOALAlcvbabWFDdpudKzk29dn91waK0tApI9byKk6aVRY3Qsv5CqK+wL1iYG+hLdJxZ/G+CtFrD/6PnYu5fkDTZRGfXsAaeHnFl5b+gme0CdSv+YjyMHHYvgxWehjRZdaBpAl9tkwUw9vnBEs2lQh3DxxY/1f2Pc+vs39Mgfbs8juRXYqHBcEdkXthelHgf2XlOHzf36/y/TBKrYRqAOfv2IXXYP6vjfGc5F6ge795F/s/3gd+OyF2FawrgTBC4HfFbYvXwZ/7G4OG2L7jHgx2tdGQceZiD7ntDWu79N3eWMeuxtZ1L5vUcfpEG76ItG2dSbNyZtiSb2uhu0L4YigNI1OPtzt7aQSNIruVMJ/e3vwGXPeWeeYM+Z2femt7M7f2Jva7Xyii95yKTEJ5/PxJFxTvIg5NTwaWXd+Otvg6bPO5W8aU+6Qz2jzmSGmDCeN71TMuXPnWSdiTmWuXAhHDdS7/C1Mnh3x6Z4n4ZriRNbZnRjOlndaD3srO5vPIea0Q5s8WVcdYs6uQvPb23XVf56cSVM9W6X5nDq7N7UTudnt7fbf+PPpmuKdO6fpLoEnZbg3tas0Hx9FZ8+TO39jz5g77+PJOkvCnefdc+fM+zxi7vykZ9Ed+Urc+XRdZUm4U457xpzYL7293dGtdyGcVw4fMddV+/Z2dvAMM5Fw932EhLuyWKLz5ClW9wpHzF0nnGbqajv/NDfIht0ymAEhYHLJyywcxISXKQkiFHQwceUTTMRFk8Yq55yZQSdgEGPGjir1oH0tcBLFkUM6yDLvs8STFGoXulAH1SZRXKRPsOoeTF49G3DbnLRHYFsGDfh8e/CX+ymsfE75wgmYaAspH32h7SGyK04+ftzyT2r5KDq/BddLD5rg0LYQl8GSSM/uSSSNtrmg3Xy2wZ8TF9gLPzl39cffP1DFp1nR3AAAIABJREFU1ph+xNsfaV/WPwfcsC/Y+hu0iMa0uUCnYpv0L2IwNk58rFCnrs8JJmS03Zg+GHSng0ptqNpkmuwuUEOc7xQTI1/fD+yr3OKEKF/V+gaQAl4HfN3U4Hbjx19Gf7x8JO982k2kK+qfg3yJ32+Effn48Y2Zgwjsiravz5fwevHtGGIXHXzjgqgfkXz0vhS6mMWMZYx8/gUVkZ6FMiue/oP8la8e3MV2Irtide+/B4D32bQveGn8bsEqwQaFf58XrGIWZ2mf5vqqsM8o/nbzzwUE4yrn60RjPLMoUqXv8/7K5+8DfNhbLlFN8uQ6xJ47d17IpemqfXs7XwH6uTQHwog5ufzNe18P0wi6Ss6dk+f9EfOwe3acdl53Kzt5nr38zTZe+6Z2euYr5N7ezsrcz+hEU71z51QHRnqAKVNTWQLvPM9H4G35/OfTDdH59Owg5zA8Yk514IuEqx4Jp+X6yLrKEm4nH3NTe+Wd+Up0nA4m9LNqzk9THyWyVaLeGr2V3SHXou3t40wd7PeRNEc+d4t6mDw7wQ6ASgimG1mn+dib2jWlcis792zBiY4Tp+Ej5gq5EM6tS5jZ3q65+aI+HdBt645MNIruyOh+Qo2kiyLr7ll0UjfhufPK2XEqo+9WdpWQdYV7lmu3IvcJNU1lz5i7Axu56M11zMLL31K+evi2t6t0i3qYeZZx6gp7+ZsjZ5nZ3m7nLRXSPll8W95VOiGmExc2is44dfJO4eq3aGuoaHLJDERc9I+0SbWVfWaw4/Op7EDkX2En5wG5iakvjcri01XwdmBmoOQitMJ886ovyUfaNrCNeAKqcoMxV1+mLQMmklQHNI22nXh7p3/hRbQboMRNmHRVcLmfEvIRWjtfgG2Q9/N6Ye00RMplJ426yuuA9DdRu4nO386XHHJbB/35aJvz28LFkSBaN+Z9All89syNW0ETP1Y+9hIsVmaufzDvY/Xnsz+RXlR/Gm1bkd1rQbLwZ6kVomciD52I83UT9SN/Pn4nS3B/43VP201Mvqpv7aa2y9+wz9fDGyuqHyPw24Zffz6/RnXP+Bz/jhw6DxOOASK7F/WZKneKVB3zVEG5jp3y7SYiuQELrNV079SNvSiU1re6z2b6IGf3Ilujfp3x46r/2UCd+vq5aAzl+z4luQL/rAhkZt7HEXNiQ1Q+pi25XQj8oggvMz+usmOAZ39i+QR9n7crohORf9bVALuqskAjGi99/dfXz9lFGyoz877Ks29pivcdc1p5nZwxd37m+O3tSgh66hUjgKbw5NqJyvtJuE4ujnPK57ey22m9SCde4GH3bdx6+CNuPfwR4VePfMrkI+uawpJwtwx+e7ta2cpOFKQpThSd3bLjfcfcG7hpZH2k7w6+WfsVNq7/Gq3Na9Hz4oZbLv8dc1s+/ow5eyGcA56YazSNGIZBb2qvvNf93jl5H3NJXKU+NM1Jpze1O8hrXsTcfR+5/M15h3jb+qivQ7LE3P6bQ8IvnT+EtWu+wMb1a9Dash6Dr35iOoJZOWPOp/H6cyPmxN6crew0r3P5G3XgfBSdplG5LfIJNecdPsKthNxt61Q+8Vn0GFOurnpkndolv21dUwkxJzI6+ajzKoq+Y85F0XU1TAi35/yK5lzEPMzmI6C3vDso0U+tVcqikXU3H//5NYXe1O7Vz/3eOXlniUTCnZ8eWSfkmnxWzakPJeZO/cpcGjO4ExnpZ9V8pJnYFT/o0MFONEgI04juRZNf4YouN4FwBh3RgMq0ucoPWHPno+0WmMbrQEQyOKJAdeob7ALKoL4oeGLF2pVQ9/O5CIfolE1jo1fO+2i5fH1p3YQ6YNrX/1UAKh8jc8AiENsXArZtzrELgaaJJuxB9sxP8mg/1VV2AiuycV9fEOiZ+rZA2yX14u1FZJN8X2D8C0+qOPmENq7M0UYKV67Ib/g+1RS8xZWfD/n6kcrm01V/G/G6YibEogUQi52IOwtITN+nbaQKyqhia7QMVqdzLU5UuVDK5yO4HQykf1A7Fdm4plQ7qyxYzFL8OvCRde74B32W6auBdwiEmTZmSRq7A4kfy3Tyu0hXP8t2hTrlPl/npDG2FvBVFNECTcBuBbENcb642nEhn91z7SY6cvZz7pEhz4nat1rafO1KNBegPpb1G1XmAop/zBP5On48940pvnqIymCDrXw9xP23uq/j21IT1CNQZvo+0eW6pG95F8KRB3PkAje3w3AkXFdDzLfNXQKf8m9Rp2fRHcFyqR5fBXLMlncnmt2LFy/v44MtB/B/mrpcvP3pVrQdPIHY5DPoapi9EM6pR9o7n+7IYzCfRqvILCDrRpr73rnzLCcz8w10NYT+8I9YsXw5VixfjpUrVqD74SVoCt227jk699NoRBYviu4ZvXMWneraYD6rVpHP+awaedY9Y07y0hvYHdmdC+HowGjSaHvlHXlthLEBJ40fsEw3iu4N2pSYO+9wLn+jspjO5W9KCIcP7HD1uWL5cvQ8v07yjTPy6WolYk46iqYSEk70T6PoTn35753rKntTu5uPfu+8AisXIe1TSaM3sFeetXJRxoY0NQQrTwm8DSc67qX5v22uqyEU6afWKvVxzp1TGfkz5jbhTjBy6Cq3lZ2k8fLRm9q9NBJZr+T3nTtX2W3rzrOUmOt8PiJPkbtMTlO9m9qZZylZd/Jx3yzXFO5b6RU9s1veHeea5vQXYi+EUx3H7F305nuWOmGO+NI06k/pLcLsYMeVIbqhmzt/y+dzyhESc3dC4o/kBg28dIBhVoNVfkLH1oMnLb56BBAZf33F0QhqB4zMJN034KuhqgM51WHgAK2IdU/7QlC5fH8TXwoV8H1j0sdZ3ZP6VvnEm9MPNKX6eXyGLHH3BTD1ILr2LbwoAc8W+XYLuHCNmVyG2bQAO3XSSwE2ybc5u02V07Oo3bh8rA6Cz6MGtYfOlcGk0XajvkQ0WfUtioR9t4Xb7RFsf3Tc50maqB68D+N9Cd/P+fkVQ1595XK2IdAVLdOnK4XUzW1fPoIsWBBQROWyBECUj9pBoHyiRQL+yIrQr1W5OE4gH6t77lm+v3H9iM3H9lU+n8/HivoRbV8+TeCzg+yZH1f5RXBRucI+w9upqL8xevHbQdUxRRHIx48LzE4lKl+YqfPcnxMMsnv2U6xeueyRH88fsPbn+UROFlJf0bzEN3bzMgv6L+OfSRTd6x9VFiwUXn8BfpzLx/sm/rLeoDGFLSPM6M/XLwW+jsr2Fj8J5cm6robI5W+egsXb0V8xTtTO531j3FV0yvuEmk7eRx2Dpthpff0P8c7XOxliTrFmzxFk1YDvopN62fKxkXBN8Yg5Jc3ON9CpHryb2r00h6zTjj/Ud88lkg31dXj++LLvLLqmshFzjUnjyDC9EK4ip3d7u6d/4bnz7DBG++8gS9qSXibnlMN+Vi3spvHtawq/bc59Qk0lt7eTTul+Vo153yiTxybw3qfWdDWEIwd3uvqsX7nSJudqCKbmXf7mlO1EzOn7WBJeiVw7Z9GJTfKXxGmq4KZ2NWRfCMfZAU/MdTXMRdErz9KL3irpdmTdsz0mH5HHqnJ2nOrUuamd6oaScEc+GkV38jsknOZlouiVvE4knPZhhoRXZHc+l0bbyPkGOu379GZ15x3M985V533seXL3WfIuXeVvW3cGE/bcuUPC+X7ER9Z1NeydO2ccuJ+E8xfCOWmsbdjP8r7JN7irgsFEDfkmPZ5TZ/0uO5D7tyz6JgukfsLbckWTMgGZqzaho3UWTkh4Eq4ICKjqEctqeqH1pTIGDtCCfMzEhdSNmUgG3DDN2IvC6ZlpN7af85MyXn+0PXjfJFzZ56OOCiHmXFv6bJz57i6rZ+rr+PbQmWf95/J43fPjKktQ5rArgZ79Og2IrDP+YA5SpdD6CiaXgZcViXcIsLoSR26YdnN0KixDYC+87YoWrrgvSzD6E7yP6fvcDfusbfgX4BhdCfwBnezTfs70LV+bs4tPTN8KWtyp4ofc9qX+lMrM25VogYY/YsL5g+p9PyDiy/dLTge8L/bbBr/A4F/sFdWNnyv7dM/7RMG4wPoX9n2+RS+Vtw0Skeb7ObdoHTi+8RcXCnRQze79Y3yAHQj6JbUr3jexaWSB2tc/BLu/3D5YbTGL9S90nBDJ7PMbAv35fViVM+tBvl00zxEtCFhsuT6f7fOxggVWoV68fCWufamtub7IkU/QHkzdiJ5dmbln/Xrh/WTI1YOuhvAWrQRz7twRkLv8TSNpnrMJ+290V0LMRW/O8w4JpwqmN6u7+SrR+3XfHw0k5v+nqQv/36pNuHLnOqMU93vnpAxnezudxDrnyekgzX9qzX6WJea6KrgQTrHJdX/4FkPOQ09vknyV6LizvZ3APZ9O00hk3XmHf8t7mL3orZIvq/bh/On9+OKzj5GMPIOmhHzb1u1nvYi587xLzIlOnQvhaF56SZxTNxpZd/L7IuYKu+Xd+RsfRdfVEA4d+JaJnL/qvsbc1O6+j2xld56nn1Vz8ovOndPt7V7apGcrFVksjqzbaRGmQ2mKR9apvigJd5/lvneuqWzE3IFFPqvmEnPD/71zl3AT+egZc6dsJorupnnE3CX1eTayrinsWXSdpnHy0a3sXj7Rp9HYCLymep9Qo/LxUW/7Wf/3yelWdiev+7m0udIs9jy57TS5M+sqN8C4zjXNthtJY5w19w1032Ci8g7ce6eQPMyxDTlw0FH4iQsX+RLJR8so0sGObmMURMhIm9H3CXVAdCO66E0YxZzjtmFWPtbWqk1SaNt5q9/+CA+vZ2bMU9m21PlnXR0KCI/CyxL2tS/fHrwN0fp77csuAPPkhrW/oK3Y/vsMXJukNqT4dcX3Iz4t8FmFTaP5PP1RnbJns6l8Ql3RvsrrSmHtSjSRpHbkW9io0qdpvxL1BXYBxE+CvLQwQ2To+9h5nT96z/shpn+oft37dBVwOz8tg76P728+/fF9S2hrLPH1ERmVTWMWCbhyef8i8htMuwkWO6o9K7Rd3mcHtAcd43h/yvcjfiGMyigkeAGLO9RW6CKBTz7aviIbF/Rpvg+K2o23cd94xPSZsMDGg/0urVu1/hu8+MTXLcw8z4+Njl0xzwaVS9qc7wuiNhLahrCNaCRc/JUQalPCNqpmp8RX0f4h0gsdz3zEl+jU06Gf0Do+xzcmFwP6DNcHhV9pqLb7i+tHjCwqP/aIfZiuhsWXBYrGmWLGJud2Ia98wjrfNmcGAPIJNbfQFB9t96LjTIdxzqLTDpjsYYTSVY/AxyPdWLYmOGruoO3gCTc6bKS9c+duPdLkW+mVv9Et6k5eg7nR3a6H+Hx6P9P49H0DL1ly/vzRZcYxMTe1V95Z9fI3lUvjDED0qbXBnvvYuH4NVixfjqaGemTiz5nvnTv1cL9tTsrNa/4L4czsCKMnXfUuidP4NPI+TfFHxzWVI+ZOGTobMddU+0K40YG7CD25gtCTqwg9vYKsOkDq6o+EO+8tuGQ9TN5HP6tmt5/3CTXPnguV6DiV2SPhpFzBVnbmkriKLPSmdpdc56JsPdQQ+6m1Sl7x5W8eMXd0yNzUXnmnQ8zphNofRXdIOP++BNNuuuo/T64p7FZ2px4ugSflFE0VtC00hbsQrgL2E2o27Jva2fexn1CrlMt/A10JJvX8wEHzec41xdRLV0PuTe1Ubj/BC8ONrFPnTyLrooFD9D5vEBNFZMSRJWor/GSGSeP0Ijw3zUw0yKDD9Q/hJLTKd2j5QUw8AHJb+ER14y9TEtRN43TgpnFEhnmWPM8vWNB8zGSLI2Q6LYN7Hy1XNLHy6UXhyyUkTVSPOc4l8/nYydvcJNKpL/VNbLt5dfEtipC60ef9ZwT52+UF7cHplModdEt01fepXl/gx2T281z+CArtM7QefBn8RJe3e8YO+L4l6oMCHfjsShHJ7MnHL3rxBF7Uf2n7Btku7evCRa+ARRHWb/gXGFj783YIVW1zRZDG2EvwYoxPz4x/Fttk0A3TdP7BtyXf5ny/pD6DfZ/f3/N90NdGPgLl/0wg7dPCNuf8eJBN0rkTOwbwEfgq/moO2wjy48Ixj8/H10NQhtfmYYEO/IsionKrLvjwYyP1QwH5gseUYP3N5du9NgpamPTPVWjZQiLtvM+pC99nBLbrsyuBzPz4QW1K5DvnLIPmC9zRJL4rRLRwyteN9mmvDPHOorccYk4NQFdDTCTcESSXpLeth5l8jAK46Lidr4d9rpLGdxa6vX14+DEWf7V9TnL+8faDyCReuBfCUUPztrd7CnC3oxO5DXd7u6d055I4anxOFJ191jt3zkfOnz++7OYTfS6NiZhX5KSfUHPSDG57u6Z6ZJ3q1MgO4fL5Q64MH6xqhJ76/9l7k2c/ji09DH+BvLNXdnjjhb132DuHFg6FWy3L0WFbIVtShKSQ25a6GwNJDARAgOAMzvP4OM8gCZAgCRAECYIAiPkCqB+JeZ4r71R159ub9KIqM7/znZN18XrDFy/qRmRcIG9WDmc+mSdPnpVrK9O9c5wLZmoPbadFyHvzt+kKksSFdtVFNYYOW08Z3eW3cGIex7ishH+8iw5z5nvnTbsr8ltXiCfUYh2+bd7OhZ9Lq90ghrfj97MxIVxiyuSsp908EaLetp+ld8xjnSvEvIVj3raXp+hN3Zy6n87PpYWT8FsKBtExBxjMBsccxp2bKgVd1K4Qb5tjHc85no5D2/kZ4945nnqLOkmnuXbI57Ur/PzssGcFE0/Mga7MMPgZ6Zg3dXamdok3fFYNlUQKg7cEuK3w2zHmOpSn0R/KctWfyxjOcx0KFdaid93v7L5dGEPoGFcoIwC/lfOzT6SFYW/VKRjQiS+0k5l7eS7saNFpCbaLeOO3lvVb7gG/zDPKqXJa4ae5EH4zd9GRvpmGEn5zdFCIsdn4ZWMrzUU7r/OztkEX5wHrYH1kbyrJZ9Vqx3AxThMtuDBfGjRp0Z9Nu/KeJMvOHPwqngvRS9e3io9yT1gZMgJ5SBq6Bn5BFokTxhxNGnyE+BA4V/gdZOfM8mXehF+3MyJgD3jjdmhgI7/EdsYYuFYt7w3eMvAWNx0yssnkfYATy41Ek3jVQ8p2hGvXc26qzmpXUn+W3uLkYII2JB3g/y25dqdjoE6xaMOkF5xLZs6VVWfAIMeDOZx3yqtM2HWexkGnqFP+gaBxoXssWWfVlTadCt6yroOhHGI+AnmXCxXP8hbCynL0uxJOGrpCzMWas/VKg3kfn/VCOlmvXOEXRSccFsUJ4aqSnkuDOvXtCN//LqSzHhbGjjl+29aV14/7f3MHJ+dPfvCZfLO8JTaZvT0krIOQ9/Zvk3w6XsL9dADyhBHePjmWnlCrneGctyfneE88MJB1n3ySTtabMc5JJnDtE2pEAJNjzen4jm8+Bud8uR+9dVzMm0/Mq7JxwhkGKry9bE7RmcFDQjicz3R1WeC3doP4rBriCZ3w0FZ8245lJY4LGd0RH5iVPfwOoew45xnhXLf9kROOdTjOzOR18W3tjFP0sjkxZ4Ug3zFv5sen4823kOgN6pB+qhISwkF/Iry9/ZsOeR+I0/E6tqNn1VxKEodwDU+oId7ZWa9K6ZhbdaH9PCWYq8rMKTrf/y518rem3bBYb9MuJXqroD+mAxwj9Wc8lzYzqtYrEsdBnVYmowLGUcGIdRiJjkCZsCISBlNZKMOgMSryCqvLwKnK3LMz+uRan8Kx8YFjSBx1Zy7XJ6oIBysM3nTmOnbxpVMlQ4nD/JiP2JHh9Yq5lDhnfqIszQXnK+dCOEeZiDCAebNhj3SlDaHcnLUDJdaLToEjOAN/5RwKRQeWkUdjsBGPsFdwYcMU6Y/aKYPdejKp6z3dkuYC/Mx0ldZGziHTaY52GW8Z3mK4CDoQ7fTzYbheW+bIvALWOljPyLkYYc2Ic6gzZaKFNxo3yYj8qbLegDPwC+vP0hBFTuC4DANBBwadmk6ak/QiYAVtkFeRX/PyxchR4gqBp5yDIvRbB0/jWq35KdpdgM9Rpqk5R/lMp50kX4TMcQh7G1Z871zJe1MeDEwYSP2bD2WXNJ6PLNJ8rkP3TXoprTlnZFPJVzj0t8wzGlYGPpyEcxZWlhxins5F1MHcJOwlveToXtCutRFG8gppF/lVRD3S2gL9LWIhPKHukxfpbXNAxIQKZS+EE57acUI4o52Tp/Lh98TISf/Yu5s6HfO/WPG8/+ngHkGclUv32JFZJiDRWyiTyqlPJ+Giv1HjbXM8CW//dv7UfuGcn2gTwklEpKRuOJ/kwMNJON07r1z7jjkpWQxb/0445/f40VvHYx9T5ITXju+iD1S7OL9x63T8oiKyqeiEJyOCHe6mDjO6N2tuEsJJAT5dGw58fEItlWl01tt+pzEDe/s9ZlsP85yZuJoEn6N2QJez6i76QDjhoV9MCBfG5WfVagd3zEV/N8S6mm9vAl20IeUxe3uCV0gIh4JUZ2rXz6/VLiWOQ9goZ71Mz6CJdjPSka7Kws9j4ri2vQplL1OmdsQvO+ZVKe+Yx28hlD0qT3gGLcBhXr0xPkhvm5fYn87oHsLbhdEImdqTMhkV3zVCmOrKth3JHDbi2cBhBW0pMaQF/T5qh2HlaG2Ggp6ncVHhC4eWd6YdK6ekPBFvaCxIJWufRiDeooPMY5CzWbmMoz9nG4Ms60wjlBxV0c7JuQg+IlhZxqAySIz5WbQhNpCE8aYNNTEurIHHTTiSjpugqzIDK5pLoG/rW2kI6TBB24HC03Zr0yZDfyV9S4akqoNxLV5FvmJe7aQ/MM7l2pCnKWQbeQZpg+pycgPXIfojI1nCGWgjZ5g6mguNYTkUzEdpHZnNIoVL28m1vmU9qO4CI91THesjewNJOh4WHynZxLCnutQXh7LrSCWU7zmci3UYdCpgRTQk9KCSL7bc1Xyuo5eY9zXtWnMm3WMlkmQnrSQ6ZZznZFgY10r8iAnNzHXozUDGB8PU5GlTRiBMB4pnLD3N+o1hwHXK3uAoNpqL1qF2NApuPiF+axjX0kcWz0jZJMdl/ZaTaybOWc9YsDLXpmUd0oulA5ieF0lA/SaB6Qp4Li11JE6428lOWHfMh2W72qW3yBGg+lm1QXx7/ezZQ/7fPfJG1jl/5J3P/Nht7u+UYtIJcZ+8qYsn5gA4fNs8FOv5teTAJ0dtcvSMmRCOCSCEt6f++Fm15rfIyt7+nhw7J+DU1Eln/fttn8iwdhfGPS/GrZzOyl6VGMqemEM9oVZCeDvUTZkh79YTavK989qRE97+bcZ8szw54WH8mYkrSjhg4riAU3nvvGlvha3P1NfEXGrHTn0btg4n5gEnMxPX1bcYyh7mMzsRnPA0n/SOeVqbdcd8Nt4nT3CNmdphHSHLO9KpcMLLUFcKPNYu3ScX7aZKAePaDejEvBlHJolrfisnvEQnfGDWhfXNTw+LvqpSno6H9YRn1ZCP5jBEvW0bHH2Evwx5bxXqjM7yjvfOk2CGUPa2rZ3BWW4IWIpDGBqAj5wykUqMk6wYSgcVkaCXOwmflHfmuuYX+yP5YhvY3UlqxDqIhszTsIyRLOjZybUh/JRTpdbb/SSWxGXubjbBINvfQMybcck0hHNGOAdY4biVk4YfGpKVamefbli0JjYSiZ5jf8pQ0wY79odyx9zEEFEI8iqAWJtaR+ZutnViPpvjSyOE2aX5Nv3ZT+mpjTVlcA7y683wkaBndqpKhovmXwGXTnlQEJyJXhAfAAOWB4I/XEEyTIcwK3nAdJ/hD67DMS0YxDkjLqN8ycjEkr5FXWGMy3QQ18Fh14YsETyINEnJPk35V8q5WHwZ+pyndrUbqAR4gv6YhizayOBSyDqOECBaEzqFedV8mtSC1bgJK6VTrLqOb1mnKPrLJkNjPu94MtOEn5b3Si8YcjcnN3LfMs/g2FndbcHUafwqnWdE0CBNMs5x7HmmDdKDpoxo+819q2UxP2VrXPdTcBkY8Eu6Z1ECqP3eOSu2CbhjHhlTvHfe1oXkb8CQE8bJeghvx/qJYRne/uvJA37lyx/6f37vi/4vVjQZ2v9qzUv+mY+3+JtXh4Twx5P60K8Mby/adqeVkMuFvIc2Y+UJP3Rgm3/vnVf9U48/7B9/7EH/zpsv+gM/b/X1cDMGvnOOYe3RGQ6OOZThm7/6Q/u+9p9++IZ/5qlH/cMPrvePPLTBv/TCk/6rL971J4//6Kuyda5xHa5x1odvHvNHD2zzRw9s8yeO7PAfvf9GnMPye+72h3/51p84uqtpc7Bpd/L4j8mpB2KZGr/gK1f44etDfujgdv/ph2/455553D/84Hr/8IPr/SsvPuW3bn7PXzp3RCmTabxP3vY5XV3yV8794o/ub8YdDH3vJ8ZkMrljh7/z77z5in/v7Ze9u3404mi6vuKvnt/vh9q1HT/0nZ9qn1pDHM9MNA58cWSHP3pgmx86sM3fuDIgJqXn0lzhh28c8yeGfvZDB7b5oYPb/e0rh33t9BNqtSv8tUuFP7L/Wz90YJs/+9tuX5VNKHvlCn/z0iH//bZP/CsvPuWf2PiIf+v15/0vu7/yVXnC147uk7vCn/vtZ7/l84/8s08/5p964mH/0fuv+l+Hvpfvordjc/b22kHIO8B+DpzwULAutOXw9uZby1nnhHADFcpeu4Wc+mT4zU3LJ9Rql55LQ8HEmdqbdng63p6E43vnUQjLe+eVo6zsYQyoC/MWmdpDf+rboj0xLwT8471zl2jt72N/GBIt3ztn5a4NZ1LuOGcnjTLToYD+hMyl3WqlZFlhlTQ/FcbdnbgL19y1NhzbzOzaYYhLg8k66TMMP1bGZaGMo6TI8ydQOBexYeakcud1oE6ah28D75gOMjtaWEfzk0YAJfnJ0lrGSEaH0YBfftyO/uKcDQMRcCnW5nhceWIkvs1sKml6yYXkS7nBxhbTc1wb82pp4K0ssjxj4VzLDYoa6KBJSX/d/IuFNw4qMS7DSkagVWJ5AAAgAElEQVSd6TwA+hTJgh/Oj4197J9pyOJfi9bEtwxTcl4DXVljKJhmnJsc3rJ0X2rYC1wCPUreknPB+WbbWdcrmIYM2mV8dMKZNzpZlrR187OSp9Vc7pA/BE+XWKeva7AsVnAm/Arb+w5orZP3M4neJN7+OL1qyb88nxvRVUR/ElaZDRCasz0/a3OR5Kkx5064WG+0Z+YS7SOUTQb8KoYfhbdbOE+b+YmPUNci/Srbwtm8EPpb1AzyWxKuYXLDv3kWVBN0P72O7eRCawpRr8p0Ol6Vha9vH/PV6W99fepbX135BYhvoO+7uxSifvjYXv/dnh/8jn0/+jNnj5KgH/hJTAjXzmli5JQ/f+6wP3nqgL948bCvSgpld2GM06K/ysm76NcvHvSvvfy0eNYLy8svPulvXT7kL57eo5zz2N+YTMxWu8If3LvNP3D/fembZcv8fWtX+9X3rox1Sxcv9u+/85q/efmwEF4h5P3SmX3ZeeXKk48/4kdvHhNrDifmxw9/55/Y+JBof9+aVX4NzGnJ4sX+rdef9xfP7PVVmbK349rCHXNMUHf/urX+1pVmHbcuH/Jv/+GF+LfHHtngb1854quyydReu8Lv3P4pwPMuP3JjSNBlOh0f+NWrVsS2Wze/K5SCvHfe1F0+fyy2X7ZkiT96cJu4ix7az05c85s+Shseb77+fMzofmDvVr9h/VoTxm++/pwfH05P1Y3eOua/+fJ9v2L5PartsqVL/JbP3k5CxKXkb2IuU+kuelhHTBIHvDA7mcLWw9/QMQ9wEI5523Zu+nbkx/Stfe9cKu1Byt4O/c3Ts2pNOyfWwI55GJuTvzX94Yl5MxafojeO0bAU4GUKW0c67UoSJ5WscWI+M6rgnJ5Q0wlQupS2cppJ2Qlj1bjbxAmR2DhPwn9M4XIhxWvOmZUnKizeNS61EZAUFm6mGjBwloKWxirWIW4rl5SdwJt1h1uFJy7gVAENmnDJhcsDvus4vwHgd6Da4Tq0Ipeb0SYNWSHRlvPABrHLr1caJHlaY72aoysc04JpNJhMuuJ74vY1B4Qx0m5Nc0FZmtahwyxxE5K/tfhDGH5lHs56fnCv2zgV5SR7aMBKXiCnD2jDqrNpCA3dhWBKkRhEf0o+W5tFtCFgwtnJcZkvkdd5XN4IE3gDGCOdMr0IR9XpDQbuT8o/W4ahnlf5L1weBijXBc6tOZcSpkruqmsses4Bb3F+MGecG+uPOL8Op8WU90Z/yAs5B09ssLoMLsXde27HdKCjEBTt8rcd80N48reJF+QLBQpvhEvWRxYPJnrROQ5Y9yRZRI6lgksmBHwBupe0NlBwZtkZeZr1AvXHOkrZFg77yzwd2KGnVX9A44JnYOzchk/Aj5kQzjoJnxi2HXhWMJZjXo+kuvGdT/rRR/8nP7rqv/Wjy/8bP7rhf/BjH/2tr24esRPRDZ9S85u03kWnutoNfHHysH/wrU/8v33kDf+vH3zN/4eNb/pH3/3cnz13SBAt3zuvXHpWrXYDf+3CAf/UEw9HR+qeu5b5j95/ze/b/aXfuf1zv/HRB/ySxYv9G68+60/zyfnh75r+6N55VRZ+z66tftnSpbH92288708P9vor5/b7C6f2+l92fykcv3fffNGPtffHJyGj+7ULB/xDD6zzjzy0wT/60P1+7epVwulsTuJTeXDDOv/2H17wIzePxfWGhHCH9n3tVyy/O37/0XvNqe7ls7/4i6f3+uLobv/yC0+Cs73Gnzt1UDHB1PilyFTSOV/jh28M+VtXD/vnn9koHNTHH3vQ3752JN47r8rC/wDO+fK77/LDN4YirqarKwJna1anzYOvt7wX5zNTXxVGS6g799vPsf1dy5b64theIfhrl07RP/v4D7HtO2+95quyOUm/q8XfmntX+Q3r1/qlS5aINW366I3Y55dfvCPgsG7tvcpJ3//zVl85DG9Pgomd8FCHfFo7mak9/MZ75+F3cMIr0e42jNvggJ9aa9pJx7wq8RQdnHo8WW/bRSc88vWgTRInjUa8nx7aY1b20Gc8RYf5NJnapYDkJ9QaoyI56+H7lL0dQu3ZgCiLdO8cBfPcaIJdFLjyZD3UWUZeRXNmp0qc5sA6VAhumVcI6FChAmSlyDzDikgaEKlung2SUn8rlWLacTbDyJSyGygjQCh30EeYnI4Ne8uwQv2R3VCB/vX8Buac2RisVJ3cEJAGkzbYeQyBNzZcaG1IByg/zWR8VjvLAUDHI8JvoXDMjju0whCSp94mbdCcJc8kZ53hgnDWhpW8Eyn4bVbSBhpvtWOc23cnBW9lMtMjbeB6RX8Zo1sbl4bTx/SMcMnIA5N2Sz0/TfcUmmyNgXTqmF6MuaAsAd6V8krKcaFXA/xgzEB/Sh5Y87PChtnBKztgb8kN5C2DxhXvwxhSZusTPEH3HTyD/VnyXvGCIes0rDpyqBDelEzkDVbBW5r+pA7Nn6hK+Sc3BPQ6dNg685barATc8rdRTtIYST4XYi0s71GO47imrbJAIlNLh0pdq3W3lFf6BRkB05LnnKdny2ZQvEDySvCMOT/pwCNfRrjTuBa9MK1ZOhl5jXWotY7cZseimhYvEsKVqS4hsFnExMhvCnAhe3si0kFM/lbdPu7HvlzrR/7f/8yP/PU/UmXsyX/i6+uHBIHKp9uaMsl31qkuAOloccD/y/vtZ9j+rw2v+cHJ/b52hcjyHvuDZ9Wq8oT/4J1XxMn2kf3f+qpMT7IN3zzm33rjeb9k8WL/xabkgIWT88mxs0oYXjl/WDjRL7/4pJ8ABz60P3pwp7/n7rtiu6ED21vHXO4CjpWn/fDNY374xjG/beuH6c758nt8efWoH77R/G3cnfbu+lB0zGuXnlU7efzHeGK/dMliv/3rjwQxTo1f9LUb+PHyhH/7jXTi/fCD6/21iwci7qbGU3h77WSCugc33OfLa0fFifmSxYv9qpXL/UvPP+HHSoCVkyfnwTmvXLqLjoy6dnVydrdufq9td1UZKeHeuXTOl/mhg9sFA+Gzauicv//2y/7Kuf3+/nVr/PK77/I/7/rWl1ePendjyJ86scs/9MC62Pbelcv9pTP7/IkjO/ySxYv9ow9v8McPf+eHrw95d/2o/+nHb/zdy5bF9s889WhKHAcwTKfoac2zUyl7e1ibSP7Wtp2D++nhb3P8XFqZSf5mnqzbz6oxH6V30fGut7x3XruBSP4W6jnbeu3Se+epDERCuNjfjOGYz46KNpXLhLzP8hvogxjyLgyDGfmOeSNcRyX/uuSES2M/OevKSEblSYazaAcl66zD/6OCturI+Jhno8ehESAVNMJFzQ8UvqmMka5cUlimEY8wzdzHl0aPnp+ltCuan1KosBbOIaCM1Uhr+TBVHFuHXgYjz9o8MYwomJvChzG/2hq3xHGZNuh0TeBIG5LW2rpOUEI7zauGEWU5m9ZmVoehpunZ+LaUuGTjzXRUGQZI4wa92PCjExm+htGFc8BjF1wU/Vl4y2zkYP88Lhu1SkYALiNtCHrObyoJvJWJXlAfKefGMb0Y93lLiTf+NofL3LcMP4RpdsNxAVx2zRnp1OZBOtUL/WWeD7Pkn9YVKJs07yPtWvKvchIunS8UAG2ZOVTIkbZoV2ysGbK4i2fk2gYabzg/01nnTXXSFV1w6eDLHK+ijkJcZOFyBy9fdNG9qX8FT+tveW0WjUcezOSmsOjesmlwHlI2cY4NuiqTicySdo6M6uIxrPVin1qf6yt7tRMJ4Qpfu9/gj41xFk7MUdBhkrjoSGfeNg//Hj/6sR/52//CdMxDGd90Txwfk7qFIjKwt3OcMELZb90o/N889XZnlve7X3jPV/BtHceVIe+nTvzol9+TTpI//uB1Xzl477yFw83Lh/yG++/zq1YuF855MbRLwK9yTaK3H77bJJzTw/t3EHKat83Hb5/wLzz3eBr/wz8oxpiEu+iVK/yOb2W29vHyhK/K5s46K53wtvnIrWP+hWfTOM8/u9GP3z4Rx5kel8nfblw65Nfdtya2//TD1/14iRnYU9m5fXNs98hD62PCuruXLfMfvvuq373zC//r0E5/5fwxPw64qFzhf9q5VTjnIzeOxVB2ZJbpiSsi7H7rlvdi4jgUYI1j3tAsn5wH57xyhZ+mJHHonL/39svx/0cP/iTmUpWFP3Z4t8Dt7p2f+ycff9Q/9MA6f+3CgTif4IS/9/ZL6UR9/X0Ct007+axa7aSzntrdirQT+NN+29x4Vm1aPqtWO3TW8c56KXDbfFvC3Bpax/D20BZPzFM7ee+8KimUvQzfDkth7aAdrGUuvouejGl8xzy0m58dhbWSsw6yJIayo9KBO+ZJgI9KfLgi3jEXQljdh+6+BybqzHCufCI1aSx0GJcgy1HBsJEinQeZsVUYOMYYcs4ZR4voOfeWLOK2om8tYyE3hm0I6U0Rqdw1XNjQUHDOPV9XFqJPVuTRSQM65XUgbViw0sZ5/vRFzM/Kkm/c81PZrkteB9NzR7syRwfGxhWE6kqjdiDhRw5UwofMDbCQQxbpvmuzI7M2mxfohIz5A2gj8II9Fx09IuRGbi5dUQ2lXJuCHzkZ+ltKvsU0CetQ/Esw7ZQROD9ux3RFTwwyn4t2judibX4aYf85Bwph5dIYSM85PtL6qJuPWL5YukLyuVGXc9IM+aLGpf7EOgy6x7Y5/WHJyawMK6VeQP2pdJQpcwYm7KMcwnGZdsuOdrkQf5fmK74N7axvia4U3XfxjCHXLNoV+MjhrZRzkRtwGSfXgIHk3/z77mwDm5sE1gZ6JkmmovGcTGR5leEZxI+kDbTh7GsJFv2Bc/6bAiYmiYtOuAh5b5Ex8ptYQOPAnxSAG3v/P3Y65iN//Y/86Kr/rgH88MlEsG0JzjoaURPDMvlbaPfTgZ/8XyzwNvr/eu+L/mixTyBtAk/M24In4atWLvenBz8lxxzWOzl6xu/a8ZlwysJTakjcU204+gfvvuLvWrbU37VsqV+1coU/M9gllAI+tfbph+m+87NPPybGjqfoQCw7t38unPPR28fbp9YkkYXkb7Ub+JMnfozfLF282P+08/OI36nxi/LbssnK/tUX74oT4huXTyj4TVeX/HffpLD2+9be61etXO43rF/rjx36LsJlGhK9Bfqaqa+osPZq5LxkgrLw0xONE45h7d9u3aSE5szEVfGdcs4PbPe1G4js7eH7zZ99ENs+98xj/q6lS/2mT96L8w1jzUxe99cuHhBzefCB9f7uu5b5Iwe+jWPPTqTs7UMHtwmaQaEuTsxb+MyQY167lJUdhdcsOOahfQhbR6XAp+OxHQm+uSlywkv5tnkYR9S5UOeE0KsdJYRrZYwIeQ/t1Om4fNs8lHDqjfCanx3xSFOVo3fMw7eQvT0qjkxCOCWswTFPiiMlhEsClzYEhII2lDsrCeg/KKKsoQYw7bo/KgzTDufaNI5QucNJaYKLZbjkn1sylXYp52cZBiyL9Y49OHMdMBWwd9Qf4IzxFnHZ4fAg/eUdNzIuObM6tFOGizGuGMOxI6NDxeMmFTh4ijZgPsoJMtaGxhH3Z9EVyjAxPxpXwIBgJQxdxm/GYBJ6S9FBCj0XNF7CE4OChuTJsBrX4A+GgcVHaez8tROkM2HEC7oyssbHDYuBGIP14ILOCLVj2EvZpPtTm5VMG9Cn3szKO5FiLtCO+RLnpjbqIj3nI1lsXGbgx7xVarhYtCtgIK5rWMZ+wi/yBtKBkJMZZ1jwluBpQy9E+tX3lxWdgowQ8zNkjpbZSe4iv+CmppZNfCpvO4wWDHKyjvURjmvBVOst60qD3iRYWH8YPGjQuKkHS6IhfmmGvhWbxxYvkE6xI7OMCC4lD7R+0xtrmatkZZqzkldIVx34Vfxm2j62LLbkENqitWP9kWBVucIvapzcdDoeFxzqAGlcV5XpvXNEeDhFx0WNvfwvFnTOR5b+l36ihLCZ9lvrrfTJkXQXPfyebNtt3fV9p2MeyuadO2Kfk/SOeTPuaZGs7dmnH/Njt09KxJaFnxw742s38OXVo+IecbxzHuY3ejbOfzD0vT+072t/9OD3/uiBbd5dOxrXONU63KHt11vei32uW3tvbDc5Lp9fq93AT46d9zvonfN6RCeiC6HsgaA2b3orOdBrVvnzJ3/2tWvvohMhB2f9+JEd/u67Ukj2zz9sFvOZbu+d453zJYube/CH938baWSquizgXrv0Lrpwzu+5u00Il9rhKTrfOUfBKcPbm3VfvnBcOecxlB3WPDNxzX/28ZtiDavvXeUvnt4r+pyZuO5rN/Du+lH/9JOPiPbPP7Mxrg/D1ms38BfP7E2wWboU2tE75iXeMYfTbEwc185nLjyrBkJtbvpW/HsYOzjmKJRU9naoQ/yyY167QfveOZ+EOzG32qVn1WqzbiDrSLGJkPcwBt8dL9Nd9Fp8OyLGbNqNAO01SgcTx4U5zc/IU/Sq7HDWAU7N/KyQd1ZsRihiqZWEUNBAC+zksmGljC2Qs6aD15EgTTiqmdM1psmcE6mUnaVkzWfpDCN0AYWaV/h5Qy3BiowtWoege8Bvp8GkYCCNGdSFeadFbnCZxq8wrORcBG3MZRwKkiWcIEgZ+5Hu7bDhLrpnuORgFeEMIZqKxkF+ziteSJl2heGsTuo76FnICPnklEVrFo3f0bfAX+zkMt0jzyAuGS7WOgJc9CsDyYHnMay1WXBWPM08U0qe4Tmj3stlu0a5ZOFItWvrOaEeG+xJRmCiQblpw3hDWSVwlKGNiA+VeCpzjzi7YZGJKKE6XEMaN8P7BGelZzoSA1pzFuNGOsgkOSsTDHCM7vVm5AbDPsdHKA86NpCYThGmXTLM1sl8jYpkU05fcoRZKeeSZLaxOUFz4fVK2WnwlpARMn+N6M+SOQIf+U1wgUuXWVtms0PxoPEkW+dmDJSujRdLL0gZwTDQT94yTBdNULb1yhUxMRsSRnpCDYTG8G+CcJo67ZhPjJz0o6/ciXP+X/n69jExNid6q1y6Yx4FritEePvXP+1c0DH/y5Uv+O/3/dh8CyfmAegTo6f9xdN7/XK47/3uWy8rAcRO/RuvPms651NjZwWca4fOekroEOpwPt98lZztNfeu9LWTDnwYOzyN9p1wzpf7sdsnBBGEUPZUN/BPbEwJ7x5/7EE/fvuEn6ouKOEw3WZlr8rCXzi919+/LoW2v/XG83FO+I45npwvWbzYv/jcE368HTudmCdcYkI4vnM+cmMorqNxzNNJp0oI50K7q4pxZyau+vMn9wjnvDi2RzHkdOusY1j7ksWL/SsvPSXaBce8KgtfXj0qEgguWbzY79rxma/K4Jjj7mPhr10apHksXeorB8nfAG8zxr3zuUkIUW/XywnhqjI55igQMdFbaK/unbvwLvqA6uR98lAn6MUV6qm1ysF75y7NBU/Ra6hj+SId7hSOLmRYKU/WowFmPaHGSeKc4cC7onHMlbDmJ9SaOmH4lW07VKixXSGKmVVX7Ux33EEGfg6KCGWVUMawXjNcno1VMhZQ4Svjw8wq3uEwQp/aodDPsGTbzUmDKcwF+Ugpd1wvwArnh30u6OhHnLNhn3/ui2lcGrBwKg9tKphfblxtQOh14DiIDzZSEO/6bd+OEGFYPxopCIccPpB2ZR3QFW1Y4LgCppSQqyqlQ8YbXAlWlIDRyTkrw96gXZadeYebTv9mmcalI5Nvlwu/zzlLdoi/4pks7EFOLuSAlhKmbGBL2GuYolxD3OWu/CC+UV7l5sfyD2nQ2lDJbiA5Xac3NlLiuNB+3ho3k+hNyQ0+RXfICxlZh7Cy2pG+ZJmD/YU+lf5QPM00NBBw6NokEHJo1pD3RGvcH9fhvHOyGNug7hEwoOShuN6K1qtokp1N5jeGM8BVbSrh/KBOXJuIfGRvhAlZVzKNS31k8lsG9mJztqRx2bYAmlT8m4GfoLWOBJtCH5GeQbgo2QS8y+NaOE98zjxj5djQCWgXCWCWrRMOdbUbUCh7O4CV0X2EsreXKRx9bPsjC4e1P/4/iz4n6HS8dm32dkd10VlvAD44ud//n+te6XTO/8X6V/yli4cbx1wgcdC8d+4Kv//nr0T27a2twxdgE8Lb09gD//22z4RzfuLwd35y9KwyAkL2dkRQfAMdCGhq7Jz/esv7yTlfvbJ575wIZXLsfCT+7+jkfOz28bjGqTYrO44xfPOkX7d2tTjlDdnbUXFjeHtVFn7kxpB/+snH4ncPP7je127QOOYwP3bO9/60xVdlezoOdBbqEKY/bN+knXMHCeFgHZgQ7ust7/vapSfUEP65hHDHICFc7fIJ4ZYsXux/3PFZhE3jmCfh4K4N+WeeSvf37162zF+9cCCdmAO/zU7e8Bfg+b27li71M8KBD+3kvfPKyeztYfx4Yg40HRLCcTtWlOHeOfJvDIMH4yXeJ4f5JWcdvoW76FGZiAzsTR/zM070X5U6o3tTp0PZ56zT8Vl9dzychCPNcHh75fgJteT8a8E8KtbQCGbjZB2fX8M6kmG5JCam80Vru2NHWjmMtoIRJ3ht6XJKcbNEKXJXaMPKScUbcW4Z9pmTOaZ7cwzLcKYd7ARnyTN5B8owGjNzwbHNTYxcf07CJetc8xhkDCa60icy2H8F80N5mjew5VWertMS83RDjEsbSETjyXAxnvEyjFWJj4Eat6Z2aDeYGyrC0dKnegx7DZdCwmXOWBt+S/g1aa3UsMcNX+UEhXEtGAC+Bb0QLnF+lmzSczaieUpuB6H7Kkw6n9dCwZTrSmMuzoKflQMkz29IKyxLku5ZwKE1ZAnTs01XoGcwool4Rsk/gH2XzDH5A7+1YMCwUnNJcsc83aVrNkLuss5zGqZSDxoRTTQu4q021qZkYsb5yukFc84om7KZy7U8tcYVPB3kuJAlWifzXBTOmS8tHcB0iptKBs9o/WafhFvwY54R/GvlbuENOCfxa9kgtVoH0RDQY5KJBGfSq7ZuHIjXYix5qnVKkqmLJHP8JgBUu5T8DQESMrWLtujUt79FsrbLe/zo/f993jn/m//cVwffjYvFZ9XCQpo75pK4J0fZgW+SxD3/yeZO5/z1L74SSd3S2k5HIP3w3Sa/FEKxd//wRRwLHfM0lzP+xOEdwjlvEsIBoZStEw7Iqt3AT46mO+ah38n23vk3X34AzvkqQey1G7SOeVoHO+ejt483446fF8RTucZZv3B6rzh1fv+d15QRMD1+UQmCidHz/uUX07Nqa+5d6ccdrK0dAxPCLVm82F84tddP15dFu9qlUHb8dtfOr4RzPnx9qHlCjYTr9MRVdXIeE8JBf3iKfu6kvHN+7OD2yHAz9TUxF3TOly1Z4s/8uttXJZyYw3zGhy+Kk/MnNz7kJ8fhvntbQoj6xdPyBJ+FYdMuRVfUTieEq528Yx7mxOHooU4osbLws1PyWbXKgXMNtNskhJMnN+ish2/D2+bIH3MiIVwrvPCEu22XsrcnuKJjHuAzP5tPEofzkffOw4bAiOgr1SU4V2Xh/76tQ978ewhvT0pRJn+ruC70Zz2rRom2WNmhYpM45zCydDrJxsf8rGEYgPErjApU7q4QCovnh0YiG6FoVPAYCCul2BzOTxur2H+DX6O/7NM7CXZa8epQSUuholGhDDByloQh5HQ7QUOZe5JIa9Jw4dBQiXMTznNs1ObxgetSRmhpf2uPO9DGeZiLkAeGUy/qND54HZWYH4cs2iegAs7YnxWJwTgvC+HgWe0Sn3MisIWdXE27OmQW+1SODPdX5mC1gOHs5PyEHUHjWvyBsk6sw6GzCevl01PAEdOGzefybmfO8VUysUNeYbt5AedBJx1IPqdIFuI3pLfO3CNC3hsnlh3OkrVeS5YIPZPJo4BrMOneSRjkeLWC9TKO1JwzCUXNdgxToS8ZBjbdo3OI/xc0rnhV6wBLrgm7qZR0qnjVoiuEM9ELO5s5Go80VKa1WXSAMifyqtBHEvZKdqpki8aziAadMn8Iugf6kfPj/Cb62gT2b8GeebqidvitJQ+wTuCXaHJ+FuVVWtuihGAZ3l67ATnIzUcT4KyHvzX3zmVoVD0i72bXrvDV6W1+9IH/UTvmd/3XfnzHxjRGfBc9TTjcO8dx4hvowNATo40DP3zjuH/s3U3+n654QTjl//zeF/3TH37ux53O8s7vnX/5+TviRPPIL9+07c6IddWuuXdeldLhC0+pIWNMjsn731WZnPXrFw76s7/u9vt2f+m3bv7Qf/7Jm/6Vl57yD264TzjAYtzxc4IZq1InhBtrE8Ixk4bw9hNHdvgVkJH+0w/fELhExzyME55Ve/P15+J3q1Yu95fO7hM4ma4uiTvn69au9iO3TikYBMccx5muLquw9nrkvMBR7QZ+ur13biWEQzqambgqBMMFcoqPHdzuKxfeNpdOCyaEW3HP3X74+lE/M3HdGOO6Cmt//903FIPPTN6I8L1IJ+coEIMDj3BRJ+YlnI5DO52VPdXhGOltc2wnw9trJ531MHd2uKuy8HMz6b3z6NRbCeFm7HfMA8/HdtPDoDQGsR3ip3LJWUenfo4ysFdOZmUPY+XeQI9zCYJ5ZlS1U++dl5bjMfD4rFrOABMGBKzNNN6UkTfI9sdyMqfIpVHW/a3A2wKKHA01HDfCCuuwHcLASMjFO+e8DoYVtsU3j9kQ53UouGSSvyUFa4X/DdScEc4oHxh+0ZjhE2QXDAhrM4GTpnFmf306rmCKdaBjhMNtwCUHe2sjBzdFsE0d56xPT4UcUrAHGhK0wcYbne5a+CglTBEGFj0jXJDXc0YyyocsrZGxz7yf5ItBu3y627FeqQMyT8ZZofFWYieiSYapbKflUM5gz25ImfJKJrZTuOzgc6Q/1h94ci35jb6dzRj2pcYvwlNvKhXGOjghF4SFWw5ex2m74EtK2GnJU+YtRVcZPRNhZThu+HyidvoMnr4jeWBF+GTw69LYZsb+2TFNB6zLYOVKIuYAACAASURBVG2Mc8GXABdL1ml5YGzuGLSL8FR00EV/mYSYOA9T54V1AE2yPLBsgZwMQ1gx7+OYSM+Mc1OuQRvkVaQ3tcHFNGTQPdOV1r+F6JN5Wq2X5hwTwjESOSt75YrmdJwQK987b5CTnOskNJokcQNf3Tzqx75+wI+9+//4sXf/2o9/stRXv30d2+K3od+QlR2JlLO3Vw6SxAED7di32z/3yWb/+Huf+Rc/3eL3HNod3zFH5MT3zgFQWzd/IJymg3u/9hPBMcdxR8/EtZ/9dbdwzk8c/i4Cf2rsnPy2LHw9csbv+XGzf+fNF8VTYDjuXUuXirD2MOfJNvM7CpbJ8XxCOFzb1NiFCL/jR3aI5+I++fD1CJ/gwCNTTcG98z+8Bs75iuX+QpskrSqbhHBVWQjn/IH71/nbVw4LWMfwdhgn1O2khHDDMSFc6wzDc2niKbXN74k144l5qDtz8qBwzocObG9OzElQzU5cEyfnjz50v58cvyJoqHZNQrjKFd5dk875ls/fEePOTt4QQuDi6b0C36G+KyFcBXifm7wlYFe7TCj7NGRgD3WQEC59mxLChcKOeVOHCdyCE57C2+O3M/IN9NoNUqI3gB/WhbHCXXRcb3xWDYT9/Kx1F53auUImemvr5+F0PApNSvTWtDOSuuXuoishLL+tXWEnXSLDVDncJPy1IjcUIOGXFYc2BvEEXu/o4tqk4QeKiMOpXZF1WoQTWRbC4BSGBivojBGKY9RiDNvIQyNUGTPWia+1KWIp3swmhuQPeV8WjQ+EEyp3dtLwO3aaER/IawhnYZCg0QjjyjHISCGaZANHwIBgbxkpXCccMoIVz49hxXNRxhY5LcKgI5wjzizeEuMSz7DuUbBycr2RJjNJGVk+a8dXnnaKOZvw07kVaoYLnwxbsCLYM70w71cMg8xTf1q+2IYufmvBSrUDXpXOXAqrFxtSsKlkrdekIddNV6qdtTnGeBO45BBcYzOrLAQ+zY0SdvqIz7EO5QPrnk7aMDdy7CinnNwQsnNBXdYxLtMB0h/AS11VcEzjOuKK4cK8L3kaN/SMjUnic4sXkHcXksVCxmb4zZYvOrLNkp2W/kVaZhwJ3of+EFY2DHIbnUSnoM9ytKFgBZuLiS8Ne6jLFkB6Vpsd8ilM3hyrHSSEQ8bnkPKm7jfRce1SpnZc7ER7Yi6Qq5z1Ij21BiVmeXdYd0ohAp3wNBdZV5VtyDsgq+nvtDJWJ4Sz3nw/MXJan5zv3yHGrFzROOuAnDO//qROzqtS3yevysJfOnfIvwhvmC9ZvNg/8tAG/+F7r/qff/jCnzi8w5/99Sf/6UdvCue8cuCYw7zDO+ZmQjjA59T4BVhrc3JuOefW/fTp9sQ8jP0mOecXT+/1tWtOzAOM8M75hvVr/a3LhyNOp+DEPMwH753zyfnw9aG45pCpPYxjOee1G1BCuKbMTFz1+3Z/KZzz4tje1F+77pmJJrwdnfMnNj7iR28dT3TliuiYV2VICJeytW/+7O3Y52w4MQeauXbpV3VyjnfMw5xiHfDbHDjrgXZnrVN0uE8ehI6+T67fLK/dwH5qjULeayed8DDHUIeKKGZvh3XwE2qVw/D2RIPixDx8C3WhLSeJq93Az4n75G1/s3AXvQxjjAhaqVxywoVxZJ6Yj6p14P30ZByNiv/XLheeLcPXUAEKxZEztlgRLWBIotHDtIHKJGt80Pyk4WIrVJQxpgGBBjGMoRS+cW96ftYwENkRxP6sMbIwHaj1CgOb9FFuF1/OOT8GzpfhIjdUNJwtHCGM45wNuOS+FXViI2Ig6tL8rOR0dO8X6JnlJBtgFt1LQyhPzw2v5k+5LNrNGr+O8Ea0ZuMN5Etp0XPGyc1kYJdwGZAhyTjSYeEIQ46S4Pml/uRb5AjTCkruJE1tiPImi0GnltxgGFQwFzW/zCYafpfqMhEbDHv8VtELRWcAbbBssuQkO6CS7mV0X9emjaADcCKZ/oSjn9lkEfKlg05RPij5R7DPbsRG2W6f2iLeeH5I9+hUdekZtkUlHRhyHOmU5AFvvltr42+FvIK+gi5TdJqRQ+hYKjkE8OuSsRKmmlfRRjR52lpvSTREvCp4gTaZGaa23pJzUevtgH2ok1GAUm8x/Zn2AXwrYZq/hsZ6v3IhIRwSRrg7DoudoHvnVVnAKTrs7IzIk/XKFSm8PRLPIDrrOI506tvT7JyzToI5ZnSHdYhT9Haek+SEV2UR61D4TYw0dTu3fSrunO/76UshIEOiNwTynl1fKed8Eu6Yh7ZXzh/2jzx0f2z70APr/NFD3xtzPue//eoD4ZyHrOw478nxdO/cunMexsX3zkO5cPqQv3fVivjNR++9mp5ag7YhvB3X8fqrz4uQ++EbQylTe9sWT843rF/rb11pnPOQOA5xGTK1hzGsbO1NuyuK1jAh3NbNTfK+4JijsAl1n374Ojjny/xQG9YeSghbr510zjc++oAfvXU8/m02tmuYsbx2VCSE29I655ypvXJ2Qrhwso54mp3iO+YDPzcFIe/tnGfhCbUAF0wSl761Ttv1XXQMeQ9tZ6dk2HrtCj834/S3/Aa60xnYq7KgU/RWEc044Mk2lN06MYc30LkOjcuYJA7Glu+iD2Id04u8n96xAxvuk5eyrqb14hvoQjkhLsuCDAhtVKBQl4JeZwNlI9lSJkJhdSkTY37JEJenAnFcZ4wL39X0LSt33NyxDCFxUl/C/Bx+axvY86TIeS4mrAAGwtDFuWTWG2ljLgNTc4w7gL1y1gdEQ9qYEbAinSINDdkO9fRCjqpJuwJvegxhQyDOGb8oJy06dRJHd2I443w0Lxj3OJ2cs+IZsz+Nc5QdvIHUyYPOmJ+xtprbZWg8zk2tl+gA2mnaCDRunAiKuZA8LeW3QiZSO9mffeeVZazYtCa+FHVxvQMaww4LZ5mTaJzfpAfYozxg+UIyJ8u/CCugUyVfFKwYLkCTTq9Dyna5NtaXVvTNvLGOnLNp0ZAJ5xLnYm+AdDlBCs40Z5bFFg8iTNP6KMeGwR8L96d5H3Eh5aTkI/w24Dcnw7ScZBlhJJ2zQtlZRjjSyZbcyPAM443lX218a9GB3qAmndwRfo+FIydYhimeMdpJPqKkm5n1LsKOmnvnMrwpOOFCqaIDHzoM7WAAHd6uT9abb0+qyca3zaG/SX5WraTw9jjuKQV0vE+e6s6Y7cIYnK1929YP45rjty6tb3LsrP/i0zeFc14c3QXE3q5j9Kx4cu3hB9f765eGlEKdHG3C4L/5ErO1r1LKKTrr7byVc34LE8JJApgav+BvXT4ssrW/8tIzYs6Va0PZ45gtrkbP+2eeejR+9+CGdTGjO36LCeHCyTmerIf5hFB2pA0zIRyEsocyXV+hhHDvg2OeDPt4iu4K/9gjG9Sd8zB2ODEP/2fnPGTAxyfUIj9QQrjNm972s5PXFd7CKbpKCIdwdunEHOGFCeHCuPGOObRDJzz2JxLHhXa35RhOPo2W+isVjkTIe/u3+C3IDXk/PTjccIretotPrYHsQAc5Ck11ip4SzKHykE+oNXQ9D0+ehTnNz46qtXEYfFUWMpQ9KONcVnaSEfP0hFpSiuwccobQjEHHTr0DQQ9wye7owlyUAoxj5JIBacXLPK0cKFbQ4duup9ZKHjfBvc7NL3MnHJWnpVArRwqa1iZoI2f4AdxR4SvYl0QHfIJnzKWO7QZUJ0MgeW02HXAdh7JTWB8bJKXGr8J5di4aLljHBo761nJGFN1nYJ85QWYZ0b1xZeC81DBFeZU1askGMTdymBdcWoegv0wOhk4+x/kB3rCd4GniN9GO5JBYmyUPmK7KQsEl0m7mSg3O15JDkk55Q8VIbGeMwfotx5eqzlpvVwJBpl3g3eQM69NJlCMIlxyO4ri5ZHIGPWP/cm36tB3hn8+rIseY76BThqlaR2ajROnVnPMK/KLonuhKbRTn1uYkjiw9GPDK67BkjqBxSmQq9JFj2iB6UZtyRph5TkeRHqwdnWY7DXuWp2wfoC6ydK2gv1LThuKjUtdZNGTLusyckTYoIWHOZlAJ4Vxh22vm9TJKCIdIrVwh76K3H00Mn5R1rmhOzKnzeOqNwgpOwiOg8Y552y58iwAWmd/bPvC98wDQEMqO80mn4wMYA531QWyHjHL2193+Hnjn/OP3X/O1S5nakSFDHTpl4c45EsvU2Fl/5dwvsd+lS5b4Hd9uEmutShm2/vknENbeJoQL6xPh7W0fnBBu9PbxzN3xdDqOjuoTGx/yVXkitosJ4YA2pquL/ur5/f6hB9bF7159+VnAbwNTTgi3Yf3aJiEcMqRLoezIBNO1nRCOhUhw1ldjWPuXnyTctm3Ds2q1K/ypEz8K3IY757VLmdpxnM2ffahOzjlTe+0GfmbyhkoIt3XLJ4KRa1eI03FOCIf8YCaEAyc8wHl2Ep3wpn52UiaEq8r0tjnyDd47j3V46h3bgbMe+yv1GPisWlsnn1BrlTGftjtI/gZ0EDK14/rSe+dpM5FP0dExx+/VSXgJ4e1CyY6qcWMoOykJNOobQ3JUzKMRwpipXYYha8Um16ETbRmGWimVBCsxHkPwdFmIMaIx2BG6xUajhAE5N1ZdoA1WsjhnhH3uebg4Nx12yBsRCENVV4IhCbIu57wyjecMNfy/wC/ghI0KNhaScjfebiYjOY2RuzYBRlnG0MD5oXEkDBeKEJCwIpoU42aMRgPnfOIWcKROQdj5smiD4Kx4AfsTCc3wVCrjzMH85pnGidbEtwLOjEtyFFAedDi5isZJ/qncD0CTYm0oc4J8Nozz7DqAXiLtlnp+aqMp4xSwnsnzTGH2x/zGetCiA3Y89Nr0/BBHuH5hiCOszORgGTplHHXAD9vmnBHkcYt/LV61YFVZczZlSX4MtDUC/WV1o8FbPK6CHyV/CxsCiWdyTqQVrZWJ4FqA1rSulZEOSlfMGXrQki/GvXPprA/SuAAnAVNch0WTFr/xyzCGbrSca5wz0yTSM8s1S16x/rB4GnW3uurG9HyHtCb1AuCyY84I47pjzrUr/KKqhDvmAOQJcZqd7pjjRCtXiBPz0Hk4Mcdvwx1z6SBLR792hR+5/atclEtPqCEhq9NxJ0/WQwkn5qjswr3zBJCBaBfGHb39q79vzaroOL343ONtlneZnC6cop8/uUfc3cY751XZZGqvXeEP/JxOg++56y5/7NB2QUBT7RNqtSv82O3j/oVnH1fOee1Sgjlc3+T4eXVyPjF6ThEe3juvysJ//P5r8Zt1a1f7S2f2Nu2qiwIftUsJ4QZD3wsHd+e2T0W7ELYu7pzff19z5xzmI987b79tn1r7wUgIl+hq4KerdO98/X3p9P/1V54RQgjfO69d4T/+4PWII3TOQ6b2SAtlczrOJ+eT41eU0gnh7ZwQbvNnbwv8zkykTO1Vmc/WHrOyw7ezUzcV/c1O8V30gcrUXjmZqT21uy1wVpVWpvYBJXobtP3RybrjhHDhdLwU62j6c4IHm3ZOwVScrId2MxSi7kJCOCkP5jDzO32LCiHVQRg8voEe6+TpeO0Kee88CFfziagUyq6FulR2jI+cwkdZ13w7rsfIJDSzlA46c0k5QQQNzyWuzTptsmBAxoKTSnFBJQv4ZiMgO0YJsDLWwUoW6R6/NWFQShgoAzZ3eg9rFTgCeHU5XxZcTPyWFvwGam1iXNrZV44g1NUWXFx+zpHfcgY70JWEleHUI45UEiemSUrYVMoxcG5Nf10bIJJOLbqyYI/yUNBpWfzxdV0vMjBtGHIj25+gSSOCRjmgEkdhjUK+RJh2GOIEZ97wzm1MKhhkZZ21yWLQGsAJYRBpUPCRpBcJ04Fwwpk/bHkAusfY8OneeOHrR/mIptCOn9a05JWkXQsG2hlBHcIyh8c16ZT6Y15V8pRyAyCtWWvjdQgaJzhHXFoywtoAUWH/hkxkuIR2lB+hS4YhnKTuJnmQmTPzNK7f0m9ap3RcReGNCGsMp2Fl6l+XycPDuozhbMkcY205vszyQsempqDTjpdchF3SobdqV/hF4cQcETkxzO+dt445dVSLTO3t9yEru8N28iS86S/Vjd8u/PY9P/gVL33g/8PGN/1/fPJt/+QHn/szZw+mE3MAcnpWLTHb0OCAf+zdTf5vn37HL3vuXf/G5q/81cvpXnBYnwxlb+YZ7pjjnEOSuNdeeSY6TvetuTcmPAvtMbz9kw/SHebonB/+rmkH9873/JjCvJcuWeL37/4q9jmJieNc4U8c3uHvXrZMOOe1Sw48trUSwq1Yfo+/dVlmRw8n5ojfX4//LOa058fNfqrS7fDe+RefvpXGueduf/7kntg2OOa1M+6ctwnhmnaXFY6wzkwI137bJIRLSu25px8T41y7cMDXbuBnJq4KnJ/9dbdfuWK5f/2VZ/z969ZE57wY2qMEZHDWP/s4RS88sfGRJqwdFOMs3E/nk/Nw57xycO8caPrapYE6OZ+1Er2Bsx7Gsp9ak/fJq1KGt4ffc9N4Yh4cbsjo3v6W7cK38I65C+1kKHvt5H1yVQff65P1It47F+ugd9EbhT+iYBVP0bEdOtwu1VXiW5m9PQrX+IQaKIQZHRpvZzQeFfBEZZxoyDACXFAIYGw5cqRFO/qWFYdbyABjxzyj2GgMywjIOfVcZypeoj/z7hrfQwwwZThTf7xeXodY70L3odEw6FL4BHvsUxlMpPAVLgFP0nlI9GcpfOZffs6ty3BB2qjFOtC4zN8tRj3VRZNIvxpvmaQ8s4ZxnqNdnIugyY4T/ZIMRIKzNWemZ6Q1sTaml0ydyR8EgwVhBXzJvKCMWnZADTrFk0PBH1ZyJg7BpTnjt13zY95SfJTj/ZLWxuOyA19quESZDTSkNq6Y1sS35ByW+uWGKreOzOYd67IuR0s5MoZMRJ4MGwydm7OlnDPLRMUzwFt6flLuWnyZ0x9IC8qJzLUTmyd2fg6hZ1Be0drk/Ci6Cuarx9BXWxguTLty3LxMFLIuh1/CB9ollkxU63CEN8IR9qd4xpqfk+Pql030XLI8TVdgLNpleW/BWfEl1xmwT98i/Wk+Qv0p5Ebb3yKcRO3kO+ahTFBm9doNhLMeSsjejgiPd8dBMMVn1crCuxvH/cNvfyreIg/lXz3wmt9/9GcBOD4xH7l1wr+99Vv/F8b3//cDr/l9R3bH7yfasHVEWnDMBQwgcdyR/d+Ke+dfbHorzmUSMrWfOLzDr1xxj3/phadUWHs4MQ/l/Mk9fhn0+f7bL/vapZP10OftK4f9xkcfjA5zc+d8pXDMQ/upsfMRX7/8/FXsf9nSpf7Q3q9j26nx8+m7Fh9T4xf8yM1j/pknU4bxp598TCSSq1wTyh7wf/X8fpEd/eP3X4twiYne2vWqbO3tU2rT9SWxjtqhY97gyXLOm2+vKOX5/fYvxObIpx++TifmA3/57C/+0Ycf8KtWLPe/Hf/Bb1i/tnXOl/mhA9sFPeO9czMhnAvtrgth4a4NiYRwmzc1J+f8hFpVFn526oY6Ocd2AQ5WKPvclHTWKwftQFGIu+ht/Zy4dx76u614fzaeoiceTo55cm7C2+YoXObiO+YQep4Lb3dpvlWZTsxRoM1Pp7D12G5GhryHOjaOOAN77QYilD2MFZ11gLV+n3zQOuYsmPWd9fgtKEbTWe9wDlF25h1pDGGW7diYwT7VLjQpWaFQS/1t1xiWEcXKOBlMmTD9zDMnynBmY8YtvA5LyaqNkqziJeWOeLPmssA7wwIf+G0p764hrLCNwq9jWA2MudCcLTjz/MhYbYx4GSoZjLIASzY+BG3kMgZjnTPWxrAyYB8dQQ7dJxqXuNT4kHWZZ4AyTpowJDvaWc5NchxsfHTTJBiIjujAolOiIV2nN8fEBiGvg/CmcETyb37W4Gm8NsGyBHRS1uFhvBn3q/leKI6LeMekkbzBoHDJ9EfOoSUnkbdyTmno1wzF7gwv5qiGgYC1mh/wryVfkC7ZKQ1zwXUIOQ7rXUiu4eaOotPMxqmlo1COdMHApl3YTHCJDqSOog1WwIeWB5ZcyyQazMhEUzYZ/KF0I68X51yiM6ztCKXfHNKV5FVL3pu6B+AnZEkHbwmbUMg6HT0iaNLQPeKal4FLywapqb+cXsjaL4LPbVgFOC5C5p2gTO1VaZ2iD1SSuNoZIe9lEU/RETk1hbK/9dXXpmMeyr99+A1/9fJRX7nCPEX/8cDP/p+ueCH7/b964DV/9fKR9o65PAWegORvgdjwZL1yhR+5ccw/+/RGcUL8y+4v4xNqVVn444e2+/vWrPLr1q72R375RjjnxdAuKURckxAOQ9VX3HO3/2nnFoGss7/+5J/Y+LBftWK5f+G5x6OzvWb1KiXkOCHctQsH/KqVKfv6Yw9v8BfP7DWeRpPvmJ88/qO4t/3pR2/ENca3zV3hb1w85J9/dqNwuK9fOOBr1zjwwogqdUK421cON0440Roneqtd4X/qSggHdDVdX/HnT+7xK1fcIyIA3v7DC37owHZ//uTPfsc3H/sHN6z3SxYv9t9/+4m/ffWIX7f2XnXnvHIp0VvAh3LO242L4JgLuqSEcFs+e1tkag/tZidu+NoV/sIpSghHcIkn5kAfzYm5PGXArOyhfXjvHBUAhreHeeMdc3TWWSl23TFHJc0n67VDZx2UnXFiPkdvoFdOn3o3wnVYrs3J8PbQLzrcYT4pKztsCMzKEHUcVygT08GTTng0UpyEVXTMYb0LnQoo5Q5CXCeAIoMpGjNkXBr9aSUhx2VFmeZMYcMABzY0alVHp8A4Lt/BcxSOGeE8LuYRYQ/0LBQq4GOeDBw2ZrAOx2AjhQ0NXB87I0FpV2q90hmpnWWI509FhXInukLakPMzHEFar/VtcvpkBIM1PzaOFJxxHbjxEmjISshlOgDSKUXYo3xRRnKpYZXoXhrnyuAstZOBxjnSLht0iDeLPwTeTKPWovvcs2XIC1131ulurGVwWnRAzqvcIGT60/LKaodwV3xJdMVzQdmE9KxoCPnSlFeGgyLoL0dXOsEhwlTC4E4Srg00XAxYCRhY9IdzIZrM6YCsTLSyqFvRPBkHSumArMyReiYXGq9gn3nqz4QVyiEneYvpL0vPRrtkl9h0YOID1iDhYssrLesyeV+Y7o1x8/QnZbtJGwz7HO8j3jru2av1hv/DnEU7qrP5w4B9pF0pYy0ZZukKyw7TONL92fI5zXkROuY1dR6yt0cDpCx8PUyn4y7VIQAm0DEPSIN77FVZ+GuXj/q/fvytTuf8f1n+vP/0u+3qhLsZ+6S/6/n3Fvz+vW+2q28xHD2UCcroXrvmzvqpYpe4z7xs6VL/0vNP+E8+eM0/82STrXzZkiV+6MB2f+nsvtRuyRJ//PB3gnia0/GBPz34KTqGwZF87pnH/Ccfvu5ffO5xv7StO7Bnq9+2NSUju3flclh/YZ6iT46dF2+0L1m82K9aucK//soz/pMPXvNvv/GC37r5XT81dkGsv3aFP7B3u3DQn336Mb/np2/8YOh7f+LoDv/Nlx/4BzekJHAPP7jenxns8lUpM7qHMj1+yW/fmk7O19+3OiaEQ2KertO98zCXmfqy37ntU+m4jpxP9NTSZnjvvHKF/3rL+2Ld4TR6OdyNf/P153ztBv7m5UN+zeomp8DSxYubp9TKFMqOwu/zTanfRx/e4EdvHW9C2WENtWucdXdtyD+x8aHY/svNHymFgNnWL5zaK+aLwjCErSN/RccccD4nTtabMjt5i5TdIL1tDvMOSeIQb+iYB9hi9vbowFNdHdvJ0CPxZnnbJ98xr8oiJomT7YbFOpp2w2KtoQ6FXOX03fFGuY8oug+h7GLOM8mBj0KT3ju3DZeBx2zwUeFDRncprCm8KRfmC0JeGELWXCxFJOZiGwaWY4lGhmhHCkYZupksxzhnoZxgjmrcEh03cCJVVmJ6xqbMwADgbOFDOH0ZmKqNCOtqgfGWdjbLO+DcwlGCH83Pels641QhPpQxg98aOLL6E3KI+yOcIz7N0w1KQKbgQnMW68g8t6TogBO9IfwUHWTgl4GBHNeGC+qAHC9U1G7egkFXbgpoy2/2St7ScoPlC+q2LjpQvG8asMbGGm+UOImPaCR3ZELXfEkym3i1doXHTaDYjk5jeX5RL3Q4w8znQsaWCBcZEaF4Bp+CA3mF8LR4y3KgGOdCzziaC8wv8aXhuGXwkZPjsU+DxiU+9OZnlwyzZATCT+EI5mzND3UtjqGSiJW8caphhfIKdTe203LS3hyTeLM2/W3nGr9T+qik/mCOYi5lqhPyQMkNiSMts7VMRBgz7K0xLB0gvmX8LkC7zEcWPaOstPR5FgZQh2uTMlHeY8dxm7B2PAkPBKTqZKb2uJuHT6i1g6Yn1JISxCRxoY/jvx30/8d9Ly/oXD/5wRcCcFXZJH+7ff2Y/99Wv7Tg92tf+0jMUb53Poh1KAxrand6sEucdmN5YuPDfqh9huv8qZ/96lUr/JrVq/z969b4wdH0djmHt58udvlnn3rM7PP5ZzZGZ3HHNx/7NatX+TX3rvSPPnQ/9Hcuwjf8nhw772s38MM3j/kvP39HvF+O5dWXn0sE1n473Z6sny52+XfefDEmS7PKhvVr/eefvulvXDrkqxLvmCf4hbofd3zmV61Y7tfcu9I/9cSj/vbVIwL+5r3z1lnf/cMXfs3qlX7NvSv9A/ev88M3jgmhFO6dh29Hbx3zWz7/wN+1dKma85rVK/1nn7zZ3FsvC1/eOOU3PvqAX33vSr/+vtW+OLrDz9TXlDKZmbjmt25+L67hhece91PjKfN7KOEUffj6Uf/KS0/51feu9PeuWum//eoD0bY5RU+C5dKZfX7NvQ1+161dHdcmnlDL1DX9yWfVGqcew9ubMme+gX5b9B8deBI2c1MQth7q8HS8bT83Yzy1NkNJ3Zy+i1655Fzjt3g/PcxPPKEWlacMea9jf3ITgxPCNUp2yiLL/QAAIABJREFURLQJ7XBdTd2oml8Mb4dvU/I3VLyjoi+5042KY1zAKTgejCN1p4rbkaDHPpWDF7+1Q0jZgECZ0yhAeQeZjQU0IBhWGCaY1nsHGwzWGOFbBVMj4sAyXAgfylGItGY715aSZdplI54Nkrg2DlN10jBQBg6tw1b4uOHYvcHAmxMCVqVl0GWMZGMzoesJOuEUWHBhA8wZdLXgXHAdMpQ4jmGtrWMMbZTpawSCV4mebRrSyfgs/kg0ru9iKrxZzqE5Rv5taWxr0lrmWUSEHfKqgAE5fYFeTPg5ORdNV3Q9xaBT4ZCRPmK4KHlaSlhJnGc2dxaiSYIpfqvGtWQ7vYEeYUqwkrjsPuU36wz+1XowvwmZ5td1ZQo37wYiyokd6TvZTFW0i1czFOz16bM1Z4YL8hDzoJaTuMmMdfK6Rt01BsE+twEn9Zve3LZkMdK04jfGL9Ma0XMaV0Y1CHrJ6BS1DhWtxc46brpqnSdktsFvTM8mHZjj2nyOPJPG0Pf2mReahHCk7OIdc+gsZm/HAUSm9vYEHp9Ga+tTVvZE8BMjJ/3RYp//qzULO9cb3/tMLGpiuLl3fvPqUGdIeygrX/ogEkZywhNyw7NqKAzjc2nQbuz2Sf/r0E7/3Tcf+U8/fMNv3fyeHwztEs7m2O3j/tqFo/7KuV/81fP7/eitY752zRNqCNPKNeHt7vpRPzi203/71Qd+00d/8D/s+MKfGezyozePxbajt37zl8/94i+f/cVfPX+g7e88EdQghrejsL92ccgf3f+t37r5Pf/ph2/4TR+94b/a/KEfDH0viHRq7IIyFi6fP+oP7vvaf/3l+37TR3/wmz56w/+4Y4svju7w1y8eiOuIIe9AQ/Ed87Lw5bWj/vLZff7G5RP++oWDYtyQlR0JHLO3u+tH/dXz+/3NK4W/en6/HwemnGnD2xGX062zfrrY5bdv/dB/8uHrfse2zf7wL9/4q+d/iePMTFzzY+UJf/3CAX+5xdXE2EXBzKFd7Qa+vHrEXzqzz18+94svb55RgireO3eFr8oT/salg/7WtZP+8tlfIn3ULr1tjrQ2XV/zV87t91fO/eKvnN/ftJuyQ9mFYCmLeHcci3hCrZ0Ttgt9mGHr0+neefgtEr21tNZkapf3hEIGdv6WjQUMZQ+/8Y65rEO5MbDvk0N4e1hHdOBhHAxRj/1BOHoYRz611grXmVHVX0oShwI8894592c904YOANapMehk00mjIiryO0lg5EjphP6sTQLzpEDexwpGsuDL+O1Arm2OlZPcJNAKmu5iirkYBpMxBhrOuk5vTihcZjZAEMbsFNSwXlTYCD+kcyucXxqNerefYSXoflYaftxO0IFBG0I3GrRmbTQJ4w3GUeOWiTZqaseyxHy72crWnOEPy2BSa2MnF/GL41rOtUVX8K2aX4k4t+81qpM0fl4KedWCAchsc1OkQ0YIA9vKK4AbEYy3MtFHduNqIXpBuCAMMpsnkiYNuVZKWCEuBd7KzN3iDsdNrI2eGLQNcQtHzPva0dLj6lBxXAtnZWceZJ6212vQRqnnInCU3SimPAUcDmzNxeBBlOO8tiw9I78RX2rZKe/ys/yz8Ib6g/Ub80KWV8tg01DkBH3LspP1FtKjkn8Me9IBWh/RBmZuLvTqg9aNLT7mbF7Ny7+8TZOfi5FXhV+lANhbckjRfQ5vxNNCPpcEe5qf6g/gtAgXVJX6HfPaFZSVvUGQOAkPBNl+K4ymYe2sh/D265eP+v/viYXD2j///rs4xsRwei5t7PYJ/3fPvLPg929s/spXTp+Y164NbyfExjpcL7fjbx18y2PEE/NEjFMh+RvUT46eFXCu3cBP0TvmlWtPzEs5v6kxmeitck3yNyb44NQjnqbGL4CgH7TfprvoYT5TeJ+87XOqdcKR8GJCOCC86Kwb7dCxQsc8tI0h7w77uyK+rV1y1pH+puurSai0dY3DLXGenlBLyo7fMa/gW4TBTJupHZXl7OR1xfSc6K12g+isYz2erIfCoezNGCHkPQnN4JgjLkVCuPbbBZ11R3WAOxnK3oyFDnwYtzOUHfAUHGnsc35GOutNf8MJH+FbfkIt9OcknFPYesKvdMzDuNKBrxw83YbCH55QSwo/OeGsoBGm2jFPYZtaSQxgHbYBJttJQY90z8Z+7I/Wy0pCKSwn+0PaN09LcqesRBvZDKtGO2UIZQ2XBLugFNX8cOMg0GmHo2oqY4FzIys7v2vrNI5YQbMBgXxobjpYzpxFL3MLG6HCILHmomAwkGPM2vNjI1R+a9+djOsF2cJwkfgd0LdGtn/ezHKFdgQtfuvkQal/TV4QGyXNb/WWO9GG4BmkoVI6NzwX/lbo3y7eN9aBdkqAleIP2tBTfEk0mVtvBWtTuBSOhz7VE3AObUqiZ5JXSk5aTp91D9Zsl2iN8aZgYMEF+4tzQf7IyzqbL9NaTRpyCGcbR3IuGr+4BsWrND9eR1a+KJgS/ZHMaXTouF4vRRKotXXKku7Ncs0LfE/cuPplyHuBS6YXqmOYsk2o+LJEGtLRUNm5xLUZG5O0oax0I61XbCBROL9eR/6qUS7fjMAlzMXSR2IM2gCpc99m5ozzsPhS2BYCpjI5bLKbpK23SA4Ayd/aQVJCOB2ijgsIT6MJYg7OOgAYn0GrysJ/vH1bp2P97x/9g79+daidyympTMrCf7nrh87v//e1L/tfT+6Pp+PIuLEOkIun6KE+nqIDgiagDttVNAY65mH8yVGZlb12cLIOddIJb78dO0dCqU0IR+OmrOzJmMFM7aE/TBIX6qfHL8Y5hzlNwRNq4ffU+CUxl8phRveE8+nxS2q90+TU1y6Ft4u5QMg7OuECR04nk6tKcNahRGcdcJeysiclKMPbmzFmg1MP650J987LtI4ZeFYt9BEdboDr7MQNYMaBbAfMLN87b/ubgvvkoR053FVJTrjDOrlhEe6iY3/h7jjiZHaq9IzLGPIOgk86602Zh7fNQ72dld3J/hw68OBcwyl6WJ88MW/vwLcJ4YRBbL1tPkuJ40p6A72tC/fOpSIaFbhtBPOoZ3zEk3Wsm5OKIxgaSvjPGcqTDA3p3Gjlid/rzNvaAEPliTzIDgoburUxlwRnOhUttWEgYFAi/GwnQ34rDTpUngi7tN6BmjM76+a3GQdK4KgsfM6wQjqLuHQIU/rWGqOUeBN0mgmtzTmqOE6XU1pRHfO53BQZkEGi8YZj551cMnTVveQ8TBGeAn6Ct6zkUR30R+PmDHGETZdTLxwK3jhQOJLzE2OgoxVgat0d5+ztClbtpqZycjOG/Zw0xBEGTC8Wz6AcYvjZjqV9Aoq0wbJJyDXgN837xjoMGhcwXYD+mIYs2kAYa7krx0V7nGUTyxyWaxZP22NImc20IWE/EHNGeSc325I80LoxszGJstPgD5P3A39AXxas0Km36Er2l9lMMGGQ0RUsX5gvSfcgrCqCVW6MO9EziEuTV406QfeMN8YlO80Wfl1ebqjNIs7nQuOiHBdy0qBn5jdFGxl5b8p2GDcnI6RO4U00PpVPm0qL4sfDlG3dpfB2BFQ9/JsCsLh3HhYL75iHv+ln1Qo/Vv7mN763yXSs/81Dr/tDx/f6qmyfUIMFhLrxsvAvbdpifv9Xa17y3+/70U+O6gRkEyOnhdJo5ndazDe0kwZE4SdGzog2tRtEBx4JNLxtjsJ0Kt4TT2Vy9KwSSpOj5xT8pigre+0KPzl+Xq0N24Xvw+k4joOn42EdwVnHuUyBs56c/xQCju0YptPVJVFXuyJmascxxIl5W9i5rt1AOOFh3tMQ3h76nK6vApwHbX9XhTCrysLPTFwVuGjqrsn+ysLPTl4TcK6dfkIN65BeZtlZd3RPvF0bOvAVtcO2IklcaBffMU/KN52ipzmre+dlSgiH+MTEcQGGIZQd5xMyteO4/NRa7QYxUzsKbAxbD/V82t7U4V30pi2etof1oQNfxboRMWaNdfgt3QlvhLA+Rf/7NtGbUDDorEeBO6rgLJ0lOzQZ28m5sCOzsKJUChXwhs6cVIodiojGYCUmYQAKWsCFjYp8SHTCkTQGBT7oRFW2kyctyoDogAvOW4UNuzxchEx0vA40DBItW8aCBQOuC78V/DrGRV5gekEcMQ2phEguT88R9gZNMj0jnmwn3DbKsE4YOAuswzRqYeNA0J/Bbyzvu3gB9VvO+GU5nnfcOubCfA71ciMsw0dizvLOK8oHOT849VGnXN2bE91yY6DoVMgN4q1afGvQkCmHNI5s/GZyRHA4cJn5NndVxhoD1mXJe5uneePFiHLK6oW0+an5I9EAyvEcrJTMIf0hNgMNvFVlQffJbXoJc1HymcftmDPbcNnn67LyADYYchsbBp+ruo5s5jguXxGz6JR1D88Z+V9ecVpAhlm8Kvgyb4OYjq+QVwPbzqFNdSUTQR50yRIthzLrdXJ+WThHvEme5v5YT1s62ca5tsMWVWXI1C5j++tYB0J3+DdBUFVZ+HoEM7o3ddlTdEBW7QaxXe0Kv/3nH/yj73zq737hfb/q5Q/8a1986c+cPegrx2+bt6few6cE4L768Xu/9rWP/b9+8HX/7x/9g3/yg8/8waE96fk1IKrJUXliXrv03jkCz6oTd9Hb+qZO7vRMirD1poTTcRSQwQnHcWId1HMoe+3CKbok0KnWWUeix5D3OJfxC2LMWOeMulLCLznrifCCE47tpsdlXe0GIrw9EPJ0dVkwT1XK7O0BVvIUvW1XWSfmVwU+ahfqJJyDE47MF07RzTrsb/K6gFXlipi9HelydjI58OG3eO889ndDMGntMPlb4stZeAYtfC/eO2+/nQNnPXwrHfP2hBvD1svw7W0lIPEN9PC3cJ8c6+dmUpK4+O1MCoOv4rfgmLdjo2Me2mNStzBPEQbf/lbJ5Fw6CRfKDpz1sL6QEC7CwfG76K3jYd0xn+EM7MGBL8T6xIk0CWahTDJPit3JLu+8MCBCf3Qi6KShgYpSGQu5kwLi86wzQnUyyzGtl9bG8o8zH0vFSwYJ4FbNOcCAMh/rOtkfFtMQmpMGhJyLrkM4mE4GPQuW5jcQfZrZ6okOxLgEK9xAY0cra/yK9YIzZz2jlDFCcS4IA9QNOVgpHuTNmFL2J9ohTEvuj8JtQU52Z/an+SH/Eg/q+ckTQZZNvIkReBp5t5FhuZDKfH/J4DRCQzH0cgE4W8a5gDPBNI7BDh7RqUkHBi5zc5Ht7E1IIeuUHF+Af4EXrHUgXyoZURr9Bf4Voex3NherHcp7lqfmt3NyLiaOqL+cjGU+l7KzEDhRtGHojyxvzdpysmttKK/YhhOOJa8D4SJefbD4l2WEPJVHGkAaYtowZRjwczfeKEqCNjqFjlfyxR7XxKVYh21vYF8Vztml0vWKiYR95t1x4C2ml4rGtXWF1GWmXhBj2JGBrD8EzjPtLDnUJIRzcvHiFD182DrrOLmJeBcdDEcKZa/KQp2i166Ib6AjgCfgznoa45RggMoVfpITuDk4WQdgTsK76GFOE+HeOQiDUCf7Oy1gUpWFegO9dkbIu7OTyU2NnRVzC3XMkFPtU2sIf3TWA8wwvD2NcV6soXJw7xzgFZK/Yf3U2AXxbe0KP92erCMu8bm0UJfujidinh6X2dtDuxrWULl0io7zCc46jjEjTsebdU9DeHv81gxvvyrwWLuB7azXVxX8Ush7wjveOw/1yTFPAnt28jqNi6HsqV4lf3OUlT3UTd3U47an6LiOEN6OY6u3zUudEK5xmm+LNrWjp9ZcqKP3zp0+Ra9K+2RdZGBv26FzHfoUGd3Dt8bzZmaW91mZbb12g/TeuWhHydpcoULemzFGxf8rrINvzaRfs0ZGd/F0THLgWXbmjNWa1sHKMylZcubIsbQUhzCIAda5HXvmN+G0hDHoqRxWvNE5JCeNlXEl5pzZnYe1sEMhlLaaM+NNn2R0bqgoOOPaEj4YLpJO8w4j8qAYw6W2piOd2VARNGnABY1LPa6Uz/rtYXkHlPEhaJfvFpeaNixeYDjHMTo2CYQsIRpnGNj4kOOiXs45kYp2rY06K3TVMrr5+gLxEdKu5C1wWpyBN4PGsQh6MdbG7XAtJg92ZGrP8Zvic4N/a25n4KPKzE/QaUfiR5QTIp+BIUusTaCESwrtXgCmJn6dnh/zvqK1zLeKZyx5YG3imjSeOxkeqHUkOhso+CGsBO0KXgCd3AUDlGFWGHJXEtQM/UkcJScc4WfpMqEDaMNC6dVIkzavMm/x3WxT3iONI45oU5g3GCSd6utgSk5aCSytjQOLtyw6UHyudYrFq8z7dyLbWb5YMkfxtOJV+coAz4XtCKS9RQyQJis711kJ4YxTdLyfHhZMT6hVrhBJ4kKR2eDDnfCTErFl45gzwXO4fKhDJq1dODGXp3AToQ7Hjc56YrYJdMzbwgnhalf4ybEzAuBVKU/RQ1u8dx7ap5P1ZKhMjp5TRIan6LG/3Ik5CRHzZH1cO+ZNnTzNTgnhEqwbh1sqpyk4RQ9t8RQ99IlOffgWHfMwF/FcWls/YzjmMxNXBW00314VsKtcOllPOB/E8HZch3WyPgtZ2WN/k9fFfK12teOEcM3fmlB2iFpx6d45zhvD22OdcLgH7bd0x9xRQrgS6ggf/KxaVcq68DvcMUf4q7fNXSGeWovKE982b9s2yd+62zXOtXwarXYy+Vuol++dt2HwszrbuvmsmpH8bX5Gn8BjeHsSrqMKfjL52yC2E2M4ch5KrexQ+Jt1hHP1VInLG2qsTLqMKMRbPrkLrS305+R6Wf4JQ6PsHoNxJBxzC34wZ8swSHX2vcHmW51sZ57aBWVcMZzVaZh8jz3RVe4ULskIMYbxLcqd3PNSlvFmG5xS/iljpiS8KVhJJ1LBNLu5k/ilivAD2gB64f5YdjL8xLjOhr05v8ycEVYWnYq5ULKs7LdWFn/lLPE6MoZ9h9xgepF0MIhzrqFO8JuBN6ZJRaeUlJH5DZ0CIbMdwkVu8qEcZtpNOiBjsMMYSC9SPlvOkvHEJcriknhQ0aTUeV0bQ0rWAW4VXcU6I5EabyY4C/b5zYQc/NSmq4GPyKdOf4vyPkuTHbxg837HZiXDNPcEWCnnMp/jLYP38TuGabIZ8vpSwiWf2M4aV20SwHeSNsAeYn3JcHa0NoNOWb6gjM3ydAZ+wuayxjDamXrLJfyiT8dwycqrjK4Q32boJSdLkC8V/NqyCAHXnI5L4pbPqrUKpW0nhBo45uFv6Qk1YKwRnQ0+tENkY8h7KJNw77yK7SDBXPu3yXjanoSQ9Y453jEPbdUpetneMScGYme9doW8d94WDm9v5nJWwtSlTO0Ih+CE4/pCKDsq7smxlJU9lObEPDn5tcvfRWdnOCSEw/ngiXka46KAe+1kyHvoU4ayN3Pm0/aqDI65nJ/IwN5+a91Fn5m4KtZQu/ZboiFxih7qjNPx6TrdO09j6Ezts9l759K54bfNKwfOupPtBJydPDHHOhYs4sS8nTMmfwvjzk3fJlobxBPuyAslhrensZNjPlB1yEfz5KzXrmhD2enEbdp4A52eQasdONzUDnm8doWf43alvGMe2pmn6NjOBYFrJHWb4TfLwQkv5beivzI5aWykqDFyChBkhlQIvKutFRbLq4XqlKMaZVFeybI86Aqrt5Sicr4MGJhwQcVG/VntVH+wvq4ddpxjLgM7ywjb+co4VU7jg3WUeh5JzS/AXjq0SENsVAi5C3iTvJA31Bi/SKPJIKENHxEa2nViZNwf5fmVTLuASwWX/PvGeZh2RHZYmzGzuLYEA9SBKA9QdiiYlpp2E+xRxy/81JX8Fvi3LJSDEjaQ1NpyjgzCr5Q44nGZPwTOA34NOJuwZ/liPp84LmDPm3fslDIN1dZ6M7wvcJ7b8GF5YMk66yqF5YRb/GbR5AKnmFJHJTgJ3rLwZtA94yMns5E+zCck6ZoXy2xFz6pdJtooyx92lI6SnUCnio9yjvkC9KzaGXyk9IKFc9TdggchOgjmizoFZZF59cvctJH0IuUkbDBY8Ms6tHkZYeGNdYDiLUPvS3mQl7FKfyC/gc1g8bmSV5136hH2Y35R+M+E5VyDsx6dV0gIFwVEcNYBSHjvPAJ5JCWYiwvGp9ZCv8PSMW/mYjvmTCgTo6egr3DKLzPEV2XrhBNjhDo5xmnx/6q0sq0P/OTYGYEwq52og/rJMfmEWuVaxxz6ql3hJ8f1XfQpDG9v56nfQJcn5uF3CmWHMHPlcA9EpvYwv6kqJH9LSiHUoVATCeHaPuL9dBg73DGvoX6mls+q1a5px2ubbh1uhEMIeUdjAR3z8DdM/lZBHdMznqKnb6+L9dcu3R3H+cTn0mA+wQlHoSYc7rY/DltvvpXOeu2kYx76TEni0nzwjnmon5uW984rl+oQLviEWphLdOphzuIuemznxLi1G8B75zLknXkmJITDcaIDD+NiXeyP3yx3+RNz5TzMyKRujWAeVbBvnlWTY/z9rO3AJwWowx1ZIYi6zJupTJPZ0wNeR8cTJFZ/bLigXtCKTc8vjNPleCBd/TG75MqYUYapDnGNMC1pHZnkYArnasOi28FD+lA78fHbQezPgl8zv8ypgKI1w2mxDBIRKon3l7XzqnCZzcBO4Y5iE2OQviV5YN997jLABmq9klcXPsk1ce64XTJ0a3O9elxBu4Lu7bui1gaN4g+LL+lb4WghvTC/wVrZQIx8NJehSUftuoxponvkj9pZ33aH0ao5A/0oemFedRKXioYyydWkHdad1bmGMdQpawcucQxLhmVpNycTgd+wXU4WB9h0jSHkFZ/KK5pEXGqdp2RYx8YG07PNW4MOfCAdDARcuxxkq12XvA+yU8JvoGjD0gEWnVp6RssmQ88YOkquQ0dO5OwDS09rmGr+sGBlyTWcX+1SCLjS55Z+M+gZaSrwIMrcrG7s0KFMkzm85fSvkC8m/KRvGnirTQgHCdzCwCEDOxR0wqNjPkLtXHDMJbNY76JPUMh77WAuQNx1CFGHOeJd9NC+uYsOu9WlDG8PRT551owxSXfRa9e+i06EYoa3j51RhGzeTx87K8Zovj0r+mrayVD2qkwh6khQUxTe3nx7XqytcukJNVQ6mJU9OsiUvT20E3UuhLfLE9Cp9gk1NPTiE2pQ8A30VGc9l3ZZKadwso5jT1dX1JynKZS96e+qEg7ZO+ZEa7NQV2fqajdI2dthjiFTO+IpOOuo3Pht89oNhGMe201Blvf2b3Mx83sSuvY75rfE3Jq625LvHd0xb+tTRncYVz2rNhBOeKgPb5Yj7Nkxr9p2bAjpN8tTKDvCKz6DBjwyRw58M8aIkhGYEA7rlNIBZz0qBHLgGwGuHfh5PkV3CyhUwElWERF/iHZOGxpoNKKxEL8lurccS87ajWPUNGfmwZwhie2EAiyN+fG4NL/ODQag0yz8Sl2XlLsdNRAULzoTjI9I4xlDPIcPTRsyyqkrWaDAh7kRkXc8xFwyT3Yxz+RCL6WzfofOiEO4DBQ9o8xmGmejR9K93EDPhuoaNCRp1zhFz9FQJnTVXAe0qR3zgsXTmq54c8fEuUX3ZYLhvLkOI9Re0IE+fWZesGgyx/tIk6gHGb/MR9baWEYgPDUN2fhgWSz4A/BoftvB07YM0zyDtIJ1qGt0Mi8dPcLywNQpTM+dNDlQG1c8Z16HGjfidkDtEr/O8zpAl5l60Fhbms/AnMv8LPJ52vAR/FtqGkKdIuVkZtMa5iFwnuPLUsM+8VGe/iy6V3Kt1N/a/GbwbwdcTL4kPuJ2as4ZvWrRmiVLlGNOeVAa2iV5UNLaCC6iHdCuonuWESxPM7Qbvl0k7pi3ZQISwtWxLrRLO08TI7/JurJICeGgTwxRj3+zTsdHTqoFYFb28JvD1mtnnI47mZU9jkGZ2ptxT8f+sB0zaXC4cRcwOPo4DjvmlTPunZfyCbXoNJOz3tSdE21qN4gJ4VDwTcId87AeTAgXipmpfeyCgEvt5L3z8O10lU7Ww+/omAO9CCe8rY91AAc+CW++vSxw1rS7Qjgf6EztruPEHGHvivYdc7rHPnFV4KepuyZwVDuZEC7AIZyio/CXp+NNn7MTN2C94cT8RhJAbXt9x3wg69r+5iZvKWML30AP49rvnd8W/Fw7Gcoe6vFptNSuFGPWLmRll2Hm8/Rt5eg+eVCKM+nEHNuhgmjaZZxrnh8/q1aCwy3GtRLM4RhBOY2K72pXpBNzwJFKUlO23yIdOHTgIUSd3ihWypMEuGoHcE/tDMfI6C+tNZ2esgzLKSeUTda4WCfWO2sr3gr6CwqaaVyvTWfPFoZQZh1a4RsnQdSOZScbFWzg8LfCWDA2Y/DkOtKLSGBERiPwb5chmatDx415n53SqpQOGeJI6AWDJsWmiDEXdKZFuHcGpkgbmq5QJ9t3T9kQ53UknqY70rm50NoCH7FeNfGRTXpYxPWxo6pp1zIaoV3naRiHZ+u8DGzXWZtFC58cMp9LWCGfIgxwHDNcXsEvPy7WZTfbYFyxYWbIEuTJ2kk4I87RfqtEu4GEn0Ebkk4XfvrJ2qAx+QhoHNsh7fI6kA8s5z9s7mBfFk9zf0yTSkeZenAg5m3qQXh5wKJxXhs7WrgGQWvMW0JuZBxp2jiwYMA6xaJdpj/NC5b+NebCdJp5eUCNkdlgMPkD2lVqDB2NV4l16HGFvoR2Sl7BGnjOed0j+ZL1r2xn45dt6lz2e8WDxG+LfP/T//Q//U//0//0P/1P/9P/9D/9T//T//Q/v+vPovL6Uf97lNdefvR3GbcvfelLX/rSl770pS996Utf+tKXP7Wy6OaVQ/73KK++9MjvMm5f+tKXvvSlL33pS1/60pe+9KUvf2pl0Y3LB/3vUV598eHfZdy+9KUvfelLX/rSl770pS996Utf/tTKomsX9/vfo7zy4kO/y7h96Utf+tKXvvSlL33pS1/60pe+/KmVRVfO7/O/R3luR56cAAAgAElEQVT5hYd+l3H70pe+9KUvfelLX/rSl770pS99+VMriy6d3eN/j/LS8w/+LuP2pS996Utf+tKXvvSlL33pS1/68qdWFl04vdv/HuXF5x74XcbtS1/60pe+9KUvfelLX/rSl7705U+tLDp3cpf/PcqLz274XcbtS1/60pe+9KUvfelLX/rSl7705U+tLDr764/+9ygvPLvhdxm3L33pS1/60pe+9KUvfelLX/rSlz+1suh0sdP/Q8r96xb7+9ct/gd9e7rY6Z9/5v5/8Ld96Utf+tKXvvSlL33pS1/60pe+/DmVRb8d/87/seX++xb7f/aX/9j/s7/8x/7++xb/0d//dvw7/9zT6/9B3/WlL33pS1/60pe+9KUvfelLX/ry51YWDYa2+T+mrF/7d9ExD2X92r/7o/oYDG3zzz617o/+pi996Utf+tKXvvSlL33pS1/60pc/x7KoOPKtv9Oybs3fKsc8lHVr/vaO+ymOfOuffXLdH9W+L33pS1/60pe+9KUvfelLX/rSlz/Xsuj4oa/9nZT71vxN1jEP5b41f3NHfR0/9LV/5sn77rhtX/rSl770pS996Utf+tKXvvSlL3/OZdHQga/8QmXt6v+0oGMeytrV/2nB/oYOfOWffmLtHbXrS1/60pe+9KUvfelLX/rSl7705c+9LDqyf4tfqFy+MHTHzvnlC0ML9ndk/xb/9ONr7qhdX/rSl770pS996Utf+tKXvvSlL3/uZdGhfV/4OynogO/Zvc2725e8u33J79m9TfztTvt76vHVd9y2L33pS1/60pe+9KUvfelLX/rSlz/nsujAns/8nRR0wLd89nqs3/LZ6+Jvd9rfkxtX33HbvvSlL33pS1/60pf/n70z/5Oiuvp//xeQmXHHlYkdjRqTGI0GTfLk625GUVuJ0biPqHFHR3DBdl9AwI3kyQQVozYoJqJJFBg0ogakUUiCicryiBnQgEBAPd8farvLubduVS9V0/15v17npT1Vdfcq7qfOubdgMBgMBmtlK7z26lPkYqIAf2bmQ+Hfn5n5kHTMNb27ytc6nwuDwWAwGAwGg8FgMFgrW2Hgz0+Si4kC/Oknp4Z/f/rJqdIx1/TuvO0a53NhMBgMBoPBYDAYDAZrZSvM++MMcjFRgP/uiSnh33/3xBTpmGt6d0y82vlcGAwGg8FgMBgMBoPBWtkKr7zUTy62ZtXfQ3tjYHb49zcGZkvHXNO7feJVzufCYDAYDAaDwWAwGAzWylb484u/oSysfOtVmeQLg8FgMBgMBoPBYDBY3qzwx9//mrKw8i1XZpIvDAaDwWAwGAwGg8FgebPCS3OmUxZ2281XZJIvDAaDwWAwGAwGg8FgebPCi889SlnYxJuuyCRfGAwGg8FgMBgMBoPB8maF3896mLKwW2/6ZSb5wmAwGAwGg8FgMBgMljcrzHl2GmVht0y4PJN8YTAYDAaDwWAwGAwGy5sVnn9mKmVht4y/PJN8YTAYDAaDwWAwGAwGy5sVZj01mbKwm2+8LJN8YTAYDAaDwWAwGAwGy5sVbr7pOoLBYDAYDAaDwWAwGAyWnRUIAAAAAAAAAAAAmQJxDgAAAAAAAAAAZAzEOQAAAAAAAAAAkDEQ5wAAAAAAAAAAQMZAnAMAAAAAAAAAABkDcQ4AAAAAAAAAAGQMxDkAAAAAAAAAAJAxEOcAAAAAAAAAAEDGQJwDAAAAAAAAAAAZA3EOAAAAAAAAAABkDMQ5AAAAAAAAAACQMRDnAAAAAAAAAABAxkCcAwAAAAAAAAAAGQNxDgAAAAAAAAAAZAzEOQAAAAAAAAAAkDEQ5wAAAAAAAAAAQMZAnAMAAAAAAAAAABkDcQ4AAAAAAAAAAGQMxDkAAAAAAAAAAJAxEOcAAAAAAAAAAEDGQJwDAAAAAAAAAAAZA3EOAAAAAAAAAABkDMQ5AAAAAAAAAACQMRDnAAAAAAAAAABAxkCcAwAAAAAAAAAAGQNxDgAAAAAAAAAAZAzEOQAAAAAAAAAAkDEQ5wAAAAAAAAAAQMZAnAMAAAAAAAAAABkDcQ4AAAAAAAAAAGRM4Xcz7iUYDJYPAwAAAABoBCtWrIDBYE2ytECcw2A5MgAAAACARpC1WIHB2snSAnEOg+XIAAAAAAAaQdZiBQZrJ0sLxDkMliMDAAAAAGgEWYsVGKydLC0Q5zBYjqwhLJlBY0b30qjRvTRujnxo9kTv7/qxpTR1rH9s4lynbMK0HM8fMsyZRKPGzqDFDcyilrabPbGXxkxfWr/ChONlPE1dUr9kAQAAZEvWYgUGaydLC8Q5DJYjawxzaZwvwGURF/1dE4YWQW+iFcX54unjvTrlUpxHL1AgzgEAAMSRtViBwdrJ0gJxDoPlyBoFK/7mTIqEuSpAw2PuAg3iPD25EucAAABakqzFCgzWTpYWiHMYLEfWKEKROXoSzfb/FgjCMRMnaZ5SVpSqYl4RkiaBGeXdq5UhQgijd0hfTtNPT/D2sx7/mPKriCH/gYki2K1eDEo5x0xfamg7JbJBOs4ck16kJGvPqK7jaeoc3XNuekmh/T1s40k0m+0PpVwt9CIHAADyTtZiBQZrJ0sLxDkMliNrGJonPBJJ4+aI/y8fC8STLkR1bzsnMDmBqwlZRcTFps+eN55JI8rDpfwqZnHOCF9WIDPY6horvsVzLOK8lvYcO4MWM2HtycU53zZjmHZzXTYBAACgNtIIjEeuV5/b42jiC40WNi/SxAsbl88j1/fS2F9lL95grW1pSSbO562kLdLl62h5M8XLvJW0pdl5wmBNtMYRiblxc0gQcJ6AlYW16VzeMxuIK02cCyIx8jjr698jkcgLdv08RjSKeQgCMUn5OeIiCKJrBcHuJPiFuoqCVn0Zwr3oCNPnw9qTt6fSBnUS52GZxJcF4fXCywV4zwEAoCkkExczaKzlZfIZk15skKgJ8r2e7v/rdtq4up5pv0gTL/TKf+Vsoq2D2Qs4WOtaWtzF+byVtIU20Zp50d8WrtpETRXoEOewFrfGIXvDNfEXiCrOc2r1hkZpaOJcDHE2lkt5ESCgilFdnJJhbbySpmP5OThRalwfHrtO37Qxn33Nueb1t4rzGtuTqE7inO8P9iUCxDkAADQFd2ERiVj5uS9Gjo2nB/+yugGiJhDn42nqksaJ83FzIM5hjbW0uIvzZeuINq+khdLfZ9OazUQbljVJvECcw1rcGkkkpCbROM1rHAio8TRuoiy4jCHhMeLcaTM1y87g6vX2Te3EFwCyQHUtv73N7N7quLpw5RKxRR1oZitLmvZsiDg394exzgAAABqKs7D41e3ys3z7RlodHHvhEToj/PdBFM+qp10NS4+Oj/2VIP5H99Ko62f4aU+lU9V/8y6eSs/7aWgh9hdGx/SyK2mzkQC30yM5EHGw1rS0JBPnFCfEF9EGIfEtq2Ybj1HohZ9NazZvog3rN3l/Xr+IAtEvn3dvKM7XrNoUJbN+UeaCCgarlzUUzYPsuIGYkwe8iZ7zhOLctfwc9fWcm4W9nKbYF/oGfnX3nKv1sIlzpQ21MkGcAwBAbnEVFc/fM054Pm+lQfWc1RtpuyjMOVHt29WPB9fZw+THPPIan87YGbR4+0b6jbb23bdbnw9fHITlVu2WWYb8J9Fsrn4wWB0sLYnWnC8URTGp4tsT1NHfPDHuiXn1mC++RSEueOUXrtoU/hb/P1jzHqbj/26a5x4Ga7A1FNUba/KCBv9QMmuGbSLQbc25utkcL0Sta6STinPH8nNw4lxsp8asOefCwIU12lZxXmN7Sudy4lx48cCtJYc4BwCA3OIqKkIP9cS5RFsHY87nQ+DFl7rPDK4gSRwz/46NGjuD3tq4mlasfp6uU/+92f48/VL5t0X693nroJQ+G0325iCtWPEaTdIiByHOYY2xtKTcrZ3xbHMh58vWGT3bC1dtksS5Ktxl4e+btu69yWH1MFiDrbHI3nFzWLbu/TXulJ56t3aDyEuYvqsYdCk/hxYSr71QsNSLw3G3dvvO9MykxvAyInF7SmV07COIcwAAGBK4iopE4jz0dvv/ZoQh8DN8Qd1L4+ZspUFBPI+bE533/D3XR/+ObN9Iq41rzgdpKxHRkn4qqf/+bN9Iq8NyeP/+bN/or4dfvZG2E5EXgo8157DmWVpq/JSa4AH3w941VI+4iCDOI4FtEdzaCwCIc1hrWaPhdjyPED/PpYeAmzcmU9I2hnub0+aEptOmaQnEYFz5eczf5U6XHjl+55zJ10E0s578JO0ppamMEeY78VhzDgAAQwdXUSGFtTuL80k0W1qDrgphWZwHwjjMyyrOlTXqnDiX1smbvOEQ57DmWVqcxfny9bw3O/SAL1tH5p3b/fXmghdd9Zyr4tzsOYc4h7WuAQAAAAA0AmdhIQpdTZx74jn8TrjkORdFsSrGaxDnwiZvwUte6eWw5jmHOIdlb2mpcUM427pyT9DT+kV6OHrwvXRWnCvrzEXRD3EOa3EDAAAAAGgE7sLiRZrYG3im+2m++PfQgz2eJi3w/3ZxcO5v6TXfcx5tzuZFUiUX5700bo4nzqVziGjroLLOXbluzPS3fXEu7hAvl3/M9KUQ57CGWlqShbUHojpE/u65tiO76ikP2LySFoaimxfYy9dHp4fHIM5hLW4AAAAAAI0gkbh44RE6w7LXiLdUKvBs32U8z/N062vOXcS5Z7fTI+rn0biw9hUr6Pl7bjCfQ4qoH91Lo0Zfr3zuDQarn6WlxjXnMBisngYAAAAA0AgSC4zVG6mibVAa7UcSbrq2YgWtGPy9sG+NfN5WZbd2uzhfQSt+dY+yT81Wmj/lRkVsB/uZjKepf42+w7762fv5/WCCtKWXDuqmczBY/SwtEOcwWI4MAAAAAKARpBUZg1vVlEyC1t9R3XhedFwMKV+9cbt/eiSyV0iZemvIw/PCc4P0lHzUAovprlgh7OBuqwsMVpulBeIcBsuRAQAAAAA0gqzFCgzWTpYWiHMYLEcGAAAAANAIshYrMFg7WVogzmGwHBkAAAAAQCPIWqzAYO1kaYE4h8FyZAAAAAAAjSBrsQKDtZOlBeIcBsuRAQAAAAA0gqzFCgzWTpYWiHMYLEcGAAAAANAIshYrMFg7WVogzmGwHBkAAAAAQCPIWqzAYO1kaYE4h8FyZAAAAAAAjSBrsQKDtZOlBeIcBsuRAQAAAAA0gqzFCgzWTpaWQh3veQAAAAAAAEAO+fTTT2EwWBNs7dq1qe9TeM5hsBwZAAAAAEAjGBwchMFgTbK0QJzDYDkyAAAAAIBGkLVYgcHaydICcQ6D5cgAAAAAABpB1mIFBmsnSwvEOQyWIwMAAAAAaARZixUYrJ0sLRDnMFiODAAAAACgEWQtVmCwdrK0QJzDYDkyAAAAAIBGkLVYgcHaydICcQ6D5cgAAAAAABpB1mIFBmsnSwvEOQyWIwMAAAAAaARZixUYrJ0sLRDnMFiODAAAAACgEWQtVmCwdrK0pBDns2nNZiLavJIWxpy7fD3RllWz2WMLV20iWr/IOb8Ny7IXTjBYo61ZVMtFKpQqDc2jUipQsVxtZAZUKJapgTko2TW4PhnTjDHRTOpfnyqViwUqFAp1TTef48qra3w1K1QqFKlexc9nW9RCfdsnc6plKhZK1OinRKs9i/JEaqGxYDqVRvfSqAmzmiNsnrqHRo3updKU1xqYz2t0b28vjRrNW2PzhrWDpSW5OJ+3krZsXkcbNm+iNfPs5zZXnHvnmfKDwYaCNQvnyU+lRIUmTMaGAq7CoVouNvWlQSNohTrUnbrdCxUqFSLhO7QFaYuJz7qD9gH5IrXQSCjO50+5ga58qgZh0xRxnr5+MJiLpSWxOA8E9/L1FCuuIc5hsGTWLCDOkwNx3ubULVID4rx9QPuAfJFaaCQQr/On3ECjRvfWJs6bbRDnsAZYWhKK80W0gXyP+bJ1RLSOlovH562kLUHKm1fSGkmcL6INYbbraI1NnC9bF5Vw/UpZnIvH/HwWzvBeBAQEeYp/E/8Og+XVGocnCAqFAhUKJSpL4lwI1/WtVCE/hDG6pqKlI4qKKpWLRSqVimHYryg6NAEiCB3vWFkqX0UpL/tyQBJLpnKpGOrKnirUv1imslQHOb9CMAGvlKK/BWUT/yb+XcuuSMVSyc/Tr7PUB0JZ/fDScrloqLOlPaTyRMIhfGHD1cGYXoVKhRKVSv7fSyUqKvWrlAxtbKqbpYxULVOxWKKS34fFYlHr6yA/+QWUZTyZ8oo7x1h+pU2kBOXx5zW3Ov7lMlSFPra+KLPUw5ZGpcTVQQlrV+oqPw9M4tM8BquGcSs/J5R7VXlelcrc80nNN0Vfc3kLbeONq7LWj3zdylZxLra9/FwQ81eut467IpXL3P1r6w+mPYtlqirPv2qYd9Sm/NiJaUvxRLE/hL+rL49N7WS/dyxt6PzvReuRRFg8PiEK8b5yiipe1ZDwG+jeBYOhxzu04PxA/Kp/H4yuKU24xzundzrNlzznQV730ONS2eQ8S1Om05VieZ4S84yuZc0kzqX6+Pn5x4KXEFoYfD3KA2sJS0sycb5snbDWXPVoe+JbFdGeIFa82oGI58T5vJW0haKQ+YWrNhEF6SrHgnS8POU8Fq7aJK2L99JRXibAYDmzxuBNUoqRCvMmXf7kp1Iq6BMhSVgGkzElHX+C4/32J0LaxMlNnKt5mPMkYxpyufgJsbWu8pmSdzOYRIp11USEf7Lkda6WqaiKS8NE1pvUi+VWyiCmpfShfK6tn5S2EdpQnBDLnvO49FThpNaBE5Sc+BNfSChlVF5WqC8HZGHm/RbrI/a7NAZseakwL4NU8er9VttES0jznBdUwcPef7aIBnO/smkEv8VjzL0u1kcWgYbxJDWX4Z7UxnF0vfrMUAU5/6yR77969LXtOaHep8b2DK4ztI/al2Ke4jH5vCTjTn8+uz27/XS4PMX71Dh2mHqqL1a0cSXXy/wsYvrXcO+Y25Bvi3ZZ4u4sLJSw8lCo++LV+x0IzFmeCO2dTvMHGc+5Jnzl80MBHPzW8ncT51p6wfnBb5tXnBPnbBvIaQZ1rHt5YC1haUkgzvXwckkAS8I9On/Lqtm+iJaFsSksXg93V0S/sUwxYe1MGWCwvFlDYDbxUSefEqaJPbcZUHiuLqITiXN1Iqz8dhHnqcLvTaHK2t8tLwnIPplUzjRutKVdx5StWvY9xarQEMtg7SezcDTWwSE91XNYjNSWYZzpL3O4ckTZieJArrfomRfzjtIxT76teamo9wXTN3H5+Qnp4lz1JrIvnYj0lx9ymlxb82lEXntb/5gfEW7inLsnbfeHNd1q2Y/K0O/Fuve1XjCD0CPp/tDamhmv/gGmfYMXS24vJF3qHpYn0bOb/62Kc+u/IWr5uDZwEvS2drLdO5Y2NLVFm6hzV1Ehic3BQYNnWfGeG8S595vzOqueb2F9eRpxrnrpTb85Y87R2kAR5IODqve8juWBtYSlxV2ciyHrEkKYu7KDe7jmnBHGpjXn+t/VlwL+bvECRnGulRniHJZvawjMZESbqJpCr1XviDqpViZD7MSQmEmrRYDE/ebSCM5LHv5r8JwzdVXLIYcKGzzn3l+cQunVPtHSF/Ox9am1n4hCIceVm6uDNT2biIoTP0q7SC9adDOKjGqZiuFEngnTjxWQhrz0k9koA639Y9cZx6w5V+4prnx8m3L9yokbWZzzL5z4+1lvI3tduXvStt+FLCa5ukfiVQslr2dfexewzwmt/DZxbiyPuixGDL+OeYGXYNyF5Un07Lb8ttbVjPwsE5YAWZb4iC8c+HaKv3eML9m4NNtkjw03UaGLYVVQyp50u+dcE7nqOXUS5+H1dRXnhl3cFW943csDawlLi7M458W0IIibIc79UHlVqHPi3FtvLuQJzzlsCFhDsIpzxoNZg+c8S3Eu1E4Kc9X+HuOdNv1d9uoVdCFtErYF28SX2DS0dPSTU3rOuXT0NdrJPOeq+AhEsimknSMKs7V65NhPOfn5VcrSencXb6qr988/OYHnvH7iPNV6WKFfa/aca0sJ3DznXHqFUsXNc270OCtlC6tbz762PyfqKc754tTiOTeI80TPbndxnsbbHIaeO3nO7VEoqe6dNt/k1FVU2D3nSlh6jDhvlue8MeJcLrfpGMQ5jLO0OIpzYSM49Vi4MZwXfq6uKxfXnEei298czrjmXF+7vmGZaR05J85VL3rgbYc4h+XbGoMqVkVxya8nTbvm3CTOuTV/9RPn9pB64QJ7XZlz1XX6rHBQ1n+b1zpGHiQ3r5haXqGeadeca6InmtCnX3Oui49quUjFou2LAHzd+NB1w5pXte2Y8Hpu7bF1TwCbGEi05rwe4px0IWESrZZ+VdMwrpGW0hD6Qy2DtP+Cqa6We1LKx9wWqviL+s0mzuvR1/bnhE2ce22jrkd3W3MutrP+gk/ekNN13EXtmeTZ7SbOzWNHaU2uH7V/e+TyWZcJCfna7h1zG/JjE2HtilnXnPti3BfLYWi3ssY66ZpzszhXxXCQf2PFua0MQXtc+ZRwLcQ5TLG0uIlzxisembgmXNiRXdutXQxHj9mtXQxHl3Zrl0Pa1U+6BWKd1i9SQto30Zp5trXrMFg+rHGIIbLKbu1SmF+JKszkuaD9VkNC7eJczt/fUbiunnMl/NHkcbbWVTs5SlPZrV0K01S9QGFIbhSCK7aXaSLIhvsq4b3yywJ5t3Z9XaYhdFcJ6+QmxHIdbOkZxJll4ztT3WzLLGQxwnm9dC89txEVu3OzKS8tC8VrGbdrtsWbHIRYB+PBKM5JGWu2dA39qqfBtFPM/SyFhEveb/fd2nWBpfe7dbd25WWRSZzXra8NzwmrOFeuTbRbu9Mu+pRo3Omb8rk8ux3FOZnGjoq6PEN92aSPD+tu7coGcLZ7x7ybPL+0px1IIizE9dTabu3SLub30JXcBnGiAHfZrd0izqXre6fTvU3wnOv1FNebC3Uc3UtXThBeSECcw3xLS+LvnMNgsMYZAE4YRWpeSBLSDgAAoBlkLVZgsHaytECcw2A5MgCcyLs4b6PdjwEAYKiQtViBwdrJ0gJxDoPlyABwIsfiPPVn7QAAADSUrMUKDNZOlhaIcxgsRwYAAAAA0AiyFiswWDtZWiDOYbAcGQAAAABAI8harMBg7WRpgTiHwXJkAAAAAACNIGuxAoO1k6UF4hwGy5GB+M9QtRTq57lqSyxHbad/7krE+Hm8VkX4ZJTWJg3aPyBq4wzHhW1829okfYY5ugcAyB9ZixUYrJ0sLRDnMFiODLTx5Fr8Vnq6BKS2M31PPQ+0mzjPoi9qE+fed6BrLrJFnNetTaT7JvvnR57vOwCyFiswWDtZWiDOYbAcGch+cp0ZEOctSxb1HQrivC5tAnEOgDOJBUZ/DxX8CBfPuqlvIDo+0NetHI+spz86r79HPtbdNxDlMdBH3YUe6h90PF8x9VyunI02rwxyHRIZ0waR9VNPvesT9ms9061nOfupp979aW1jpW26+2igDm2SFohzGCxH1hiqVC4WqVQqeg85f+JYLReFB58oCr2Q5PCYNNH0Ju3BMXlyLR8rKEKxVCp5fy+WqSrlIU6m/cl1uRSlYwn79j7bxYXGmsrph1uXo5DaQrFM1ary22sgKhZKVBbaqViuSu0WpFstF+V2EkKVvWNlqU3DUwPxIubv56m3bZxwj4SJ1LeMUPCEUVlooyhtva/8cpr6VUreG2vlqhLWrrRvuaT3CVteqV1sYtE89iS0EHK5nOZ7Qh5r4pislotULJX8cup9pF1XKVGhVPLLW6RyRSmToa258WhsK6mNo3Gh9Ve1TEXt/qqyY9VUf2u7GcQ5m5ap3mp7yRlL900l9vlhe7ZphZQn+2E6+guA4EUDe9/Voz+lsc/UsVSR8xHTicnfdC/Y+hsMXZIIC094K2LGF3WB8B7o644VMv09BSr09GvCKxTcimiKPT82/aCcjoKuv6c2YT3YTz2FHurpkV9INEQ41sUGqK/b/sIj0RgJ+79e4tzrb6ktk/RnrQZxDoPBRGsM/oRUnGApXtpquRgel4WmOGHz/j8SVaJ3TT3m5+mno377WstPmviKk0vvN+thE+sg1Ycvp/dbbQs/P+V3yVPVVBTz9ie58m9RgFvEuTAp9n4L5ZbEif93VTRVSg7eOHfPudcfSpn8/LTvlFfLVFTFUvBbLWf4Wxw3ihdWaUe5nGLfcQKfe0FhH3vyqRZBohwT+1Qeo3KZ1f41tbc6jth6sW0tHhPS8X/Ht7EwLpRxVNVeAoUlltJj68+NW7KMb1ub2MaY2l56QiR7zs3PD/NYU1DLo7U1L861POLuHdf+ZI7JeRjyjM3fcC8o/dZukS6tTDKxyIuhgb7uUAzHi3NPCGqiVRRAkjB1OF8xVpxb/s6KsRqEcdAeLi8q7O3dXHGe+kWCWvd6i3NDW/T31OeFgtN4yFqc1/GeBwDkEn0Sqk+2Ao+nRWxw4sgiGkVx4zwpZsJpTRNDo/g0lVMQjaqQ0zzroVhTJ+i85ylWnKsCNk6cC/0R1DU+UjahONciIiLvqirg1HSiPjGV0zzRl9ucCUNWBH4arx1X5jBtqzjnxhq3uV0UyaD1L4MuztWXH4ZxREKbquMvVRuLERhy3ykl1l686fWPxov+LDGVi28T6xiLW+7BiHP++WEba3GoL5vcxLm1Xon6U0xLrSP3W3iWW/O3iHNrpAoYqiQVnMnEmVkIWs9hxHkScWQU4ZLI8tMVolF6+oO8g7/5ZZD+VogR7oLQ1V5oDFBfdzf19Pih/z39SjmEc/026BOXCYR1ikRvv+ad9/Lw0lHqyPYff468PCGq70BfN3X39PjtwUdRFApBf/nl7FP/PijUI8rbKLT99o8T4tJyBmM+QpkV0a8tyQjaKw/iPGtPIQwGi6wxqJNrJbSTCZ2Uw1RlD5ZmSoivdEwQ56wA1rBPfKUzTd4cThAo4lxtCy9RYVsAACAASURBVPa3Onm1/I4Pa+ePmcW56NV0CWknSirO9bB5Xmxx7ayKTb2cdqEhCwRuLMrpuITXmsaecpI1lFctT1Qvroy8AOJCvDVxbnhZI4USq+VI4OmU+0gfF+H4NranKPi4ddzB37h7Obk4t46xuC8axKw5dx9rKvpzMqk4t9bL0p+cqJbFObMUiPmdNv+oXfV/G8DQxlVUuHopjWvOLaJME3mapzTmfFdxLqSrntPfI5RR8pyrIdX2kHouJD86V3/RIL7MkF5sqILU/+2VQ/BID/RRt9i2wm+5jrbQdcVzrkQOiMsZvP83e8N1z7n6UiEog1oeJnTdJPyZFw3qSyGxP8V2kNpE7Cs1WkIMm4c4h8FgojUGXoC6himGIaxWD5YaTqp7zs3eajUdd3Ge1nM+FMR5KJ6cQtqJ6uk5F9vb7jkPri1RRSpnEnHuuoGXaYmDfexJxAkSuZK+ALdvjmbMS0oqgTg3Z1QXcR5Eu5hD2oly5zmvmzh3HGua57hRnnP3/kwjzlPnryAtVQBDmvTinBfMiUO5RdHFiSaX81OIczZdVpy7tIXlmJSWKkgtgpn1ujPiXPKUi550JqRcFfIGca7XLzoe17+cOFc3AuzuG+D7or/HKTpD9JB7aXNh+UH9LaLfddM9iHMYDCZaY2AmXWxobVxYMx8eX/BcPewaTZMHSQoFdp1cq2jrcYPr4tec11ucq+0prttOLc79sOOi5XvhSoPUbc251N62dauG9HQxo6+t5dcBi2VRRbFBPMSMPb2NdO9gFMprefli2LOhnuJcF5DqHggmMWVrY168FY0h7Xo7Zb7mvB7inGxjTUb9exANIb6scBrPadd8x645dxPn9nvXfC+w4x2bwrUErqLCGtYuiJzU66xFT6XLemvLhmBuYe2DujfWIs7ddotXX1jEiUjLWm+tDUzi3CuvVx5vIzo+FN8WdSCmzZVJEecWAR235jwU59qu/1yEhYNIF8PnpbEginODpz82QgPiHAaDMdYYeFHDhq4L5/Nhn0qIrymcV/G0m8Ir9ZDJBOJcydO2c7w5pL5O4lytTzmF5zwss2HzOK4McovqHtKgL9Qz1d3a4zZ/Mu34LJaLWfOsrosN8rLu1q4JV368ydmbx57eTOKu1mXLbu362mXunqirOFfLpwk0m6fT1Mb8PeWyTl68d+q5W7vWJlq9lXFsLat438Q9P1yXScjnFctVRnQbxrN636XcLV0d++ZnZMxv271ruRfk8d6mn7dsQZyFhWVDuETi3Ci8lVBtSWTGnO8ozqO/M+vYTZ5zZr2z0XNuEHFqvqo4N3vOHcV5IMpFz7Otv6zi3MFzXjdx7rbhnTHPsL1r95zr4frwnMNgMIMBIOEc0p40Wey+3M7YQ9oBAK1KEmHBrzcOvI2unnN+gzd9vbV9QzhbPvGfUuPXkbPinF2LzAnqOC94N/UN6OdI9dBeCriK88Czz/xNaAdzmyVcc14Pcc68mLAvR+BfGAR/c11zbhpn7B4EEOcwGIwzAETcdmlPly7EWbti26UdANDKJBYYTLi0JjYNod2aEBOPi6KM8ZZbz+fEeVw4txRW3UP9kqc5eOEQ7Ygu5suKXGsofiAk+1kBr6+hTi7O+fXkyk7sRoFpeGnAtF3srv3h+Oihfqs4F9s5vk+5JQO2dpTrat8Rv59Jv6dfEP8Q5zAYTDQAPPRNzuqaOsR5e2L8XBwAoB2oVWzAYDB3SwvEOQyWIwMAAAAAaARZixUYrJ0sLRDnMFiODAAAAACgEWQtVmCwdrK0pBDns2nNZiLavJIWSn9fRBtoE62Zl6G4mbeSttA6Wt7IPJatY+oOg9XHAAAAAAAaQdZiBQZrJ0tLcnE+byVt2byONmxWhXhjxPnCVZvcxbCrOJ+3krZk/SIBBmOsWbh8/qk1MXwrOwc0pk/0T0vVHevn3dIR+/k8v53qvXa+6Wvxhc9l5XFMOlFL/zdg7JhRPgOpWKniPu7cqMOzJu33xZvarvkFe2voZC1WYLB2srQkFufL1xNtWTWblq8novWLhGMQ57D2tU83fFKXdJrF0Bfn3kTbqQq2b17nCIjziPqKJAvVMhUz/Iaz9O3soUozxHnd+4m/L3In5iDOa8K1P1viPnQka7ECg7WTpSWhOBcE+LJ1RJIQ9o+tWhelLol3PxxeO+b9fcOyKJ+FqzZ5x5cJaRkE+vL10SkbVsniXDxG5L1U8MoZEAh0U9m8NDasXxeVQQhrD8sZlEd4OeAdWymku4nWzJut/M5eVMLqYwHvLn29Luk0Gojz/AFxHtFO4jxXYjANEOeNA+K8JiDOdbIWKzBYO1lakolzab21Kqp90asc9wTxvYqn3Rep6xcx6cii1+Y5l48FwlcQx8J1C1dtCo+pnnNz2QKBL7yESCLO1TyMecKGuonU4kVvHGJIZ4nKisCplIQQT2ky6IVmeseEyaw2+RNDOP2Jb7kUpenFjMq/o8yF8FI9j3K5qFwnlikS6FIdgs9FCWHDnkBXQ03lUNdoIsfUwXGSrE0IhQm2d6ws9UVQFFV0mvvEUFcxnfDvZYs4l9tRbUu5nHIaYv6lskkI+G1dFvpAqEc92klKo8rno7ZJNI4qWv3kMinto/SNrX1k+DFm69/gW+SlUlHK23yNaRzHHJPuD7GdufztzwL9PjW0hmXsuPaTbey6YRPnfL9K96fSbnzeMc9Esf9MY1e4J7SXUsoz2HpPmp6xFDcO5bro/auH7qv3Z6nk510s6s+JapmKYZ78OK2Wi8x4Nrx4UNqxXFKf6QWtHarcuJXay/3ZPxTIWqzAYO1kaUkgzg0iOhTATFh7KGSZY6GQTSvO9et0bz6X372KOLeVjRHRScS5+nJA/Q1x3jLGkcaL3hi8CZQmYvyJSLVc1ESTNCFk/j9enBf0iaz0258gqh4x0cutfpPZ/y3mESUp18GbcPnpSJ5zsZxKu/hper/V74yLx+zEiU5tws9Mvl37xF5XPT+1nNrLAKmcSjps/sGk3SzOtXRM68VTtFOUhtiXSr+qkROVUpS2Mv7EMsnt49dFEsl8+3BtwI8xm2fPz0/tZ3VMsG0pCk8+f+4ekstmz19/FpjuU6VWtrGTsJ9MY9cNszi3jnvhJUU0NGJeTnHPRKatjWPXQZxb29X2jFU886bxKOetP0Nt4lx9saa+SGTrLY5NScD7ZWbfhijj2RfYfPrM/cz9+xT+HsJ7QigkEhcDfdQtvdDooX6H6/p7CtTdN5C5MILBsra0uIvzeStpC5uEReQGQpZbC94Ica7mo5WZEefWskVr7LU6zXAJa1/E1on7DRvaxpEbcc5MHqPJCLdpUTBxVSc0tjT1iag66Zd/C14LZdZTKQmTMmkCbcvDUj6TOOcm1eFkVU8/SYikVXRKhebawtYn9rpqeScJB7aVMzzGlM24bIAZP7ayap5z1Vumj5nwvERhz0JbGsU5095K2fn2UZvANsbixbkqJvQxIZSH6wNT/oYbh3/ZwZVHzcN0n+p1chs7Qf0ML/H0gtdPnBv6Vb0/4/OzP6+cxq6TOLe3q/UZ6wvYOOHpvQDkyuggztUyS55y8QWCaZx6URziPcprc3UMWMZsXDlj6jiUcRYWA33UXeimvoHobwN93c4CHQaDNUGc82JSDF3Pgedc9XhrQj2d5xziHBZnIrkLa2cmPtHEhJukyuKcnZS4hLVX1fT032p4th6S7voCICgTE6JrEufchF4S53r4Zz3EebzotPWJva629A2FZcM3zXVgxoST51A/t/7i3LbGlg9pNYpzLj3Hsmvtaxxj8eLctPyCC1GW7yVx7DPXqR54LZxYzT/ts8BWJ+5at34K2zF16LHjmnOjOFbCvC1RE/wz0XHsphXn6osk0zM2yMNheYC85ECOzLCJc3V8V0r+teJLophxGnnYLSHtzL2m5s8vm+DEea3LJvKLs7Do76FCdx8NSH8foL7uAvX0Zy96YLChYGlxFOeWndjDUHJ/zXkoOL3f8WvO1WNyOrFrzrUN4CLBH4lqeT160jXnJnGuhtGLLwQgztvLAnK5IZxVnDfKc55AnJtng87iXPMc1sVz3hhxXqvn3FZXd3HOeP9sorEGcZ6151z3+tXHc+4kzmv0nJujT2wIIbs2z7Qaji6VhxfnyZ8FtjrJ17r3k33sulGrOFfT4tomiTivs+fcFuVhQVoiYyEK908uzgNRLnnA4zbtDDzulqgPuzhXlxVYPOdaNEGbes77e6hQiBHi/jmFQoEKPf3h3+Wwdk/Qm8/ro57wJYjoqRevkz34ari9WEbPu58sDB8Ga5SlxU2cSxvBqeaJ6Q3L9N3aJVFr2RFd3kF9Ha0RhWsYms6vJfcEuoe0W7sU0r6J1swLyimXRf2tls0qzmeYd4uHOG8vy/en1OT1depExXl9szSB4tf3JRXn+sRUWWvoJM4N6wlrXnOeTpyz6z/rtubcpa5K+uzEn196EC/O9Qm8MaRaLRvJk+D4dopb+6uLSW69OLs+uQ5rzp3EuXWMJRHn+piIxrUunM3h6UK92DXeJnFueRY4i3P72HHvJ/vYdaMWca7m7/IywvY8MY9daVyx+0mILzYM96TlGcuOKaYd1b4xh4TL/7bw45vrL8s4DY8XqWgVycpLEvHlk2EdOVcHfk+PNhTng6rQVdeR91NPKIzF/5fFeX+PKMg9wS0dEwR0f08h9NYP9HWz/6/mJYXfD/RRt5DeQF+39DIABmu2pSXxd85hMFjjrHGIYXpJdmuXj+nrGoPwwHIqz7mWjphHzKQ/KJe+K3uRylV946sCG6ofs1u7QZzbP+el7GpdtuxCrk4CXfrEWle5Pa27tUvtXqKKMIGNE59ieGii3dqNoaPp2knfCE2oT1R4qY9LFX0DrmDcyenF7dbuIs71/HkRbWg7pVHZ0HUmD9tO7sYxVqoIwiQ+f9f7VKuZcey495Nt7Lp50Wv0nKvLSvh4f0dxrtZdeWFiWIJg2+nevlu7vvadWybB1SV+7Mn/ttg2mDOKdkObunn1K9Izo6w+s8X7Q90YL7xv5LoWy1VBvA99L3o6kcF4sft7jJ7pSJz3Uw/n9faFtizcB4VQelnES8aE2w/0dXvn+h51bEYHy4ulBeIcBsuRgaFChUopZmiu3vfWYOhPZAEAOcEW0t7kcuShGGmpTWz4Ir2n37Am3bNQnGu7vQfmiXptV3dFnHMh9ao3XwuXV/KEUIdlaWmBOIfBcmRgiJByggZxDgAAyTHu0t70csSvyc8zrqLC9Dm0MFTcxXPO7PhuzcPBcy6HuMdYfw9p69VhsCZaWiDOYbAcGWhtIM4BACAJ+mZuID3OwoLdEM60zlxfS86vOZfFtVmcKyJcehGgrDkX81ZfGChr0GGwZltaIM5hsBwZAAAAAEAjSCQutLB0y67pgjfbulu78bxBLVTe2zCuoL8ksISuq2Hv+OwbLEtLC8Q5DJYjAwAAAABoBFmLFRisnSwtEOcwWI4MAAAAAKARZC1WYLB2srRAnMNgObJc4PQpIhXX9cVNXoesfeap7hnkdl21/XNvFlL1v1OBGtwX9SN12w1Rws9pNaLfJdLcL/xnzxKl0NS9Hmovb0NQPqfW+L5OifCZumIx/rNsIBlZixUYrJ0sLRDnMFiOLBc0SpwlIPrecnOvTZFbopcStU8ulW+a23IcquJc/GZ1RtRfnDe//51J1d4J6pMi/Xrfw20vzsVveod/ql2gN+JZG31TXP87xHntZC1WYLB2srRAnMNgObJcAHGeJDeIc1cgznMszpNGNECcW3LLnTjnx3Pt5WyUOOf6CuK8PmQtVmCwdrK0QJzDYDmyxuF/jiY0cVLmTbTDv5cjceZN6sry8apyfjVKw5v/+ZO+cokJoZTFbLVcFMrkC4SKcl21TMViiUp+nlEeTH24awslqlCVykV1IlqhUihKxDrFfLZHzMNvm/B0Q+hoGDZciCaY4t/Ev5uRy+jlqZS7oLSt1nfiMaGOokBTxLmxnJUSFUolvx/4Sb54baksi0A+XbFfgzRtY9fSN9K4s41JNY8SlW3iXAi7FdtbF7nRWFf739Y3+suRQEQx/W8qC9s0TLvEXi+3PTd27eNZ7c8U978iIsVr5HvGPE5swk4ug3Dv+/1ZFo9r90xBL79QXu3b3NUyFV3aXhrH8nhn+zEGr47m+8ZWTq/tyvp9qfWTuU20/P3z1PGm1q1SNoW1W57XjveEXq8SVZTnQMWQpjRW5YZj/p3JF1mLFRisnSwthTre8wCAXKJ6ufyJjTDpiSYY/uREFOfKJFf77akERZzraXr5C+cpYkYUjJJHxp8YqeU31Ue/1jCREn7LbWDxCipewGBiH9XHNAGV01Q9Tl46Lt5L2XOqhoCKoapS2YL6ipNlB3FuLac/OTdr2KL2UkbK35Su1I72vlYytLR//JgsRp3qTcTZiimeazEPizhn+9/QN2ZxruavRG1YPOBqe0shzZbrZEEkliPBeGb6M9H9L+YrppVgnBjFuRruXSlFzzf1ucOMp2iIiONJKK/yzKmWi/pzUO0DdRxbxkYSb7L68kR7GcCWM7hOeanGPh9sbSKea4+6EOtUNYhz8/Pa/Z6Q6yU/n+Q04/paEfF5Xcvvk7VYgcHaydICcQ5AGxJNevTQRnHCxU661d8GcS7rYJM45ydpusC2eyPswl70aImTL1HwKOkbJll6eKgtzNgszpgKOIYWx4Q1q8Ja8+p41ybxnBvLyaxj5fKSymY63yZOtFNdQ84dxyTT9qZ1r1zbhOVJKs6ldIRzE4rzeO8pt/RCFbwuAkZP02k8W8W5w/0vlDVJGLVJ2NkxvAgQ6mz3xCri3PjMMfcdN75Dz3bMCzE3OO+wqZzMvWB5eaflZPJ2O17D96Htee16TxhebCq/XV4giFEH4kuNvJK1WIHB2snSAnEOQJvAh28yEx2LwDP/ZsLalVBMs2dDD5E1C+y4+tivrZaLkTAwhmIyYY2G+usTdlOYOSNmjGGxNhhxbgjlrps4t4V0GifBjJBR+9GULiPOjaHHhnz19reMSWZ8mV4AcH9PLc5N48hZnDP1ZfuDW1vsJs6DdtLHaILxbBLnzDX8ywtFnFuUqWmc2MW5IRze2p9c2/DiMRRv2gs/vu/UNLUQfuV+Ty/UZc+2qZxa28WIc+tyHTEywVSqOHEe+7x2uSf0ern8NvZH+G9gvkPaiSDOYbBmWlogzgFoedSQXrvnvKniXCpmNHGzi3NbfWKu9SeeFdHDkWDDqlhRxQgnTpxpHslUnnPGS1Rnz7m1nDWIc2u6Un/Y+1puGlv710ec58tzrhVOEltCCVN7zrl0xPvdaTzbxLlUJMP97+Q5t48TkzjX12Lb2sXu9Td6dn3xZveqRn1njNpgcFsOY25zqV0M5XQW59Y2EepYdPe2m8W5qwg23RMJxLlTvUpUGQIh7UQQ5zBYMy0tEOcAtDqGtbjSemt1bXAzxLka5ixMhmMFtqU+dmGvri2MyqfVi5toqRsZCYKQX3fLiTPD+tjE4pxfC2naL0BfL65uzqaK7phyxuzqrgqHKI+YdI3riknray0/Y/vHj0lt3wVeQZrXnKvHpJcFCdacs/sacOKc96JzxU635lz3jqtt5jSeTeLc9f43hpoL9Xd4xpkEmhba7CLO2bXqprBr73exqP7N0Hea+IzO1Z5Ljl9WYDeEY/NRy5lAnFvbRGzreq85F8vhfk84i/OYeoXnFvMf0k7kKs77qYeNTvCsp992XTf1DTRO7Az0dVOhp99YVr1sA9TXHZRpgPq6xbr0UL90numYYP09cv4DfdTd3UcDrnUY6KNuIe3+npg27u8R/q60rXTMUF4/j+6+Abfy9fdQwVCf/h6xfdX2MpSxzS0tEOcAtAFSuGexTFVWnPkTU2239sZ5ztUwVD3c1fdIcJ5NU31irlU3P/JTdAqFlMtWUHZrl9NQvWBhmUMvqxhGq4ou+87K4eRQCnEN6iuGAIs7gjMvJIJ2F3dSFyf8tnI6CAOxn6Q8rPWP2jEUJJaxa+pDuf1tY1K9NuVu7UHbsWND7v+4vpF3JC9rYdJh/6shvhaPq3GXb6vnXAn5Zl5+xI9nsT9T3P+cJ5qpr22cmMPa5foF5eMjKuSyS+0Z9Cmzu3x4rnqv2PrOErouh1dbvsCgVVVZ/sL0OVdOmziX+8ncJmU2siJeNJujHyzPa8d7IklYu7mvxbbNf0g7URrPeRLB3WBxPtBH3YWCII49gSgK8v4eOf+Bvu5QmPb3FCRh3d9TCIWo7ZgkXAsF5eWAnIfdAkFrFtIDfd1Rvqrw7++JrlVE/uBgP/Vwotovs1v5/BcdTDrBSwTzixm9DWEQ5wAA0DJUy6UhMdED6XDf1A60AkNhozCioVPO3DFEQtqJ8i7O7df39xSou1vwnGsCVRXK/dRjEcLc9aZjnjjtpp4e1XPvkE9g/T1U6O6OyTOqv03s6hEEYoSA/LfubjdxPtDX7bWvJM4Dwd5DPd0WcS6+OICFlhaIcwAAyBVVKpeGxkQPpAPivJ0YGhuFDZ1y5o+h9FIjucBgBHPgwdZCyS3i2hIubc1LvL6nXxalBnEeHldD0FVLIs77+/X0Q9M9+Hzdeqjfkqcsxu1p8uJcPj94UeEU1h546bV+6qf+/rjyeMecQ+fbyNICcQ4AAAA0EYjzNsHyubhcMVTKmTvcP92WF5ILDFUwe57UUKRJ3t5Gec4jr7AsSlXBKIdlx4lSm2fadIwX5+a/i8e7+wbMLwQUr3nUzuKaeuG4mo4Wvh55813Eebie3PgSxSLO4TU3WlogzgEAAAAAAGhxkgsMRTAz4i0KJU8nzk2bogViVwxV10Sw5MXvof6wfDHebJugtByzinNTZIC4dtwgzvXrA1EunKtcO9DXLbWVKMLFzdtixbkYYZBCnGOtudnSAnEOAAAAAABAi5NcYMiCWxKEmpBuhOdcXs/t4qH2jlvEuealdjxmyz8Qtczu6tIu5wZxrgtorvzxoeU9/YPaRnJi2nL/9VC/ulY9sTh3CelvX0sLxDkAAAAAAAAtTq2C2eohboQ4l8SuYJbPfXlC1CAa+3vI+Lkv27FBof6JPOemz9JZlgoIdZH/Zmvf6Jj9BYpynbJ/gPnTbIb2jHmZ0e6WFohzANoc82eG8pFeEuq1lrchdbB+sgoAAABoLLULZlVIipuBNXa3dl0cc2vO5R3WRW+0J1r59G3HzPnH/10zznNuWoeuerFt4fGWze/q851zy8uOJN95bzNLC8Q5AG0OxLkd8VvlwXeRU2UBcQ4AACBDkguM+N3a5U3IgnMVMVcnEWdfc8543RUhz3uwbcdi8rcJV844IR67/p33ZkseckvbNlKc2yMpYGmBOAegzYE4twNxDgAAoBXIWqw01xy/P16r2T7JBmtrSwvEOQBtgScqozew0fdsJTFdKbHnxB6TTitQsVwW8pMFaaUklMPyCZpquSjkF6WhCXBB9HrHyt7nbdRyVkpUKJapLORfqsjlCZIN2kQqg5SufK6pPlLaZYhzAAAA2ZG1WGm2iTu9D+U8YEPT0gJxDkDL432LNfJm+99m9dVlJM4rVGLEbJXIF8DKMYNA9wRpdKxaLobpiP8fnsu5oRUvsyjIY8W56NmulCJh779cCI6p54plE19Y2DzntvrIx/w2hzgHAACQEVmLleabsht5vU3ZGR0GEy0tEOcAtCGiwJXFOS+WuXBxU/i6/vdA9HsCVU6mQiVOsFbLVCzw6cd7zsXUhDxFoU6G34nEua0+zDE1PwAAAKCJZC1WYLB2srRAnAPQJshh4pznnEgLf2fPIePf+L8H4lwNrY8JkfcFenBekGZN4lwMO7f8dhPntvow4hxrzgEAAGRI1mIFBmsnSwvEOQAtj+4R5z3nCr44LlXq5TmvYTM1IYw+b+Kcrw/EOQAAgHyRtViBwdrJ0gJxDkCro64XDzzSqjhXzxPXoCdecx6J0EqpYFxzbgz1Vv8uClvlmJifFx2grHcXr6urOLfXR8qbaRcAAACgmbiKig8+WkUPTJ9Zk33w0arMxREMlqWlBeIcgDZACmkvlqkqiEjzbu2KBzztbu2WHcxtYlUNwxe90KZd0PXd2vk15XG/2TYRjoltY6uPWAdpt3Z40QEAADQZV1HxysJF9MrCRXTs2VfRqFMvSWTHnn0VPf/yfJo4+deZiyMYLEtLC8Q5AAAAAAAALY6rqBh16iV0zlUTadHiKp1z1URnYX5q7430ysJFNHb8vTTq1EusecyfcgONGt3L2pVP8dc8PqGXRk2Yxaf51D00avQNdO+CmPotmE6l0ffQ48E1vdNpfg6EHKz1LC0Q5wAAAAAAALQ4rqJC9IK/snARjbtjWqwwP+eqifTKwkWSmLflMX/KDYmF8eMTeqnUewOVprymHJtFV47udRPnokGcwxpoaYE4BwAAAAAAoMVxFRVqmPqTs+fSA9NnGoX5xMm/ZsPgbXmkFudTptOVynXzp9xApQn3UAniHJYjSwvEOQAAAAAAAC2Oq6jgBPgD02fSk7Pnan9/9IlZ7N8bJ85n0b29ogh/zfv91HRZnD91jxwuH+SFsHZYkywtEOcAAAAAAAC0OK6ighPaT86eS4sWV0MPebDx2ysLF6UX59yac4tY9sT5a56nPAhtXzCdSr3Taf4CQZwvUIT6gulUCtayQ5zDmmRpgTgHAAAAAACgxXEVFZwwDwR4sFHcosXVcOO3iZN/zQp0Wx7pPeevRYLcTyf8mzGs/TW6txfiHNZcSwvEOQAAAAAAAC2Oq6gwCXNxHfqpvTdq687V82x5xIlz2bPuielQnAeh7Atei0LcNXHuCXJtF3iIc1iTLC0Q5wAAAAAAALQ4rqLCJsxtpgp0Wx41ec4HhU3gpLXkvjj315tHn2SD5xzWfEsLxDkAAAAAAAAtjquoSCPMOYFuy6NWcR6sIw+/ey6IczXtwAsPcQ5rpqUF4hwAZsKJ/AAAIABJREFUAAAAAIAWJ4mwSCPMVYFuS9+4IdzoXuY75p5J4lz0hg8OKmHtckh7acpr9PgEX8hDnMOaZGmBOAcAAAAAAKDFcRUVH3y0ih59YlZNtmhxNXNxBINlaWmBOAcAAAAAAKDFyVqswGDtZGmBOAcAAAAAAKDFyVqswGDtZGmBOAcAAAAAAKDFyVqswGDtZGmBOAcAAAAAAKDFyVqswGDtZGmBOAcAAAAAAKDFyVqswGDtZGmBOAcAAAAAAKDFyVqswGDtZGmBOAcAAAAAAKDF+fTTTzMXLDBYO9inn36a+j6FOAcAAAAAAKDF+fzzzzMXLTBYO9jnn3+e+j5tGXH+2WefGY9t3bqV/vvf/yZKb/v27fTqK6/Shx9+mLgsb/zlDXrrrbeNx1d9tIoWzB+gzZ9vTpx2Pdm2bRv9tv+3NPrkU2nPEXvRHiP2ojNOP4OWLVuWabkAAAAAAED92bx5M23YsCFz8QKDtaJt2LChJmFO1ELi/L1336P9v3EAXXH5ldLfTz+tRP/vx0fT55s+p7ffept6TuoJj3311VfG9LZv305HHnEkHXvM8URE9MB9D9C555zrVJbybbfTDp07GdP/6MOPqGNYJ818cqZTeo3g17/6XzrgmwdRx/BO6hjeRR3DhP8O66Tf9v82s7IBAAAAAAAAQLvRMuKciGi/ffenjuFdYZz/e+++Rx3DO+nUU04jIs9j/eyzFSIimvviS3TWmLOt6d1y86107NGeOH/rzbfo9y/8Xjq+bds27Zovv/ySli1bRocfdoTVW3/M0cfS5Acms8dsLw1qZdmyZXTcsScIQrwr/P+ur+0YifThnfTSSy83rBwAAAAAAAAAACJaRpx/9dVXdPdd91DH8C666867iYjo/vseoF13HkGXjb2ciIgee/QxmvTAZPrqq6/orDE/p45hnXTt1dfSP//5T3rzzbfomquvpeuvu4HOPuscGlgwQHffdQ/97MyziMjzhs+e9RwReSH0N990C9004Ra67977wjJMeXAq3X7bHXTG6WfQtw/6jiayX3/tdbrk4kvovnvvp7322DtM77WFr9HVV11Dl15yGf3l9b/QF198QddefR3ddefd1HvRJXTyT0+pSxtNeXCqJshPOuGn9NC0h2nZsndp7dq1dP55F/rivItGHXFkXfIF2TN7Yi+NGs3ZeJq6pMbEl8ygMaN7adTEufzxOZNo1OheGjN9KREtpalje2nU6Ek0u8ZsG45Sr8XTx9Oo0b00bk59s2lUugAAAAAAYGjRMuL8iy++oNvLd9D5511IJ590Mv3nP/+h28t30NjeS+n4404kIqJHH36UOoZ10VdffUX33XsfHXrIYbRk8RL68MMPadedR1C1WqW33no79L4/cP8kGn3yqURENPqU0+jQQw4jIqJTekbThRdcTJ988gl1DO+iF/8wl+bOfYn22G1PWr16NT3y0CM0cq+RUvnWrFlDu+0yguY8P4c+/vhj2nPEXvTHl/9In3/+OY3cu5uq1WX0/HPPU8ewTiIi+tmZP6eO4V305BMz6c7b76zJm77588005oyzvBD2YV2060670XXXjqN3lryjnfuvf/0r9J4fsP+BqfME+cIT53UQ4hwQ5wlZSlPHRvWHOAcAAAAAAEQtJs4vvrCX3lnyDp1x+pl09E+OobfffpumPDiV/udHPyEiopdfepkOOuBgIiJ6+ndP07FHH0dERIOD62m3XUbQ2rVrqVpdRp3Du4iI6M477gq91jdNuJnOPuscIiLae4996MYbbqRHHnqUTv7pKfTc7OfpzNIYuuaqa4iIqFqt0pFHHCmFtT/80CO03777h79POP4kevXVefTmm2/RnrvvTTP6Z9DUKdPoiMNGERHR+L7xdP55F9bcLsuWLaNvH/Sd0GN+/HEn0urVa4znDw6uD73qPSf2GM8DQ4v8iPMhRFy9UjGEXk4AAAAAAICm0jLinIjovF+cT0REvRdfQh2+wL5p/E10gu85f/mll+k73/ouERE9/NDD9MOjfhxee9UVV1Pf9TfSY49OpzfffMu7dsLNNKY0xk/nZrrAF8sdwzqpUplFX375ZXj9QQd8i3ovuoSIiBYtepO+e/AhUtkee2w67brzbuHv7x96BC1ZvIRef+112nWn3eiLL76Qzv/l5VfQJb1ja2qP37/we+r62g5hGPv5514Qe83ivy4O15w/+0ylpvxBfogX53Np3OheGjV2Bk0VQuBFb27g4Q0sFNuhiJ3hC08lL5vnPO5akkPyx0ycZBHMQR0m0bixQjpBHlqd1POVvGM95/71gY2dQYtJuVY5pi4vGDcnZbrG9loq/L2BL2QAAAAAAEDdaRlxvnbtWtpnz5G0bNm7tGjRm3TP3fcSEdH3vvM92rFzJ/riiy/8sPZO2rBhA/3l9b9Qx7BOmjplGi1ZvIQuvOBiGtt7Kd1eviP8fNrok0+lXXfejbZs2UKjTzmNdt5hV9q2bRudc/Yv6Btf349mVWbTTeNvpk8++YRmPjmTOoZ10m/+9zf0i7PPpY7hXfTBBx+E5fv444+pY3gX3XrLRJrz/AvUMayTHrh/Ev33v/+lEbvsTuP7xtOTT8ykaVOnERHRYYceTt/4+n6JPwEXMG3qtHDn9Y5hnXTD9X1O11126eXUMayTDjzgW6nyBfnEuOY8FH6BIAzEXCTWFxOFAjsQkJLYD4Vo4A3mr7WKc02s++Jb8bqH9bCJ81iBrdQx/G16ccCJc6WO0rn+MbYOuufcmm7C9mLrJ4p7AAAAAACQW1pGnC9/bzlNvOU2euXPr4R/27p1K01+YDLddefdtGXLFpo3bz7dftvt9M9//pOIvA3SLr/0lzR//gI67dTT6awxP6ef/+xs2mPEXvTA/ZPo2WcqdOcdd9HgvwfpySdm0u233U7/+c9/iIjo5ptuoV9edgX95n/7QwE9edJkuvbq6+iluS/RHeU7aNGiN6UyvvnmW3TJxZfQrFmzqf83v6WHpj1MRETvv/8+XXTBxXT1lVfT22+/TV999RVNun8S3XXn3eHO80kYf+MEPzTdC08XN62z8c6Sd0Ixr5YdDG2SeM5ZUegje88VcS4IZik/J8/5XLYcWrmtoea6GNW80v71XllizreJc5dQfcV77iTOlZcgRMrfYtpL7J8ht4wAAAAAAKDNaRlxXgtTHpxKI3bZPfx96CGH0Rmnn5ldgWrg0ksu80W5F8r+m//9jdN1K1eupN1325M6hnfR9dfd0OBSgmZTszj3BWLwm/WcC4LZLGSTiHPmBUFKca6Z6OEWPctiWS3i3L6JWxSWHlt/l3QtZdLroITE133NPAAAAAAAaBQQ50S0evVquvrKq+muO++mu+68m24v30GbNm3KuliJ+dmZZwmfSeui559z2/75/fffpz1H7E0dwzuldfigdahVnKvXx4nz3HrOk5yf1nOuHksS1l6j55wrB3aCBwAAAAAYGkCcC6xdu5bWrl2bdTFSccF5F0XfMB/WSfPnLXC67v3336e99tiHOoZ30d577EMbN25scElBFtRHnCsCUVtzbl+vnkacp1pzzm6gZlk3Hv6uYc25uM48EMUT55K4QZtchxrXnDu+zJDXoAMAAAAAgDwDcd4CjO8bH36bfI/d9qR33nFba1qtVmnErnuE3vYVy1c0uKQgK4wbwrmKQiVcetxEzps7SThHCEWvRZwrZR83PZnnnMQ8tLXY3A719dmtXWrvoF2UDeKCsqTbrd2tveA1BwAAAAAYOkCcD3GmTX0o9JYfsN+B9MG/Poi/iIjeeGMR7bzDLv5n07ro1VfnNbikANQBaUO3WsFu5gAAAAAAID9AnA9hZs9+LlxffvhhP6DBwfVO17380suhKO8Y3kWzZz3X4JICkI5wQzfF61wfbzDEOQAAAAAAyA8Q50OUt956OwxHP/aY45y/hz6jf4YkzJ99ttLgkgJQC9Ga7fp/IgziHAAAAAAA5AeI8yHIqlWraacddqGOYZ1UOu0M5+sm3nKbJMxdd3MHAAAAAAAAANBYIM6HGFu3bqVvfuMA6hjWSeefe77TNZs3b/Y+szbcW5vePXJfeuMvbzS4pAAAAAAAAAAAXIE4H2Ic85NjPGF+3oVO57/+2ut08EHfDr3lPSf20CfrPmlwKQEAAAAAAAAAJAHifAhx0QUXU8ewTvrFOefGnrtlyxa6+aZbojD2YZ109133NKGUII9USgUqFBgr1brnQIVKhSKVq3UpZs6pUrlYoJqbzErW7Vmhkj82iuVqNG6KZWpEkarlYh3GYL3Iuu1rpFJqWD+BZIjjulLy7qUaEqNioUTsXSIeE/q/4fdVtUxF/znR/NvXdp/W/ozO1zMJANCOQJwPEe6/7wHqGN5Fxxx9nPW8jz/+mCbdP5n223f/UJSfcPxJ9M6Sd5pUUpBHKqV6CPEwMSqEk8UhLmgS4Trx886raUKeEdVyMRJ41TIV26ZvidprLDvQkv3fnHuzrgLPJs5FTC9npOd1fajrvyc5A+IcAJA1EOdDgJfmvkQdwzppnz1H0rZt29hz3n7rbfrlZVd43y4f1kkdw7vooAMOpscff6LJpQV5BOK8HrSJOA8q6CoKWoZ2GssOQJynz6UNxPlQfL65AHEOAMgaiPOc8/HHH4ffMv/73/4uHfvPf/5DM377OJ10wk9DL3nHsE46+MBv0yMPP0pffPFFRqUGecMuznVREk2+qlQuFqlUKvrhzcUwnNGb8PnXlktRqLw0QfQmw3oYvZJuqeJPisrC+UUqV6vK77h0vbKXSiWpLNVyUQjnTzBRrQj18ssWZiUeE/ISlxAEE1hj/pUSFUolP5S8SOWq0BfapFx4OeAfKwvpFstVKR/z5JlvO7mMsnmnuPelGB5vK4s6EZaWXwjjSBMDSghvsVTyx2WJKkzbSGPf0G/qfWAqi4YxPe1Ec5sIYcJyqHCFSoUSlfyyFEslKqrpV0pe/SRxZrpvYsrBnhNcb77n9Cbh2kN/uaWHf5eFfKOxzz8blHQc7q9i0VZvpa3946ZxYCuTMaxd7GelH7X7T3lJpt7r4jFjWLs0rrw05Hp7deZ7kh8n8feF/dms93GF6XPm35XowSs/I4slKhWD+6ZqfkZL41Upo3DPQZwDALIG4ryBrFu3jj799FPaunVrouu+/PJLWr9+Pb3xlzfo8MOOoI5hnbTLTrvRypUraeXK9+nJJ2bShedfRLvuPCIS5cM76bhjT6CZT86kr776qkE1AkMVds25QZQE50fiXJmEaZ5zdeKkTOQkEWdO15ucquJI+S1MeNV0pWPqBF2d6LuszVU8h8HkORLHQpv5k2BRxBajguv5ixNqTYy5inM1D3OeIra2s3nOk/SlLKbNHmkxP7VfKiX5hYdNnBeYvlAFUXy/CeVUvJBGT6E1Pb3d+Tbx7pmoacU01fvLf/lUIf232ibM/+ueYyVvS91s40apqKHt4sW5JnCVl2uy6BLvIdf7y+Y519uaHZPKyyyuTLw41+8Z4/1aKUVtEQhs5RkrvqSzrjkX066W5Zc7wYsdDX6ciM910ws383NCfTYHAln+7Z3r9wU7btVnpFgWcYyJY1se5+rLavFZA3EOAMgaiPMGMaY0hjqGe+HlO3buRCP3+ToddMC36PDDjqAffH8U/fiH/0PHH3ciHX/sCXT8cSfSscccRz886sf0g8NH0QH7HxQJ71B8R55x8f+/e/AhNOHGCVhTDqzU5jlnhJEizlWxoE2iAsLJoZ6uOhFmf4deWSZdv0zcxEueSHqe3rioTH2SZhEy0qRQn5Dq+QuCShLRScS5KgrV35w4t7edWZwn60vtBYmBKD9uyUCUZ6w4FwWHFo5tW46gTuYFcW7sa2uNjHkZ24QJR66GHk5mzImCShRbYToWAcqNC5NA014SmMeNVh+27RzEuXa/eXnqL9SitJLdX/HiXBXy+pgU7hVDmVhxnmiZgO05oHrGE4hz5dmnvugRMuDHiellGVduMS0xqkgVxeyz2jDui2Wqam1juNeThPM3czM9AACIAeK8QTw+4wn60VE/pr1235s6hnX51mm2UHB3hWHs4d8Fkb7TDrvQySedTPfecx/99e2/Zl1NMESoVZxrkySLaJMno1yYdIkqMRN1629u4qiIc9WTYg7VNqNP0tQym0IjdQ+ZnJcygZQm+MnC2qOixPy2/d1FnCfsSyI1WoOfJFtfuCQR5/JAMreb8FvvN6UMSri6ebyYQ2RVuDYxLicwtkuVysXoWsn7KohztgxqCL4tPFkUPjHjJi4f8b6wh7WLpVDEOXsvJr2/4sS52NZyWHdkcWWyiXObWFTza4Q4V1/8WPqPWz4RJ86tzwn9OvNvZtwbxbnhXo/7eoFhOQrEOQAgayDOm8CGDRvovXffo1dfeZWefeZZmvLgVLrt1tvomquuod6LLqFzfv4LOv3UEp191jl06imn0R4j9pK840cd+SOa8dsZ9PZbb9PmzZuzro4TK1e+T4P/Hsy6GMAnO3Hu/skbZ3Hu4DlXxXmazYus4twQLpvKc95McZ7Wc56wL7nj3Pirm+fcVZxb+y0m/N7JS5xs08BwrwXrOnW9TJ7AqsgRIC6e8yTexLSecy2ZoO0y8pzXKM5NfVlPz7m2NKNhnnOKPNnGkHY+T3dxbo4OSCbOXT3ntnudG5+GpVoQ5wCAnABxnkMWLXozFOZXXXl11sVJxO9f+D398MgfU8ewLhqx6x40/bFfZV0kQHHiXJmwSuv4ahDnTL7RhLYWca6mq685N4fhU+wEkqTz9M2Fwsm3tl4+5ZpzkzhXJ6iiEEwtzu1t577m3NaXfJg7N5l3XXPOrZtOI87t/WYRgwYvnD096UxLm/Dh1EYPYlhH5Z42hfprYc3MEoTYsHb7uLG1iSrq1LXTDV9znlqcG+qiRDxwZYpfcy63BRvubVpXre2hkFCc+6HtRYcXarWvOZfbMKk4d1tzboqSEe8rfT17VEQ5L4hzAEDWQJznkLvuvJs6hnVSz4k9WRclETfecKO+Pn5YJy1ZvCTrorU9sZ9SU3YRLts852H4pbK7uJCXMazccefm+N9xOwLLE0c5dNjgoYprF2m3djn/YrkqtXGYn/pbDfG2inOSQy/F/GsQ57a2s39Kzb0vtRBdg2fYdbd2OW9/F+dUYe22frPs1h4TNWAaBzKWNlHCgV0209PWCzMbsfFh9ko5Yl7aqS+d4q+ztZ28M3fZtlu7dWd0xpPsdH/p96bcLnpbm5Zn2MpkDtfndiZX/x6F64vh8OJu7dFj0EGcS89rsQ3ioh7Mu/rbP6Vmek4kFefybu3sPRG3hMW0O74U0h584cG0XAEAAJoLxHnOeGrm78I15p999lnT8p10/yQ662dn04svzk11/aWXXBbuGh+unffF+VB7yQDai2q51GLfch46YCIMAmyCL4/jJI9lcsYW0p4LYl6aAgBACwNxniOWLF4Sep1vGn9T0/JdtmyZsBFdJ91/7/2Jrr/xhhujTeyGd9Gll1xKUx6cSiP37vZfNHTS4OD6BpUegFqoUrnk8Fk10BCGtMABdQXivHkYd2nPDRDnAID2BeI8J/z3v/+lffYcSR3DOmmv3femL774oml5Pzh5ihyOPryL3nlnqdO1jz/+ROgp7/raDvTnP/05PHZH+Y5QtM+fv6BBpQcADD3UkGnQ7kCcNwP9W+75BOIcANC+QJznhDNOPyMUx3/645+amvdN42/WPu321ptvxV73txV/k0LYn/7d09LxRx95NExvVmV2o4oPAAAAAAAAAEMeiPMc8OQTM8N15uf8/BdNz/+eu++V1ojfNOEWp+sOOuDg8IXCMT85Rjs+YfxNYZov/iHdWnYAAAAAAAAAaAcgzjNm8N+DYSj5iF12p23btjW9DB99+BEdsN+B9K0Dv01PPjHT6ZqbJtwieNq76KMPP9LOOfmkk/0N4rrovXffq3exrTzxxJPUc2IPHf0/R9Pvnno6/gIAAAAAAAAAyBCI84w5/tgTQq95s8PZRb788kvnc9euXSt52q+9Zpx2zrZt22j33fakjmFdtM+eI2n79u31LK6VM0tjovL5a95vvOHGpuUPaiHBWkPDt6ebXo4Yhuba1Dph/aRbA6+tC9GnpMyfjUqGbSyYP79lKl69xj/3KTy9TNljLmdNqbrUsaHPGvVzbW6fqxsyJGi76JN4Wd73YWEyfv4AANoViPMMeXzG46GAvPii3qyL48w1V18bfjJt5x13pa1bt2rnvP7a66F4P2vMz5tWtj7Dt9Y7hnfRv/71r6aVA6Sl9cR5W9MUce6J6IaItjqPL1dx7kQTxHm+qFc5hW+Iu9IMcZ7/DmgwjbmPk9CIex4AAJICcZ4Rg4PrQ4/5yL27sy6OM59//jl1dewYit5JD0xmz7uxb3x4zpzn5zSlbBs2bAjD6IO2Fb+9vmrV6qaUA9QCxHlLMdTFeZ0ThTivBYjz1ib7Zy7EOQAgD0CcZ8SJx58UrtdetOjNrIvjzLSpD4Wie88RexnP6x65b/hZuGbx3rvv6V5zP6x93HXXN60c+aNK5WKRSqWiFCoZhRCqYYTRZ6700Moo1FcP95WPFYSJVqVUoFKp5P29WKaqlIc4IfMnaOVSlI5psuRPmMtCSKhXVK++ctFKhsmvqa5x5XCva0ULVy4L18rlFMNbS2WTOE3an+595tafXP6G/vQFdlksm0WE2Oov14/LV+x/OTzYnCVff3NbRul75dPHhhaSLgg7T4CX2bYyhrVXhXzEujDjX8rXdF1wbdiOZeewdin8Wqiz9mJBfLFSKVGhVPLbuUjlSsyYUModtb9dnKuh4cXohpTyLxblc+Syi+NB6HdFnKd7dpqJF+em+5R/FsjXKc+xUkXpf+Ea8e/ifaz2YdVWJq1ylvEf9CeXlrkt+Wesel/Z/o1hnmsV5Vmvvhw0tU3CZxwAAMQBcZ4BT//u6VA89g2xtdAH7H9gWPbrrtXXmhMRzXl+Tui9njZ1WtPKtnHjRmEtfOQ9v+C8i5pWhnziT1JEcVkpSZNK0WMgT1bFCbHqcRI9luoxP09BbFjzC8umfofX+81O/PzJkixivElTtVyUrqmUXMSHWFdbOVLU1XCsUioY2iGYWJrEuXt/ymJR9E6l7U89f2N/+kJLFZrGvjDVX6mf91sWCUGaqtAR25hrR7X+kkC3vtBR+tG0XlwVJ6rA9tPhxbkiSFXRq6XFt4l4b0j/z5VJrKlQJtWrqI1dmzjXymIaE2oUhH7fxY+doE6G/JV+1+5P5v8lcZ7q2WmHXXOu3Av8OGWeBXLK8nMsePEh/ebHhTSeYtrQGr2ijX917AVtKXvO5fvY4RmrXsumZX92688uPw9b2yR4xgEAgAsQ503ms88+ox06dqSO4Z307YO+k3VxErFg/gJJ9C5fvpw978BvHkQdw7qa6jUPmP7Yr2jXXUbQDh070vHHnUjPPP1M08uQP/QwTn3DqcjbrE50olMYT67RI22e9NrDSvVJnnFzLCbUNDy3WqaiJPj58GhjXZOUw1pX+7GoDsxEXhWkUYqJ+lOdyAoFS9mf/ASXbRt1UmsULEnqTyRP5GPC2k0hyab6mwSnUlbdS+2lFe85r2hplSp2cc6WX2sfoU2YOgcvrPQymNtP7XP5nCi/eHEulNN5TATVjBfnTMHN+RvFuZvATPXsjMHqObeO07gQff5lh/zb0IdiXdk+dHx2qONfHJdSOuo9rbSjco9pz1jDy8Lwt8O/UyZxbm2bhOMZAADigDhvMqXTzvAFbif9/e//yLo4iTj75+eEIeOHH/YD9py77rw7XOf9wpwXmlxCj8HB9fR///d/meSdT9TJgh72q4a+ymGbTNgf6+FRrzN5E22TF31Slkqci6HtFsFprKtDOdzqahJdah2YNjGuuU7en7JnTvYoJu9PPn9ex6p1SCDOtWtNYfaMqFLrZhK36t8TiHNTWesrzqNztLpo5VeEFte3pYq1DFpNJeGqis4E4twoyPj8+RD1GNFjCofX2skmzg3CWrlPEz87Y7CKc+s4jROCap3Mv7nnrCTOtUgd+7ODK791nIhl4559lntMTdfpN/PsNolza9s4P+MAAMANiPMmMuf5F8KQ8AcnT8m6OInYtGkTdX1th9Br/tgjj2nnLF1aDdd5jznjZxmUkmf16tX00LSH6bJLL6dx111Pkyc9SH/4w4u0bt26rIvWJHgx5bohUhi+GuvJtHuMnTytdRPnkafQFNJurau1HEnq2jxx7tafQhhn6v5MkH+dxLnukTR5zg0h/0PWc64ihDTHiXNDqHM6cV6j59xVnKshwlJbmMupRYfY8q/Jc57y2elyXg2e83qI81jPuWUZTUzlkotzB895OnFuf3an95xDnAMA6gfEeZP4/PPPadedR1DHsC465v8dm3VxEvP4jCekHdA3bNggHf/yyy9p35FF6hjWSbvutBtt3rw5o5LKvDDnBdplp92izeGGR7u377rTbtR78SW06qNVWRezwTiEDAuheeawbD6cuuApCzm0T1nbyE6m2DWcCcW5cc2tX4Zi0brjt7mulnKkqWusOFcFVfyac7f+tIXAp+1PPX9jfyaYuMrrT2XBxa4jZ8U5H8bbzDXnbD86rLnlx4laH6H9LOLcdF00ftX7prY15+r4k8RyEnHO7i0QJ84N64gTi3NLP1rWnLs9O+3YN4SLX3NeD3Gu3fPqmnNLG1rrkEqcq+npa85TifOYZ3f6NecQ5wCA+gFx3iRKp51BHcO7qPNrO9Dg4Pqsi5OYn57YE+58zn23/OdnnR1uxvb0757OoIQ63gZxwrfO1U+s+bb7bnvQe+++l3VxGwg/WTCHX6qhm5bQYlOooOJpN4UFqiGhaTzn0W7VagipPKGztY1eV3s5ktTVVZxrbWLdrT1Jfyp9Ztt13qk/+fzZ/kw4cRXzlOsvl7NUkcVBkHe0PlboT21NqFRq447TsWHt4m5d7ynHAAAgAElEQVTtjCc67Ieybbdq88aBpt3a2U3KwrowwoOpm3SsDru1q8ekvksY1i7lEYThx3mJpboWqVwVXk4Y1t/zYf6GHb6tu7W7PTttQr223drrJM6DenL1YqNPzM8OpXKpxLnWlso4TBvWbnt2R+MoeG6479YOcQ4AqBcQ503gySdmhoKw8uysrIuTmA0bNgie5y5asGBAOv78c8+HQte0Fj0LPvvsM02IBy8YxO+fdwzrpP2K36Qvvvgi6yKDOpMkpD13NPjbyiAt7TP5dvX8AgAAAKA+QJw3mNWrV4cC8Bdnn5t1cVLx1MzfhXUIdph/Z8k7dPhhR9Ah3/kedQ7fITw+f/4CNo0NGzZQ5dlZdMO4Prr8sivojvIdRm/1l19+Wbey316+Q/CWK0Jd8ai/8udX6pYvyAPmXdrzCBu6DWGUQyDOAQAAANAYIM4TsvnzzfTWm2/RS3NfoldfeZU+/vhj6/nfPfgQ6hjWRfvsOXLIembPP/eCUNjOffElIiLaqWtnwfPsHTv0kMO0a5e/t5x+efkVtOeIveSQcv//H334Uen8cdddTwfsfyA9NO3hupX/wclT6PDDfkAj9/46fePr++ni3C9TPfMEGWNZR5tfbOHnID+0gziPQopbu54AAABAvoA4T8DEW2+j7n2+Lnlcd91pBI3tvZRe+fMrtGnTpvDcpUurdMzRx4XC9Y2/vFH38rz37nu0ZcuWuqer8vWRxVBMExG9885SVtxec9U14TX/+MdKuvKKq6TjUoi58P/333s//emPf6KjfnCUJPbXrl1b13ps/nwzbd++nZYsXkKHHXp4FNrul4XbgR4AAAAAAAAAmgHEuSPTpk7TvL6qB3afPUfSj374P5Hw888d3ze+rmVZsngJHfa971PHsE7a/xsH0KuvvOp87caNG+mPL/+Jli5188m9887SsL7f++6hRER00/iblbXb3vEDv3kQlSeWpe+hG4V5sHO69Ftu08mTJqdqHxfeeGORVr7nZj/XsPwAAAAAAAAAwAbEuSPHHH0cLyIDkcoJ9uFddMh3vlfXcvzzn/+kzq/pLwY+/ODD2Gsn3T+JRu7dHZZt5pMzY6957JHHwro9NO0hGvz3oOTdlr3PQlv4/91z973p+4ceTqecfCqd8/Nf0LnnnEvHHn0c7bLjrryAF9pxzJlnsWXasGED9V50CZ14/El026230fr1yXe/X/XRKq2/Vq58P3E6AAAAAAAAAFAPIM4dObM0RhLj4dplzpvu/3ePEXvR++/XV/Cdf+757KZmP/7RT4zXbN++nUaffKruqR7WSZ999pk1v0suviQU38cefTx9Y1+v3jf2jafHHnmMTj3lNEGQe6L9+4ceTjP6Z9CK5Sto48aNbLrnnP0L7SXHjp07S3U68ogjtetWrVpNB+x/oJTnviOL9MknnyRqxz/84UWpPb514LcTXd8yuOwIrn0qppWZS+NGj6epS4hoyQwaM3oSzSYimjOJRo2dQYtrSboeabQCYrsCAAAAAIAQiHNHHpr2sOTZnVWZTdu2baNnn6nQ7rvtwW52du4559W9HN8/9AgtnDzI17Su/YdH/ogPIx/WSb+a/mtrft868NtaWPqjj8ibuJ1/7oWhB/3kn57iVA9PYEee98O+931as2YNXX7pL8P8Dj/sCOma5e8tp5F7jZR3Wffb4sHJU5zyDQj3A/Db4s477kp0fdti/WZ0KyCIc5GUwnr2xF4aNXFuvQrXGkCcAwAAAACwQJw78tlnn0mi+NBDDqN33llKjz06nXbskj2+wTlHjfphTXlOvPU2OuH4k6Qd4ffafR9+HfewTvrpiT1aGmecfqZUph06dpQE+mmjTzfm/49/rNSiAy4470LtvGeefoY6hnfR3nvs41Qv8dNsHcM6aacddqbBQS80/cknZoZ/P/3UUnjNyy+9LHjWu+QXE8O76LxfuL8ImTdvvtaGaULj2xKI80RAnDNAnAMAAAAAsECcJ+C52c/73mdR2PFe7MA++NcHqfKKwr67qNj9DVr+3nJ65c+vhJ7mHTp2pJ+deZbmRV6+fHmYxgP3PRCWbY/d9qQ33lhEq1evpoMP/HZY7hG77G78xNstN98q1WfELrvT9u3btfOuvvJq6hjeRbfcfKtT3X56Yo/kNX/4oUfCY3PnvhSG0V/5y6to/fr1dOstE41LB4L/H8WEwJvYr/hNIZ1OuqN8h/O1Q5JKSftWcbVcpGK5qoS1y5/yKgYKPAxrF4+rAn0pTR0ritq5NG50L42bIx8fN3E8jZm+NLxKFa+Lp4+nMWPHa3+ThPGcSZrgXTx9PI2ZOInGjO6lUWIo+uhe34Sy+eJw6vTx4fGoTC5h7Utp6tje6PeSGX6+gXnXLBbSHzVxribwpeOiWPXPmzqxlymf32bBdWq7cPWNy2viJBrnX6P2T5Bf0I+mvNn2V9IIrhs3XRHnlnIDAAAAALQTEOcJeWfJOzThxgl0/rnn00UXXEw333QL3XP3vXTMT45hxfnUKdMS53HSCT9ldoOX13V/9+BDiIioUpkl5fu973yPtmzZEgn5YZ20Y+dO9I9/rAzTf2HOC9IGbm+8sYgtx+677iGVYeItt7HnfWPf/aljeBctWDAQW7fBfw9SV+C9H9ZJu+y4K3355Zfh8YGBhWF99t5jH9p9tz2V5QKd9MQTT2oRAXvstpfTZ+XuKN8hvUg5YL8DYq8Z+lSpXBTFtPBbEOeVkiDIqUKlQICLa84tnvPF0wVhFwiuQEQvmUFjxs6gxcF/iSgQ8JGYCwT+XBon/U0WbaJYFPPWBbjwe86kKJ9ATIcCX3yRECfOvfLIYl4sj/c7OC69fBDFuViesPzyS4UwzTmToropAn/2xCAvxeMfl5d0TC2/KK6j3+pLErFuWvurfaO+2JD6wtBPAAAAAABtBsR5HTmlZ7Tm1T38sB8kS+PkU9kN32TPcRcd9YOjwmt+dNSPpR3S9x1ZlK6ZVZGnutu2baNddx4RXjPmjJ9p5bj0ksu0fLnN7f624m/heS67nS8cWCjV6corrpKOL/7rYt1LLpTjD7//AxER3XfvfdEaet/+/vd/WPNes2aNvLv+sE5asXxFbJlbgdBTTiR70hVxXuA2fnMU5yQI79CTKv6evpQkD/uSGTRm7CQaJ/32zo8EuCcOxym/VfGmCsfF08dr3vUwTVUQSufbxPkkGje2V/Msq0SC2SzOxXM8PNE6bg4xAlUokyamxXP4EHo+LzE9uT3Flx9yv6n5moU7W68AIU9rPwEAAAAAtBkQ53Vk+/bttMdue2qi1vWb4hdf2CuJ0nHXXU8333QLdX5tBy1NcSfzhYK3WV0jfrBhF/KTTzpZy+vjjz+mdevW0bVXX6ulZ0pn2tRpYYj8Bx/Eh/CvXbuWvj5yX+oY1klH/uAoGvz3oHT8k3WfyHUVPOwDAwvD8+bOfUlbXvD6a69b8z7mJ8dIaT/7zLOx5W0dKlQSRHgY5a7s1u4J9MBEQe4gzkPRZ/qvd1Yg+Ez/JaIodN30XwVV5Enh16OV8HBmzbOTOB/d64Xcx4Rtj4r1nHNCVxHnktBlvOJCXqrXXgqlDz3VuvF5+fUOrw3yVdJWwtA5ka3VS0zfb0NrPwEAAAAAtBkQ53Xm7rvu0dagn33WObHXTZ78YOjR/frIIi1b9m54bCD0Nkdi9HvfPVS6PtxVXQmFn3DjBDa/ibfepp2/y467ht8fP/+8C2na1Idot11GUMcw8y7sxx1zvLfRXOdO4aZucXz66ae0/L3lxuOXX3aFtLb///34aM0rv3nz5v/P3r2HR1Un6L7POX2e2Xues2f22TPPOTrK9Oyenunp3WO3tqJ9me7pPdMRFbW1tRs1kAAGQUQNN7kZQO4IBEEEEUGugQABIhBCIFzC1RiRyE0SCGAg3EIgIeRGKvWePyq1UpdVlUpSlVWV+n6e531akqpVq1alqtdbv7V+Sz/4hx+6zUC/LXObz2Uu/WypW9mfPtX8EP3OzFHKMxTvOjru81JqJ/T+gzGOEfaAy7mjpCVnNo+obp7WdI6xawFsKn/GCGnmR4qdttr7nPXBq7XZWdibRtUX+hhVNS3nviZia/PIefOot9vh+ibnhLd75NxfOfd83maHgTetV3Km52H4Hkwnumsq5ZnepyD4GtFuVzlnwjwAAABJlPOgK79R7jE5nKMQXr582ed9Co4WGLf/hy7/UyXflXjdplfPeJfDuLvoJ//ygOrq6ozfP9ntKa/R5l88+kuVlpo/7q6cXaYTq913bxf17zfAuN38j+b7LOc3ym4Y93WeAx8sqatSNXLEKKWv3+DzNsaRBk3rvnHDRtPbffllvlxnePf8YiNqZMS7T/Tm/NmD7+tEUxl3/Z1xDnoryrnX+dzOEWeTItpcKptGZT1KomNU1VlKPe/jzqscehVwl3LZrnPOPW7veVi4x/Nt8znnPsq56eR4znP5vZ6vj0PXXW/rYxZ65wRyrqXa9LH9HJ7uvqzmx3e8rj7OOW/hSwAAAIDOjHIeAn9+sYdX6TU7r9vppy7niO/etdv0Nq6XGHMW/oslF43ff7roUz30s4f1i0d/pYED3tD6detVX1/v8zHr6+v14E9/7nEovCOus7fn7s3Vffd00a8e+zevZXw450Pj/mNGJweyaYKqqLDI7fB7s8PUt2/PdpwW4PJ6mJ07Hx08J4aT39najZ+7lnPniHqMy6HxbjxGak1GqSXzScK8Rnc9SqX7KKv7iKxpOfR1+LfJbO3uh4a3VM7dC6fbodnTdphOuBY7eLUKWjlbu6+Rc/dDwX0f7u66Pd0fy8fEcW7Mz+13f2yPLxc8jlzw9fj+Z2unmAMAgOhFOQ+BrG1ZpjOt7993wOu2kyZOMW7n71rd+flfuc/afm8X5ed/5XYbs8uc+XPu3Dk91vUXbl8ifLbkM7fbpK1ZaxRb11H4u3fv6sc/ar7mekuTsYXKsKHvGF8qeE7ulroq1euogNzcfZasJ8II19kGAABAGKKch4hz0jPXQ9v/6Qf/rKtXrxq3KSsrcxvRrb5T7XN5p7897TV7+c4dOe1ez9raWs3/aL7eevNtrVmT5vX7WTNTjPV/f/oM4+d/eOY5Yz0Gvz243evRHm+8PsjrGus5O3O8ZnxvacI4RAnKOQAAAMIQ5TxEPC8Z5syDP/259u/br2PHjuvff/u/jQLZ0vXQXc/vdhbOosKikD+P1avXGI/79/d9X58tWdp0ybjm64S7Xqc8XPzxuRe8tteniz61erUQDijnAAAACEOU8xD6bPFnXodVm127vNvjTwa0vF//8je6794uevCBh7Rq5aoQr71DRUWF2+i/6/N48IGf+53ozkp79+zVv/6vB7wuCffvv/mdUlelup1XDwAAAABWo5yH2MoVK71nRW86R/q+e7vol4/9WpWVlQEtq+BogZYtXe738PdQ2L492+vycM89+7yuX7/eoevRWpWVlW7n9LuW9Me6/kLz5823ehUBAAAAQBLlvEMc++aY4l7p5TWKPuC1Abpz547VqxeQL7/MV8+4Xur2+2767LOlVq9Oq3yZ96Ueeair6REMf36xh9WrBwAAAACU8450+vRprV+3XmvT1unUqVNWr05UqaioULfYJ7xOKbjvnvs1cMAbVq8eAAAAgChHOUfUaGho0L/98jdes+jfd08XXbpU6nbbyspKt5n1AQAAACCUKOcubI2Nslk887jdbrf08YOtvdv0WmWtyqvqgrY+V65cUZf7vu81B8DhQ4fdbvOvP/mpfvIv/xq0xwUAAAAAfzpNOX/ug306c/V2q+5zqrRSPx6ZqZOXKiRJAz7L13Mf7Gv1Yzc22vXA6Cwt3Xeu1fd1WrjrjP5p+Fbd+1aG/mHIZmV903GzoJ+9WqUfvbNV33x3K+jLfmHufr2+NL9N9+39yRf68YhMrThwXpLUYGtU2e32F/Xly1Z4TXCXtS1LknT37l2389MBAAAAoCN0mnIeE5+mQ0Vlrb7f9C2n9N0Nx6Rsv52Uo0fGZbfp8Wdmfqu9p6616b7vrv9GMQlpGrb6qNK/LNGLcw9oxf7zbVpWW83M/NbYDsH0j0O3qMdHB1t9v/QvSxQTn6abd+pVd9dx2bMpn5/UbyflBGW9uj78qNvI+b59+yVJP3vgId13bxf98Af/pFUrU4PyWAAAAADQkk5Tzv+qf7qOnC83/d2HOwr12Hs79Mv3dmr/6ebLf725/CvNzyky/j009Wv93ZsZejZlnx4Zm60Dhc233XPqmmZt+1avL83Xz5O3K/XQBeN307ec0kc7i3S3wXH4dvL6Y/r99N16JiVXg5Z/pcRP81RT32C6bqU3axSTkKb5O4tMf+/0/tZTemz8Dv3bpBzlFzc/z8+PXNKUz0/q36fs0pMz9mpbwWX96cMDenTcDuWccD9nen5OkR4dv0O/nLBTud82f5EwcFm+23bYefyKPth+WgkLv9Aj47K1+etLxu++La1U91m56jouWwtyzhg/v3WnXi9+eECPvbdDf5jdfBTDK/MP6adjsvSnDw/oN5Ny9G1p82Xjth+7rF9P2KmHkrdrbPox4+eFl2/rbwZu1N8O3Kipm09Kkm5U1elvXt+omIQ09fjooI5fbN8o/5TJU90ObX/h+Rf1m1/9Ro881FXLli4P+8vEAQAAAOhcOn05H5t+TP/P6xu0reCyFuScUUxCmg6fcYyw91n0hWIS0nSj6Zzmwau+1l/1T1dK1mn1mHdQMQlpKvjupiTpnTVHFROfppmZ32r02m8UE59mHA6/8sB5xSSkKeOIo8Qu3HVG/Zd8qWlbTikmPk0PvrtdDTbz867n7yxSTEKa8e+6uzbdulPvdpshqxxfGmw/dlkzM7/V9xLW6sRFx2P/7N0sxcSnaVbmt/qn4VsVk+BYx5c/OqSYhDRVVDuWNTnjpP57/w3aerRUi/acVUx8mlHQ31z+lWLi01R8rUqS9NqSL41lvrbkS8UkpBnnff+fCWl6eGy2lu0/p7nZhZKk2nqb7nlzk34yapvm7ShS30/zVNB0iHzcgkP6r4nr9P7WU/rFezv0V6+lG+egL913TuM3HNfnRy4pJiFNI9YUSJKu3KrRY+/t0F/3T9fCXY4vAKpq7+oX43fo797M0JzthfqurH2j/KtXr/G6rNofn3uhXcsEAAAAgLbqPOX8NfNy/n/1XqvfTsrRurwSpR3+TjHxaerzyReSpIvl1fofAzboyq0aSdIfPtin30/bbdz3+4M36z+nOv6dtPKIfvTOVuN3/+21dM3ZXmj8+543N2ntF9+5PXbGkUv6y1fXG2XUbrdr4NJ8dZ+Vq+3HrkiSJmw6ob98db1xnz2nrqnL25/rsfd2GD+LiU9T91m5WpdXolUHHV8EjFn/jSTpgVFZem3Jl5KkBTlndH/S5273++qcY5v8l1fX6dcTd2p9XonWfuHYDr0+dkyCVl3XoP/ef4NOX3aMavf+5As9PLb58P7v9V6rTV9dlCT926Qc3TNok9u53zMzv3X7gsHVY+N3KH6h43HKbtcpJiFNhVea5wbILy7XxE0n1OXtz90OWX9/6yn9PHm727LeWXNUj43foWCYOGGS2yXVfvfv/xGU5QIAAABAW3Sqcu4cTXZqbLTrL/qs02tLvtTItQUamVagj3POGLc7VFSmv34tXdcqayVJL354QL+bssu4/x/n7jcK+dDUr/WTUduM33VJ+tw4rPtuQ6P+duBGbcy/aPy+8PJtxSSk6dCZ5vPg7Xa7Bi3/Sn+ed1DZTeX88yOXFBOfptp6x3nVdXdten+rY8Rdcsx2HhOfprdXHtHItAKNXvuNFu46Yxw23nVctvoscnzZMDHjhH44bIsk6U5dg/7H6xuMkf/vJaxV30/zjO2wIOeMMfJ/qrRSf9U/3Vhm4qd56upy7v09gzYp9WDzYfzOowhGpjlGuvt+mqfvD95s+rr8dlKOXv7okCSp+FqV/mbgRmP7D1yar798db2S1x/Tf07drcff3+P2GP9rZKbbsl79NE+Pjmt/OT97tlj/9IN/dhs5P3bseLuXCwAAAABt1WnK+V/0XWeUTSe73VHO31j2lel9DhRe1395dZ2uVjjK+fNz9uuB0VnG72Pi0zQ09WtJUtKqI/rHpuIrSX8zcKNbOf9vr6VrfV6J8fv/3n+Dhq8+2uJ62+12fS9hrdso8cb8i0Y5b2y0KyYhTeM3mJfHn72bpVcWOMrvuA3HjJHziup6/ddX1+mLszckSf93v/VK/DTPdBknL1XoL/qsU1HTiHbvT75w2w5/3T9daw5fMJ6rJKV98Z0xWr7r5FXFxKfpQtOh5g22Rt2uuStJ+sX4HfrjXMdka6cuVeovE9er5Ea1JMf2zTzquL748x/s14NjmrfBkFVfG180OL08/5DufTPD9DkEKmtbVvOh7E3/+9wf/tiuZQIAAABAe3Wach4Tn6b/d9Am/XhEprokfW6cv7zv9HXFJKTp1xN26mdjsvTK/EPGfXK/vaaYhDTjsPbXl+YrJiFN/zl1t/4+6XM9PDZb9Q2OEe0Bn+Xr/xu0ybjvX/RZZxzWfrehUTEJacZh7UkrjygmIU3/MXW3fp68XT9P3q6L5dU+1/2rc+WKSUjTX/dP14Pvbtf3Eta6jeBnFpQqJj5Nv5mUo5+M3OZWsn84bItRfkemFeivX0uX5JigLSY+TbtOOiaF++LsDX2v91r94r0deih5u/48r3kG9eMXbykmIc04rP2ljw7qB0Obi/H/kZCm1U0T4D33wT79eGSmHhidpX93WceXPzqkmPg0/W7KLt37VoZRun86OktPztgrSTpxsUIxCWnGpHB/nLNf3x+8WX+cu19/91aG/nbgRuP8/4FL83WPy/Y2Xsv4ND2UvF3zdvifQM9TSUmJXurxinEo+69+8W9GOd+xY2erlgUAAAAAwdZpyvnBojKtOHBei/cW6+NdZ7TPZVb2y7dqNG7DMU35/KTbtdAra+7qYFGZMRpcePm2Dp0p05TPT2p21mm35Rdfq1L+ueZz2g+fKdPlplJvt9t1qKhMN5smcss5cVU7j1/Riv3n9fGuM1q464wqm0aSfamuazAmm9tW4H2N8/PX72hs+jHN8rjk2dfnbxql+ruyO8prGilvsDXqYFGZMSGcJF2tqNXY9GOanHHSGCV3PvbBojJjRvmiK7f19YWbbs/1RtM55t98d0uTMk7owx3N59s7rc8r0bvrv9G6vBJV1zmWVfDdTZ26VOn2OFW1zdtizvZCTd9ySrdr7iqzoNT4ouTc9Sq3Wemdjpwv17gNx7Tr5BW/29Op/Ea5hiQNbSriXTR92vuy2WwaOGCg7rvnfv34Rz8JaDkAAAAAEEqdppwDri5dKtXbbyUZh6/PmpmimmpH8S+7Xqb77nGMmr/9VpLFawoAAAAAlHN0MsePn1Dv+D5Npfx+fTB7ju7edT9q4YXnXzQmgys4WmDRmgIAAABAM8o5OoWcnTnq/uTTTeeUd9GHcz40vV3B0QLjvPOnn3qmg9cSAAAAAMxRzhGxqqqqtOTTJfrZvz6o++65X13u+3t9umix3/s8/dQzuu9eRznfv/9AB60pAAAAAPhHOUfEOXbsuMaMTjZGwP/xf/5QSz9b1uL9Dh86bEwM99tf/7YD1hQAAAAAAkM5R0RobGzUpo0Z6vFiD6OU/+yBh7RmTVrAy/iP3/3euHxa5tZtIVxbAAAAAGgdyjnC2rFjxzVrZoq6PvyoMYnbY11/qbS0ta1aTs7OXUYxf+ShriFaWwAAAABoG8o5wk5FRYUWfbLIcX74PV2MUv6bX/1Wa1YHPlLu6heP/tJYzsYNG4O8xgAAAADQPpRzhJVlS5frJ//yr8a54ffd00UP/vTnWrF8RZuXmZHxuXG985//7OEgri0AAAAABAflHGHDdZI3RzG/X++OSVb1nep2LfdnDzxoLHdD+oYgrS0AAAAABA/lHGFh2dLlLsX8fv3ohz/Wjuyd7V7u0s+WGYezd3340SCsKQAAAAAEH+Uclqu+U637jcPY79fDD3XVpYuXgrLsH/7gn41yvnNnTlCWCQAAAADBRjmH5damrTPOMf/RD3+s69evB2W5745JNiaU6xb7ZFCWCQAAAAChQDmH5YYkDTEuc5abuy8oyzyw/4CxzPvu6aKiwqKgLBcAAAAAQoFyDsu99OdXdN+9XfTUE92DsrwrV67oB9//R6Ocj313XFCWCwAAAAChQjmH5f7wzHO67577NXXKtHYvq6qqSo92/YVRzGP/4/EgrCEAAAAAhBblHJZ76c8v67577lePP73UruVcu3ZNv/n1b41D2bs+/KiqqqqCtJYAAAAAEDqUc1hu6JDhjkJ9bxft3NG2y6cdPnRYD/zkp8al2H7x6K9Udr0syGsKAAAAAKFBOYflsrZlGZc7u//eLtqVszvg+9bW1mra1OlN93cU/D8+/6IqKipCuMYIZzcrbmvn/nzdrLht9aoAAAAAAaOcIyx0ffhRY9T7vnu7aMTwkTr2zTGftz97tljz5s7TIw91NS7Ddt89XTRtyvQOXGuEm/JbleozbLJi45LUZ9hkld+qtHqVAAAAgIBQzhEWvj31bfOlz5pG0e+7t4v+43e/18DXB2niexM18b2JGjhgkB7/z8ebi/w9jvu82idRx44dt/ppwEIlpVfV442xerznYMXGJenxnoPV442xKim9avWqAQAAAC2inCNsnDhxUt1+383l+uT3e/+3S7o+/KiS3x2r48dPWL3qsFhJ6VW90H+Mnogfoti4JCNPxA/RC/3HUNABIIRKSq+q7/Cp6pk0wbK8Ne4DjpYCEPEo5wg7GZs+11uD3tZ//u9Y/eiH/2LkkYe66sU//kkT35uo3L25stvtVq8qwsDhr0/o1Xem6pm+77gVc2ee6fuO+g6fqkNfcWQFAITCjIWppp+/HZ3tuXlWbwoAaBfKOYCIdSD/GyUMmaRnXx3hd0k/drkAACAASURBVIft2VdHKGHIJO3LK7B6lQGg01mwcqPlxTw2Lkkbtu21elMAQLtQzgFEpL1fHFWvpAktFnPXgh731nvafeiI1auOJo2NjX5/V1Z+S9du3NTV6+U6frpYBafOeKWwuERXr5fr+o1bKq/wfUir3W4XB9u0zbbdhzRjYaqR8bMXa9ikeUamL1hp9Sq2ms3WqG27D2l5+jYjG7bt1fbcPCNnL1yyejUjBuUcAIKDcg4g4uQc+EovDxoXcDF3LegvDRqnnfvzrX4KUceziFfX1Krg1BllZO/TJ6kZmrEwVcMmzVPf4VPUvfewdu2gvzhgjAaMnqHR0z/WjIWpWp6epT2HjujshUu6e7fB73rB3fXyW17b9/Geg/VE/BBj8sUeb4y1ejXb5IX+Y/z+HT3d5x3V371r9WpGhAUrN+rlN8crYcgkvTVutnq24otTyjkANKOcA4go2bl5+vPA5Dbv+D376gj96fVkbdtz2Oqn0qm5zglRXVOrg/nHtGpTtpJnLlKPgcmWjq71HT5Fk+ct04asvSo4dUYNDTaX9bZia4WvK9fLfW7Hx3sO1p9eT47YCRePny5W997DjC8ZzFJdW2v1akaEBpvN9OflFZU6/PUJLVixsUPe95RzAJGOcg4gYmzddVAv9B/jc/K3QPNM33f0/GujtCXngNVPqVNxLbbnvivV8vQsDZ4w19IiHugXNskzFykje59u3KyQJDXS0iVJ5bcqfW63J+OHqluvIcrNO2r1araJ5+UXzVJTW2f1aoYl17fHxSvXtefQES1Pz1LKojWasTBVn6RmaN3W3Tr89QlVVddIkurvNmhfXoEGjJ5BOQcAHyjnACJCxo59eq7fyHYXc9eC/uyrI7QpO9fqpxbxnPvpt6uqtWbzTiUMmWR54W5PBk+Yq5wD+W4j6tGquqa2xffRM33f0frM3Vavaqsc/Oq4+g6f2uIROHf5G3DjPCLmVmWVVm3KDvi9PnjCXGXn5qm+6bSS7Nw8Pd9vFOUcADxQzgGEvQ3b9uqZvu/o6T7BKebOPN3nHT3d9x2lZ+6x+ilGtCvXb2jGwtR2nysebnlxwBit2bxTDQ22qL10492GhgDeR8P1RPwQrdiQ5fPw5nCy6+BXinvrvYBOjWFOgmaNdruqa2q1eM3mNr/Xewx0nFJkszkmfAz2kTWUcwCRjnIOIKyt3bJL3XsPU/c+w0NSwLr3Ga4nE4Zqzec7rX6qEcVZVjdk7e10pdwzL785Xl+fKLR4i1vHuR269RrS4rZasHKjbLbwLbS5eUf1ZMJQdfNzKLtr0KzoXIlefnN8UN5TI6bOV3lFpWpq65Q8c1HQ3quUcwCRjnIOIGylZuzQk/FD1b13aIq5M917D1e3XkO0cuN2q59yRLDb7WpsbNTkecssL84dmQ1Z0bnj73z+TyUE9iXMxDlLw7Kgb8/NU7deQwIu5rFxlHOnfXkFpl/CPZUwVP1Hva/J85ZpydotytrzhQ5/fUJrt+zSh0vXa8z7n+jPPiaCSxgySSWl11RTWxe0EXTKOYBIRzkHEHYa7Xat2JClx3sO1lMdNCrrfJxl67e16tDcaD3cecbCVMvLshXJORB9l+F7rt9IY1b25enbFBuX5HcStdi4JL0zZX5YTaa2YdvegNb7vQ+WGCX+yYShVq92WNiXV6An4t2PmngqYaiGTJir7blftHj/itt3tHjNFvUZOtlre/cYmKyy8luqqq4JylwVlHMAkY5yDiCs3L3boM/WblVsnGM26I4sXs7HW5y2RXX1/q9vfOjIcY2YOl/1dxt0t6HB7207E7vdrtKrZZaXZKvy8pvjrX4JOlxhcYmul98y/p2RvU+P9xysJxP8vz+HTJhr4Vo3+yT1c8XGJekJH4flOwv7tPkrjRH/gpNndCD/mMVrbq3GxkZduHTF69z8Hm+M1bqtrZ8AsKq6RhPnLvWa1LPfiOmqv9ug46eLKecAoh7lHEDYqKmt06LVjh3pQM5vDUWcj7tw1SbjEkCebI2Nen3MTMXGOWYhrqu/GzUj6Ha7XedLLltekq0Mk4Q1nbsdP9TnF2iP9xys+METrV5NSQroPOkFKzdavZphp7Gx0euyZ32HT9EXR0+2a7kfLl3vVdA/Sc2Q1P4jcijnACId5RxAWLh9p1oLVmw0duytLF/Ox5+3LF0VlVVu63n46xNqbGxUXX29xqZ8qti4JE1fsFI3K26rpi58DuMNpbsNtk4/CZyvvJE8y+rNHzaOny7W000TKrpuo269huiF/mNUUnrV6lWU5PgioVuvIV5zVzi/WFi3dZfVqxh27Ha7tu057La9Xnz9XR07XRyU5c/9bL3bsp+IH6LSq2UqK7/ldQg95RxANKGcA7DcrcrbmvvZOsuLl1nmLUs3DnXdknNAsXFJmjDnM6OgJ89yzDT8/serdKuySrVhdJ5tKDiPEHBui2jKs6+OUGFxSdQcJRGI8yWX9afXk40vtB7vOdg4Pz2ceBb0J+OH6vGeg7Vt9yGrVy0sNTY2up0D/kT8EK3aFLwJM222Rg2bNM/t/TVjYaokadzsxZRzAFGLcg7AUmXlFZq1aLXlxctXGTveNFJkt9t15foN9WiaedhZ0B2XAvrE2LmsuH1HNbX1Fm/V0LHb7cb5x9m5eVEzgv7ym+N16sx5SVJdfed9fdviyvVy9W6a7CsYxdxut8vW2Gj6JYjN1tjmmeCdBT02zjG6n5t3tF3r2VnZ7XYdOV7o9vf/9vgPgj4D/7Fvz+qF10Ybj9G99zDV1NZpz6EjlHMAUYtyDsAyV66Xa9r8FZYXL7P0GJisktJrkqQFKzZqzpJ1ulNdo1NnLmjwe47L/sxenKaq6hrduFmpmU3nSs78ZLUqb99RbSc9xN1ut+vgV8eVnZsnSSopvaa3xs22/PUKZZxfuthsjUpZtEZ3fMxFEM3Kb1Vqe26eSq+WBXwfs/J9/cYtFZw6o315BcrOzdO2PYe1PD1LG7L2Kjs3TzkH8lVw6ozOlVzW3bsNLS7P04H8Y5q+YKXxpRvMzVmy1u09sGbzzpA8zpj3P3F7nIP5x1ReUUk5BxC1KOcALHHpynVNnLvU8uJllhFT5+voySKVV1Tqo+UbjJ8vXZepO9W1Oll0Xm+Pn6PYuCTNWbJWd6prdeNmhd7/eJVi45KUsmiNbt+p7pSHuNvtdh3MP2aUVuekeQfzj3Wqkv5E/BDNWJhqfEFTUnpNbyTPUmxcks+JAtEyZ4FuaLDpm1NntTw9S6Onf6yeSRPa9Dq9OGCM3kiepTlL1mrPoSO6XVXt9jhoG9eJ4F4eND5kl8VLzdjh9no6J4brO3wK5RxAVKKcA+hwFy5d0dhZn6qbxRO/mWVcymJ9e/aCSq+WadYn3ofbL1u/TXeqa3Wi8JzeGveBYuOSNPezdaquqVXZzQpNW7BSsXFJmv1pmm7fqW7xkmyRxrWcx8Yl6fl+o7Rm807VN41ilpRe04IVGwOaITscM3jCXG3I2quypkP3yysqtWDFRrdJqijnrecsyxcuXtG8Zel6vt+okLx+T8QP0Yip87Xn0BE1+jg0Hi1z3aZDJobuknglpdf0bN/mS7WNnv6xpLafd045BxDpKOcAOtTZC5c0+v2F7ZqRN1SZ+tEKnb94RcXflWryh8t83m55epbu1NTq2OlivTnWMVr84dL1qq6pU0XVHY2cOl+xcY5R9c7Gs5w783y/UVq6LtMotZJjNu9Vm7I1eMLcsD03/fl+ozRu9mJlZO/zWvfJ85aZ/p1W3aGct4bdbld9/V2vQ6VDnb7Dp6j4u1IKeivV1Na5bcfkmYtC9lg2W6N6uRw1MWzSPEltv6Qa5RxApKOcA+gwhcXfafiUj3xeG9nKzP40TVevl+tk0Xklz1zU4u1Xbtiu6ppaffPtWQ1KTlFsnGNm95raOlVWVev9j1fqyvVydbZa4Kucu2bwhLlat3W32/nH9XcbVFhcoozsfZq3LF3DJs0L2eipr7z85niNmDpf85ala0vOAZ29cMntuR0/XRzQqH/VneqO3uwRr6OLuTPP9xulhgab1U8/opSV33Lbhu9/vCqkj+d6CDvlHEC0o5wD6BAni85r8IS5eioMR1AXrNyoittVOnL8tIZNnhfw/Rat/lyNdrsuXyvzmMXdrgabrVOO2AVSzl3TM2mCps1faVqGJcdh48dPFyvnQL4ysvdp8ZrNmrEwVcMmzdOwSfM0YPQM9Uya0GLeGjdbwybNU/LMRZqxMFWL12zWhqy9Oph/TGcvXPI6Z7amts74smDyvGWt+qLgNuW81TZuz7Xkvd1jYHKnfB+GUkODzW0bTv5wWUgfL+6t97zK+YQ5n1HOAUQlyjmAkPvm27N6c9xs4xrD4ZLHew7W0nWZqqu/qwP5xzRobEqrl/Hp6s2y2+26ePmaegxMVt/hU1RZVd1pC0Fry7lnuvcepgGjZ2ja/JVat3W3Dn99QmcvXArZedxl5bd06sx57Tl0RIvXbNbkecs0YPSMdp1W4Zx0DIFrbLR7nbsf6ryRPEslpdfUSd+KIeX8sjE2zjFBZqiUlF7T032a/39h8jzHFwFtnVyScg4g0lHOAYTU1ycKNXDMTLcdsHDJhizHjtzx08V69tURbV5OyqI1stvtunzthqpr69TY2HnbQHvLub8832+UeiZN0OAJczV6+seasTBVn6RmaHl6VouZs2Stps1f6TbaHqoiyDnnrXfh0hVJjjI2b1m6XhwwJiSvzRPxQzRu9mLtOXRENlujqqprdLWs3OJnH3lcT+2Je/u9DputPSN7n2y2xjbPUUE5BxDpKOcAQubLglN6beT76h5mxfyJ+CHKOZAvSdqXVxCUErd110HZ7erUxVwKbTmPlHBYe+u9M2W+5ixZa8xDYLM16vjpYq3ZvFMT5nzW5ktnvThgjEZMna8FKzbq8NcnjCMwamrrlJG9Tz0GJutcyWUrn3rEsdvtysje57ad0zP3hOSxxsxwv8556dUynTpzvs3vTco5gEhHOQcQEoeOHFefYVP0dJ93LC9Trnn21RE6mH9MkrQl50BQivmCFRtlszXqzIWL+uLoSYu3fGhRzinnbTFsUvNcDiOmzldG9j7jGvKuyspvqbC4RAWnzmjPoSPKzs1zy5HjhSo4dUalV8uMy/c5VVXXaM+hI0pZtMZtDgHKeevdrqp2+2wcPCH4l1M7WXRef3yt+XV6I3mWJGnpusw2vzcp5wAiHeUcQNDt//IbJQyZFHaHsj/fb5SOny6WJK3ZvDMoy1y1KVuSYwT+T6+/q1feGq/dh45YuflDinLOOedt4VrOPd+TyTMX6ZPUDG3bc9iYg+Dq9XKfKSm9poJTZ5Sdm6fl6VktjrxTztvGdcb0pxKGKjVjR1CXP2r6x+rWq/kLgPRte2SzNbZ4tQR/oZwDiHSUcwBBderM+bC8pnWPgcnGSN2CFRvbvbwn4ocoI3ufJCk7N89tlKl772HGlwCdDeU8SZWU81bzVc47IpTz1rPb7bpVWeU2F0fcW++p6NzFoCx/3rJ0vfzmOD3T13Fk1fP9Rqm6ps7rcPrWhnIOINJRzgEE1bxl6e3emX685+Cg7pz3HT5FV6+Xy2Zr1OR5y9q9vCfih2hfXoEkaUPWXtPbzFiYavErERqU8yRVVt2x+mWIOJTzyORZlvsOm6Li70rbtczl6Vl6MmGoscw/vZ6s9Mw9qqquafdEgZRzAJGOcg4gqGy2Rl25Xt7mLFjZ/lFt14yfvVini7/TpatlmvnJ6nYv79V3pio376gabDbdvlPt83nYbI1WvxQhQTmnnLcF5TxyeV5zvM+wKcrOzWv1curvNmjc7MV6opf7PB/rM3ertq5eHy5d3+7XmnIOINJRzgGEleXp24K2Uz5t/gpduHRFZy9c0qS5S9u9vEHJKTpy/LTXRFTRpC3lPPeLo5aW6WCn4jblvLUo5+HtyPHTmrEw1S1zlqzT1bJy1dbVu11aLTYuSU/3Ga7R0z/Wt2e/a3HZ9XcblL5tj94a/4HpJSv7Dp+iyqo77b6kZWycY+I6z+cRaFI+TdPZC5c6YGsDgG+UcwBhJVjl/IPFa3W17KZOFJ7Tux6X62lLhk2ep1Nnzqu2rt7qTWSp1pTzC5euKPeLo1rzeXAm3wuXUM5bj3Ie3lwnf3NNj4HJKq+olM3WqJRFa7x+/1y/kXpr3GylLFqjdVt3qeDUGRWcOqN9X36j5enbNHHuUvUd5pisz/V0pe693ScL7Tt8isorKttV0J9KaP9cJ84JPgHAKpRzAGElGOX845WbVHn7jr46dlpDg1AKkmcu0rmSy6qprbN681iutSPnFy5d6YTlvMrqlyHiUM7DW01tnd5InmW6/V5+c7xOnTkvyXFVivbMph4bl6RXh0/Vt2cvaPCEuW4/dxb0g/nHgnKJy9YmedannfZ0JACRg3IOIKy0p5x36zVES9dnqv7uXe3P/8bnzmZrMvnDZbpy/Yaqa2qt3jRhobXlfM3nOzvfYe2VlPPWopyHv5raOg1KTjHdht17D9OGrL3G7dZs3qmeSRNa9To812+k5i1dL5utUVXVNaqtq/cq6IMnzFVNbZ325RV0aEEfl7KYYg4gLFDOAYSVtpbzPySOVNrmHEnSzv35enX41HbvsM1atEY3K25TzF0EY0I418vMuW5bz+3s63dtuU/ZzQqft2vtyP4tynmrUc4jQ01tnYZ4FGbXDBg9QwWnzkhyTP555HihFq/ZrGGT5rnNtP7sqyOUMGSSkmcu0qpN2cZlLG22RmVk79Mrg8ZpX16BamrrLC/oE+cupZgDCBuUcwBhpS3lvMcbY41rjm/JOai4t95r9w7b/OUbdKe6hkPZPTBbO+W8LSjnkcNma1TyrEV+t+lb42Zr257DAc+/cPbCJa3alO12SLzzkpRWFHTn+e/zl28I8dYEgNahnAMIK60t572HTtb2vV9IktZn7tYL/Ue3e8dtydqtqqu/q7oon/zNDLO1J+lW5W2rX4aIQzmPLDZbo8alLA5o+w4YPUOT5y3T8vQsbck5oOzcPG3JOaBPUjM0bvZiv4e/W1HQncV8wcqNVm9mAPBCOQcQVlpTzgeMnqG9XxyVzdaolRu266ne7Zut99m+I7Q6Y4ckqbC4xOItEZ6YrT1JNyso561FOY88NlujJs9bHvLXpyMLerema6xTzAGEK8o5gLASaDnv3nuYbldVS5IWrNgYlB3E7Nw8SdKeQ0e0YkOWlZshbDFbO+W8LSjnkWv+8g2KjXO/FFqw0xEF3XnfDdv2Wr1JAcAnyjmAsBJoOZ88b5nsdrtuV1Wr7/Ap7doxfPbVETqYf0yStCFrr2LjkrQ8fZvFWyI8MVs75bwtKOeRbcFKxxegHVHQq6prvD7T21vQn4wfqtg4ijmA8Ec5BxBWAi3nBafOqLLqjm7fqdbFK9c1dtanbdoh7D/qfe05/LXq7zZo2fptxmGPlHNzzNaepPKKyoC3Fxwo55FvcdoWxcY1HxoeyoJeXlEZtIL+ZALFHEDkoJwDCCuBlPO+w6dIktZs3qlZn6x2FPTL11pd0N8e/4EOf31Ct6uqtXBVhtvvKOfmmK09SeW3KOetZWU5Lyu/ZfXT7zQ2bHMcWRTKS5wFs6A/GT9Uj/ccrN2Hjli96QAgIJRzAGElkHK+OmOHamrrlPTeHMXGJWnpukxV3L6j70qvKnmm/0sAOTNy2gIVnDyj6zduac6SdV6/p5yba005L7tZodwvjqq6ptbyQh3MUM5bb93W3Za8Vm+Nm63GRq5hHUzOgu48VDwUCUZBfzJhqLr1GqLcvKNWbzIACBjlHEBYaamc/+n1ZBWdv+h1HvPy9CxV3r6j7y5d1bstFPTxsxfrdPF3Kim9qukLVprehnJurrUj552tmMfGcc55W+UcyFePgckd8ho9ET9Ec5asVdWdGtlslPNgy8jep8d7Dg5pQX/21RE6frq4TQX9qd7DKOYAIhLlHEBYaamcv//xKknSrEWrvX63YuN2VVbd0YVLV/TujE9M7z9t/kp9d+mqis6V6L0Plvh8HMq5ubaMnEuyvFAHM4yct11Dg03ZuXkaMXV+SA6NThgyScvTs3Ttxk1Jjr9XhEZu3tGwLOhPxg9V997DdOT4aas3EQC0GuUcQFhpqZzvPnhE50pK9dKgcaa/X7UpW7erqnX+4mWN8Sjoc5as1bUbN3Xs27MaNf1jv49DOTfHhHCUczNHjp9Wz7cn6JPUz1u8rbMw19XXq+DUGa3ZvFMT5nymt8bN1stvjg/oNXhxwBj1GzFdyTMX6ZPUDO05dETXb9zyegxPJaVX9c6U+crI3hecJx7lcvOOqluvIcaka1YV9D2HjrgVc9fPGACIJJRzAGHFXzl/c+xs3b5TrbVbdvndmVuYmqEGm02Vt+8YO3PzlqXLZmtUSem1gA6tpZybY0I4yrknZ0Fzbp8FKzcGfF9f54NX19SqrPyWrl4vN3L9xi2fpxQEMkJeUnpVf3o9uU3rCd8O5B9T997D9VTCMEsK+rBJ82SzNWrj9lw93Wc4xRxARKOcAwgr/sr58vRtamiwafiUj1rcmVuU+rlstkbdqqzSuq27JUnHTxcHfM4r5dxcW8p5Z7vO+Q3KuWHDtr2OQ5ubRk6d18EOt+JbUnpVL/QfY3yJ4DwMesbCVM5JD4Ljp4vVvfcwyw5xnzDnM9lsjbpWdtPqTQEA7UI5BxBW/JXzsvJbOnXmfEA7cj2TJmh/XoExonbkeKGefXVEwDuClHNzrSnnFy5dUe4XR1t92Hi454bHIfLRaum6TMXGec/a3S3MCvqXBafUb+R0PdP3HdPXc+Ynq3X1ernVqxnxwqGg2+121dXVW70pAKDNKOcAwoqvcj56+seSpBkLU33uuL2RPEurNmXr7IVLxvJuVdxWboDXxKWct6y1I+cXLl2hnHcyNluj5i1LD2hbhQN/nxnOJL03RzW1dVavasQ7frpYz782Sk9adIi7s6DX19+1elMAQJtQzgGEFV/lPDs3TxcvX1P84InGz/48MFkT5nymDVl7VXiuRJJjNuijJ4u0cuN2jZy2QN37DG/TDiDl3Fxry/maz3d2usPaPSeX6+y25BzQms93SnIU8/GzF/vdPk/1dhSzcBk5Lzh5Rt17D1P33v4LY+I704z5BEqvlmlLzgGL1zwylZRe1R/7j3abhyAUBf1E4TmVXi3zOlXJWdDv3m2welMAQKtRzgGEFbNy/uKAMbLZGrUl54CefXWEps1fqZwD+cZIl83WqCPHC7VgxUb1TJoQlJ0/yrk5ZmuPvnI+bNI8xcY5JlVMem+O323jLGSrNmVbvdpujp8u1osDxvgtjI/3HKw+wybry4JTenHAGMXGJam6trblhcNLqAv64z0dX6bcvlOt6zdu+SnojKADiCyUcwBhxaycf5KaIckxmuWcvMl5fdtp81caO9LBDOXcHLO1O+Y+iCbOct5SuvUcrG69hoTtZcqcs7U7J63z9Rxc/005b7uS0qt65c3xQb+e/eNxSYofPNE4yqGhwabL126YFnRfVwMAgHBFOQcQVszK+cH8Y5KksvJb2rbnsEZP/7jFQ1TbG8q5ObvdruzcPMsLspXxdTmvzqrfiOktbpOneg9Tt15DlJt31OrV9et6+S31TJoQcGG8XXXH6lWOaOW3KtUzaYIe7xmc9163noP12sjpXpczrK6p1bUbN90K+vrM3RY9awBoO8o5gLBiVs5ffnO83kie1aEFjHJurrGxMeAZ8ztjnogfYvVL0OH6Dpvid5v8IXGker79nnIOfGX1qgak/Fal+o96X48H8HqXlUfXKQyhUH6rUr2SJgaloA9KTvE5cd+dakdBf/nN8dq666Aam67UAQCRhHIOIKz4u5Qa5Tw8NDY2es2SHC1JWbTG6s3f4fzN4/CHxJFKfGeaDjQd3RIpamrrNCg5hXLeQcpvVarfyOkBfSHis5iP9V3MnRoabLp7t4HD2QFELMo5gLBCOQ9/drtdF69c9zrHs7Nn8IS5qquvj7od/5ffHG+6PZ6MH6pn+r6jktKrVq9im9hsjXp35iLKeQepqa1r8xFQQyfNC/hSd3ZGzAFEMMo5gLBCOY8MzoLe0acbWJUZC1NVV18flTv+Lw0aa7pNnJOnhcsl01qrpPSqXug/xu8EcZTz4Ar0iAXXjEtZbEwECgCdHeUcQFihnEeOxsZGNTY2KiN7n57vN8ry1ywUGTB6hr4+USgpekfkRkyd3+J2unK93OrVbLXBE+b6fU7deg1hQrgQqKmt08hpCwJ6/42fvYRiDiCqUM4BhJUtOQcsL2SxcUnaknPA6k0RUaprarUha68GjJ5h+WsXjIyYOt+4SkC0TyxVXVunwuISt5w6c16HjpzQoSMndOrMeatXsU0Ki0u0JeeAtuQc0J7DXxvPx5mzFy5ZvYqdls3WqLGzPjV97zmPZJj84TKKOYCoQzkHEHZOFJ3T1yeLLMuJonNWb4KIdub8RS1YsdHnucrhmjeSZ2nVpmxdu3FTEqUcCCWbrVHjUha7vQe79XJc4i5ST5UAgPainAMAgsp1wrSLV65rQ9ZezViY6nfW747OE/FDNGD0DC1YsVE5B/J1u6raWOdoPXwd6Gg2W6NSPk1ze29SzAFEM8o5ACBkPHtuxe0qffnNKaOwv5E8Sy8OGBPSIt4zaYJGT/9YC1Zs1LY9h1V0rkR1dfUu60gZB6y0YOVGijkAiHIOAOhgZpcia2xs1LWymzp15rz2HDqi7Nw8ZWTv0/L0LC1Pz9KMhammmbcs3bjNms07lZ2bp8Nfn1DBqTMqK7/l9Th2u50yDgAAwhLlHAAQVtpzHXHKNwAAiFSUcwAAAAAALEY5BwAAAADAYpRzAAAAAAAsRjkHAAAAAMBilHMAAAAAACxGOQcAAAAAwGKUcwAAAAAALEY5BwAAAADAYpRzAAAAAAAsRjkHAAAAAMBilHMAAAAAACxGqZ5ANAAAIABJREFUOQcAAAAAwGKUcwAAAAAALEY5BwAAAADAYpRzAAAAAAAsRjkHAAAAAMBilHMAAAAAACxGOQcAAAAAwGKUcwAAAAAALEY5BwAAAADAYpRzAAAAAAAsRjkHAAAAAMBilHMAAAAAACxGOQcAAAAAwGKUcwAAAAAALEY5BwAAAADAYpRzAAAAAAAsRjkH0KwoRV1jYhTjkcRMq1esDYpS1DUmUS2uuuvtAr1PhyhSStdgb/tMJbq9ti7PNayee7D42IY+/s5j2vP8O+X2M+Fj23VNKWrxrpmJvl6LILz/wvZ9HGn8fEaEUoe+ZqH4bAWA4KCcA2hmuoPk2FmLuB2ZtpTzsBLsHUjv17EopatiuqaoyPGPMN0O7eGvnHs/V7ftAXM+PyO6qqV+3mI5D/p6oXVa+IwIJco5AEiinANw5WsHqShFXd120FxHV1xv7/pzl511z+Ua/y5SSteuSklJdB+By0w0GZHz8ZhN65aS6DrSb3JbjxE/x46Zx+3c1rM1j+drW5rcxu/9XR6za6ISg7kD6bdUBfJ6umzHpnXzv23Nno9rgfP1mJ7rHIJt6O/v3N/z93ofNP39Fnne1/O5eZSBohR1dX1/ZCZGzpcCptvO5fn5fK83lfPERPfXzOeIt4/PEuN2ft7vLb2OzmUE8j6OJgF98eLnfWv2fjX7vDB7bZseOzGQ18Pn4/h7PUP42QoAQUQ5B9DM5+iF+w5aZqJLaTaKhUcBcS0cfst5jGKcd3LudLn9u3nH3vmYRSldve7jtT5eO/o+vizw8d/mz9HP4/nZXt6PYX5/r8cMamFo2ta+SqDJa2+6DZrW370Mmz9X7+dj/jfk9nqq5eW2exsGOHLuvY4pzWXcuRyTv3Gz51aU0tX9Zy7r5fq7sGe27Vy/bGihnHt9Jpi+//x8lvj6u/BzWLu/v2P/7+No08JnhPy9b/29Lq7vQR+vbcCvh//H8XX/0H62AkDwUM4BNPNZzl1GCJWpRK9Rqa5KyfRzWGJLI+fGHpjnv11Hdj1/7uP8UrOddS8+7m/8t4/n2EL58C2A9fV6zBAdeulyVILfoxva8jq73c/s+bj+Dfl4PVtcrsm6tnYb+jrn3OvoEO91TPEo2cYOv9s6mDw3lyKfmdh0tIhjyM/jbz7MtTQvRUsj5y6vRWZijBJTTN5/rTrE2WX7+hyBD+DvmMPim/n6jGjV+9bkdZECP2ol4NcjkMfpoM9WAAgCyjmAZoGMnHvdpqlcZHoe8utnuW0q556FoIWy7GMk2GuiI7Odel/PsZXlvMXHC2B9Q7oDGeCIZ9MPml9nk+fr9Vz9HQIuP69nS8s1W7fWbkPP23mM6jf90Hwdjb/zIu9RdKOcmz03jy8tfH6hEOZaKk1+y7n7NvZbzlsYxTb9e2vhaJimFTL/O6acm3M7BaPl963f18W5PLPXtpXlPKDH8fk30AGfrQDQRpRzAM187RB5HVZqxch5K5dtcv6q6eheSEbOA3w8v48Z5NGdzESTQ8dddlLbPHLu67m2NHIeyEh5iLahyWvmONTc3/P3eB6eX0YFULaNMuo6Yp5i/rqErXaVc5PDm1s9cu7j74KR8/Zr6TOixZHyFl4X15973j3gct6Wx2HkHEDkoJwDaBZI0VSA55x77Rw1l+7mIhRoOW/pHPAWyrnpbUzKtkeRaNXj+duOAY5Qh/a8SLNZ9/0dEeHvXF0/z9/luQZ6zrnp+aWh3Iamf+ce8x/4WUfnOeNu54kH8rfTtD6+zj2PCC2WWF/v9abRTs/5JEzff34+S3z9XWT6vk2b/o6jUgufEWrt56LZl3k+Xtt2lfiWv2zhnHMAkYJyDqBZUYoCu855K2drV3MRcZSTlKaRjMDLuc9l+x2Vb14/18d3n63X5XYmo+0tXg/cx06kz8fze3/nuoRqRmHPw1I9t72/19P3IaK+t63L/T0nU/Pzt9Lictu7Df3u+Pu6QoDn35zZDOJmfzt+7peZ6D3jdbgLoMSav9flMVu7/y/HAv0saX6Nfb2PPZfV0tEX0c7fZ4Tn7wN4XVLMtqvv2doDeT0CehzT0xmYrR1A+KOcAwBCj/IDAADgF+UcABACLiNVfkbHAQAA4EA5BwAAAADAYpRzAAAAAAAsRjkHAAAAAMBilHMAAAAAACxGOQcQXgK9vm1rf9+6lXC/Fi8ARJuAL60Zqsfm8xxA9KGcAwgvlHMAsJ7pZ6rjGuUh/2zk8xxAlKKcAwgvLZbzTCXGJColpav7Jbq87ufYiXTcxuXnHqNBzTtsLrfvmqhEduYARDN/n8VdU9R8ZUTPz1qPMlyUoq6ul1LMTFRM1xQVNS0nJdHk89jtsVv7We5xHz7PAUQQyjmA8BJQOY9x7NxJjh29mERletwvMzFGXZ17g86dQWUq0XUn0eU+XrfvqMM3ASAc+Ry9dv8cNfuszUzpavysqOmLVOfnaZHzd03l2vtzWv4/m1v4LDddJz7PAUQIyjmA8BJgOW/e0SpSSteuSsn0HGnxHEV32ZFz+3nzaHzz7TkMEkCU81nOmz5zHd+Omn/WZjaPrmcmdlVKSqJiEjPd7+u5fNd/exwpFfhnudk68XkOIHJQzgGEl4DKufvOWWZijBJTzHbsjDu77Ew6bh/jepikyWNmJrIzByCKBTJy7vOz1uOLT7OyHUg5b+1nuY/15vMcQKSgnAMIMz5GRozzHD1/35qRc49Rd5+jM4y0AIhyvsq56+Hnfka2jS9NXUfMjRF0k+W3auTc12e52TrxeQ4gclDOAYSdzMSY5h04Sc6dK8c5hE3nnDt/7zq5UEvnnJvuDDbvSHKOIgA0CXC2dvNzwmV8jvo69zywct76z3LTdeLzHECEoJwDCEvuhyu67Gg1jZwkJrZttvYiY5Z3z1l8HV8AMLsvAKgV1zn3N5u6xyztvsq4578DmK3d92e5xOc5gEhFOQcQYXxNCAQAAABELso5gAhDOQcAAEDnQzkHAAAAAMBilHMAAAAAACxGOQcAAAAAwGKUcwAAAAAALEY5BwAAAADAYpRzAAAAAAAsRjkHAAAAAMBilHMAAAAAACxGOQcAAAAAwGKUcwAAAAAALEY5BwAAAADAYpRzAAAAAAAsRjkHAAAAAMBilHMAAAAAACxGOQcAAAAAwGKUcyAKFBYWEkIIISSMAwCUcyAKlJeXE0IIISRMQzkHIFHOgahg9U4HIYQQQnyHcg5AopwDUcHqnQ5CCCGE+A7lHIBEOQeigtU7HYQQQgjxHco5AIlyDkQFq3c6CCGEEOI7lHMAEuUciApW73QQQgghxHco5wAkyjkQFaze6SCEEEKI71DOAUiUcyAqWL3TQQghhBDfoZwDkCjnQFSweqeDEEIIIb5DOQcgUc6BqGD1TgchhBBCfIdyDkCinANRoaWdgoPjH1BMTExzeqzq2B2TVT0U88B4HQyDHSRCCCGko0M5ByBRzoGo4G+H4OD4BzyK8UGNf6CDCzrlnBBCSBSHcg5AopwDUcHfDsGqHjF6YPxB958fHK8HYnpoVUftmFDOCSGERHEo5wAkyjkQFfztEKzqEaOYlor4wfF6wOWw9x6rXH63qof7IfFGyV6lHjE91KOH4+eOLwBWqYdxW5fHbCrn43s0L6f5CwPHSL7bYxJCCCGdKJRzABLlHIgK/ncKmg5jN0rzAxp/0PX3jkJtlOOD4/WA8zau/238znnbpiLucnj8qh7N/3b9b2fBNx5jVQ+T9SCEEEI6ZyjnACTKORAVAt5BcB0hd46AmxxyfnD8A96HwpeXy32U26PUe/3bJat6eIzer1IPyjkhhJAoCeUcgEQ5B6JCq3cUXEbAvWZy95rR3XPk3bWcuxZsP4Xb6wsAyjkhhJDoCeUcgEQ5B6KC7x0CXyW4eQTcezZ3l3geju41cu5Zzv2MnFPOCSGERGko5wAkyjkQFfztEJhOCOd2mLlnqXYU8AfGH/Qq7s5RdvNy7n6eudt9KeeEEEKiOJRzABLlHIgKLe0UeB267jlS7jFbu+dM6q4/by7gZgXb9fYuv/NbzpmtnRBCSOcO5RyARDkHooLVOx2EEEII8R3KOQCJcg5EBat3OgghhBDiO5RzABLlHIgKVu90EEIIIcR3KOcAJMo5EBWs3ukghBBCiO9QzgFIlHMgKli900EIIYQQ36GcA5Ao50BUsHqngxBCCCG+QzkHIFHOgahg9U4HIYQQQnyHcg5AopwDUcHqnQ5CCCGE+A7lHIBEOQeigtU7HYQQQgjxHco5AIlyDkQFq3c6CCGEEOI7lHMAEuUciApW73QQQgghxHco5wAkyjkQFaze6SCEEEKI71DOAUiUcyAq+NshOHHyW+3ctU/rN2whhBBCwiI7d+3TuXMX3P7/qqX/Pwt1+vfvTzkHEFKUcyAK+NshKLl4XdduVFi9igAAGK7dqFBJ6TXKOYCoQjkHokBL5RwAgHBDOQcQbSjnQBSgnAMAIg3lHEC0oZwDUYByDgCINJRzANGGcg5EAco5ACDSUM4BRBvKORAFKOcAgEhDOQcQbSjnQBSgnAMAIg3lHEC0oZwDUYByDgCING0v5wVa8NIjeuQR94zaSjkHEN4o50AUoJwDACJN28r5Vo0KUhmnnAPoaJRzIApQzgEAkaYt5bxgwUt65JFH9NKCghZv44y/21LOAXQkyjkQBSjnAIBI05ZyvnVUC6PmW0c5SvmorYHdnnIOoANRzoEoQDkHAESadpfzggV6yeOcc68y7lHWKecArEQ5B6IA5RwAEGmCdVi7ayGnnAMIZ5RzIApQzgEAkSZYE8K5FXIOawcQxijnQBSgnAMAIk1wL6X2khYUuI+uMyEcgHBDOQeiAOUcABBp2l7OQxPKOYBQo5wDUYByDgCINJRzANGGcg5EAco5ACDSUM4BRBvKORAFWirn125UWL2KAAAYrt2ooJwDiDqUcyAK+NshuHbthi5eu0UIIYSEVa5fv0E5BxBVKOdAFLByZ4YQQggJRvr37295QvXcKOcAJMo5EBWs3qEihBBCiO9QzgFIlHMgKli900EIIYQQ36GcA5Ao50BUsHqngxBCCCG+QzkHIFHOgahg9U4HIYQQQnyHcg5AopwDUcHqnQ5CCCGE+A7lHIBEOQeigtU7HYQQQgjxHco5AIlyDkSFwsJCQgghhIRxAIByDgAAAACAxSjnAAAAAABYjHIOAAAAAIDFKOcAAAAAAFiMcg4AAAAAgMUo5wAAAAAAWIxyDgAAAACAxSjnAAAAAABYjHIOAAAAAIDFKOcAAAAAAFiMcg4AAAAAgMUo5wAAAAAAWIxyDgAAAACAxSjnAAAAAABYjHIOAAAAAIDFKOcAAAAAAFiMcg4AAAAAgMUo5wAAAAAAWIxyDgAAAACAxSjnAAAAAABYjHIOAAAAAIDFKOcAAAAAAFiMcg4AAAAAgMUo5wAAAAAAWIxyDgAAAACAxSjnAAAAAABYjHIOAAAAAIDFKOcAAAAAAFiMcg4AAAAAgMUo5wAAAAAAWIxyDgAAAACAxSjnAAAAAABYjHIORAG73a6ysjIVFxersLCQEEIIIRanuLhYZWVlstvtVu8mAAgTlHMgCpSVlVm+E0IIIYQQ75SVlVm9mwAgTFDOgShw4cIFy3c+CCGEEOKdCxcuWL2bACBMUM6BKGD1jgchhBBCfAcAJMo5EBWs3ukghBBCiO8AgEQ5B6KC1TsdhBBCCPEdAJAo50BUsHqngxBCCCG+AwAS5RyIClbvdBBCCCHEdwBAopwDUSHgHYRtCxX3ytuKfeVtxY5d7fH7bE0b5Ot3oc/WD5Idj+0jg5e1fdmLx76tuA+yLd85I4QQEp0BAIlyDkSFgHcQXMu5V+EN73LetvVqfk6Uc0IIIVYFACTKORAVAt5B8Cjnsa/M0GLj92FSzgct1FaP3y0e29YRdMo5IYQQ6wMAEuUciAoB7yB4lXPX0uq7nLuWY/eCvFqDTUpz8+1dyr/x2Mmats173fyVc9/r1vz43qPrJr9zfexlM4J66DwhhBDiKwAgUc6BqBDwDoJLOY8blOxRWM0KsMvPfJR6o4iblmKTMmxavlsq566HvTsLv1n5dl0XP+XcpJhT0AkhhIQqACBRzoGoEPAOgks5H7zMpXgPWqitJuXctDAby2gqyZ6l22N03rPE+zq8vKVy3lyoHY9r3N5lJN34osBYhtlh7c0/MzsCgMPfCSGEBDsAIFHOgagQ8A6CWzkvdBtBdivrTYXX83B281FmZ7F1jEo7S7MxMu82im1+SHthYevLuel9XwmknLvG+8gAyjkhhJBgBwAkyjkQFQLeQfAs54WuBTxZcW7l3Pch7Z6HgDePiq92GZV2FvIZWuw52m6SVh/WbnL+fKDl3N/M8JRzQgghwQ4ASJRzICoEvINgUs79TarmfT65jxiHtie7lHCXYjzI+xB0z7RUzt3XxfWLg+bCH9Bh7abXeuewdkIIIaELAEiUcyAqBLyDYFrOTUaSPc85N53l3HUU3KPge92/5cnW/JVz1+W4H0rvWqZd1sFfOTfW33zmdso5IYSQYAcAJMo5EBUC3kHwUc69DmH3ezky8xLren666Si1n0PaCwv9H2ruvV4tnA9vUs6by72fWd4p54QQQkIQAJAo50BUCHgHwWc5L/RxuHehAp00zXSU3c+1033f3yxmE8mZfKFgdi11j3PTBy8z/1mLE9IRQgghbQwASJRzICpYvdNBCCGEEN8BAIlyDkQFq3c6CCGEEOI7ACBRzoGoYPVOByGEEEJ8BwAkyjkQFaze6SCEEEKI7wCARDkHooLVOx2EEEII8R0AkCjnQFSweqeDEEIIIb4DABLlHIgKVu90EEIIIcR3AECinANRweqdDkIIIYT4DgBIlHMgKly4cMHyHQ9CCCGEeOfChQtW7yYACBOUcyAKlJWVWb7zQQghhBDvlJWVWb2bACBMUM6BKGC321VWVqbi4mLLd0IIIYQQUqji4mKVlZXJbrdbvZsAIExQzgEAAAAAsBjlHAAAAAAAi1HOgShQXl5OCCGEkDANAEiUcyAqWL3TQQghhBDfAQCJcg5EBat3OgghhBDiOwAgUc6BqGD1TgchhBBCfAcAJMo5EBWs3ukghBBCiO8AgEQ5B6KC1TsdhBBCCPEdAJAo50BUaO1OwvaUtxX7SnMm7mrbzoZjOYu0PaDb79dE19vuWhSUdTBycqP6pewP/k7VyY3q94r79op95W31Sz3d/mU3bQPjubv+u+lxW/04rtvBc/nhnlC9hh217q+8rdjhG3Wsra9RW19zX6+zy8+PpU5R7CtTtORkudd7L6h/0yaPH/LHiaS09J5s698ACfsAgEQ5B6JC4DsIp7VkuHuBcNtpb+XORqvK+a5FinUWErcd0KZ1Crjkm2W/Jr7ydvPygxmTneX2bDOvbeJrR71NO+kh3A4hTySve9PfxPAp6tfi34Wf59lR5dzt/sF4/wWSjnqcCA/lvIWkqVdMjGJiYhQT00tp5eUqL8/XpIeaftYrzbht/qSH1CvNeT+X2zw0SfleyzVfhvdyvOPzcWIe0qT85tsBgEQ5B6JCwDs2gYykuo0Ue+/MO3byHTvZEz3LuZ/7Hkud0rzD6XMH1PPLA0eR6Zd6uvk+KYuMx3Av901pum/zerrc1rl+TcXIbDTRa9uYravZbX0996bbeq+3yXL8jKI6vghxLNf0uZltB8/l+1pHn9vW8zX3PsrB+3cWvoYmf+te6+18Pdy2a9PfsMlrFTt8o7a7rId5aXKsf7/U/Y7nYRTvpiI+fIrp0Rder5Gf1zyQvzHzv13Xv2/vYuzcxi1um3ZtH4/HKW/5sXz9zZn/7Qe4bsOnBL7+rX6vmP/dNz8n979xx/Px/PuYoiW72vg30MJ72O3z1fj79Px3C5//AT1GaPP/t3fHqpEr6R7A+5H8EH4JQ4eGzRxcDHe5oY3hJM42MhhO4kNHTneSiWajdbAwMDDpwsJG/QzfDbrVLZWqpJLdY9lHvx/8mRl3qySV1Ka+LknTLoRfbs/i7PYltpv17s/tNjbrVaw3uz9Xq9WxaG69J1tsZ9po/t5pJ0n/9U2sk+K+CUCE4hwWoXZgMz7j253V672/Uzwkg89sYXEcbH+5bxcPzbL9wd1und1iqV247Aa/6SxcMhvZLkqSbTn+PVlmQnFeGjAPFXxpwdkuhkaL8/3fjz/P71uvHzrtDxzbob4dKhgLr93cz3QMh87ppmiqKM57Xw7s2y9eKdI6Pp3zt1egjRyj0jGvPMem374woW/e0j/pesbWVTrnvg6c+1XbVvjyJ93+ob4eOIezn6n0s3Ld/pIic3689hwY/GwVfr/u19/7vTzy+39sHe+WzTrWm2283K6PM9SbdZzd3sZmkxThI8V5v42X2G43/XY6ybz+chtnq/wMPUCE4hwWoXYwM3YZ+nAx3n+93V5v2U7B8DMer/OzMOeFwWmv0Bks/gtFWmf2tFn/8YuBqoFl4Z7z/uxxYd+TIqSzH1XF+bf9rOzP+n3LFH6Dx7Zm0D9QlPZe+0DHcNKMbXqskuNT+nIrt4+5L0RyBVDtMa85x6YW570vmWpnzif2T289Y+saOudK50TVtuVn29Pt3325VOjris/K4ZhcP8TNdfsY3cXjU/kLs+7ncuI5MPLlaLf9dp8d2xv7/V+9jnfJJtb74nezPssU1v2i+uX2LFar1eH1dkpt5NpJU/oSYPtyG+tWOwARinNYhNoBzdjMef/14ZmUdlGSXm7aGQj/eI7LwoOyjss17R4vtfxyn86kVhZ2yeA+LQ6aWbSqSzKHrhbo7UNm33uFU2tbK4rzY3v5wqW7bxOK8/Z7xwbdvUvEx177KMew/4yF0xfnhcuZ77/19ym3nzXHfPI5VpHk9oDRvnlt/+TWM2Fdnb4YOidOXpwP/C4rbvfPQ0H9/ekuzu+/HW7n2T2TIL3VpFycTz4HqgvnZBsHnz+S/0zOX5xvYn2437w06124BL719+aS9NXZbWwKbaTttJd5ybzeSdIOQITiHBahelAzMog/6cx5ut6hS48Lg+TL9szRhMJuaDu7l5dWPNQtnT1qiobW/ozue2n2qaY4bw3oDwPqV1zW/uqZ8+w5kj+H2q99iGOY9n3mZ28uzgtXVpQvu68ozpNjXnuO1RfnhUuST16cD1z6PLauzHmVHu/px+6VM+cDvw9yt+/0Zsz3/+5/ITdQnE89B6Z+hvdfnA3OzH/EmfOX2zhrFebb7bZ4v3hanLdnt9OHvpXa6C2bydB62ssBRCjOYRHqBzelp7UnxcEJ7jlvL9t5GFy6ztx6DrNmlfd1Zwu79L7Ou3j80d7/pC+q7zlvCo7KLzGy98IWHkJXcZnqY3HfMoP9XOE3cM/55IK14rV3PYa5c71wyX32HH5FcZ77suL4s9de1j5+H3bVwwxLyX1pMdY3r+mf0npeeRzy92uffuY8fShb9Wcl97ur9eVN/xaEocvaJ54DUwrn9H749OdVv//nKc4PM9f77Arqmqe1557y3s4veFp70g5AhOIcFmHaACd5MnY6qB96Wm9nkJt5WntyKWrTbvdhcMef9S7NTAuYdtFVM2N1GOAnT0a+zw3ukwH9hAfC5WbPS/t+qqe1p/eipvvW7utDP6Ttjz3pufIS42xf9F6b4Ri2j1vvsujjtrTXc/OmmfPhLwDO7x+y99EXj9HITOXYOVZXnPc//+3+eSz1zeT+GV7P4HEonlf5c2L0i6LtxOI883/BVz2UrX3elx4KOLE4rz4HJhXOA19q1TytffbL2j9nACIU57AIcw86Tp/P/X9edzI0e/inzp/oGIqIvDEAEYpzWIS5Bx2nTHtm/k8xI7PA4vxPdwxFRN4YgAjFOSzC3IMOERERKQcgQnEOizD3oENERETKAYhQnMMizD3oEBERkXIAIhTnsAhzDzpERESkHIAIxTkswtyDDhERESkHIEJxDosw96BDREREygGIUJzDIsw96BAREZFyACIU57AIcw86REREpByACMU5LMLcgw4REREpByBCcQ6LMPegQ0RERMoBiFCcwyLMPegQERGRcgAiFOewCNUDhB/PcXlxFefXz/F9/7PvT3dxfnEXjz/mH7y8V77cX8X5xUN8mdBPJ8/Xhzi/uIqbr7++/SUeYxGRjxSACMU5LEL1AKEpOluF2hILt7Hi/PvTXZxf38XlZ+4XxbmIyIcJQITiHBaheoCwL84vr+/i/P5bbLeZwu1QwF9lCrpvcXNxtS9cm/dcxeX9w/Hf18/x5enu+NrTz+F2m21qtXFYJs2+4Gxe7xTZI+18P2zTQ9wMFuc/4/H6Ki6fvsXj9dWhn8a3Ne2b/T6W9rs9c77/ezuHGfWh4zG0PT+ej18ufH0YvlJARER+aQAiFOewCNUDhKaYe3qOm32x1i3O9wVmqXBvXm8Kvaao3F/+fSiA98sfiufDestF9a6NXWFcLCQrivNsO531J/tQ6KPjjHPrfYPbmml3aL+zl7U3Bf7+cvqh5af2nYiIzBaACMU5LEL1AKFV7H1/ujv82RTgpVn03uxwM5ucFMtpwdm0d3OftNt+31gB2k7NzHnmtXS/htbRKchbhXquP7rtJH2TWW9utrxdnDdfbqT9l11+dHtEROSjBCBCcQ6LUD1AaBdzP57j8nAJeqE47xWcbynOr3o5bMc7F+e9GfFD9rPPhwfBJfv7quK8sN+94jxd98jyo9sjIiIfJQARinNYhOoBQqaYu7yeYeZ8ZJtmmznv3N/dzvg6qmbOM/tyKM7TvhxbfmrfiYjIbAGIUJzDIlQPENJi+/AgsuThZWP3nE8szh+/dtfbaXdKgTl073jFfe1j95ynl5X3fjaxOE/f39nvTl8V7hcfWn5sn0VE5MMEIEJxDotQPUDozYQ3ReHEp7VPLc5bxWjpaeS1Bebu9cxT10faGX9a+3CBfH7/bXpxvh3Y75GntR8uby8t/4q+ExGReQIQoTjWPQd8AAAQeklEQVSHRZh70CEiIiLlAEQozmER5h50iIiISDkAEYpzWIS5Bx0iIiJSDkCE4hwWYe5Bh4iIiJQDEKE4h0WYe9AhIiIi5QBEKM5hEeYedIiIiEg5ABGKc1iEuQcdIiIiUg5AhOIcAAAAZqc4hwWYe0ZAREREygGIUJzDIsw96BAREZFyACIU57AIcw86REREpByACMU5LMLcgw4REREpByBCcQ6LMPegQ0RERMoBiFCcwyLMPegQERGRcgAiFOewCJMHCl8f4vzi6pCbr/MPXF6TL/dXcX7xEF/S1348x+XFVVw+/Uze2/3Zyda9789DP/54jsv7b52+PtV6S/v3KfKWvkj7eOo5cYLt/mWfl496PN/790T7c5PNz3i8To5vZxvv4vHH8f3fn+7yr+37O7dMP9/iptUHl08/k3a7r81+zOTDBiBCcQ6LMGmQ0CkEMoPdT5Tq4rwZwA8O/E+07mYwrzjv51f0RfVxOUVf/6LPy0c8nu/+eyL53JRev2hvR3eZzrFvCvD7b8n2Z5a5fo7v2XXul+u0nxbzn/t36OfLJtarVaxWq1it1rHZbmO7fYnbs/3P1pvDe19uz2K9aZZrvefsNl567ebb6Lcztkx5PQARinNYhEmDm6FCoCme7h8OM0vt96UzRrvX9oPd67v9MiMzUUmBlhtQl9bf3YaHuKkqzpvtSwfghe0emFUrrvswq9sM1Pe5fo7vQ3061BfJvnT6vNm/67vkWJyyf+/iMi06Sn1T0W7N+TW4joGZ88FzYnCWtOLcfY/Py9fuOtpFYL6NfPtN35R+Pt4flfs91k7VZ6i9bZnPTe6zmhbnyTbu2s7t07791ufx0CdfH8r9sG9/6IqBZn8+69VHny3tQvnl9izObl9iu1nv/txuY7NexXqz+3O1Wh2L6tZ7ssV2po3m7512xpYZWA9AhOIcFmHaAOc40O0NvJsZ5v3guDPw/PEcl61B7LHoa9qrnDmqKB5368/MSOWK7pHifHSGu9h+obDNrbsz4M/PnGf7dLQ4z7d18zTQT7+qfyv6pthuzfk1to5Scf7abS6dA3N8Xtrb2S4Ii22U9m240B/vj8r9Ts7LTlFc/RlKZ6KHZs6/xU323BqYOU+3tSn4s8V5objeF+6XrS8Ouu8rffEn75LNOtabbbzcruP25fizs9vb2GyS4nikOO+38RLb7abfztgyinNghOIcFmDyoKYzs9W/f/MwGM/NnvXu8Ry7HDVJzcxuoXhIZ8ZGL2u/f4jL/QzlWIGRa789cB9cd0Vxnu3TseK8qiDNb8up+3eob6qLvpHza3Adhb549TYXzoFZPi+H5b7F4/XAlwDtmejDNpWutOj3/3h/1O13r53WftecJ1W3g2ST++Ind7l7P8158Zh+IVRxRUb+ywSz5vNmE+v9ZeOb9VmmsO4Xxy+3Z7FarQ6vt1NqI9fO2DKl9QBEKM5hEV47wGlfwvz4YztcvCQD6+NAdb7ifPfvcnHe3dbCjFqvOL/qJVd0dNZdUZxn+3SkOC8O/t+pOG/v4+BDsCYW56XieHAdlcV59TYXzoFZPi/JrQu9KxJ6bXT7s7dc4eevfZBZut/9y8eP+zS6jtI2v6Y4r76svXWs7qfOnJfe617z+bKJ9eF+89Ksd+ES+Nbfm0vWV2e3sSm0kbYztkxuPU07ABGKc1iENw10MrOTuZnA8gxlZlDdHoCnl3y+58z54APhKmbOWzFzPlD4/KqZ89J5WnlcBtsrnAOzfF7atwW02qw+37flL3LaPx/vj7r9njRzPpDuNk8vznv7XFNoZ4vz7pcth99b6T3nQ59zeZ+83MZZqzDfbrfF+8XT4rx9iXv60LdSG71lR5YZWg9AhOIcFmHK4CYd0HYG09l7aLsPpuoMTF8zc/6We4Rfcc/57mfNoD4/21darnwv7VvvOa9oM7eNyYPXJt8b/5b+re6b8eI82xdj6zjBPedDM76zfl4K/fdYbGPb/2IgKT57P8/cfjD+ZVRhvztPQh8+F3L9ld22U8+cF7+keuvT2vPrlvfJYeZ6n11xXPO09txT3ts51dPay+sBiFCcwyJMHeA0/+d36ZLT/NOnu09UPs5ATZ9BOq4/ebp2RZE3/Wnt286+HQfihe0e+L+dx5/W3t+/LyNP9C72RbIvh21qXTJd6qdf1r+lvpk6cz70tPbSOl77tPbB/6u77tz95Z+X9HxN7kHvt5Hft9Kl4+V74Ifvly7ud++8TAr8oXUMbFvnc5PdprH/57z0ec1/CZXd9l7a97RPuF9fJAlAhOIcFuFkA4h3+H+o5fNkeFZRfF5EpDYAEYpzWISTDSAUG8tO78Fkr7w/eSnxeRGRygBEKM5hEeYedIiIiEg5ABGKc1iEuQcdIiIiUg5AhOIcFmHuQYeIiIiUAxChOIdFmHvQISIiIuUARCjOYRHmHnSIiIhIOQARinMAAACYneIcFmDuGQEREREpByBCcQ6LMPegQ0RERMoBiFCcwyLMPegQERGRcgAiFOewCHMPOkRERKQcgAjFOSzC3IMOERERKQcgQnEOizD3oENERETKAYhQnMMi1A0Ofsbj9VWcX9zF44/mZ9/i5iL92cfOl/urOL94iC817//6EOcXV3Hzdf/vH89xef/tdNuTttf+94nWPWl/X7vdn+FYzp2hYzs17eXf2tapj0OyPbvXdrm5f/22Dh3rzjpO2A+f6vySP30AIhTnsAjVA4T9wPvy6Wdst9v4/nTX+fdnyOuL8/0XEScrStP2htp//bpPX2Ccuh/e6VjOmhP32UcuznP7ff0c3z/BOj7v+SX12cR6tYrVahWr1To2221sty9xe7b/2XpzeO/L7VmsN81yrfec3cZLr918G/12xpbJbd8uABGKc1iE+oFNM3v+EF8Os+atweuP57i8aGaxWrPpSVHfGfTul7m8fzgs2y72my8Azi/u4vJ6eLB8fO9V9kuE84uHuMnM8mW3q/X6zddmv/fZFwLp+nIFUn6b0vYe4iZtf2jdI9td3N+hY1TY3u4+5fsh3+b+vYeiKT1fjq9/KRy3Y+F1t2//Lm7uB/Zt8jHJnFND/TNyrg72Q/bY5pYrnf+t17LFeb6/e1+cNedOax/SY3BYZqAvxj5TvfP24iG+5L5IeM06Sudj8jtl6BiOn//9ddacW/Kx0y6UX27P4uz2Jbab9e7P7TY261WsN7s/V6vVsahuvSdbbGfaaP7eaWdkmez27d8PEKE4h0WYNMDZD7D7A9Tu7OBuILsf/FYU57uiol38H1/bLZf5MqCdH89x2RpsH9Yx1EZ1cd7fv+62NcvmCoHMNmX6q/fvoXXXfNmR29/sNvcL08F9Gtnu9nHvnAOHoqj7712RONJHtedD9TF5W/+Mn6sjx7ri2N58HTh/CjPnu/7OX17e+/ymXzDt13/c7oHPc8VnqrNvzRcGhS8lJp/HnaQz5wPbPfjaa86Nz3M7j2SyWe8L4nXcvhx/dnZ7G5ukUB4rzvttvMR2u+m3M7pMf/uafwNEKM5hEaYNalqzVa3LdAcHutXFZPe1tM2qy0w7Xx40M62FNk5QnFdd9ppsU65QOFVxPtRnvWNUnMEd2qcJBc7+74cicn+FwLGo7G/LUB+Nng8V23+K/qnp9+oCvOay9LRvngrLt/q7U6hn2jrMjifrb/Yj/dy0933wOEwozof6rP6z313H0Pk4XIyPrHPK510+QTax3l+evlmfZYvktKh+uT2L1WrVL6IH2si1U7NMe/uanwFEKM5hESYPbDIFRW/g2y5ITlScFwuOVjvN683MVlpk5GYXX1Wct17vXVY7sk3vWZy39ze9LDd3GfXoPo0V553Xd1/kHAqj+2/x/enu+O/r5/g+oY+qzoeR7X9T/4yeq6Vly8e2WS5bnJf6plScN1+c3X/bvTd3j/tri/PWPgweh8nFeb7P6j/7I8X5wHZPPr9GPxvyObKJdet+7tIMdukS8+bvzSXrq7Pb2AzMgrfbqVumu31NACIU57AIkwc3NcX5O8+cl977WDHL9+rivLf+4T55j8vaJ80MjyRfOE65NHi//nTGvLnHPlMwDfXR1Cspph6T0f6ZMnO+LfdZ7cx5cVsHlm+WubwuPKjxI8+c1+x7qW9/9cx51WdDPnxebuMsLXwL94unxXn7Evf0oW+lNnrLji2T2759ACIU57AIkwc4Qw92mnqP6knuO00Hy63/4u1r7boz7U8okMtfWGS26a0z59X9OdzXpcuKh/apeHl/qVg/zDam957nZo5H+qjyeA1u/1v6p/pcHb7XufbYFvumOHOe6e/CZ3esOG8+N+95z3n1OjpJ1lHxe+hV95xXfTbko+cwc73PrjiueVp7+Snqu5zmae357du9HyBCcQ6LMHmQUxqYDjwJ+fh/ESdPQR55CNf4E5ubdJ/c3P4/lYfaKG5XZj/b720P2LOXh49sU669zr9H1j203YN9VnygX/713Oxrrx8Gn4CdFlaFp7Zn+6h/tcLo+VCx/a/un7EHxg0sO3Rs06e1H/e30Df3A8V57wFp+eM7Wpz/SLdr6tPaM9uS+70x0Gd1n/3M/v6ip7XXnFsivyoAEYpzWIS5Bx212V0iffr/z1iWmz/fOfVx/h96ETldACIU57AIcw86iklnFP3XRfLW/InPqfasrweVify5AhChOIdFmHvQISIiIuUARCjOYRHmHnSIiIhIOQARinNYhLkHHSIiIlIOQITiHBZh7kGHiIiIlAMQoTiHRZh70CEiIiLlAEQozgEAAGB2inMAAACYmeIcAAAAZqY4BwAAgJkpzgEAAGBminMAAACYmeIcAAAAZqY4BwAAgJkpzgEAAGBminMAAACYmeIcAAAAZqY4BwAAgJkpzgEAAGBminMAAACYmeIcAAAAZqY4BwAAgJkpzgEAAGBminMAAACYmeIcAAAAZqY4BwAAgJkpzgEAAGBminMAAACYmeIcAAAAZqY4BwAAgJkpzgEAAGBminMAAACYmeIcOPrP3+MvF1fx2z//Fb9dXMX5xVWc/+1f8Y+/7f9+cRW//fP49vbPz//69/h3rq3n3Z/nF7/HH8+/Hd9/8Xv84733DwAAPijFOXDw7+ff4vzit/jLX3+Pf8R/44+/7grpvzz/NyL2Bfu+CN8V5r/FH/+JQyG+e9/eP3/vFO1N23/8J45t/e1fc+wmAAB8OIpz4KCZCd/NjjfFeTPD3SrO98X4sbjev7c1e94p3pPCPvd+AABYMsU5sJcWzMnsdrsg38+KHy9xT5dN/t0sm0ZxDgAAEaE4Bw7yxfjhUvV2QZ4W572Z9JG2AACADsU5LEGpsG7/PSmg/71/eFtTgGcvU98X393X+m31ZtJ7M+8AALBsinNYgPbD2Ib/nhbjzf3mmXvEO5eqtwrziELx3XoCvMIcAAA6FOcAAAAwM8U5AAAAzExxDgAAADNTnAMAAMDMFOcAAAAwM8U5AAAAzExxDgAAADNTnAMAAMDMFOcAAAAwM8U5AAAAzExxDgAAADNTnAMAAMDMFOcAAAAwM8U5AAAAzExxDgAAADNTnAMAAMDMFOcAAAAwM8U5AAAAzExxDgAAADNTnAMAAMDMFOcAAAAwM8U5AAAAzExxDgAAADNb/c///l+IiIiIiIiIyHz5f3ELGKED2pD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4" descr="data:image/png;base64,iVBORw0KGgoAAAANSUhEUgAAA+cAAAMiCAYAAAAM27K7AAAgAElEQVR4nOy995cUt7Y27H/vXd8v995jYIZg+5573vf4RGASzgkMBiYPORibnDMmgzE5DnTD5DydqjpVdXV1dfeE5/uhuqq2VKqesQ/m+Nwj1nrWMBpVaWtra0uPtqR6C9y/2dnZQMzMzPgwPT3tw9TUlBDlctmHYmmKgVUsC1GwSgzMQpFB3rQYGPlCBUUXOcNioOcKDDTd9CGt55HW80hpBoNkNodkNgc1o/ugpDUPKR1KSkciqbmIq1kXUTXjIqKkXUwmUgwm4kkG4zHVxVhUcTEaSbgYmYxjZFLByKSC4YkEg6HxOIbG4xgYj6N/LOaibzTqonck4qJneLKCKF4NRVy8HJx0ER6YYBDqH8fz/jG86LPxvH8M3X3j6O4bx7PeERdPe4YJRvH05QievhzB45fDLh6Fh/DQQWgQD0ODePBiwMX9FwO497zfxd3uPtzt7sO97j7cedbr4vbTHtx+2oufnvTgpyc9uPX4lYsfH710cfNhmMGNByHceBDC9fsvcPXBC1x58AJX7j/H1bsvcPXuC1wmuHTnOS7deY6Lt7tx8XY3fvjpmf3z9mP88NMzXLj1FBduPcX5H5/g/I9PcO7mY5y7+Rhnf3yKsz8+xZmbT3Dm5iOcvvEQp288xulrj3Dq+iOcvvYIJ689xKmrD3Hi6gOcvPIAx64+wIkKjl65j+NX7uPI5Xs4cvkejl66a+PifRy5eAdHLt7BwR/uVnAbBy7cwYELd7D//G0cOncb+y7cxr5zPzHYe/YW9p69he/POPgR352+iT1nPHx78jq+PXkD3568gd0nrrvYeeIqdh6/hp3Hr2HHsasuth+9wmDbkcvYduQyth6+5GLLoYvYfPAHbD54qfLT/v+mAxex6cAFbDpwAV37f0DH/gsu2vedR/u+82jbew5te8+h9fuzaP3uvP3z+9No+e4MWr8/i5bvzqB5z2kbu8+g+duzaN59Bht3n8E3u0/jm92nsWHXaazfeQrrdtn4ZsdJrN1pY932E/h6xwms2X6cweptx7B62zF8tfUowXF8ueUIvtxyDF9tOoovtxzDF5uP4vPNR/F51zF8tumIi0+7DuPTrsP4pPMQPu04gk/aD+PjjoMVHMbHHYfxUfsBfNR+AB+2HWSwqmU/Pmg9gFUt+31oat7nor55L+qb96JuQwUbv8fKDd8xWLF+j4vl33yLv6/9FsvX7cHf19r//9vXu+2fa3e5P//29W78dc2uCr7FX9fswp+/2oE/r9np/vzL6t340+od+NOX2/Gn1Tvw/lc7bXyxA3/6cif++OUO/PHLHXj/ix344+fb8f++oNiK//v5tgq24A+f2b//4bOtLv7n8634n0+34PefbMbvP9ns+/33n2zGf3+8Cb//ZDPe+2QT3vt4C977yE5776PNeO+jzXjXwcddeOfDTXjno0688+EmLPugy4elqzqxdFWn+/9lqzqxtKkDS5vasPSDdixp6sCSpg4srfxc0tiOxY3tqGmyfy5ubEdtQxtqG9p8v9dISEhISEhI/FvirX9ncs4TdEnOJTmX5FySc0nOJTmX5FxCQkJCQkLin4F/mJz/qxB0ETGXBF2Sc0nOJTmX5FySc0nOJSQkJCQkJH4LkORcknNJziU5l+RcknNJziU5l5CQkJCQkPgn49+GnMut7ZKcS3Iuybkk55KcS3IuISEhISEh8VvFvz05/3e/FE6Sc0nOJTmX5FySc0nOJSQkbLz11lu/CP9suSUkJP534N+anPPEXJJzSc4lOZfkXJJzSc4lOZeQ+PeFJOcSEhL/TLwhcj7jolye9oEn5zxB50m5iJi/jm3tPCnPanlktbxLzkUEvRpJny85jykZF9FE2kUknkIkLibolJjPl5xTgj7/29pj6B2JoWc46oKSc0rQJTmX5FySc0nOJTmX5FxC4l8Zr4Wctz9FnJ9gA+g+Qv8+gm2/al2uoJspfR7lOXK9EfnaUNNwEBeStnTxWwfnr79fgl9ap3k/dwXdfL7Xrcef/b4gmUT//gE555LrtehBUBcHR0bYqiSf4qM3bSevsb0lOZfkXJJzSc4lOZfkXJJzSc4lJCQaXic55yfpNln+hwjmvOEv66Nb2fmTljdFzoPK+TX097+BnP8iO5ifTD/LPt6U7ueqiyM3l76t9x8g6JKcS3Iuybkk55KcS3Iuybkk55KcS0j8NoC33vpFYN5TjXQmn+Ij5u80ws09w0QE55G/avlX0I0sLrRXeYcvqvozyhQ8331EIIv7O32nI9c89Rck07zKqvxdqFv+vVlcOGK/o7uXq5ev/r+EnAfplaQnR9CdrOiH7mxIPsWF1ynTfG1SJNsR8qxPr6J3VbG/5Ai6k0HlVrNpCntHhq2TamXxOgyyqSA987tTgnT28yDJuSTnkpxLci7JuSTnkpxLci4hIdHwK5Nzh0wQMrOt19vS/dGtLNB7heT13uH8LTg/RWW7eED0MPAdAdva51cmR5SCtsjT339W5JwtQyjTvMsS65YldW0M0XS33R8ZCdDrzyfntA70vb50CMj5a5aJRs6rtbdQtiN0EUSg1/naU6Ve815oCKz33DquCdKhz04ENk36mN9WZORcknNJziU5l+RcknNJziU5l5CQeC34dcn5QVxI8mSGRv4oARFFBavlF4CJYtKoecA7hIT6Z5bZwOV7reS8or/2AJl+FjkXRFxF5VZ7p6i+86qHKL8jE5/u1DmofX6JTIJ/zI6EajYpkC3QnkXyzcP+5qWvin0LF4rm0nGVdp2vDPOxlV8ISc4lOZfkXJJzSc4lOZfkXJJzCQmJhjbgyVu/CMx75h05F22L5SN1NH2O/NXQ/hTxud4RSM7nX+a2Xprv14qcB8h05GeU5dNtG7dtPkCW10XOfX8jRJeR4dcg5ySNRubnam+ffnhyXkWv87Gnn0vORe01Hx3/THLus+mgsiU5l+RcknNJziU5l+RcknNJziUkJF4fflVy7ts6O98otPNsdn6T/4CI4rZe51ztHISxyhbwYHAXtv0a29rdbckBMv2SsoTtMs93+ur/rxI5Z9PYS9WqtfdckfP56HUe9jevsqnO+LzOlvN/NHIeYNNBskpyLsm5JOeSnEtyLsm5JOeSnEtISLw+/HrknEz0yd8Dz8Ty52krv18Iyh9UFpPmP6/tP4frJ3+B+avVmYnUewSKIYI/i5yzdRLLNM+yAnT7EX+O2I0C/xrk/B89c/46ZarcUVBZ0KnW3lXPnAfpdb729LPJ+dy3tc+7LJFuA23a01lVW/mFeCPkHGULhbyJaQBmeQYll5TPoFACrFIeuakyjFIJlmXCKhWhlYDcFGAWypiyirAKOeSLlp2WL2Faz2K2WES6OA2rOI18zkC5YMLQczYJL5SQNy2Y+RxyhoWCXkSxMIVkXkfaKiCbLyOllZAulpHNlZDRC0gbBlJmDsm8jlQuh0zOhJ6zkM7koOs6ktkyoloBqjaLbEaFlskipelIZGaRTuWhp1NIZRREsxlMZnJIZixkYjoi6RQm1BQmUhnE02kkUknEkyom01mMJHXEkllE1YyLiJJ2MZlIYVLNYzySRCSqIJpIYyyexXAsi/GEhol4GsMRFaOxDEaiaQxHUhiNpTAaUTE0HsV4RHnt5Nwh6C8HJyU5l+RcknNJziU5l+RcQuJ/DV4fOff/E3/nPPjWcuF22mq3nDPgtw8HbV0WXXjlfH/855VpE6XKv8qt291H2PT4radznzGeS39VZAosi6uTWLeC91bbKu/Tt4gIC/4xl/7NIUPv0189ck5ltYlstfYWyMZdcOjX6zzt6ReQ85qGtjm+c17tywSi31lZg2xabIN8PX8Z3gg5L5enAQCmaWJ6BihMAaOKga37z+PPHzbj93XNWLq8BSvW7MG+s/dx7k4fPt98FJ917MWVO8+Qz+dRKtlk27DKKJamUCpP40FoCJ2HrqD2461Y1NSJRY1tqG1swadbjuPMTyEoWgH5nAGtUEAhb8HQc0gXTMTNIi7dCaF550n8/sONWNK0EYvq1mFpQzOWf70DnfvO4W53P1LZPLLZLFJZO2L+/dGr+KLre3zVcRCPX7xAMqUhns3ByKaQSaWRSOZwLzSGr3aewjufbcaC+hYsbuzE0roN+NvqnVi/8wyuPehDJK5BVTI21Nyc5Hw0ZkfV44kUJibjmIjbBH0snsZ4RMF4LIXxWArDEbVC1O3fvei5JOeSnEtyLsm5JOeSnEtISEhI/Dr4GUcUfg7+oa3Sv5JMr0W231hdfkN4I+TcLAPFYhGYKsIqlnH5fgh//LQTixtasLihBX/6fCv++OUuLFixEYsbNqK2sQULGluxdNUGbDpwAqOTE8ibJVhmGeXiFNKmhW/PXkdtw3rU1LfjvVXrsXLdLvzl611499OteLu+DQtXrMOaTfsQS5tImnkYho58PodMsYyuA2fwzoq1WFbXhprGLixqbEHtqi4satyKhSu68E59J7YduISxaBI5PYukVkAyV8RnrQewZFUzalY04+zNu5iIpxFNa1CzChRjGq3fXcKSuk7U1nVgYd0GLP6wFQsaN6CmsQu1DZ1YtHwj2r49h1BfBIl4FslEFmo8Myc5n4inEVPTiETjSKRsUj4WT2N4IoaYWiHoEQVjk95W9rGoUiHoqiTnkpxLci7JuSTnkpxLSEhISPxqeF3k0Ym+BkWu/xky/Rqy/bPr8tvFGyHnhSmgXC5jeqqEgUkV7zZuwH+t2IBlq1rx3ZnbuPnwEW48DWHH8R/w+8bVWFS3Dr9r7EDNim/QvO0gXvX2QMtbKBXtM+v7z16vEOoO/PWzTlz94Szu3/4Jz7rDuH7/BdZsOYrF9euxrH4D1n97BpPJDAqFAtJ6Dgd/uI3FjRuwtG4D/vJpF1r3XcKpH27g+A8/YceRa/i87TD+0LARazv3ItQzikxWR1bLQ9EK+KT9CBZ+0IGF9V3Yfew8eocmkEhriOsazt17hWWrtqFmRSf+8lEbNu3ch6OnzuLUpevYcvAcPm3bjT80rcH6rXvxONSHiXgSk4kUoqm5I+eTiSQmYnFEonGMRRMYjCQxnsxjQslidDKGiZiC8WgCEzEFkUQSY5MJDE/EMBxRMTQpt7VLci7JuSTnkpxLci4hISEhISHxW8ebOXMOwLIsFGeAj5t3oXZVB2pXdWD7ofN49OgJEpNj0HUDk7E09h29gqUrm7GocScW123Bxs0nMdA3iKyWQ75YwmAkiT9+ugm/a9iMdxo24vylq3gWeoVEQkU2nUEyY6AvomHl2p1YsPwbLPugC0+e9yOdziKdn0bdN3uwqKkLSxvX49DZS3j07AUiQwOIjo9hdGwC4cERXLp1Dz9cv42B4QmkkjryOQNJzcBXm47jP+ubsahhE3YePYOBwTGkMmlks1ls3H4QNXUtWFy3AV27D+HWrVvofdWDgeEIBkaG8WpgGNfvP8Spy1fxsLsb0WQSsYyGMTU1JzmPqmmMR2OIKimMKRmMpkwcu3wPxy7dwrhqYDym2hHziSgiUQUTMYWQ86Qk55KcS3Iuybkk55KcS0hISEhISPzG8UbI+UzZxNT0LO48H0JN3Xq8Xd+G//mwFdd/vIvsxADK+QKKhoWp0izUTAnvf9aF/2rswoL6FqzbehAvu8OwLAvZooVzd1/g7bpWLGrcis/b9+LevTsYUk1oFtzb2DMFoO27s3jngw78bmUL9h7+AZGogow5gyX1bfhd4zYsXPElrt25h/HhAWTSBjTdRFrXkDV1xNMKhsfHkFCS0DXTvuhN07G66ygWNrWgtqET3588j/6+YahqAplsHqvbv8fSD9pR07ABe8/fQGhgCGOTCSjJIhQ1g4iSxYSiY3AigYnJOBQliURCRSo994VwTmR8UtUwohZw8PIjvNuwHu+u/BpHLj/EYCSNSTXnEvSxSByjE3GMRJOSnEtyLsm5JOeSnEtyLiEhISEhIfEvgDcTOZ+2YBSnseXIFXcisnrTfjx98RJGKobSVBmlqTLKJROGVcC24xfx9qoW1Kxajw3bv0N/7wBymg69OIuP2/dhYWMHahva0PTNLmzaewp7z97EgbNXcezsFRy/cAMHzv6EjzsOo6auBbUNHWjbeQwjE+NIpLJ4b+VGLGrcjiWrWvBFx3aMRLNQ9RIy5hTUrB0h1/ImMjkDWS0HTbdvgE/nTHzRfgg1q5qxaEUrdh89jf6BEaSzGcQyJXzatg81TZ2o/WATlq/fhmeDk1DTeahqDql0DvFkHpGUhUjSRFzVoSoZJOIpKIn0nOQ8kkgintIwGEnjyJVHWFK/ETX1rVjc0IYlK9fjxNV7eDmuYlLN2Z9Ti8Qr589VDE7IM+eSnEtyLsm5JOeSnEtISEhISEj81vFmbmsvmSgA+NtXm7GksRVL6zZgy75z6BmOIlcoIVeehjVVRjGvAwCuPuhHbUMn3qlvx8bOA+jp64WW0ZEvA8vqN6CmqRVLmtajduV61DZtQU1TKxbWfYNlTc1YtHIDald14e36dixetRk1dS1Yt+MwXvSGkdWSaNt5Br9b0YmFjR1Y0rABHzQfQs9AP9IZDWa+BC1rQsta0PQCkloeai6PTNaAoufxadsBLGxqweLGLuw6cgaDI1HEkhmo2Ry2HzqPxXXNWFDXjqVNLaj/ugs37z1DQskglYgjlc4iktQRSRqIV86ZJ9IGIklj7jPnsSQm4mmcvXYP/12/DjX1rVi4ahveru9EbUMn3l35OU5eu4/BSBqjkYRLzseiSQxOyNvaJTmX5FySc0nOJTmXkJCQkJCQ+K3jjZDz2dIMSjPTqGnYgMWr1mFR/TacOHkOw2NxFKYsWBZQKM/AKhooTxUwEMlgSX0LljS2Y83Ww+h5FYZu2t8uX1q3AUtXNmNB/Was37oX3x85hsMnzuDQ8dM4cvIsjpw8i8MnzuDIybM4dPw09h0+josXL2OgfwRZzUR3zxiWf9KMxSvWYVFTF/6raRuW1bVg/c4zCI+nkDRMaHoKOT2LTDqHjF5GWs8jlc3jk85DqK3fgEVNndh75Ax6BkeRSmeRyRroHVfx/z5uxYL6Fixo2owFDR2oXbkRn3QcxM2nPRhN6IirWaTTaaippH3mXDUQU4pzf0pNSeDk9ZC9GNG4AUsbu1C7sguLG9pQ09iFmroWLGpsw/5rfRiMqRgfVzASiWAkmsXIZPy1kHNK0F8NRVw4xFySc0nOJTmX5FySc0nOJSQkJCQkJH453syZ86lZ5IslLGlsxe/q1qKmrgvXfryNSFTF1Mw0iqVZWMUypqYtWEUDxgwq5LwVX285jL7eV8jkTOiFMt5pasXShnYsrO/CjoNn8bynB0OjEQyOTGJoNOL+v29wDH2DYxgei2J8fBJKIo2cYSGpFfDTkz6sWL0JtfUbULuqA4vq2rC0qQ1LVq7FtsMXMK5mkczmkMk6Z9Ftcv5p12GXnH9/+LRLzhOpLBStgB+f9KHxm+1YsvIb+zNxje14u64VS+rWoO2703gxGMekqiGRSiOqJKCoGcTj2TnJ+Ylrt7BkxUYsrO/Agg9asaCuEwtXdGDpqk78rq4NSxrbsbChFYuWb8TpqzcxOZnEWCyG/jEV47HXs61dknNJziU5l+RcknNJziUkJCQkJCR+PbyZbe3lIqxpYPHKdtQ0tWLpqk24cecnqEoGllXC9BRQLJdQKuZhWSbSFrBo+Xosqd+IdVsPovdVD7JGAXpxtnLeuh1vr+xA+67D6BnoR1bLI2dY0HMF5AwLZqGMnGFB0033p57LQ9MN5AolxDN5hIfjaNtzHH9YtRY1qzZhQX0bahs6sKS+BU3f7EJoNIGUnkc2m0ZazyOtmUJynkxlkNJNpLJ5ROIpvBoYw54jF/CHpg1Y3NiO/6jvwNt1rVi6qhPvf7IJ1x8NYEzJIJFKIp1SoaXmPnMeM8tYvLwZSz7aioVNG1Fb34x365uxrGEtFjduQE1dCxY2tOLdVV2IZA1Eo2n0j45iQjEwNB6V5FySc0nOJTmX5FyScwkJCQkJCYnfON4IObdKBeSngWUr2rGgsRU1dS04fvEcVDWFUnEGJauM6elpWEUDpVIJI2oBS+rtz5Kt3bIPPS9fIWeYyBaBpXXrsLC+AzWNXfiqbQ/6h0eQNy0US1MwC0UY+QLMQtGFkS9AN4vIGnnkDBN500LWyCOpGRhPZHDnaQgftu3HssYW1NS14J0Pt+K//rYBTRu/Rc94FBktiZRmzEnOY/EkMhkNmpZD3/Ak7oVGsGbrYbyzqgWLP9iEt1e2YVFdO/7vx5142DuGiUQCcSWBeDw+JzkfT6bx3ooN9gVwjWtwvzcONTeDqJbHk4FJLGlsx6LGNixavhHDiRSi0TQmFQVDk2kMT8QkOZfkXJJzSc4lOZfkXEJCQkJCQuI3jjdCzqdnp2BMzeKjDfuxqKkTixtasO/MWcTjCqbKQMkqolwuo1i0ifXjvgSWNnVgcd0GrN+6H72v+mAYBrQSsHLNZixs7MSiujb86aNmPH05gHRGg5EvIG9ayJsWcoaJnGGiYJVg5AvQ8hZ0swCrWEYqk0apVEIqk4ZpFZBQkhiMJHHu+kO8/2ELltZ3YlHDJixa+Q32n72KsdgEktkcs619YWMHQ87VdA5pzUQyYyCR1JDU8phQsugZjuL6vadYvmYrljbZCwoLV6xH+97T6BmNIJ6yt7TPRc7HEir+p6EVC1e24t0Pv8HRH37CRDSF8XgcJ678iMUNbXi7rhnvNHViKJ7E6Gjc3dYuz5xLci7JuSTnkpxLci4hISEhISHx28cbIeelkoV8aRo7DlzG2w0tqK1vRct3hzA+EUPetDA9PQ3TKtifVJsFdh69jkV1bVjS2Ixvth3Ay3AfCqYBvTiLTXtPoKapE0sa27G0oRlHL91GKp2FkS/AyBdQsEowC0U3Sp4zTOQKdrScIe95A5lMBoVCAZlMCmoyjfBgDH/9bAveXmlPljbsOISBsTGoGR2pbB6fbToiJOfJjAElpSOpFRBN5ZDSLcTUNDKZDKKRCXT3T+DDjXtQU9+Od1ZtRt3XW/Ag3I/hiIpoxpw7cp7KoXZFO/6jbjMWNHyDUze7MR7VMBJP4djVB1jc0IZFjW1Y2tCOgaiCaDSN0WgUQ5P285KcS3Iuybkk55KcS3IuISEhISEh8dvGGyHnU6UyitNTuP24BzUftGDRijasXLsVr/pGUSiXMDU1BbNURmkGyBZmUbd6KxY1dGJxUyvWbtmHVz2DsIwcNLOI63ceoaa+FbX1rVhQ34amjd9idCyCvFlyz5rnzZL708gX3ah6VssjVyhVtrkXYBWnkUrrKBTyyOVyiKdy2Hn8Bpau6sSiuhZ8vXk/ukO9UNKaL3K+98gZ9A6NueRcTeeQzBhIZfOIJzNI63ko6QzUZBoxNYnzt16gtr4VtXXtqF+zBT89fIHJWBKRhD4nOR9R0lha34UFq3ah9oMWHDh7G9G4gdFEFocuPcDSpg4samxDzYpmDMWTiERSGJ6cxEg0K7e1S3Iuybkk55KcS3IuISEhISEh8S+AN0LOMQWUporIWTN4f/0u1K7swpL6jbhw+SekchkUihZKM7PI5i3cfvIK765ch4WNm1DT0Ix12w/g1ath5LU0rKlpZI0C/rxmN5Y0tuPtxk1Y3LARp879gMm4CrM0DS1vwbDKLnKFEozKNnctb0HPl6CZJaRzBaRzBRiFKWSMAjI5A8lcETuOXcWilRuwpLEV32w+gBcVcp7MGIHkPJW1v4WeSmXsT6WpKlKagYmkhphuQU0p+OHOC/vMeEMnGr/ejLsPniISiSGpanNfCKcqeHf5eiyo68Tihq9x7uoDRMZVxOIpnLzyALX1rfaEr64VI0oaY2MJjMViGI1pkpxLci7JuSTnkpxLci4hISEhISHxL4A3FjlHaQqzU8DtZ2NY0rQJv2vowvtfdeFR/wimDB3FGeD5WBp//rwTNfWteLtxExbVr8e67fsQfvUSpmkin8/DLM7g6t1u/Hf9Oixp6sB/1nXgnRVrsP/8bUTSBRSsKeQ0Hfl8AcXSLDK5KZimiWkzCz2Xx99Wb8OJ2wNQ03lYug5NKyJnqlBNHY+GYnj/sy7U/n09/nvFOhw+eQPhFyPIpgwkzQI+6PweC+t3orZ+C3af/AE9g73IqhoSegZ//rAVO08/xvNIErFsCkk1By1rIZ6JYzCmomnjd1jUuBUL6zuwYddR3Hv8DPFEGtF4fk5yHk2k7RvhdRNJLY9Q7yDGYypGIwk87xtESjeRzhWgZg1ElDRGIwmMRhIYmYy/NnLuEHNJziU5l+RcknNJziU5l5CQkJCQkHj9eDPkfGYapZIFyzJRmgHOXH+Id1euw7K6Fvzhwy3YuOskPuo6gqUftGLhinWobejAgoYuLGtqxoZt36Ontx9ZXbPPphfKyBZmcezSAyytW49lq9pRu6oLi1ZuwN/XbMfu0zdxs3sEVx8PYM/pH7Fx9xk86x1CKpNGpgjUNLXjP+vb8PfP29Cx+xj2nH+I787cRsvei/jjlzvw9vJm/PfHnfi4dRcu/HgHY5FJpBQNiZyBzzZ9jyX1m7GsrgM7jpxG71AfUoqGiG5h2cpmLGrYgvc+bcNnm/Zgz8m7+PbkfWw+fgV/+XQzFv6tGbV1Hfj7F1tw+uJ19A+8wkRkFNH03BfCjUcUTCZSmEykkEjrGByLYDKRwkQ8ieGoTcTHY843zW1CPhpJYCyqVEi6JOeSnEtyLsm5JOeSnEtISEhISEj8lvFmyPn0LEpTZUzNlFGaNqHlsrj75CW+aNuPZSvaUVu/ATUNzVjS8A1WbzmEr3eeRW1DBxbXr8e6bXvxsm8QWS2HUqmEfL4AqwyoxjQu3H6Ov33agoUN7VjY0IrFTa1YVL8eNXXrsXRVM5bUb8SS+o04d+MO1IyOaLaImgb7U2hL69bjnYaN+F1jB5Y1bEJtXQcWLm/Bu6va8Enbd7C4OB8AACAASURBVDh78y6e9YaQysaQN0qIZTSs3fo93lu5EX+o34BdBw9jYGQY6bSJWLaAPzS0YsHf2vDuxx2orVuLJXUdWNywFW83daB2RRuW1Lfgo5ZvcfjMJXQ/e4LJkQEk0yoms3N/5zyaSGMinsRYVEFEsf8/EU/aBDxhpzvk3Imae8T89dzWLsm5JOeSnEtyLsm5JOcSEhISEhISvx7ezKfUrBlgFjBL0zBLRfu750ULI5Mx3H0WxomLt3Di4o+4fOMnPHzyAtsPXMDiulYsqt+INTsOo/tlH3SziFKpBMssoFAoIGdYyBglDEdSOHPzCbr2ncVnbXtQ9/Um1K/djM/a9qBl93EcPH8LD5+9wOTEGPRcHs+HEth54ipath/ARxu2Y8Xa3aj7qgNfdnyLTd8dx/ELN3D7wTP09Q9DVVVkMyrSGQOZQhF3n/fg2MX72H/8Mq7euoXh8TEkknlks1k8DY9j76mfsGbT9/i4eQvqvtyClat34sP2vVi/8wj2nb+GMzdv4nH3M0QnY0gpGqKJLMZTuXmRc4eUU4I+HlMxGlddcu4Qcgq5rV2Sc0nOJTmX5FyScwkJCQkJCYnfPt5Y5NyyLGAWKJenUSrPolCeQqFowDBVxOMKopEJZJQo0okoDp26hvc+2ITahjas3n4Iod5BJLM5+1mriIJpoFiwUCgUoecKyKY1jI1NoHdgFE/C/Xgc6sOLniE8D/dhoH8EkUQSWjaNvKEjk9UxGVcxMDiMF6/68Cg8gKfhMB4960boZRhDQ0NIJBKIRxPQsnloWRPpjIFs3oKiFTA0mURP/wiGRoYRT6hQMxZUJYpUWsfgWAzhvkE8CYVw7/EL3H0Swq3HT/Hg4WN0h0MYHB9GNJnEeCyFeLKAWNrCmJKZk5xH4vaW9oiSxnhMdbe0TyZSGIkpGIsqTKScknMZOZfkXJJzSc4lOZfkXEJCQkJCQuK3jzdCzk0UUZotYqpoYMayMFsCpspAeQqwimUUZ4CcVUahaKE8C2zccQIL6ztQU7cRnXsOo2dgGGahjLxpoVAooGQV7cvhTBMFq4Ri3kBO05EzTGRyBlKagXRGQyqVgaHnkTHsG9w13UDetKDn8tB1HclkEslUBmo6h3gyg0xWRzqjIZnVkLPKSOkWFK0IXTPtG9u1PBJpHal0FrquI53JQc2aSOl5qNkclIyOmJpEJKEgnkwhGo8hEosik1ChxFXE1DRiaQPRjImJZA5jCRWqlpr7tnYlg4l40k1zIujjMRUjMcXd5u5EzylZl2fOJTmX5FySc0nOJTmXkJCQkJCQ+O3jjZDz0lQB1lQZpZlZlKdmMFMqY8oqomjNoDQNWNNAzppCYWoWMa2EJfUt+F3DVrzX1IIjJ89ieGQMRr4Aq1iGWSiiYJVQKk/DsIowrDLMQtkl77pZgG7a3zV3vnOum0VkDAv50gzSeh65goW0noduFpHLG8jmppAzp6FmDeSsMpKaASWjI2kUkMpbyGk6Mlmj8vk1E+lsBpmMhlRat4m9ZmEymUEya3/rXM0aSKQ1+3vnmRwUNYOsZkJJmZiIZRHP5hDP6oipCmKJ+JzkfDKWZKLlDBlPJH1b2em587GoIsm5JOeSnEtyLsm5JOcSEhISEhISv3G8me+cWyWUSsCrSQ1nfrwPwyoA5TxmSgWUyrOYKZool0xMzUyjY+d+LGlsx381bMf//bgTt+88QCyWgFUsuwQ9XyxBN4vQzBJy1hRyZhn54hTMQhGmVbA/u2ZaKFhTMPJFFPMG9FweWt5C3rSQyerIWWVkciZyuRw03UBazyFr5JHJ6cjkDBj5AnTNhJYxoGXT0PQCEmkDSV2HmkkjndGg6QWo6RzUjGWT93QWSVVDMmMirmaRyuahKDoiWgaRVBaJZA6pdA5KOoPJeALpjAFlHp9Sm4iqiKc0JjoeVTM28Sbb2v0R87iMnEtyLsm5JOeSnEtyLiEhISEhIfEvgHmT8yBiPh9yPlMqozQNPO6PYVndOiz/ehe2HbmKJy9HEYlnEFM0XLoTwqq2Q1jY2In/WN6M33/Qgh2HTqE7HIKmGzALRSZyXrBKNhknsKPlHox8oYKii5xh+aDnCi403fQhkzOR1vNIaQaDZDbHQM3oLpS05iKR9COuZl3MGTknoFFzChE5f51nzilBl+RcknNJziU5l+RcknMJCQkJCQmJ14s3Qs4xVUKpPIvHvZN4r6kFC1ZsxIL6Nixt6kDtyvVYtHIDln3QhQX1bViwYiP++Gknmnccwk/3HyMWiyBnmLCKZUnOJTmX5FySc0nOJTmX5FxCQkJCQkLifyXeCDmfLRUwMwMMTKbwWdsevLOqBTUNzahpaseixg4saupEbWML/ueDFqzbtB8nL9zE/cfPMD45gXw+B7NQRLE05ZJzh6BLci7JuSTnkpxLci7JuSTnEhISEhISEv8b8EbI+dTUDKamZzE1C0SULF70jeHK7Sc4dv46jp69jsNnruDa7Yd4+OgZnj15iqG+fqTUJApF+4I3q1h2yblDykXRc0nOJTmX5FySc0nOJTmX5FxCQkJCQkLiXxFvhJwXpwFrahbl8jRMI4+8lkVeyyKtJJCITCIdG0NGiSKjKtCzGkzTgmWVbDJetFwiLoIk55KcS3Iuybkk55KcS3IuISEhISEh8a+ON0LOp2eAUtlOm5mZwdTUVIVc28S9UKjcwl6agVGchVGchVmcQbE0hXK56IuWS3Iuybkk55KcS3Iuybkk5xISEhISEhL/m/BmIufFgp02M41iySbkpRnAKgN6oQxjahbG1CzMsg2rDJSnYH8+zcwzF8FVO3cuybkk55KcS3Iuybkk55KcS0hISEhISPwrokLOZwQEnSXqM6AkHZiensX07Aymp2e936dn7fPlBOXpKZSmyvb/K9Hz0lQZpXKFqFfg/O6cL6dnzKtFzA3LT85Nl5wXoZsF6GaBEPUCcoaJrJFH1ihUvm1u/67pBiHjOYaU8+RcRMxTaY+cJzhiHlezYmKu2IQ8pnikPJogpDyWFBJzStDHoskKHGKuYjSiMsR8qAKenFOCPkgI+oBLziPoH4mgZ3jShU3MY3g5PMEQdEnOJTmX5FySc0nOJTmXkJCQkJCQ+GWQ5FySc0nOJTmX5FySc0nOJTmXkJCQkJCQ+CfjrfLUFMpTZdg/bZTKfhQr6cWSc3P6FKxyGVZxyvu9OIWCVWZgFovIW5b9/0IJBcv+PV8owTCLLpzfc3nLTcvlLehGQQgtZ0LLmcgYpvv/rJ5HVs9Dq/zMaCZSuoGUbiCjeUhnc1CzOtSsATWrQ8nYvyfTGpLpHJRMDol0tvJTRzyluT8dxJJZBlE1g7jibU2fdLalxyuIpdj/VzARTWI8lsRENImxqIqxqIrxiIrRiGJjIuH+f2QygZHJBIYn4u7P4Yk4hsYTFcQwOBbF4Fgcg2NxDIxFMDAWw8BYDH0V9I9G0T8aRd9IxEXPSASvhifROzyJV8OTeDk0gZ6hCYQHxxEeHMerwXGEBsZcvOgfx4v+STwfGMWL/nE87xvD874xdPeOMnjWM4InPcN4+srGk55hPH41gsevRvDo5ZCLh+FBgiE8fGHj/otBF/eeD+Cug+5+3O3ux51nfQxuP+114ZDv20IC/go3H77EzYcvceNB2MX1+yEX1+69YHD17nNcvfscV+5049Ldbly8242Ld57h0k/duPRTN34guHDrGS7ceobzt57i/K2nOPfjE/vnrYc49+MTnL35GGdvPsaZG49w5sYjnL7+EKevP8SpG49x6sZjnLz+CCevP8CJa/dx4tpDnLjyAMevPsCJKw9w7Mp9HL98H0cv38OxS/dw+PI9HK3g0KW7OHLpLg5evIODF+/g0A+3bVy4i4MXfsLBCz9h//nbFdxiCPiBM7fw/TmbfFN8d/qmTcZPObiBb09ex+5THnYdv4Zdx69j1/Hr2Hnsmovtx65g+9Gr2H70KrYdueJi6+HLDLYcuoQthy5h88GLLjYd+AFd+y+ga//Fyk/7/537fkDnvvPo3HceHXsvoG3veRete8+hde85tHx/Fi3fn0Xzd2fQvOec/fO7U9i45zSavzuDjXtOY8O3p2zsOo0Nu8/YZHzXaazddQprd53CNztPYR0h5GsrhPzrHSewdhtLxnlSbpPxIy4p/2LzYXyx+Si+7DpiE3OHkHcedQm5Q8o/6TyEjzsO2sS87ZBLxj9qP4SP2g/hw7b9+LDNJuIUTc37fETcQePGvS7qNn5vE/L1FXBk3CHkDv6+7lv87WuHlNv465rd9s+vd7k//7pmN/6yelcF3+Ivq3fhT1/twJ9W73R//nn1bry/egfe/3I73l+9A3/8aqeNL3bgfULO/yjJ+T99YiAhISEhISHxz8FbmhKCpoSgq/bPXPIVdNX7XVNDyCV7oKn2/528evIVdDXMPpt65f3dTetl8mhqCHrKfp9eeafulKF4vzvPOu+yEYZRSXPk1lSaL+zKmEv1+stI9bnPODIZ6T6ffLl0n/u783wu3e/Vq/I3I93v/t/Rj5NG32ekB+DpOVwpd4Cpg6aGkM8MMHXT1TDymSGvXk4ZmUG2XCUEo5KPlpvPDnllVOqSzw776uukOWVqagimNsy0h/3sCNO2uhp20zSVPjvKtpHipdF0Uxtj6u+mkfbW1TAK+jjTFroagqmP++zUSwu7shT0CUZPNI22Z0GfYNpNV8Mo5CZZXSkhWMYk0Ytt/4VchLEpTQ3BykV8OrCMKGtXXJrzjoIR9bW5lY9xthFC0YixtqaEYBlxpkxNDaGYj/v6qp3G9tViPsHo2C434bOhoqkwbaQ5aZy9lEyFqa+dpjJtzqRx+Xj5SmaS0YuuhlEsJJl36WoIpULSp6uSlWJ+19QQSoWU/1krxdiAplTycfKVC2nGF+hqCGUr4/N/ZYvNp6l2Gt9GZSvD2pBip/F92ilDVC7zvmKWTVME+RRBuVw9gp7VicxOm+hqGCVGB2FOL2FhuZrKplH9l4tZduxQHb2w/kCs+wxTL6oXJl8x4/P3Thm8fPRdvO51Ph9NI+2hq6z+qP8Tllv09Ocrg9aN059bX6Fd0XYTtW+YlUWhegmDaSPGhrw2d8tQaLlh5p2MDXF25b0vTNqNy8frvphh5KWy8Dqg+YTtphLbUP11o36ItqXOlBtmZHTtgGs3Xz5RHyxmGFthdRp29R2kZ+pPfWVwzzJtyejA31f594nsgNUBa39+PxRmfaLAxqv2IyoL11f9vpizcYFNMvLRvsq3Jadn//vE7euzNSXksw1XFuZZTj5Bmm+MKtJyw0Jf7Gs3vo2ENhQsi2v3vA0Vs56d0n6kcGXMJTOnF5/MAeMWKwtr436/EWZ0yts99aVUZn6cpu1N+y+dT4nGrRK1Ic7+xH3a8wk+X6L69Sfuq2FfPfj+4ZRbYtLCjE59tkt0Ut0Xe/MKt75EB45diduDa7ci77O5Pi3qW1TPvF6Ij+V9Iq2LsN1I3dh+zo7Jb3mVCkNXX7FOWLXJOm8oLAmvvExA6h0SznSOZA9omWya18FzlTQ6+cslWbKuKSEYaZ6EhytkPczWwyHcRJ5chZjTuuRSfT4dGOl+pg52uf1MA3pprKEYmQGm42mqR8KpHvKZQa5jhJDPDPo6H0PMK3o2MkOMY9CUUIXUsw4yn3UIvDdws8Tc/mmSNKfNzeyIz8mZ2ghjYHYZPIG3iTlvQ6Y+xjoMxSbmfAcq6GPMu+x8LFnXFD9Zt58lae77JnxOqaBP+JxmQZ9kntPVEAq5SSaPptgknDp5TamQdYUt1zKivvo6xJzavUvWab58jNNzGJYRY2xDU0Ow8nHGlnXVJty8bRRNlnBrikfMKYqEmHvvU1i7p2nkfaWCytieXa7KOirVJtL0XZrKEfjK8w4xp47eIc20zR1iTuWxCTdxhgpLuB2ZeLKuqSGUnTTGMad99ly20oKJS5qVRQ2h5JB1heYTkKCACTHjO918YaacIDLiLyPLtpvKEkFmEFNYnQYPgGGi03D1SYDKpvF2KpxME/LlLp7wgywdADkdUDvzBkVKRvwyO3XzT44CFkoE7SaqG2/3wolplWfpxNYlbkqVZ1XRhC7sW5zQOT1Tnfr0wumeLdc/KaPl8AtIOqcDn73w+aiNk3xMfX0ElCNBtB6cfw6c2PP5yAKSaBIvfJbYEEvMg9vD1xd4AsX0X84OGJ2Gmb7F6k/QZ4T9l5tcFgV1C1zgCjO2QCfYVKd0vPN0xc5pghbHRLbh6SXM6o/aRhB54OpRYsp1fHFWXC6jvzDzLNUL7fuef/bbpL/NqyzE+toj7JOPzhf49vV8RJbRfaAPE9mur+/7F/5cf0DKpL5Y1C+pHpgFKZV9H2/37FzK/z6f/yN26o0TfvsL9H98e/jyUbsX26R4PA8L68GPl0HziCA78OuUElXBIji/aOjrC2Gu3cJsewjbUmBDtP/O6Z+5NiL93tduAXZQTS+MrxO8z/ERc40zrj8g8jn53vIq8YoRQlfDXsScVMAh4VTJuVSP1zEcRRES7hpQJTpO8zLEvPIzl2Kj6A7hps5aV0NMFN2TpZc1UCXkkXWSbqT7fJMZI93HOSU7Ys47TSaKXvkbS8zDlbQB37M0TePSaNlGZpBpLF2tkHWuvjbh5tIyQz4duCScyJLPDjPt4+TjiZYbHScGmSfE3Kl3npBwBw4xp+mmNuobxJwoOpXHIfA0r5um0HzjrJNz0khn1lU+Yu5EvSeZdrPzTTK6d/Lx5VpGxNfBCyRi7rzXMiKs81Kc6HiIKdsj8GHyLEvM7Wdjvno40XFadjEf97WREzGnDoJGzJ3+5ZB62v/d6Dh9VhD1LhZUUg8nsq6y/kGtEHP39wrRMlXO7sNexJzJl/QNbD5iroZQJOTayVsqpMC2UZgQfW/yUiJRb3cgKqQZvehqqBJF5yc9aaZuDqmnbUsHJ2aQZQg3N6DSZ8mgSAdZamf8gOCbVJD2ZSbY3EBEdcUSvLknurRv8SRSU8jkktS3ZLHkhtaDjgH+QTbMTFycd5QYWey8JV4HCtFfgO5pGTQPPwnwCAUb+fcN0KTdmDGK16ni6Z6mefKxfZ9ZTCDyMXbFtRH7PrZP83px7YDqVPHblcgOqJ4Z2/AtTjj15SfdAZFwok+R3fM6ZRZ3OB/GE3i+fZk00pa+Ps3o3t/PRTLT+jJ9OqB9qS/hxy2GuPH2rHDtQcYepu9T/fmiSFUmuuQ5cT3CvjZi9Cf0Yd6YQn2J2Hb9i23UH+i8TkULOVWJQtifj/R1pk/7yiD14HTl+naBXel8Pk4WqgNG90Hkmvoh7lm+zzA+gievvP4Utlzab9gyAuyP8RFh37M0vXp0N6jvE3smY5nO6UrkD3w+h7MNqideL/yYwtSXW5zg6+G1pdhf0X4wH1mCxjx2rOD8Ad/3mci1f5GK8cXC/hEwfjDzA8HijmBhV+jHA+YRbD8KWADx+VgRufaPv752m6O+ogUzTQnZ5NyLjlPS7EXRnULYfBXD5SPrikPWWQfp32YerhBzdgU252559yYquWQv07DO+5iOpoRgpPhIeIgh9U66QQi387xBtrI7+XKEwLuykCi6rnrv4xVscFvUNSVUNTpO3+eQcKpTw03zdG+QfF7aEGjja6p/K7uuesScwtSGGT1pCiHrRB5To2TdliefHfFN1MTEfIypl6ayxNwtQ/enOVF06qydLe9MGblxn9N0ouO0PQo5diu7nTbp1oum0TLZfJ4dORFz+rxlcNvbVf9WdpaYe3md6DiV0d7ezkZaaBTdSaNb2Z2/OZFw2uZOFJ2Wy5N1TeWj6JUyHMJN87lb3j2nXiwQwl1BqaCyDlz1IubUhooVsk4HgJKZZOTQlMq2dZXVfZEh/xUHTkm4K4sXWXcHxUKaedZJoz7Hfp8/El7iI+tKCF4U3T9g0boFTno4v1GyxJMy3m9UW12m5VSbYDOycNuzRRM/+iwzYAVGgthdDb5JlOIf2BwdML5EoZMtVpbAMqgO5ogyuM/yk0HV/z6fnrk2YiaIokket12PtqWIFFC/yBMyKgtjL3zEjZTrm+hyvi5wkhdka6pfFl5/vomfaEEgSH/cWCGeSNLJPm+TXv+fi2w6eUsB9dW5fHxEleZjbZfdwsy0pco/Wz1qJlpEE+pe8euK9kuRvfD+he+XQW3k8xEB0XZfn+F28wj9UBX7E/kcfpxhFoGYvhBAUAJ8CW+nPpvkZC5x/YhZgON8LC2T1wsvn6jNRQsCPt9EbE2kU984w48f3LM+nyjaLSPqHwGEm/o5Z7xk7c+LRDK2wdku0we5fkl/59tS4+UL8BGiccGTRbzoxYw9xP4YO6B+g3s2yBeL2tLfL/16Yfob8TlBPoz62MAyOHth/Abni33zEs5vCG2NeR+7Nd7nDzjbCLJJ6g+C7EC0qFnNJ/JjGd8HdTWEt3JJbiu7EvJFx3XVOYvOrujqKZJWqYBLzKkgST9Z15NsPk11trKzESNKwh1FGU50nMhn0Ih55fmg8+R8Q+QIqXdlEW2DT/W7inXSvSi6l2akB9xO5bwznxlgGkxTKmlcp6Kk3iW+7vZ2r6Py29vtNO98ulOOs5WddpZ8ZtjnRPIZL7LupmWHmd81tbK9ndqLakfM+bYUnzH3R8zz2hjXHmE/WVdsYq5xZdjb1tkov5tG5C7kJpgObz87wQ52KkfWKz/drey0DCba7uSL+OrhEHP6vEPCqQ4sI8p0Wk31ouPUhvit7C4xV7lyKxFzar9FsuXdS0swv2sqT+Bt++NJvaaGYFWi6FRXzrZ1KrdDzKnvsCPcXHS8oDK60lV67pxEs+k2eMV7Hz8QOWnsIkGKtVOF296ueGlUx5riEXNqbzRi7qZxW7xsx5z22Z8oLXAblKtjQbS4UsdqkQxm0OHIElMGHYj4SbLKkQKaj/QD+j5dJLMaVDeSRstVSLmcnqmt+EiVQmUWT1x8gyevK24SQPMxtlFlAkv9dhDpo7Ixg7bC6k9Uj+DJh3+hxKdnvs25KJf3voCzddTGA4gbWw/R2WwvOs72GQHJ5SaXTN0Y28hyeqlmG/47HSg59qexuqcyimWpQl4526D+VWSntI2o3xUudtAjKyrVC2fPRa5czg54WRiZ+YUczp69MkSLQOxOEbe/8TY+x0IY1b1IFn7OwJIHrx78+CFcXKziX/i+L2pLamdC/0f1QmQULmJwUT1eV7xeePtj+rQaYkiGb6zgfJNvHKyyKCLqq7w9U3/D+F1armjrvo9UBchHyvD1GYXXi99fUX8QOFbwixNqyHd8wefvheX6xzJ+QYX3V9RuXXsR2a7ATn3+xTd+cH6Ns2dm8S7AT/razeJt3O/DfGNe5Se/IMr4Ic6faipnB6JFOUFf5e/N0YLkm8eZf7FO/e3Bz+F0NeRdCOcULLoQzomOM4aWfOXrVKJt6+4WdSKEk0aVkvNtb/e2y9PGNsgFcw6MyjlxauBuxJyUa6Q5Eq6Q6Dipr0PWad2caDs1eGY7upvW76ubkeG2siv8WfSKfM5WdiKjQSLrTn5nKzujg8wQI5umVC6EI+93nuU7qRdZ986uBm1vp+/T1BBzIZxjD/n5EHOFPYvuwI6ss4O2s0WdDmT0PLmT39vK7nV8ep7ckZO/JE5XwzYxZ5wcIdykHIvf3q7QM+ae7doXwrETRIeE03r4t7KHUXAIPNGfZcTY+qr2GXNmQqLYF8LROmgKS8yd54v8syobRfeeTXDyOWfM2TanF8I57yhyBF5TvG3wtIwSR+p1NcxdCFc5726KIuFJpo00Ls3JWxJcwka3t7uO2Ymik3JE+ZzIOuvU00QWZ+LHRcxVm5gzMiv+yYL9bMCEjqsvP0Dzg4k7qeAuMGImBkRXdIDhJ7X8wMb2jwASzk3imXykzatd+kV9QhAZofpkB/eAiaRjQxzZ1IR68U90nfdReR09sz5MsHhC9BIks6h9GT2T52ia9zxHWlSiK76NROQrgFDoRCeezOJt9dSOgogbI5/C1sP1B8JJWUBEi/zOv8/1EYGTRq7P+BYiOALAlcvbabWFDdpudKzk29dn91waK0tApI9byKk6aVRY3Qsv5CqK+wL1iYG+hLdJxZ/G+CtFrD/6PnYu5fkDTZRGfXsAaeHnFl5b+gme0CdSv+YjyMHHYvgxWehjRZdaBpAl9tkwUw9vnBEs2lQh3DxxY/1f2Pc+vs39Mgfbs8juRXYqHBcEdkXthelHgf2XlOHzf36/y/TBKrYRqAOfv2IXXYP6vjfGc5F6ge795F/s/3gd+OyF2FawrgTBC4HfFbYvXwZ/7G4OG2L7jHgx2tdGQceZiD7ntDWu79N3eWMeuxtZ1L5vUcfpEG76ItG2dSbNyZtiSb2uhu0L4YigNI1OPtzt7aQSNIruVMJ/e3vwGXPeWeeYM+Z2femt7M7f2Jva7Xyii95yKTEJ5/PxJFxTvIg5NTwaWXd+Otvg6bPO5W8aU+6Qz2jzmSGmDCeN71TMuXPnWSdiTmWuXAhHDdS7/C1Mnh3x6Z4n4ZriRNbZnRjOlndaD3srO5vPIea0Q5s8WVcdYs6uQvPb23XVf56cSVM9W6X5nDq7N7UTudnt7fbf+PPpmuKdO6fpLoEnZbg3tas0Hx9FZ8+TO39jz5g77+PJOkvCnefdc+fM+zxi7vykZ9Ed+Urc+XRdZUm4U457xpzYL7293dGtdyGcVw4fMddV+/Z2dvAMM5Fw932EhLuyWKLz5ClW9wpHzF0nnGbqajv/NDfIht0ymAEhYHLJyywcxISXKQkiFHQwceUTTMRFk8Yq55yZQSdgEGPGjir1oH0tcBLFkUM6yDLvs8STFGoXulAH1SZRXKRPsOoeTF49G3DbnLRHYFsGDfh8e/CX+ymsfE75wgmYaAspH32h7SGyK04+ftzyT2r5KDq/BddLD5rg0LYQl8GSSM/uSSSNtrmg3Xy2wZ8TF9gLPzl39cffP1DFp1nR3AAAIABJREFU1ph+xNsfaV/WPwfcsC/Y+hu0iMa0uUCnYpv0L2IwNk58rFCnrs8JJmS03Zg+GHSng0ptqNpkmuwuUEOc7xQTI1/fD+yr3OKEKF/V+gaQAl4HfN3U4Hbjx19Gf7x8JO982k2kK+qfg3yJ32+Effn48Y2Zgwjsiravz5fwevHtGGIXHXzjgqgfkXz0vhS6mMWMZYx8/gUVkZ6FMiue/oP8la8e3MV2Irtide+/B4D32bQveGn8bsEqwQaFf58XrGIWZ2mf5vqqsM8o/nbzzwUE4yrn60RjPLMoUqXv8/7K5+8DfNhbLlFN8uQ6xJ47d17IpemqfXs7XwH6uTQHwog5ufzNe18P0wi6Ss6dk+f9EfOwe3acdl53Kzt5nr38zTZe+6Z2euYr5N7ezsrcz+hEU71z51QHRnqAKVNTWQLvPM9H4G35/OfTDdH59Owg5zA8Yk514IuEqx4Jp+X6yLrKEm4nH3NTe+Wd+Up0nA4m9LNqzk9THyWyVaLeGr2V3SHXou3t40wd7PeRNEc+d4t6mDw7wQ6ASgimG1mn+dib2jWlcis792zBiY4Tp+Ej5gq5EM6tS5jZ3q65+aI+HdBt645MNIruyOh+Qo2kiyLr7ll0UjfhufPK2XEqo+9WdpWQdYV7lmu3IvcJNU1lz5i7Axu56M11zMLL31K+evi2t6t0i3qYeZZx6gp7+ZsjZ5nZ3m7nLRXSPll8W95VOiGmExc2is44dfJO4eq3aGuoaHLJDERc9I+0SbWVfWaw4/Op7EDkX2En5wG5iakvjcri01XwdmBmoOQitMJ886ovyUfaNrCNeAKqcoMxV1+mLQMmklQHNI22nXh7p3/hRbQboMRNmHRVcLmfEvIRWjtfgG2Q9/N6Ye00RMplJ426yuuA9DdRu4nO386XHHJbB/35aJvz28LFkSBaN+Z9All89syNW0ETP1Y+9hIsVmaufzDvY/Xnsz+RXlR/Gm1bkd1rQbLwZ6kVomciD52I83UT9SN/Pn4nS3B/43VP201Mvqpv7aa2y9+wz9fDGyuqHyPw24Zffz6/RnXP+Bz/jhw6DxOOASK7F/WZKneKVB3zVEG5jp3y7SYiuQELrNV079SNvSiU1re6z2b6IGf3Ilujfp3x46r/2UCd+vq5aAzl+z4luQL/rAhkZt7HEXNiQ1Q+pi25XQj8oggvMz+usmOAZ39i+QR9n7crohORf9bVALuqskAjGi99/dfXz9lFGyoz877Ks29pivcdc1p5nZwxd37m+O3tSgh66hUjgKbw5NqJyvtJuE4ujnPK57ey22m9SCde4GH3bdx6+CNuPfwR4VePfMrkI+uawpJwtwx+e7ta2cpOFKQpThSd3bLjfcfcG7hpZH2k7w6+WfsVNq7/Gq3Na9Hz4oZbLv8dc1s+/ow5eyGcA56YazSNGIZBb2qvvNf93jl5H3NJXKU+NM1Jpze1O8hrXsTcfR+5/M15h3jb+qivQ7LE3P6bQ8IvnT+EtWu+wMb1a9Dash6Dr35iOoJZOWPOp/H6cyPmxN6crew0r3P5G3XgfBSdplG5LfIJNecdPsKthNxt61Q+8Vn0GFOurnpkndolv21dUwkxJzI6+ajzKoq+Y85F0XU1TAi35/yK5lzEPMzmI6C3vDso0U+tVcqikXU3H//5NYXe1O7Vz/3eOXlniUTCnZ8eWSfkmnxWzakPJeZO/cpcGjO4ExnpZ9V8pJnYFT/o0MFONEgI04juRZNf4YouN4FwBh3RgMq0ucoPWHPno+0WmMbrQEQyOKJAdeob7ALKoL4oeGLF2pVQ9/O5CIfolE1jo1fO+2i5fH1p3YQ6YNrX/1UAKh8jc8AiENsXArZtzrELgaaJJuxB9sxP8mg/1VV2AiuycV9fEOiZ+rZA2yX14u1FZJN8X2D8C0+qOPmENq7M0UYKV67Ib/g+1RS8xZWfD/n6kcrm01V/G/G6YibEogUQi52IOwtITN+nbaQKyqhia7QMVqdzLU5UuVDK5yO4HQykf1A7Fdm4plQ7qyxYzFL8OvCRde74B32W6auBdwiEmTZmSRq7A4kfy3Tyu0hXP8t2hTrlPl/npDG2FvBVFNECTcBuBbENcb642nEhn91z7SY6cvZz7pEhz4nat1rafO1KNBegPpb1G1XmAop/zBP5On48940pvnqIymCDrXw9xP23uq/j21IT1CNQZvo+0eW6pG95F8KRB3PkAje3w3AkXFdDzLfNXQKf8m9Rp2fRHcFyqR5fBXLMlncnmt2LFy/v44MtB/B/mrpcvP3pVrQdPIHY5DPoapi9EM6pR9o7n+7IYzCfRqvILCDrRpr73rnzLCcz8w10NYT+8I9YsXw5VixfjpUrVqD74SVoCt227jk699NoRBYviu4ZvXMWneraYD6rVpHP+awaedY9Y07y0hvYHdmdC+HowGjSaHvlHXlthLEBJ40fsEw3iu4N2pSYO+9wLn+jspjO5W9KCIcP7HD1uWL5cvQ8v07yjTPy6WolYk46iqYSEk70T6PoTn35753rKntTu5uPfu+8AisXIe1TSaM3sFeetXJRxoY0NQQrTwm8DSc67qX5v22uqyEU6afWKvVxzp1TGfkz5jbhTjBy6Cq3lZ2k8fLRm9q9NBJZr+T3nTtX2W3rzrOUmOt8PiJPkbtMTlO9m9qZZylZd/Jx3yzXFO5b6RU9s1veHeea5vQXYi+EUx3H7F305nuWOmGO+NI06k/pLcLsYMeVIbqhmzt/y+dzyhESc3dC4o/kBg28dIBhVoNVfkLH1oMnLb56BBAZf33F0QhqB4zMJN034KuhqgM51WHgAK2IdU/7QlC5fH8TXwoV8H1j0sdZ3ZP6VvnEm9MPNKX6eXyGLHH3BTD1ILr2LbwoAc8W+XYLuHCNmVyG2bQAO3XSSwE2ybc5u02V07Oo3bh8rA6Cz6MGtYfOlcGk0XajvkQ0WfUtioR9t4Xb7RFsf3Tc50maqB68D+N9Cd/P+fkVQ1595XK2IdAVLdOnK4XUzW1fPoIsWBBQROWyBECUj9pBoHyiRQL+yIrQr1W5OE4gH6t77lm+v3H9iM3H9lU+n8/HivoRbV8+TeCzg+yZH1f5RXBRucI+w9upqL8xevHbQdUxRRHIx48LzE4lKl+YqfPcnxMMsnv2U6xeueyRH88fsPbn+UROFlJf0bzEN3bzMgv6L+OfSRTd6x9VFiwUXn8BfpzLx/sm/rLeoDGFLSPM6M/XLwW+jsr2Fj8J5cm6robI5W+egsXb0V8xTtTO531j3FV0yvuEmk7eRx2Dpthpff0P8c7XOxliTrFmzxFk1YDvopN62fKxkXBN8Yg5Jc3ON9CpHryb2r00h6zTjj/Ud88lkg31dXj++LLvLLqmshFzjUnjyDC9EK4ip3d7u6d/4bnz7DBG++8gS9qSXibnlMN+Vi3spvHtawq/bc59Qk0lt7eTTul+Vo153yiTxybw3qfWdDWEIwd3uvqsX7nSJudqCKbmXf7mlO1EzOn7WBJeiVw7Z9GJTfKXxGmq4KZ2NWRfCMfZAU/MdTXMRdErz9KL3irpdmTdsz0mH5HHqnJ2nOrUuamd6oaScEc+GkV38jsknOZlouiVvE4knPZhhoRXZHc+l0bbyPkGOu379GZ15x3M985V533seXL3WfIuXeVvW3cGE/bcuUPC+X7ER9Z1NeydO2ccuJ+E8xfCOWmsbdjP8r7JN7irgsFEDfkmPZ5TZ/0uO5D7tyz6JgukfsLbckWTMgGZqzaho3UWTkh4Eq4ICKjqEctqeqH1pTIGDtCCfMzEhdSNmUgG3DDN2IvC6ZlpN7af85MyXn+0PXjfJFzZ56OOCiHmXFv6bJz57i6rZ+rr+PbQmWf95/J43fPjKktQ5rArgZ79Og2IrDP+YA5SpdD6CiaXgZcViXcIsLoSR26YdnN0KixDYC+87YoWrrgvSzD6E7yP6fvcDfusbfgX4BhdCfwBnezTfs70LV+bs4tPTN8KWtyp4ofc9qX+lMrM25VogYY/YsL5g+p9PyDiy/dLTge8L/bbBr/A4F/sFdWNnyv7dM/7RMG4wPoX9n2+RS+Vtw0Skeb7ObdoHTi+8RcXCnRQze79Y3yAHQj6JbUr3jexaWSB2tc/BLu/3D5YbTGL9S90nBDJ7PMbAv35fViVM+tBvl00zxEtCFhsuT6f7fOxggVWoV68fCWufamtub7IkU/QHkzdiJ5dmbln/Xrh/WTI1YOuhvAWrQRz7twRkLv8TSNpnrMJ+290V0LMRW/O8w4JpwqmN6u7+SrR+3XfHw0k5v+nqQv/36pNuHLnOqMU93vnpAxnezudxDrnyekgzX9qzX6WJea6KrgQTrHJdX/4FkPOQ09vknyV6LizvZ3APZ9O00hk3XmHf8t7mL3orZIvq/bh/On9+OKzj5GMPIOmhHzb1u1nvYi587xLzIlOnQvhaF56SZxTNxpZd/L7IuYKu+Xd+RsfRdfVEA4d+JaJnL/qvsbc1O6+j2xld56nn1Vz8ovOndPt7V7apGcrFVksjqzbaRGmQ2mKR9apvigJd5/lvneuqWzE3IFFPqvmEnPD/71zl3AT+egZc6dsJorupnnE3CX1eTayrinsWXSdpnHy0a3sXj7Rp9HYCLymep9Qo/LxUW/7Wf/3yelWdiev+7m0udIs9jy57TS5M+sqN8C4zjXNthtJY5w19w1032Ci8g7ce6eQPMyxDTlw0FH4iQsX+RLJR8so0sGObmMURMhIm9H3CXVAdCO66E0YxZzjtmFWPtbWqk1SaNt5q9/+CA+vZ2bMU9m21PlnXR0KCI/CyxL2tS/fHrwN0fp77csuAPPkhrW/oK3Y/vsMXJukNqT4dcX3Iz4t8FmFTaP5PP1RnbJns6l8Ql3RvsrrSmHtSjSRpHbkW9io0qdpvxL1BXYBxE+CvLQwQ2To+9h5nT96z/shpn+oft37dBVwOz8tg76P728+/fF9S2hrLPH1ERmVTWMWCbhyef8i8htMuwkWO6o9K7Rd3mcHtAcd43h/yvcjfiGMyigkeAGLO9RW6CKBTz7aviIbF/Rpvg+K2o23cd94xPSZsMDGg/0urVu1/hu8+MTXLcw8z4+Njl0xzwaVS9qc7wuiNhLahrCNaCRc/JUQalPCNqpmp8RX0f4h0gsdz3zEl+jU06Gf0Do+xzcmFwP6DNcHhV9pqLb7i+tHjCwqP/aIfZiuhsWXBYrGmWLGJud2Ia98wjrfNmcGAPIJNbfQFB9t96LjTIdxzqLTDpjsYYTSVY/AxyPdWLYmOGruoO3gCTc6bKS9c+duPdLkW+mVv9Et6k5eg7nR3a6H+Hx6P9P49H0DL1ly/vzRZcYxMTe1V95Z9fI3lUvjDED0qbXBnvvYuH4NVixfjqaGemTiz5nvnTv1cL9tTsrNa/4L4czsCKMnXfUuidP4NPI+TfFHxzWVI+ZOGTobMddU+0K40YG7CD25gtCTqwg9vYKsOkDq6o+EO+8tuGQ9TN5HP6tmt5/3CTXPnguV6DiV2SPhpFzBVnbmkriKLPSmdpdc56JsPdQQ+6m1Sl7x5W8eMXd0yNzUXnmnQ8zphNofRXdIOP++BNNuuuo/T64p7FZ2px4ugSflFE0VtC00hbsQrgL2E2o27Jva2fexn1CrlMt/A10JJvX8wEHzec41xdRLV0PuTe1Ubj/BC8ONrFPnTyLrooFD9D5vEBNFZMSRJWor/GSGSeP0Ijw3zUw0yKDD9Q/hJLTKd2j5QUw8AHJb+ER14y9TEtRN43TgpnFEhnmWPM8vWNB8zGSLI2Q6LYN7Hy1XNLHy6UXhyyUkTVSPOc4l8/nYydvcJNKpL/VNbLt5dfEtipC60ef9ZwT52+UF7cHplModdEt01fepXl/gx2T281z+CArtM7QefBn8RJe3e8YO+L4l6oMCHfjsShHJ7MnHL3rxBF7Uf2n7Btku7evCRa+ARRHWb/gXGFj783YIVW1zRZDG2EvwYoxPz4x/Fttk0A3TdP7BtyXf5ny/pD6DfZ/f3/N90NdGPgLl/0wg7dPCNuf8eJBN0rkTOwbwEfgq/moO2wjy48Ixj8/H10NQhtfmYYEO/IsionKrLvjwYyP1QwH5gseUYP3N5du9NgpamPTPVWjZQiLtvM+pC99nBLbrsyuBzPz4QW1K5DvnLIPmC9zRJL4rRLRwyteN9mmvDPHOorccYk4NQFdDTCTcESSXpLeth5l8jAK46Lidr4d9rpLGdxa6vX14+DEWf7V9TnL+8faDyCReuBfCUUPztrd7CnC3oxO5DXd7u6d055I4anxOFJ191jt3zkfOnz++7OYTfS6NiZhX5KSfUHPSDG57u6Z6ZJ3q1MgO4fL5Q64MH6xqhJ76/9l7k2c/ji09DH+BvLNXdnjjhb132DuHFg6FWy3L0WFbIVtShKSQ25a6GwNJDARAgOAMzvP4OM8gCZAgCRAECYIAiPkCqB+JeZ4r71R159ub9KIqM7/znZN18XrDFy/qRmRcIG9WDmc+mSdPnpVrK9O9c5wLZmoPbadFyHvzt+kKksSFdtVFNYYOW08Z3eW3cGIex7ishH+8iw5z5nvnTbsr8ltXiCfUYh2+bd7OhZ9Lq90ghrfj97MxIVxiyuSsp908EaLetp+ld8xjnSvEvIVj3raXp+hN3Zy6n87PpYWT8FsKBtExBxjMBsccxp2bKgVd1K4Qb5tjHc85no5D2/kZ4945nnqLOkmnuXbI57Ur/PzssGcFE0/Mga7MMPgZ6Zg3dXamdok3fFYNlUQKg7cEuK3w2zHmOpSn0R/KctWfyxjOcx0KFdaid93v7L5dGEPoGFcoIwC/lfOzT6SFYW/VKRjQiS+0k5l7eS7saNFpCbaLeOO3lvVb7gG/zDPKqXJa4ae5EH4zd9GRvpmGEn5zdFCIsdn4ZWMrzUU7r/OztkEX5wHrYH1kbyrJZ9Vqx3AxThMtuDBfGjRp0Z9Nu/KeJMvOHPwqngvRS9e3io9yT1gZMgJ5SBq6Bn5BFokTxhxNGnyE+BA4V/gdZOfM8mXehF+3MyJgD3jjdmhgI7/EdsYYuFYt7w3eMvAWNx0yssnkfYATy41Ek3jVQ8p2hGvXc26qzmpXUn+W3uLkYII2JB3g/y25dqdjoE6xaMOkF5xLZs6VVWfAIMeDOZx3yqtM2HWexkGnqFP+gaBxoXssWWfVlTadCt6yroOhHGI+AnmXCxXP8hbCynL0uxJOGrpCzMWas/VKg3kfn/VCOlmvXOEXRSccFsUJ4aqSnkuDOvXtCN//LqSzHhbGjjl+29aV14/7f3MHJ+dPfvCZfLO8JTaZvT0krIOQ9/Zvk3w6XsL9dADyhBHePjmWnlCrneGctyfneE88MJB1n3ySTtabMc5JJnDtE2pEAJNjzen4jm8+Bud8uR+9dVzMm0/Mq7JxwhkGKry9bE7RmcFDQjicz3R1WeC3doP4rBriCZ3w0FZ8245lJY4LGd0RH5iVPfwOoew45xnhXLf9kROOdTjOzOR18W3tjFP0sjkxZ4Ug3zFv5sen4823kOgN6pB+qhISwkF/Iry9/ZsOeR+I0/E6tqNn1VxKEodwDU+oId7ZWa9K6ZhbdaH9PCWYq8rMKTrf/y518rem3bBYb9MuJXqroD+mAxwj9Wc8lzYzqtYrEsdBnVYmowLGUcGIdRiJjkCZsCISBlNZKMOgMSryCqvLwKnK3LMz+uRan8Kx8YFjSBx1Zy7XJ6oIBysM3nTmOnbxpVMlQ4nD/JiP2JHh9Yq5lDhnfqIszQXnK+dCOEeZiDCAebNhj3SlDaHcnLUDJdaLToEjOAN/5RwKRQeWkUdjsBGPsFdwYcMU6Y/aKYPdejKp6z3dkuYC/Mx0ldZGziHTaY52GW8Z3mK4CDoQ7fTzYbheW+bIvALWOljPyLkYYc2Ic6gzZaKFNxo3yYj8qbLegDPwC+vP0hBFTuC4DANBBwadmk6ak/QiYAVtkFeRX/PyxchR4gqBp5yDIvRbB0/jWq35KdpdgM9Rpqk5R/lMp50kX4TMcQh7G1Z871zJe1MeDEwYSP2bD2WXNJ6PLNJ8rkP3TXoprTlnZFPJVzj0t8wzGlYGPpyEcxZWlhxins5F1MHcJOwlveToXtCutRFG8gppF/lVRD3S2gL9LWIhPKHukxfpbXNAxIQKZS+EE57acUI4o52Tp/Lh98TISf/Yu5s6HfO/WPG8/+ngHkGclUv32JFZJiDRWyiTyqlPJ+Giv1HjbXM8CW//dv7UfuGcn2gTwklEpKRuOJ/kwMNJON07r1z7jjkpWQxb/0445/f40VvHYx9T5ITXju+iD1S7OL9x63T8oiKyqeiEJyOCHe6mDjO6N2tuEsJJAT5dGw58fEItlWl01tt+pzEDe/s9ZlsP85yZuJoEn6N2QJez6i76QDjhoV9MCBfG5WfVagd3zEV/N8S6mm9vAl20IeUxe3uCV0gIh4JUZ2rXz6/VLiWOQ9goZ71Mz6CJdjPSka7Kws9j4ri2vQplL1OmdsQvO+ZVKe+Yx28hlD0qT3gGLcBhXr0xPkhvm5fYn87oHsLbhdEImdqTMhkV3zVCmOrKth3JHDbi2cBhBW0pMaQF/T5qh2HlaG2Ggp6ncVHhC4eWd6YdK6ekPBFvaCxIJWufRiDeooPMY5CzWbmMoz9nG4Ms60wjlBxV0c7JuQg+IlhZxqAySIz5WbQhNpCE8aYNNTEurIHHTTiSjpugqzIDK5pLoG/rW2kI6TBB24HC03Zr0yZDfyV9S4akqoNxLV5FvmJe7aQ/MM7l2pCnKWQbeQZpg+pycgPXIfojI1nCGWgjZ5g6mguNYTkUzEdpHZnNIoVL28m1vmU9qO4CI91THesjewNJOh4WHynZxLCnutQXh7LrSCWU7zmci3UYdCpgRTQk9KCSL7bc1Xyuo5eY9zXtWnMm3WMlkmQnrSQ6ZZznZFgY10r8iAnNzHXozUDGB8PU5GlTRiBMB4pnLD3N+o1hwHXK3uAoNpqL1qF2NApuPiF+axjX0kcWz0jZJMdl/ZaTaybOWc9YsDLXpmUd0oulA5ieF0lA/SaB6Qp4Li11JE6428lOWHfMh2W72qW3yBGg+lm1QXx7/ezZQ/7fPfJG1jl/5J3P/Nht7u+UYtIJcZ+8qYsn5gA4fNs8FOv5teTAJ0dtcvSMmRCOCSCEt6f++Fm15rfIyt7+nhw7J+DU1Eln/fttn8iwdhfGPS/GrZzOyl6VGMqemEM9oVZCeDvUTZkh79YTavK989qRE97+bcZ8szw54WH8mYkrSjhg4riAU3nvvGlvha3P1NfEXGrHTn0btg4n5gEnMxPX1bcYyh7mMzsRnPA0n/SOeVqbdcd8Nt4nT3CNmdphHSHLO9KpcMLLUFcKPNYu3ScX7aZKAePaDejEvBlHJolrfisnvEQnfGDWhfXNTw+LvqpSno6H9YRn1ZCP5jBEvW0bHH2Evwx5bxXqjM7yjvfOk2CGUPa2rZ3BWW4IWIpDGBqAj5wykUqMk6wYSgcVkaCXOwmflHfmuuYX+yP5YhvY3UlqxDqIhszTsIyRLOjZybUh/JRTpdbb/SSWxGXubjbBINvfQMybcck0hHNGOAdY4biVk4YfGpKVamefbli0JjYSiZ5jf8pQ0wY79odyx9zEEFEI8iqAWJtaR+ZutnViPpvjSyOE2aX5Nv3ZT+mpjTVlcA7y683wkaBndqpKhovmXwGXTnlQEJyJXhAfAAOWB4I/XEEyTIcwK3nAdJ/hD67DMS0YxDkjLqN8ycjEkr5FXWGMy3QQ18Fh14YsETyINEnJPk35V8q5WHwZ+pyndrUbqAR4gv6YhizayOBSyDqOECBaEzqFedV8mtSC1bgJK6VTrLqOb1mnKPrLJkNjPu94MtOEn5b3Si8YcjcnN3LfMs/g2FndbcHUafwqnWdE0CBNMs5x7HmmDdKDpoxo+819q2UxP2VrXPdTcBkY8Eu6Z1ECqP3eOSu2CbhjHhlTvHfe1oXkb8CQE8bJeghvx/qJYRne/uvJA37lyx/6f37vi/4vVjQZ2v9qzUv+mY+3+JtXh4Twx5P60K8Mby/adqeVkMuFvIc2Y+UJP3Rgm3/vnVf9U48/7B9/7EH/zpsv+gM/b/X1cDMGvnOOYe3RGQ6OOZThm7/6Q/u+9p9++IZ/5qlH/cMPrvePPLTBv/TCk/6rL971J4//6Kuyda5xHa5x1odvHvNHD2zzRw9s8yeO7PAfvf9GnMPye+72h3/51p84uqtpc7Bpd/L4j8mpB2KZGr/gK1f44etDfujgdv/ph2/455553D/84Hr/8IPr/SsvPuW3bn7PXzp3RCmTabxP3vY5XV3yV8794o/ub8YdDH3vJ8ZkMrljh7/z77z5in/v7Ze9u3404mi6vuKvnt/vh9q1HT/0nZ9qn1pDHM9MNA58cWSHP3pgmx86sM3fuDIgJqXn0lzhh28c8yeGfvZDB7b5oYPb/e0rh33t9BNqtSv8tUuFP7L/Wz90YJs/+9tuX5VNKHvlCn/z0iH//bZP/CsvPuWf2PiIf+v15/0vu7/yVXnC147uk7vCn/vtZ7/l84/8s08/5p964mH/0fuv+l+Hvpfvordjc/b22kHIO8B+DpzwULAutOXw9uZby1nnhHADFcpeu4Wc+mT4zU3LJ9Rql55LQ8HEmdqbdng63p6E43vnUQjLe+eVo6zsYQyoC/MWmdpDf+rboj0xLwT8471zl2jt72N/GBIt3ztn5a4NZ1LuOGcnjTLToYD+hMyl3WqlZFlhlTQ/FcbdnbgL19y1NhzbzOzaYYhLg8k66TMMP1bGZaGMo6TI8ydQOBexYeakcud1oE6ah28D75gOMjtaWEfzk0YAJfnJ0lrGSEaH0YBfftyO/uKcDQMRcCnW5nhceWIkvs1sKml6yYXkS7nBxhbTc1wb82pp4K0ssjxj4VzLDYoa6KBJSX/d/IuFNw4qMS7DSkagVWJ5AAAgAElEQVSd6TwA+hTJgh/Oj4197J9pyOJfi9bEtwxTcl4DXVljKJhmnJsc3rJ0X2rYC1wCPUreknPB+WbbWdcrmIYM2mV8dMKZNzpZlrR187OSp9Vc7pA/BE+XWKeva7AsVnAm/Arb+w5orZP3M4neJN7+OL1qyb88nxvRVUR/ElaZDRCasz0/a3OR5Kkx5064WG+0Z+YS7SOUTQb8KoYfhbdbOE+b+YmPUNci/Srbwtm8EPpb1AzyWxKuYXLDv3kWVBN0P72O7eRCawpRr8p0Ol6Vha9vH/PV6W99fepbX135BYhvoO+7uxSifvjYXv/dnh/8jn0/+jNnj5KgH/hJTAjXzmli5JQ/f+6wP3nqgL948bCvSgpld2GM06K/ysm76NcvHvSvvfy0eNYLy8svPulvXT7kL57eo5zz2N+YTMxWu8If3LvNP3D/fembZcv8fWtX+9X3rox1Sxcv9u+/85q/efmwEF4h5P3SmX3ZeeXKk48/4kdvHhNrDifmxw9/55/Y+JBof9+aVX4NzGnJ4sX+rdef9xfP7PVVmbK349rCHXNMUHf/urX+1pVmHbcuH/Jv/+GF+LfHHtngb1854quyydReu8Lv3P4pwPMuP3JjSNBlOh0f+NWrVsS2Wze/K5SCvHfe1F0+fyy2X7ZkiT96cJu4ix7az05c85s+Shseb77+fMzofmDvVr9h/VoTxm++/pwfH05P1Y3eOua/+fJ9v2L5PartsqVL/JbP3k5CxKXkb2IuU+kuelhHTBIHvDA7mcLWw9/QMQ9wEI5523Zu+nbkx/Stfe9cKu1Byt4O/c3Ts2pNOyfWwI55GJuTvzX94Yl5MxafojeO0bAU4GUKW0c67UoSJ5WscWI+M6rgnJ5Q0wlQupS2cppJ2Qlj1bjbxAmR2DhPwn9M4XIhxWvOmZUnKizeNS61EZAUFm6mGjBwloKWxirWIW4rl5SdwJt1h1uFJy7gVAENmnDJhcsDvus4vwHgd6Da4Tq0Ipeb0SYNWSHRlvPABrHLr1caJHlaY72aoysc04JpNJhMuuJ74vY1B4Qx0m5Nc0FZmtahwyxxE5K/tfhDGH5lHs56fnCv2zgV5SR7aMBKXiCnD2jDqrNpCA3dhWBKkRhEf0o+W5tFtCFgwtnJcZkvkdd5XN4IE3gDGCOdMr0IR9XpDQbuT8o/W4ahnlf5L1weBijXBc6tOZcSpkruqmsses4Bb3F+MGecG+uPOL8Op8WU90Z/yAs5B09ssLoMLsXde27HdKCjEBTt8rcd80N48reJF+QLBQpvhEvWRxYPJnrROQ5Y9yRZRI6lgksmBHwBupe0NlBwZtkZeZr1AvXHOkrZFg77yzwd2KGnVX9A44JnYOzchk/Aj5kQzjoJnxi2HXhWMJZjXo+kuvGdT/rRR/8nP7rqv/Wjy/8bP7rhf/BjH/2tr24esRPRDZ9S85u03kWnutoNfHHysH/wrU/8v33kDf+vH3zN/4eNb/pH3/3cnz13SBAt3zuvXHpWrXYDf+3CAf/UEw9HR+qeu5b5j95/ze/b/aXfuf1zv/HRB/ySxYv9G68+60/zyfnh75r+6N55VRZ+z66tftnSpbH92288708P9vor5/b7C6f2+l92fykcv3fffNGPtffHJyGj+7ULB/xDD6zzjzy0wT/60P1+7epVwulsTuJTeXDDOv/2H17wIzePxfWGhHCH9n3tVyy/O37/0XvNqe7ls7/4i6f3+uLobv/yC0+Cs73Gnzt1UDHB1PilyFTSOV/jh28M+VtXD/vnn9koHNTHH3vQ3752JN47r8rC/wDO+fK77/LDN4YirqarKwJna1anzYOvt7wX5zNTXxVGS6g799vPsf1dy5b64theIfhrl07RP/v4D7HtO2+95quyOUm/q8XfmntX+Q3r1/qlS5aINW366I3Y55dfvCPgsG7tvcpJ3//zVl85DG9Pgomd8FCHfFo7mak9/MZ75+F3cMIr0e42jNvggJ9aa9pJx7wq8RQdnHo8WW/bRSc88vWgTRInjUa8nx7aY1b20Gc8RYf5NJnapYDkJ9QaoyI56+H7lL0dQu3ZgCiLdO8cBfPcaIJdFLjyZD3UWUZeRXNmp0qc5sA6VAhumVcI6FChAmSlyDzDikgaEKlung2SUn8rlWLacTbDyJSyGygjQCh30EeYnI4Ne8uwQv2R3VCB/vX8Buac2RisVJ3cEJAGkzbYeQyBNzZcaG1IByg/zWR8VjvLAUDHI8JvoXDMjju0whCSp94mbdCcJc8kZ53hgnDWhpW8Eyn4bVbSBhpvtWOc23cnBW9lMtMjbeB6RX8Zo1sbl4bTx/SMcMnIA5N2Sz0/TfcUmmyNgXTqmF6MuaAsAd6V8krKcaFXA/xgzEB/Sh5Y87PChtnBKztgb8kN5C2DxhXvwxhSZusTPEH3HTyD/VnyXvGCIes0rDpyqBDelEzkDVbBW5r+pA7Nn6hK+Sc3BPQ6dNg685barATc8rdRTtIYST4XYi0s71GO47imrbJAIlNLh0pdq3W3lFf6BRkB05LnnKdny2ZQvEDySvCMOT/pwCNfRrjTuBa9MK1ZOhl5jXWotY7cZseimhYvEsKVqS4hsFnExMhvCnAhe3si0kFM/lbdPu7HvlzrR/7f/8yP/PU/UmXsyX/i6+uHBIHKp9uaMsl31qkuAOloccD/y/vtZ9j+rw2v+cHJ/b52hcjyHvuDZ9Wq8oT/4J1XxMn2kf3f+qpMT7IN3zzm33rjeb9k8WL/xabkgIWT88mxs0oYXjl/WDjRL7/4pJ8ABz60P3pwp7/n7rtiu6ED21vHXO4CjpWn/fDNY374xjG/beuH6c758nt8efWoH77R/G3cnfbu+lB0zGuXnlU7efzHeGK/dMliv/3rjwQxTo1f9LUb+PHyhH/7jXTi/fCD6/21iwci7qbGU3h77WSCugc33OfLa0fFifmSxYv9qpXL/UvPP+HHSoCVkyfnwTmvXLqLjoy6dnVydrdufq9td1UZKeHeuXTOl/mhg9sFA+Gzauicv//2y/7Kuf3+/nVr/PK77/I/7/rWl1ePendjyJ86scs/9MC62Pbelcv9pTP7/IkjO/ySxYv9ow9v8McPf+eHrw95d/2o/+nHb/zdy5bF9s889WhKHAcwTKfoac2zUyl7e1ibSP7Wtp2D++nhb3P8XFqZSf5mnqzbz6oxH6V30fGut7x3XruBSP4W6jnbeu3Se+epDERCuNjfjOGYz46KNpXLhLzP8hvogxjyLgyDGfmOeSNcRyX/uuSES2M/OevKSEblSYazaAcl66zD/6OCturI+Jhno8ehESAVNMJFzQ8UvqmMka5cUlimEY8wzdzHl0aPnp+ltCuan1KosBbOIaCM1Uhr+TBVHFuHXgYjz9o8MYwomJvChzG/2hq3xHGZNuh0TeBIG5LW2rpOUEI7zauGEWU5m9ZmVoehpunZ+LaUuGTjzXRUGQZI4wa92PCjExm+htGFc8BjF1wU/Vl4y2zkYP88Lhu1SkYALiNtCHrObyoJvJWJXlAfKefGMb0Y93lLiTf+NofL3LcMP4RpdsNxAVx2zRnp1OZBOtUL/WWeD7Pkn9YVKJs07yPtWvKvchIunS8UAG2ZOVTIkbZoV2ysGbK4i2fk2gYabzg/01nnTXXSFV1w6eDLHK+ijkJcZOFyBy9fdNG9qX8FT+tveW0WjUcezOSmsOjesmlwHlI2cY4NuiqTicySdo6M6uIxrPVin1qf6yt7tRMJ4Qpfu9/gj41xFk7MUdBhkrjoSGfeNg//Hj/6sR/52//CdMxDGd90Txwfk7qFIjKwt3OcMELZb90o/N889XZnlve7X3jPV/BtHceVIe+nTvzol9+TTpI//uB1Xzl477yFw83Lh/yG++/zq1YuF855MbRLwK9yTaK3H77bJJzTw/t3EHKat83Hb5/wLzz3eBr/wz8oxpiEu+iVK/yOb2W29vHyhK/K5s46K53wtvnIrWP+hWfTOM8/u9GP3z4Rx5kel8nfblw65Nfdtya2//TD1/14iRnYU9m5fXNs98hD62PCuruXLfMfvvuq373zC//r0E5/5fwxPw64qFzhf9q5VTjnIzeOxVB2ZJbpiSsi7H7rlvdi4jgUYI1j3tAsn5wH57xyhZ+mJHHonL/39svx/0cP/iTmUpWFP3Z4t8Dt7p2f+ycff9Q/9MA6f+3CgTif4IS/9/ZL6UR9/X0Ct007+axa7aSzntrdirQT+NN+29x4Vm1aPqtWO3TW8c56KXDbfFvC3Bpax/D20BZPzFM7ee+8KimUvQzfDkth7aAdrGUuvouejGl8xzy0m58dhbWSsw6yJIayo9KBO+ZJgI9KfLgi3jEXQljdh+6+BybqzHCufCI1aSx0GJcgy1HBsJEinQeZsVUYOMYYcs4ZR4voOfeWLOK2om8tYyE3hm0I6U0Rqdw1XNjQUHDOPV9XFqJPVuTRSQM65XUgbViw0sZ5/vRFzM/Kkm/c81PZrkteB9NzR7syRwfGxhWE6kqjdiDhRw5UwofMDbCQQxbpvmuzI7M2mxfohIz5A2gj8II9Fx09IuRGbi5dUQ2lXJuCHzkZ+ltKvsU0CetQ/Esw7ZQROD9ux3RFTwwyn4t2judibX4aYf85Bwph5dIYSM85PtL6qJuPWL5YukLyuVGXc9IM+aLGpf7EOgy6x7Y5/WHJyawMK6VeQP2pdJQpcwYm7KMcwnGZdsuOdrkQf5fmK74N7axvia4U3XfxjCHXLNoV+MjhrZRzkRtwGSfXgIHk3/z77mwDm5sE1gZ6JkmmovGcTGR5leEZxI+kDbTh7GsJFv2Bc/6bAiYmiYtOuAh5b5Ex8ptYQOPAnxSAG3v/P3Y65iN//Y/86Kr/rgH88MlEsG0JzjoaURPDMvlbaPfTgZ/8XyzwNvr/eu+L/mixTyBtAk/M24In4atWLvenBz8lxxzWOzl6xu/a8ZlwysJTakjcU204+gfvvuLvWrbU37VsqV+1coU/M9gllAI+tfbph+m+87NPPybGjqfoQCw7t38unPPR28fbp9YkkYXkb7Ub+JMnfozfLF282P+08/OI36nxi/LbssnK/tUX74oT4huXTyj4TVeX/HffpLD2+9be61etXO43rF/rjx36LsJlGhK9Bfqaqa+osPZq5LxkgrLw0xONE45h7d9u3aSE5szEVfGdcs4PbPe1G4js7eH7zZ99ENs+98xj/q6lS/2mT96L8w1jzUxe99cuHhBzefCB9f7uu5b5Iwe+jWPPTqTs7UMHtwmaQaEuTsxb+MyQY167lJUdhdcsOOahfQhbR6XAp+OxHQm+uSlywkv5tnkYR9S5UOeE0KsdJYRrZYwIeQ/t1Om4fNs8lHDqjfCanx3xSFOVo3fMw7eQvT0qjkxCOCWswTFPiiMlhEsClzYEhII2lDsrCeg/KKKsoQYw7bo/KgzTDufaNI5QucNJaYKLZbjkn1sylXYp52cZBiyL9Y49OHMdMBWwd9Qf4IzxFnHZ4fAg/eUdNzIuObM6tFOGizGuGMOxI6NDxeMmFTh4ijZgPsoJMtaGxhH3Z9EVyjAxPxpXwIBgJQxdxm/GYBJ6S9FBCj0XNF7CE4OChuTJsBrX4A+GgcVHaez8tROkM2HEC7oyssbHDYuBGIP14ILOCLVj2EvZpPtTm5VMG9Cn3szKO5FiLtCO+RLnpjbqIj3nI1lsXGbgx7xVarhYtCtgIK5rWMZ+wi/yBtKBkJMZZ1jwluBpQy9E+tX3lxWdgowQ8zNkjpbZSe4iv+CmppZNfCpvO4wWDHKyjvURjmvBVOst60qD3iRYWH8YPGjQuKkHS6IhfmmGvhWbxxYvkE6xI7OMCC4lD7R+0xtrmatkZZqzkldIVx34Vfxm2j62LLbkENqitWP9kWBVucIvapzcdDoeFxzqAGlcV5XpvXNEeDhFx0WNvfwvFnTOR5b+l36ihLCZ9lvrrfTJkXQXPfyebNtt3fV9p2MeyuadO2Kfk/SOeTPuaZGs7dmnH/Njt09KxJaFnxw742s38OXVo+IecbxzHuY3ejbOfzD0vT+072t/9OD3/uiBbd5dOxrXONU63KHt11vei32uW3tvbDc5Lp9fq93AT46d9zvonfN6RCeiC6HsgaA2b3orOdBrVvnzJ3/2tWvvohMhB2f9+JEd/u67Ukj2zz9sFvOZbu+d453zJYube/CH938baWSquizgXrv0Lrpwzu+5u00Il9rhKTrfOUfBKcPbm3VfvnBcOecxlB3WPDNxzX/28ZtiDavvXeUvnt4r+pyZuO5rN/Du+lH/9JOPiPbPP7Mxrg/D1ms38BfP7E2wWboU2tE75iXeMYfTbEwc185nLjyrBkJtbvpW/HsYOzjmKJRU9naoQ/yyY167QfveOZ+EOzG32qVn1WqzbiDrSLGJkPcwBt8dL9Nd9Fp8OyLGbNqNAO01SgcTx4U5zc/IU/Sq7HDWAU7N/KyQd1ZsRihiqZWEUNBAC+zksmGljC2Qs6aD15EgTTiqmdM1psmcE6mUnaVkzWfpDCN0AYWaV/h5Qy3BiowtWoege8Bvp8GkYCCNGdSFeadFbnCZxq8wrORcBG3MZRwKkiWcIEgZ+5Hu7bDhLrpnuORgFeEMIZqKxkF+ziteSJl2heGsTuo76FnICPnklEVrFo3f0bfAX+zkMt0jzyAuGS7WOgJc9CsDyYHnMay1WXBWPM08U0qe4Tmj3stlu0a5ZOFItWvrOaEeG+xJRmCiQblpw3hDWSVwlKGNiA+VeCpzjzi7YZGJKKE6XEMaN8P7BGelZzoSA1pzFuNGOsgkOSsTDHCM7vVm5AbDPsdHKA86NpCYThGmXTLM1sl8jYpkU05fcoRZKeeSZLaxOUFz4fVK2WnwlpARMn+N6M+SOQIf+U1wgUuXWVtms0PxoPEkW+dmDJSujRdLL0gZwTDQT94yTBdNULb1yhUxMRsSRnpCDYTG8G+CcJo67ZhPjJz0o6/ciXP+X/n69jExNid6q1y6Yx4FritEePvXP+1c0DH/y5Uv+O/3/dh8CyfmAegTo6f9xdN7/XK47/3uWy8rAcRO/RuvPms651NjZwWca4fOekroEOpwPt98lZztNfeu9LWTDnwYOzyN9p1wzpf7sdsnBBGEUPZUN/BPbEwJ7x5/7EE/fvuEn6ouKOEw3WZlr8rCXzi919+/LoW2v/XG83FO+I45npwvWbzYv/jcE368HTudmCdcYkI4vnM+cmMorqNxzNNJp0oI50K7q4pxZyau+vMn9wjnvDi2RzHkdOusY1j7ksWL/SsvPSXaBce8KgtfXj0qEgguWbzY79rxma/K4Jjj7mPhr10apHksXeorB8nfAG8zxr3zuUkIUW/XywnhqjI55igQMdFbaK/unbvwLvqA6uR98lAn6MUV6qm1ysF75y7NBU/Ra6hj+SId7hSOLmRYKU/WowFmPaHGSeKc4cC7onHMlbDmJ9SaOmH4lW07VKixXSGKmVVX7Ux33EEGfg6KCGWVUMawXjNcno1VMhZQ4Svjw8wq3uEwQp/aodDPsGTbzUmDKcwF+Ugpd1wvwArnh30u6OhHnLNhn3/ui2lcGrBwKg9tKphfblxtQOh14DiIDzZSEO/6bd+OEGFYPxopCIccPpB2ZR3QFW1Y4LgCppSQqyqlQ8YbXAlWlIDRyTkrw96gXZadeYebTv9mmcalI5Nvlwu/zzlLdoi/4pks7EFOLuSAlhKmbGBL2GuYolxD3OWu/CC+UV7l5sfyD2nQ2lDJbiA5Xac3NlLiuNB+3ho3k+hNyQ0+RXfICxlZh7Cy2pG+ZJmD/YU+lf5QPM00NBBw6NokEHJo1pD3RGvcH9fhvHOyGNug7hEwoOShuN6K1qtokp1N5jeGM8BVbSrh/KBOXJuIfGRvhAlZVzKNS31k8lsG9mJztqRx2bYAmlT8m4GfoLWOBJtCH5GeQbgo2QS8y+NaOE98zjxj5djQCWgXCWCWrRMOdbUbUCh7O4CV0X2EsreXKRx9bPsjC4e1P/4/iz4n6HS8dm32dkd10VlvAD44ud//n+te6XTO/8X6V/yli4cbx1wgcdC8d+4Kv//nr0T27a2twxdgE8Lb09gD//22z4RzfuLwd35y9KwyAkL2dkRQfAMdCGhq7Jz/esv7yTlfvbJ575wIZXLsfCT+7+jkfOz28bjGqTYrO44xfPOkX7d2tTjlDdnbUXFjeHtVFn7kxpB/+snH4ncPP7je127QOOYwP3bO9/60xVdlezoOdBbqEKY/bN+knXMHCeFgHZgQ7ust7/vapSfUEP65hHDHICFc7fIJ4ZYsXux/3PFZhE3jmCfh4K4N+WeeSvf37162zF+9cCCdmAO/zU7e8Bfg+b27li71M8KBD+3kvfPKyeztYfx4Yg40HRLCcTtWlOHeOfJvDIMH4yXeJ4f5JWcdvoW76FGZiAzsTR/zM070X5U6o3tTp0PZ56zT8Vl9dzychCPNcHh75fgJteT8a8E8KtbQCGbjZB2fX8M6kmG5JCam80Vru2NHWjmMtoIRJ3ht6XJKcbNEKXJXaMPKScUbcW4Z9pmTOaZ7cwzLcKYd7ARnyTN5B8owGjNzwbHNTYxcf07CJetc8xhkDCa60icy2H8F80N5mjew5VWertMS83RDjEsbSETjyXAxnvEyjFWJj4Eat6Z2aDeYGyrC0dKnegx7DZdCwmXOWBt+S/g1aa3UsMcNX+UEhXEtGAC+Bb0QLnF+lmzSczaieUpuB6H7Kkw6n9dCwZTrSmMuzoKflQMkz29IKyxLku5ZwKE1ZAnTs01XoGcwool4Rsk/gH2XzDH5A7+1YMCwUnNJcsc83aVrNkLuss5zGqZSDxoRTTQu4q021qZkYsb5yukFc84om7KZy7U8tcYVPB3kuJAlWifzXBTOmS8tHcB0iptKBs9o/WafhFvwY54R/GvlbuENOCfxa9kgtVoH0RDQY5KJBGfSq7ZuHIjXYix5qnVKkqmLJHP8JgBUu5T8DQESMrWLtujUt79FsrbLe/zo/f993jn/m//cVwffjYvFZ9XCQpo75pK4J0fZgW+SxD3/yeZO5/z1L74SSd3S2k5HIP3w3Sa/FEKxd//wRRwLHfM0lzP+xOEdwjlvEsIBoZStEw7Iqt3AT46mO+ah38n23vk3X34AzvkqQey1G7SOeVoHO+ejt483446fF8RTucZZv3B6rzh1fv+d15QRMD1+UQmCidHz/uUX07Nqa+5d6ccdrK0dAxPCLVm82F84tddP15dFu9qlUHb8dtfOr4RzPnx9qHlCjYTr9MRVdXIeE8JBf3iKfu6kvHN+7OD2yHAz9TUxF3TOly1Z4s/8uttXJZyYw3zGhy+Kk/MnNz7kJ8fhvntbQoj6xdPyBJ+FYdMuRVfUTieEq528Yx7mxOHooU4osbLws1PyWbXKgXMNtNskhJMnN+ish2/D2+bIH3MiIVwrvPCEu22XsrcnuKJjHuAzP5tPEofzkffOw4bAiOgr1SU4V2Xh/76tQ978ewhvT0pRJn+ruC70Zz2rRom2WNmhYpM45zCydDrJxsf8rGEYgPErjApU7q4QCovnh0YiG6FoVPAYCCul2BzOTxur2H+DX6O/7NM7CXZa8epQSUuholGhDDByloQh5HQ7QUOZe5JIa9Jw4dBQiXMTznNs1ObxgetSRmhpf2uPO9DGeZiLkAeGUy/qND54HZWYH4cs2iegAs7YnxWJwTgvC+HgWe0Sn3MisIWdXE27OmQW+1SODPdX5mC1gOHs5PyEHUHjWvyBsk6sw6GzCevl01PAEdOGzefybmfO8VUysUNeYbt5AedBJx1IPqdIFuI3pLfO3CNC3hsnlh3OkrVeS5YIPZPJo4BrMOneSRjkeLWC9TKO1JwzCUXNdgxToS8ZBjbdo3OI/xc0rnhV6wBLrgm7qZR0qnjVoiuEM9ELO5s5Go80VKa1WXSAMifyqtBHEvZKdqpki8aziAadMn8Iugf6kfPj/Cb62gT2b8GeebqidvitJQ+wTuCXaHJ+FuVVWtuihGAZ3l67ATnIzUcT4KyHvzX3zmVoVD0i72bXrvDV6W1+9IH/UTvmd/3XfnzHxjRGfBc9TTjcO8dx4hvowNATo40DP3zjuH/s3U3+n654QTjl//zeF/3TH37ux53O8s7vnX/5+TviRPPIL9+07c6IddWuuXdeldLhC0+pIWNMjsn731WZnPXrFw76s7/u9vt2f+m3bv7Qf/7Jm/6Vl57yD264TzjAYtzxc4IZq1InhBtrE8Ixk4bw9hNHdvgVkJH+0w/fELhExzyME55Ve/P15+J3q1Yu95fO7hM4ma4uiTvn69au9iO3TikYBMccx5muLquw9nrkvMBR7QZ+ur13biWEQzqambgqBMMFcoqPHdzuKxfeNpdOCyaEW3HP3X74+lE/M3HdGOO6Cmt//903FIPPTN6I8L1IJ+coEIMDj3BRJ+YlnI5DO52VPdXhGOltc2wnw9trJ531MHd2uKuy8HMz6b3z6NRbCeFm7HfMA8/HdtPDoDQGsR3ip3LJWUenfo4ysFdOZmUPY+XeQI9zCYJ5ZlS1U++dl5bjMfD4rFrOABMGBKzNNN6UkTfI9sdyMqfIpVHW/a3A2wKKHA01HDfCCuuwHcLASMjFO+e8DoYVtsU3j9kQ53UouGSSvyUFa4X/DdScEc4oHxh+0ZjhE2QXDAhrM4GTpnFmf306rmCKdaBjhMNtwCUHe2sjBzdFsE0d56xPT4UcUrAHGhK0wcYbne5a+CglTBEGFj0jXJDXc0YyyocsrZGxz7yf5ItBu3y627FeqQMyT8ZZofFWYieiSYapbKflUM5gz25ImfJKJrZTuOzgc6Q/1h94ci35jb6dzRj2pcYvwlNvKhXGOjghF4SFWw5ex2m74EtK2GnJU+YtRVcZPRNhZThu+HyidvoMnr4jeWBF+GTw69LYZsb+2TFNB6zLYOVKIuYAACAASURBVG2Mc8GXABdL1ml5YGzuGLSL8FR00EV/mYSYOA9T54V1AE2yPLBsgZwMQ1gx7+OYSM+Mc1OuQRvkVaQ3tcHFNGTQPdOV1r+F6JN5Wq2X5hwTwjESOSt75YrmdJwQK987b5CTnOskNJokcQNf3Tzqx75+wI+9+//4sXf/2o9/stRXv30d2+K3od+QlR2JlLO3Vw6SxAED7di32z/3yWb/+Huf+Rc/3eL3HNod3zFH5MT3zgFQWzd/IJymg3u/9hPBMcdxR8/EtZ/9dbdwzk8c/i4Cf2rsnPy2LHw9csbv+XGzf+fNF8VTYDjuXUuXirD2MOfJNvM7CpbJ8XxCOFzb1NiFCL/jR3aI5+I++fD1CJ/gwCNTTcG98z+8Bs75iuX+QpskrSqbhHBVWQjn/IH71/nbVw4LWMfwdhgn1O2khHDDMSFc6wzDc2niKbXN74k144l5qDtz8qBwzocObG9OzElQzU5cEyfnjz50v58cvyJoqHZNQrjKFd5dk875ls/fEePOTt4QQuDi6b0C36G+KyFcBXifm7wlYFe7TCj7NGRgD3WQEC59mxLChcKOeVOHCdyCE57C2+O3M/IN9NoNUqI3gB/WhbHCXXRcb3xWDYT9/Kx1F53auUImemvr5+F0PApNSvTWtDOSuuXuoishLL+tXWEnXSLDVDncJPy1IjcUIOGXFYc2BvEEXu/o4tqk4QeKiMOpXZF1WoQTWRbC4BSGBivojBGKY9RiDNvIQyNUGTPWia+1KWIp3swmhuQPeV8WjQ+EEyp3dtLwO3aaER/IawhnYZCg0QjjyjHISCGaZANHwIBgbxkpXCccMoIVz49hxXNRxhY5LcKgI5wjzizeEuMSz7DuUbBycr2RJjNJGVk+a8dXnnaKOZvw07kVaoYLnwxbsCLYM70w71cMg8xTf1q+2IYufmvBSrUDXpXOXAqrFxtSsKlkrdekIddNV6qdtTnGeBO45BBcYzOrLAQ+zY0SdvqIz7EO5QPrnk7aMDdy7CinnNwQsnNBXdYxLtMB0h/AS11VcEzjOuKK4cK8L3kaN/SMjUnic4sXkHcXksVCxmb4zZYvOrLNkp2W/kVaZhwJ3of+EFY2DHIbnUSnoM9ytKFgBZuLiS8Ne6jLFkB6Vpsd8ilM3hyrHSSEQ8bnkPKm7jfRce1SpnZc7ER7Yi6Qq5z1Ij21BiVmeXdYd0ohAp3wNBdZV5VtyDsgq+nvtDJWJ4Sz3nw/MXJan5zv3yHGrFzROOuAnDO//qROzqtS3yevysJfOnfIvwhvmC9ZvNg/8tAG/+F7r/qff/jCnzi8w5/99Sf/6UdvCue8cuCYw7zDO+ZmQjjA59T4BVhrc3JuOefW/fTp9sQ8jP0mOecXT+/1tWtOzAOM8M75hvVr/a3LhyNOp+DEPMwH753zyfnw9aG45pCpPYxjOee1G1BCuKbMTFz1+3Z/KZzz4tje1F+77pmJJrwdnfMnNj7iR28dT3TliuiYV2VICJeytW/+7O3Y52w4MQeauXbpV3VyjnfMw5xiHfDbHDjrgXZnrVN0uE8ehI6+T67fLK/dwH5qjULeayed8DDHUIeKKGZvh3XwE2qVw/D2RIPixDx8C3WhLSeJq93Az4n75G1/s3AXvQxjjAhaqVxywoVxZJ6Yj6p14P30ZByNiv/XLheeLcPXUAEKxZEztlgRLWBIotHDtIHKJGt80Pyk4WIrVJQxpgGBBjGMoRS+cW96ftYwENkRxP6sMbIwHaj1CgOb9FFuF1/OOT8GzpfhIjdUNJwtHCGM45wNuOS+FXViI2Ig6tL8rOR0dO8X6JnlJBtgFt1LQyhPzw2v5k+5LNrNGr+O8Ea0ZuMN5Etp0XPGyc1kYJdwGZAhyTjSYeEIQ46S4Pml/uRb5AjTCkruJE1tiPImi0GnltxgGFQwFzW/zCYafpfqMhEbDHv8VtELRWcAbbBssuQkO6CS7mV0X9emjaADcCKZ/oSjn9lkEfKlg05RPij5R7DPbsRG2W6f2iLeeH5I9+hUdekZtkUlHRhyHOmU5AFvvltr42+FvIK+gi5TdJqRQ+hYKjkE8OuSsRKmmlfRRjR52lpvSTREvCp4gTaZGaa23pJzUevtgH2ok1GAUm8x/Zn2AXwrYZq/hsZ6v3IhIRwSRrg7DoudoHvnVVnAKTrs7IzIk/XKFSm8PRLPIDrrOI506tvT7JyzToI5ZnSHdYhT9Haek+SEV2UR61D4TYw0dTu3fSrunO/76UshIEOiNwTynl1fKed8Eu6Yh7ZXzh/2jzx0f2z70APr/NFD3xtzPue//eoD4ZyHrOw478nxdO/cunMexsX3zkO5cPqQv3fVivjNR++9mp5ag7YhvB3X8fqrz4uQ++EbQylTe9sWT843rF/rb11pnPOQOA5xGTK1hzGsbO1NuyuK1jAh3NbNTfK+4JijsAl1n374Ojjny/xQG9YeSghbr510zjc++oAfvXU8/m02tmuYsbx2VCSE29I655ypvXJ2Qrhwso54mp3iO+YDPzcFIe/tnGfhCbUAF0wSl761Ttv1XXQMeQ9tZ6dk2HrtCj834/S3/Aa60xnYq7KgU/RWEc044Mk2lN06MYc30LkOjcuYJA7Glu+iD2Id04u8n96xAxvuk5eyrqb14hvoQjkhLsuCDAhtVKBQl4JeZwNlI9lSJkJhdSkTY37JEJenAnFcZ4wL39X0LSt33NyxDCFxUl/C/Bx+axvY86TIeS4mrAAGwtDFuWTWG2ljLgNTc4w7gL1y1gdEQ9qYEbAinSINDdkO9fRCjqpJuwJvegxhQyDOGb8oJy06dRJHd2I443w0Lxj3OJ2cs+IZsz+Nc5QdvIHUyYPOmJ+xtprbZWg8zk2tl+gA2mnaCDRunAiKuZA8LeW3QiZSO9mffeeVZazYtCa+FHVxvQMaww4LZ5mTaJzfpAfYozxg+UIyJ8u/CCugUyVfFKwYLkCTTq9Dyna5NtaXVvTNvLGOnLNp0ZAJ5xLnYm+AdDlBCs40Z5bFFg8iTNP6KMeGwR8L96d5H3Eh5aTkI/w24Dcnw7ScZBlhJJ2zQtlZRjjSyZbcyPAM443lX218a9GB3qAmndwRfo+FIydYhimeMdpJPqKkm5n1LsKOmnvnMrwpOOFCqaIDHzoM7WAAHd6uT9abb0+qyca3zaG/SX5WraTw9jjuKQV0vE+e6s6Y7cIYnK1929YP45rjty6tb3LsrP/i0zeFc14c3QXE3q5j9Kx4cu3hB9f765eGlEKdHG3C4L/5ErO1r1LKKTrr7byVc34LE8JJApgav+BvXT4ssrW/8tIzYs6Va0PZ45gtrkbP+2eeejR+9+CGdTGjO36LCeHCyTmerIf5hFB2pA0zIRyEsocyXV+hhHDvg2OeDPt4iu4K/9gjG9Sd8zB2ODEP/2fnPGTAxyfUIj9QQrjNm972s5PXFd7CKbpKCIdwdunEHOGFCeHCuPGOObRDJzz2JxLHhXa35RhOPo2W+isVjkTIe/u3+C3IDXk/PTjccIretotPrYHsQAc5Ck11ip4SzKHykE+oNXQ9D0+ehTnNz46qtXEYfFUWMpQ9KONcVnaSEfP0hFpSiuwccobQjEHHTr0DQQ9wye7owlyUAoxj5JIBacXLPK0cKFbQ4duup9ZKHjfBvc7NL3MnHJWnpVArRwqa1iZoI2f4AdxR4SvYl0QHfIJnzKWO7QZUJ0MgeW02HXAdh7JTWB8bJKXGr8J5di4aLljHBo761nJGFN1nYJ85QWYZ0b1xZeC81DBFeZU1askGMTdymBdcWoegv0wOhk4+x/kB3rCd4GniN9GO5JBYmyUPmK7KQsEl0m7mSg3O15JDkk55Q8VIbGeMwfotx5eqzlpvVwJBpl3g3eQM69NJlCMIlxyO4ri5ZHIGPWP/cm36tB3hn8+rIseY76BThqlaR2ajROnVnPMK/KLonuhKbRTn1uYkjiw9GPDK67BkjqBxSmQq9JFj2iB6UZtyRph5TkeRHqwdnWY7DXuWp2wfoC6ydK2gv1LThuKjUtdZNGTLusyckTYoIWHOZlAJ4Vxh22vm9TJKCIdIrVwh76K3H00Mn5R1rmhOzKnzeOqNwgpOwiOg8Y552y58iwAWmd/bPvC98wDQEMqO80mn4wMYA531QWyHjHL2193+Hnjn/OP3X/O1S5nakSFDHTpl4c45EsvU2Fl/5dwvsd+lS5b4Hd9uEmutShm2/vknENbeJoQL6xPh7W0fnBBu9PbxzN3xdDqOjuoTGx/yVXkitosJ4YA2pquL/ur5/f6hB9bF7159+VnAbwNTTgi3Yf3aJiEcMqRLoezIBNO1nRCOhUhw1ldjWPuXnyTctm3Ds2q1K/ypEz8K3IY757VLmdpxnM2ffahOzjlTe+0GfmbyhkoIt3XLJ4KRa1eI03FOCIf8YCaEAyc8wHl2Ep3wpn52UiaEq8r0tjnyDd47j3V46h3bgbMe+yv1GPisWlsnn1BrlTGftjtI/gZ0EDK14/rSe+dpM5FP0dExx+/VSXgJ4e1CyY6qcWMoOykJNOobQ3JUzKMRwpipXYYha8Um16ETbRmGWimVBCsxHkPwdFmIMaIx2BG6xUajhAE5N1ZdoA1WsjhnhH3uebg4Nx12yBsRCENVV4IhCbIu57wyjecMNfy/wC/ghI0KNhaScjfebiYjOY2RuzYBRlnG0MD5oXEkDBeKEJCwIpoU42aMRgPnfOIWcKROQdj5smiD4Kx4AfsTCc3wVCrjzMH85pnGidbEtwLOjEtyFFAedDi5isZJ/qncD0CTYm0oc4J8Nozz7DqAXiLtlnp+aqMp4xSwnsnzTGH2x/zGetCiA3Y89Nr0/BBHuH5hiCOszORgGTplHHXAD9vmnBHkcYt/LV61YFVZczZlSX4MtDUC/WV1o8FbPK6CHyV/CxsCiWdyTqQVrZWJ4FqA1rSulZEOSlfMGXrQki/GvXPprA/SuAAnAVNch0WTFr/xyzCGbrSca5wz0yTSM8s1S16x/rB4GnW3uurG9HyHtCb1AuCyY84I47pjzrUr/KKqhDvmAOQJcZqd7pjjRCtXiBPz0Hk4Mcdvwx1z6SBLR792hR+5/atclEtPqCEhq9NxJ0/WQwkn5qjswr3zBJCBaBfGHb39q79vzaroOL343ONtlneZnC6cop8/uUfc3cY751XZZGqvXeEP/JxOg++56y5/7NB2QUBT7RNqtSv82O3j/oVnH1fOee1Sgjlc3+T4eXVyPjF6ThEe3juvysJ//P5r8Zt1a1f7S2f2Nu2qiwIftUsJ4QZD3wsHd+e2T0W7ELYu7pzff19z5xzmI987b79tn1r7wUgIl+hq4KerdO98/X3p9P/1V54RQgjfO69d4T/+4PWII3TOQ6b2SAtlczrOJ+eT41eU0gnh7ZwQbvNnbwv8zkykTO1Vmc/WHrOyw7ezUzcV/c1O8V30gcrUXjmZqT21uy1wVpVWpvYBJXobtP3RybrjhHDhdLwU62j6c4IHm3ZOwVScrId2MxSi7kJCOCkP5jDzO32LCiHVQRg8voEe6+TpeO0Kee88CFfziagUyq6FulR2jI+cwkdZ13w7rsfIJDSzlA46c0k5QQQNzyWuzTptsmBAxoKTSnFBJQv4ZiMgO0YJsDLWwUoW6R6/NWFQShgoAzZ3eg9rFTgCeHU5XxZcTPyWFvwGam1iXNrZV44g1NUWXFx+zpHfcgY70JWEleHUI45UEiemSUrYVMoxcG5Nf10bIJJOLbqyYI/yUNBpWfzxdV0vMjBtGHIj25+gSSOCRjmgEkdhjUK+RJh2GOIEZ97wzm1MKhhkZZ21yWLQGsAJYRBpUPCRpBcJ04Fwwpk/bHkAusfY8OneeOHrR/mIptCOn9a05JWkXQsG2hlBHcIyh8c16ZT6Y15V8pRyAyCtWWvjdQgaJzhHXFoywtoAUWH/hkxkuIR2lB+hS4YhnKTuJnmQmTPzNK7f0m9ap3RcReGNCGsMp2Fl6l+XycPDuozhbMkcY205vszyQsempqDTjpdchF3SobdqV/hF4cQcETkxzO+dt445dVSLTO3t9yEru8N28iS86S/Vjd8u/PY9P/gVL33g/8PGN/1/fPJt/+QHn/szZw+mE3MAcnpWLTHb0OCAf+zdTf5vn37HL3vuXf/G5q/81cvpXnBYnwxlb+YZ7pjjnEOSuNdeeSY6TvetuTcmPAvtMbz9kw/SHebonB/+rmkH9873/JjCvJcuWeL37/4q9jmJieNc4U8c3uHvXrZMOOe1Sw48trUSwq1Yfo+/dVlmRw8n5ojfX4//LOa058fNfqrS7fDe+RefvpXGueduf/7kntg2OOa1M+6ctwnhmnaXFY6wzkwI137bJIRLSu25px8T41y7cMDXbuBnJq4KnJ/9dbdfuWK5f/2VZ/z969ZE57wY2qMEZHDWP/s4RS88sfGRJqwdFOMs3E/nk/Nw57xycO8caPrapYE6OZ+1Er2Bsx7Gsp9ak/fJq1KGt4ffc9N4Yh4cbsjo3v6W7cK38I65C+1kKHvt5H1yVQff65P1It47F+ugd9EbhT+iYBVP0bEdOtwu1VXiW5m9PQrX+IQaKIQZHRpvZzQeFfBEZZxoyDACXFAIYGw5cqRFO/qWFYdbyABjxzyj2GgMywjIOfVcZypeoj/z7hrfQwwwZThTf7xeXodY70L3odEw6FL4BHvsUxlMpPAVLgFP0nlI9GcpfOZffs6ty3BB2qjFOtC4zN8tRj3VRZNIvxpvmaQ8s4ZxnqNdnIugyY4T/ZIMRIKzNWemZ6Q1sTaml0ydyR8EgwVhBXzJvKCMWnZADTrFk0PBH1ZyJg7BpTnjt13zY95SfJTj/ZLWxuOyA19quESZDTSkNq6Y1sS35ByW+uWGKreOzOYd67IuR0s5MoZMRJ4MGwydm7OlnDPLRMUzwFt6flLuWnyZ0x9IC8qJzLUTmyd2fg6hZ1Be0drk/Ci6Cuarx9BXWxguTLty3LxMFLIuh1/CB9ollkxU63CEN8IR9qd4xpqfk+Pql030XLI8TVdgLNpleW/BWfEl1xmwT98i/Wk+Qv0p5Ebb3yKcRO3kO+ahTFBm9doNhLMeSsjejgiPd8dBMMVn1crCuxvH/cNvfyreIg/lXz3wmt9/9GcBOD4xH7l1wr+99Vv/F8b3//cDr/l9R3bH7yfasHVEWnDMBQwgcdyR/d+Ke+dfbHorzmUSMrWfOLzDr1xxj3/phadUWHs4MQ/l/Mk9fhn0+f7bL/vapZP10OftK4f9xkcfjA5zc+d8pXDMQ/upsfMRX7/8/FXsf9nSpf7Q3q9j26nx8+m7Fh9T4xf8yM1j/pknU4bxp598TCSSq1wTyh7wf/X8fpEd/eP3X4twiYne2vWqbO3tU2rT9SWxjtqhY97gyXLOm2+vKOX5/fYvxObIpx++TifmA3/57C/+0Ycf8KtWLPe/Hf/Bb1i/tnXOl/mhA9sFPeO9czMhnAvtrgth4a4NiYRwmzc1J+f8hFpVFn526oY6Ocd2AQ5WKPvclHTWKwftQFGIu+ht/Zy4dx76u614fzaeoiceTo55cm7C2+YoXObiO+YQep4Lb3dpvlWZTsxRoM1Pp7D12G5GhryHOjaOOAN77QYilD2MFZ11gLV+n3zQOuYsmPWd9fgtKEbTWe9wDlF25h1pDGGW7diYwT7VLjQpWaFQS/1t1xiWEcXKOBlMmTD9zDMnynBmY8YtvA5LyaqNkqziJeWOeLPmssA7wwIf+G0p764hrLCNwq9jWA2MudCcLTjz/MhYbYx4GSoZjLIASzY+BG3kMgZjnTPWxrAyYB8dQQ7dJxqXuNT4kHWZZ4AyTpowJDvaWc5NchxsfHTTJBiIjujAolOiIV2nN8fEBiGvg/CmcETyb37W4Gm8NsGyBHRS1uFhvBn3q/leKI6LeMekkbzBoHDJ9EfOoSUnkbdyTmno1wzF7gwv5qiGgYC1mh/wryVfkC7ZKQ1zwXUIOQ7rXUiu4eaOotPMxqmlo1COdMHApl3YTHCJDqSOog1WwIeWB5ZcyyQazMhEUzYZ/KF0I68X51yiM6ztCKXfHNKV5FVL3pu6B+AnZEkHbwmbUMg6HT0iaNLQPeKal4FLywapqb+cXsjaL4LPbVgFOC5C5p2gTO1VaZ2iD1SSuNoZIe9lEU/RETk1hbK/9dXXpmMeyr99+A1/9fJRX7nCPEX/8cDP/p+ueCH7/b964DV/9fKR9o65PAWegORvgdjwZL1yhR+5ccw/+/RGcUL8y+4v4xNqVVn444e2+/vWrPLr1q72R375RjjnxdAuKURckxAOQ9VX3HO3/2nnFoGss7/+5J/Y+LBftWK5f+G5x6OzvWb1KiXkOCHctQsH/KqVKfv6Yw9v8BfP7DWeRpPvmJ88/qO4t/3pR2/ENca3zV3hb1w85J9/dqNwuK9fOOBr1zjwwogqdUK421cON0440Roneqtd4X/qSggHdDVdX/HnT+7xK1fcIyIA3v7DC37owHZ//uTPfsc3H/sHN6z3SxYv9t9/+4m/ffWIX7f2XnXnvHIp0VvAh3LO242L4JgLuqSEcFs+e1tkag/tZidu+NoV/sIpSghHcIkn5kAfzYm5PGXArOyhfXjvHBUAhreHeeMdc3TWWSl23TFHJc0n67VDZx2UnXFiPkdvoFdOn3o3wnVYrs3J8PbQLzrcYT4pKztsCMzKEHUcVygT08GTTng0UpyEVXTMYb0LnQoo5Q5CXCeAIoMpGjNkXBr9aSUhx2VFmeZMYcMABzY0alVHp8A4Lt/BcxSOGeE8LuYRYQ/0LBQq4GOeDBw2ZrAOx2AjhQ0NXB87I0FpV2q90hmpnWWI509FhXInukLakPMzHEFar/VtcvpkBIM1PzaOFJxxHbjxEmjISshlOgDSKUXYo3xRRnKpYZXoXhrnyuAstZOBxjnSLht0iDeLPwTeTKPWovvcs2XIC1131ulurGVwWnRAzqvcIGT60/LKaodwV3xJdMVzQdmE9KxoCPnSlFeGgyLoL0dXOsEhwlTC4E4Srg00XAxYCRhY9IdzIZrM6YCsTLSyqFvRPBkHSumArMyReiYXGq9gn3nqz4QVyiEneYvpL0vPRrtkl9h0YOID1iDhYssrLesyeV+Y7o1x8/QnZbtJGwz7HO8j3jru2av1hv/DnEU7qrP5w4B9pF0pYy0ZZukKyw7TONL92fI5zXkROuY1dR6yt0cDpCx8PUyn4y7VIQAm0DEPSIN77FVZ+GuXj/q/fvytTuf8f1n+vP/0u+3qhLsZ+6S/6/n3Fvz+vW+2q28xHD2UCcroXrvmzvqpYpe4z7xs6VL/0vNP+E8+eM0/82STrXzZkiV+6MB2f+nsvtRuyRJ//PB3gnia0/GBPz34KTqGwZF87pnH/Ccfvu5ffO5xv7StO7Bnq9+2NSUju3flclh/YZ6iT46dF2+0L1m82K9aucK//soz/pMPXvNvv/GC37r5XT81dkGsv3aFP7B3u3DQn336Mb/np2/8YOh7f+LoDv/Nlx/4BzekJHAPP7jenxns8lUpM7qHMj1+yW/fmk7O19+3OiaEQ2KertO98zCXmfqy37ntU+m4jpxP9NTSZnjvvHKF/3rL+2Ld4TR6OdyNf/P153ztBv7m5UN+zeomp8DSxYubp9TKFMqOwu/zTanfRx/e4EdvHW9C2WENtWucdXdtyD+x8aHY/svNHymFgNnWL5zaK+aLwjCErSN/RccccD4nTtabMjt5i5TdIL1tDvMOSeIQb+iYB9hi9vbowFNdHdvJ0CPxZnnbJ98xr8oiJomT7YbFOpp2w2KtoQ6FXOX03fFGuY8oug+h7GLOM8mBj0KT3ju3DZeBx2zwUeFDRncprCm8KRfmC0JeGELWXCxFJOZiGwaWY4lGhmhHCkYZupksxzhnoZxgjmrcEh03cCJVVmJ6xqbMwADgbOFDOH0ZmKqNCOtqgfGWdjbLO+DcwlGCH83Pels641QhPpQxg98aOLL6E3KI+yOcIz7N0w1KQKbgQnMW68g8t6TogBO9IfwUHWTgl4GBHNeGC+qAHC9U1G7egkFXbgpoy2/2St7ScoPlC+q2LjpQvG8asMbGGm+UOImPaCR3ZELXfEkym3i1doXHTaDYjk5jeX5RL3Q4w8znQsaWCBcZEaF4Bp+CA3mF8LR4y3KgGOdCzziaC8wv8aXhuGXwkZPjsU+DxiU+9OZnlwyzZATCT+EI5mzND3UtjqGSiJW8caphhfIKdTe203LS3hyTeLM2/W3nGr9T+qik/mCOYi5lqhPyQMkNiSMts7VMRBgz7K0xLB0gvmX8LkC7zEcWPaOstPR5FgZQh2uTMlHeY8dxm7B2PAkPBKTqZKb2uJuHT6i1g6Yn1JISxCRxoY/jvx30/8d9Ly/oXD/5wRcCcFXZJH+7ff2Y/99Wv7Tg92tf+0jMUb53Poh1KAxrand6sEucdmN5YuPDfqh9huv8qZ/96lUr/JrVq/z969b4wdH0djmHt58udvlnn3rM7PP5ZzZGZ3HHNx/7NatX+TX3rvSPPnQ/9Hcuwjf8nhw772s38MM3j/kvP39HvF+O5dWXn0sE1n473Z6sny52+XfefDEmS7PKhvVr/eefvulvXDrkqxLvmCf4hbofd3zmV61Y7tfcu9I/9cSj/vbVIwL+5r3z1lnf/cMXfs3qlX7NvSv9A/ev88M3jgmhFO6dh29Hbx3zWz7/wN+1dKma85rVK/1nn7zZ3FsvC1/eOOU3PvqAX33vSr/+vtW+OLrDz9TXlDKZmbjmt25+L67hhece91PjKfN7KOEUffj6Uf/KS0/51feu9PeuWum//eoD0bY5RU+C5dKZfX7NvQ1+161dHdcmnlDL1DX9yWfVGqcew9ubMme+gX5b9B8deBI2c1MQth7q8HS8bT83Yzy1NkNJ3Zy+i1655Fzjt3g/PcxPPKEWlacMea9jf3ITgxPCNUp2yiLL/QAAIABJREFURLQJ7XBdTd2oml8Mb4dvU/I3VLyjoi+5042KY1zAKTgejCN1p4rbkaDHPpWDF7+1Q0jZgECZ0yhAeQeZjQU0IBhWGCaY1nsHGwzWGOFbBVMj4sAyXAgfylGItGY715aSZdplI54Nkrg2DlN10jBQBg6tw1b4uOHYvcHAmxMCVqVl0GWMZGMzoesJOuEUWHBhA8wZdLXgXHAdMpQ4jmGtrWMMbZTpawSCV4mebRrSyfgs/kg0ru9iKrxZzqE5Rv5taWxr0lrmWUSEHfKqgAE5fYFeTPg5ORdNV3Q9xaBT4ZCRPmK4KHlaSlhJnGc2dxaiSYIpfqvGtWQ7vYEeYUqwkrjsPuU36wz+1XowvwmZ5td1ZQo37wYiyokd6TvZTFW0i1czFOz16bM1Z4YL8hDzoJaTuMmMdfK6Rt01BsE+twEn9Zve3LZkMdK04jfGL9Ma0XMaV0Y1CHrJ6BS1DhWtxc46brpqnSdktsFvTM8mHZjj2nyOPJPG0Pf2mReahHCk7OIdc+gsZm/HAUSm9vYEHp9Ga+tTVvZE8BMjJ/3RYp//qzULO9cb3/tMLGpiuLl3fvPqUGdIeygrX/ogEkZywhNyw7NqKAzjc2nQbuz2Sf/r0E7/3Tcf+U8/fMNv3fyeHwztEs7m2O3j/tqFo/7KuV/81fP7/eitY752zRNqCNPKNeHt7vpRPzi203/71Qd+00d/8D/s+MKfGezyozePxbajt37zl8/94i+f/cVfPX+g7e88EdQghrejsL92ccgf3f+t37r5Pf/ph2/4TR+94b/a/KEfDH0viHRq7IIyFi6fP+oP7vvaf/3l+37TR3/wmz56w/+4Y4svju7w1y8eiOuIIe9AQ/Ed87Lw5bWj/vLZff7G5RP++oWDYtyQlR0JHLO3u+tH/dXz+/3NK4W/en6/HwemnGnD2xGX062zfrrY5bdv/dB/8uHrfse2zf7wL9/4q+d/iePMTFzzY+UJf/3CAX+5xdXE2EXBzKFd7Qa+vHrEXzqzz18+94svb55RgireO3eFr8oT/salg/7WtZP+8tlfIn3ULr1tjrQ2XV/zV87t91fO/eKvnN/ftJuyQ9mFYCmLeHcci3hCrZ0Ttgt9mGHr0+neefgtEr21tNZkapf3hEIGdv6WjQUMZQ+/8Y65rEO5MbDvk0N4e1hHdOBhHAxRj/1BOHoYRz611grXmVHVX0oShwI8894592c904YOANapMehk00mjIiryO0lg5EjphP6sTQLzpEDexwpGsuDL+O1Arm2OlZPcJNAKmu5iirkYBpMxBhrOuk5vTihcZjZAEMbsFNSwXlTYCD+kcyucXxqNerefYSXoflYaftxO0IFBG0I3GrRmbTQJ4w3GUeOWiTZqaseyxHy72crWnOEPy2BSa2MnF/GL41rOtUVX8K2aX4k4t+81qpM0fl4KedWCAchsc1OkQ0YIA9vKK4AbEYy3MtFHduNqIXpBuCAMMpsnkiYNuVZKWCEuBd7KzN3iDsdNrI2eGLQNcQtHzPva0dLj6lBxXAtnZWceZJ6212vQRqnnInCU3SimPAUcDmzNxeBBlOO8tiw9I78RX2rZKe/ys/yz8Ib6g/Ub80KWV8tg01DkBH3LspP1FtKjkn8Me9IBWh/RBmZuLvTqg9aNLT7mbF7Ny7+8TZOfi5FXhV+lANhbckjRfQ5vxNNCPpcEe5qf6g/gtAgXVJX6HfPaFZSVvUGQOAkPBNl+K4ymYe2sh/D265eP+v/viYXD2j///rs4xsRwei5t7PYJ/3fPvLPg929s/spXTp+Y164NbyfExjpcL7fjbx18y2PEE/NEjFMh+RvUT46eFXCu3cBP0TvmlWtPzEs5v6kxmeitck3yNyb44NQjnqbGL4CgH7TfprvoYT5TeJ+87XOqdcKR8GJCOCC86Kwb7dCxQsc8tI0h7w77uyK+rV1y1pH+puurSai0dY3DLXGenlBLyo7fMa/gW4TBTJupHZXl7OR1xfSc6K12g+isYz2erIfCoezNGCHkPQnN4JgjLkVCuPbbBZ11R3WAOxnK3oyFDnwYtzOUHfAUHGnsc35GOutNf8MJH+FbfkIt9OcknFPYesKvdMzDuNKBrxw83YbCH55QSwo/OeGsoBGm2jFPYZtaSQxgHbYBJttJQY90z8Z+7I/Wy0pCKSwn+0PaN09LcqesRBvZDKtGO2UIZQ2XBLugFNX8cOMg0GmHo2oqY4FzIys7v2vrNI5YQbMBgXxobjpYzpxFL3MLG6HCILHmomAwkGPM2vNjI1R+a9+djOsF2cJwkfgd0LdGtn/ezHKFdgQtfuvkQal/TV4QGyXNb/WWO9GG4BmkoVI6NzwX/lbo3y7eN9aBdkqAleIP2tBTfEk0mVtvBWtTuBSOhz7VE3AObUqiZ5JXSk5aTp91D9Zsl2iN8aZgYMEF+4tzQf7IyzqbL9NaTRpyCGcbR3IuGr+4BsWrND9eR1a+KJgS/ZHMaXTouF4vRRKotXXKku7Ncs0LfE/cuPplyHuBS6YXqmOYsk2o+LJEGtLRUNm5xLUZG5O0oax0I61XbCBROL9eR/6qUS7fjMAlzMXSR2IM2gCpc99m5ozzsPhS2BYCpjI5bLKbpK23SA4Ayd/aQVJCOB2ijgsIT6MJYg7OOgAYn0GrysJ/vH1bp2P97x/9g79+daidyympTMrCf7nrh87v//e1L/tfT+6Pp+PIuLEOkIun6KE+nqIDgiagDttVNAY65mH8yVGZlb12cLIOddIJb78dO0dCqU0IR+OmrOzJmMFM7aE/TBIX6qfHL8Y5hzlNwRNq4ffU+CUxl8phRveE8+nxS2q90+TU1y6Ft4u5QMg7OuECR04nk6tKcNahRGcdcJeysiclKMPbmzFmg1MP650J987LtI4ZeFYt9BEdboDr7MQNYMaBbAfMLN87b/ubgvvkoR053FVJTrjDOrlhEe6iY3/h7jjiZHaq9IzLGPIOgk86602Zh7fNQ72dld3J/hw68OBcwyl6WJ88MW/vwLcJ4YRBbL1tPkuJ40p6A72tC/fOpSIaFbhtBPOoZ3zEk3Wsm5OKIxgaSvjPGcqTDA3p3Gjlid/rzNvaAEPliTzIDgoburUxlwRnOhUttWEgYFAi/GwnQ34rDTpUngi7tN6BmjM76+a3GQdK4KgsfM6wQjqLuHQIU/rWGqOUeBN0mgmtzTmqOE6XU1pRHfO53BQZkEGi8YZj551cMnTVveQ8TBGeAn6Ct6zkUR30R+PmDHGETZdTLxwK3jhQOJLzE2OgoxVgat0d5+ztClbtpqZycjOG/Zw0xBEGTC8Wz6AcYvjZjqV9Aoq0wbJJyDXgN837xjoMGhcwXYD+mIYs2kAYa7krx0V7nGUTyxyWaxZP22NImc20IWE/EHNGeSc325I80LoxszGJstPgD5P3A39AXxas0Km36Er2l9lMMGGQ0RUsX5gvSfcgrCqCVW6MO9EziEuTV406QfeMN8YlO80Wfl1ebqjNIs7nQuOiHBdy0qBn5jdFGxl5b8p2GDcnI6RO4U00PpVPm0qL4sfDlG3dpfB2BFQ9/JsCsLh3HhYL75iHv+ln1Qo/Vv7mN763yXSs/81Dr/tDx/f6qmyfUIMFhLrxsvAvbdpifv9Xa17y3+/70U+O6gRkEyOnhdJo5ndazDe0kwZE4SdGzog2tRtEBx4JNLxtjsJ0Kt4TT2Vy9KwSSpOj5xT8pigre+0KPzl+Xq0N24Xvw+k4joOn42EdwVnHuUyBs56c/xQCju0YptPVJVFXuyJmascxxIl5W9i5rt1AOOFh3tMQ3h76nK6vApwHbX9XhTCrysLPTFwVuGjqrsn+ysLPTl4TcK6dfkIN65BeZtlZd3RPvF0bOvAVtcO2IklcaBffMU/KN52ipzmre+dlSgiH+MTEcQGGIZQd5xMyteO4/NRa7QYxUzsKbAxbD/V82t7U4V30pi2etof1oQNfxboRMWaNdfgt3QlvhLA+Rf/7NtGbUDDorEeBO6rgLJ0lOzQZ28m5sCOzsKJUChXwhs6cVIodiojGYCUmYQAKWsCFjYp8SHTCkTQGBT7oRFW2kyctyoDogAvOW4UNuzxchEx0vA40DBItW8aCBQOuC78V/DrGRV5gekEcMQ2phEguT88R9gZNMj0jnmwn3DbKsE4YOAuswzRqYeNA0J/Bbyzvu3gB9VvO+GU5nnfcOubCfA71ciMsw0dizvLOK8oHOT849VGnXN2bE91yY6DoVMgN4q1afGvQkCmHNI5s/GZyRHA4cJn5NndVxhoD1mXJe5uneePFiHLK6oW0+an5I9EAyvEcrJTMIf0hNgMNvFVlQffJbXoJc1HymcftmDPbcNnn67LyADYYchsbBp+ruo5s5jguXxGz6JR1D88Z+V9ecVpAhlm8Kvgyb4OYjq+QVwPbzqFNdSUTQR50yRIthzLrdXJ+WThHvEme5v5YT1s62ca5tsMWVWXI1C5j++tYB0J3+DdBUFVZ+HoEM7o3ddlTdEBW7QaxXe0Kv/3nH/yj73zq737hfb/q5Q/8a1986c+cPegrx2+bt6few6cE4L768Xu/9rWP/b9+8HX/7x/9g3/yg8/8waE96fk1IKrJUXliXrv03jkCz6oTd9Hb+qZO7vRMirD1poTTcRSQwQnHcWId1HMoe+3CKbok0KnWWUeix5D3OJfxC2LMWOeMulLCLznrifCCE47tpsdlXe0GIrw9EPJ0dVkwT1XK7O0BVvIUvW1XWSfmVwU+ahfqJJyDE47MF07RzTrsb/K6gFXlipi9HelydjI58OG3eO889ndDMGntMPlb4stZeAYtfC/eO2+/nQNnPXwrHfP2hBvD1svw7W0lIPEN9PC3cJ8c6+dmUpK4+O1MCoOv4rfgmLdjo2Me2mNStzBPEQbf/lbJ5Fw6CRfKDpz1sL6QEC7CwfG76K3jYd0xn+EM7MGBL8T6xIk0CWahTDJPit3JLu+8MCBCf3Qi6KShgYpSGQu5kwLi86wzQnUyyzGtl9bG8o8zH0vFSwYJ4FbNOcCAMh/rOtkfFtMQmpMGhJyLrkM4mE4GPQuW5jcQfZrZ6okOxLgEK9xAY0cra/yK9YIzZz2jlDFCcS4IA9QNOVgpHuTNmFL2J9ohTEvuj8JtQU52Z/an+SH/Eg/q+ckTQZZNvIkReBp5t5FhuZDKfH/J4DRCQzH0cgE4W8a5gDPBNI7BDh7RqUkHBi5zc5Ht7E1IIeuUHF+Af4EXrHUgXyoZURr9Bf4Voex3NherHcp7lqfmt3NyLiaOqL+cjGU+l7KzEDhRtGHojyxvzdpysmttKK/YhhOOJa8D4SJefbD4l2WEPJVHGkAaYtowZRjwczfeKEqCNjqFjlfyxR7XxKVYh21vYF8Vztml0vWKiYR95t1x4C2ml4rGtXWF1GWmXhBj2JGBrD8EzjPtLDnUJIRzcvHiFD182DrrOLmJeBcdDEcKZa/KQp2i166Ib6AjgCfgznoa45RggMoVfpITuDk4WQdgTsK76GFOE+HeOQiDUCf7Oy1gUpWFegO9dkbIu7OTyU2NnRVzC3XMkFPtU2sIf3TWA8wwvD2NcV6soXJw7xzgFZK/Yf3U2AXxbe0KP92erCMu8bm0UJfujidinh6X2dtDuxrWULl0io7zCc46jjEjTsebdU9DeHv81gxvvyrwWLuB7azXVxX8Ush7wjveOw/1yTFPAnt28jqNi6HsqV4lf3OUlT3UTd3U47an6LiOEN6OY6u3zUudEK5xmm+LNrWjp9ZcqKP3zp0+Ra9K+2RdZGBv26FzHfoUGd3Dt8bzZmaW91mZbb12g/TeuWhHydpcoULemzFGxf8rrINvzaRfs0ZGd/F0THLgWXbmjNWa1sHKMylZcubIsbQUhzCIAda5HXvmN+G0hDHoqRxWvNE5JCeNlXEl5pzZnYe1sEMhlLaaM+NNn2R0bqgoOOPaEj4YLpJO8w4j8qAYw6W2piOd2VARNGnABY1LPa6Uz/rtYXkHlPEhaJfvFpeaNixeYDjHMTo2CYQsIRpnGNj4kOOiXs45kYp2rY06K3TVMrr5+gLxEdKu5C1wWpyBN4PGsQh6MdbG7XAtJg92ZGrP8Zvic4N/a25n4KPKzE/QaUfiR5QTIp+BIUusTaCESwrtXgCmJn6dnh/zvqK1zLeKZyx5YG3imjSeOxkeqHUkOhso+CGsBO0KXgCd3AUDlGFWGHJXEtQM/UkcJScc4WfpMqEDaMNC6dVIkzavMm/x3WxT3iONI45oU5g3GCSd6utgSk5aCSytjQOLtyw6UHyudYrFq8z7dyLbWb5YMkfxtOJV+coAz4XtCKS9RQyQJis711kJ4YxTdLyfHhZMT6hVrhBJ4kKR2eDDnfCTErFl45gzwXO4fKhDJq1dODGXp3AToQ7Hjc56YrYJdMzbwgnhalf4ybEzAuBVKU/RQ1u8dx7ap5P1ZKhMjp5TRIan6LG/3Ik5CRHzZH1cO+ZNnTzNTgnhEqwbh1sqpyk4RQ9t8RQ99IlOffgWHfMwF/FcWls/YzjmMxNXBW00314VsKtcOllPOB/E8HZch3WyPgtZ2WN/k9fFfK12teOEcM3fmlB2iFpx6d45zhvD22OdcLgH7bd0x9xRQrgS6ggf/KxaVcq68DvcMUf4q7fNXSGeWovKE982b9s2yd+62zXOtXwarXYy+Vuol++dt2HwszrbuvmsmpH8bX5Gn8BjeHsSrqMKfjL52yC2E2M4ch5KrexQ+Jt1hHP1VInLG2qsTLqMKMRbPrkLrS305+R6Wf4JQ6PsHoNxJBxzC34wZ8swSHX2vcHmW51sZ57aBWVcMZzVaZh8jz3RVe4ULskIMYbxLcqd3PNSlvFmG5xS/iljpiS8KVhJJ1LBNLu5k/ilivAD2gB64f5YdjL8xLjOhr05v8ycEVYWnYq5ULKs7LdWFn/lLPE6MoZ9h9xgepF0MIhzrqFO8JuBN6ZJRaeUlJH5DZ0CIbMdwkVu8qEcZtpNOiBjsMMYSC9SPlvOkvHEJcriknhQ0aTUeV0bQ0rWAW4VXcU6I5EabyY4C/b5zYQc/NSmq4GPyKdOf4vyPkuTHbxg837HZiXDNPcEWCnnMp/jLYP38TuGabIZ8vpSwiWf2M4aV20SwHeSNsAeYn3JcHa0NoNOWb6gjM3ydAZ+wuayxjDamXrLJfyiT8dwycqrjK4Q32boJSdLkC8V/NqyCAHXnI5L4pbPqrUKpW0nhBo45uFv6Qk1YKwRnQ0+tENkY8h7KJNw77yK7SDBXPu3yXjanoSQ9Y453jEPbdUpetneMScGYme9doW8d94WDm9v5nJWwtSlTO0Ih+CE4/pCKDsq7smxlJU9lObEPDn5tcvfRWdnOCSEw/ngiXka46KAe+1kyHvoU4ayN3Pm0/aqDI65nJ/IwN5+a91Fn5m4KtZQu/ZboiFxih7qjNPx6TrdO09j6Ezts9l759K54bfNKwfOupPtBJydPDHHOhYs4sS8nTMmfwvjzk3fJlobxBPuyAslhrensZNjPlB1yEfz5KzXrmhD2enEbdp4A52eQasdONzUDnm8doWf43alvGMe2pmn6NjOBYFrJHWb4TfLwQkv5beivzI5aWykqDFyChBkhlQIvKutFRbLq4XqlKMaZVFeybI86Aqrt5Sicr4MGJhwQcVG/VntVH+wvq4ddpxjLgM7ywjb+co4VU7jg3WUeh5JzS/AXjq0SENsVAi5C3iTvJA31Bi/SKPJIKENHxEa2nViZNwf5fmVTLuASwWX/PvGeZh2RHZYmzGzuLYEA9SBKA9QdiiYlpp2E+xRxy/81JX8Fvi3LJSDEjaQ1NpyjgzCr5Q44nGZPwTOA34NOJuwZ/liPp84LmDPm3fslDIN1dZ6M7wvcJ7b8GF5YMk66yqF5YRb/GbR5AKnmFJHJTgJ3rLwZtA94yMns5E+zCck6ZoXy2xFz6pdJtooyx92lI6SnUCnio9yjvkC9KzaGXyk9IKFc9TdggchOgjmizoFZZF59cvctJH0IuUkbDBY8Ms6tHkZYeGNdYDiLUPvS3mQl7FKfyC/gc1g8bmSV5136hH2Y35R+M+E5VyDsx6dV0gIFwVEcNYBSHjvPAJ5JCWYiwvGp9ZCv8PSMW/mYjvmTCgTo6egr3DKLzPEV2XrhBNjhDo5xmnx/6q0sq0P/OTYGYEwq52og/rJMfmEWuVaxxz6ql3hJ8f1XfQpDG9v56nfQJcn5uF3CmWHMHPlcA9EpvYwv6kqJH9LSiHUoVATCeHaPuL9dBg73DGvoX6mls+q1a5px2ubbh1uhEMIeUdjAR3z8DdM/lZBHdMznqKnb6+L9dcu3R3H+cTn0mA+wQlHoSYc7rY/DltvvpXOeu2kYx76TEni0nzwjnmon5uW984rl+oQLviEWphLdOphzuIuemznxLi1G8B75zLknXkmJITDcaIDD+NiXeyP3yx3+RNz5TzMyKRujWAeVbBvnlWTY/z9rO3AJwWowx1ZIYi6zJupTJPZ0wNeR8cTJFZ/bLigXtCKTc8vjNPleCBd/TG75MqYUYapDnGNMC1pHZnkYArnasOi28FD+lA78fHbQezPgl8zv8ypgKI1w2mxDBIRKon3l7XzqnCZzcBO4Y5iE2OQviV5YN997jLABmq9klcXPsk1ce64XTJ0a3O9elxBu4Lu7bui1gaN4g+LL+lb4WghvTC/wVrZQIx8NJehSUftuoxponvkj9pZ33aH0ao5A/0oemFedRKXioYyydWkHdad1bmGMdQpawcucQxLhmVpNycTgd+wXU4WB9h0jSHkFZ/KK5pEXGqdp2RYx8YG07PNW4MOfCAdDARcuxxkq12XvA+yU8JvoGjD0gEWnVp6RssmQ88YOkquQ0dO5OwDS09rmGr+sGBlyTWcX+1SCLjS55Z+M+gZaSrwIMrcrG7s0KFMkzm85fSvkC8m/KRvGnirTQgHCdzCwCEDOxR0wqNjPkLtXHDMJbNY76JPUMh77WAuQNx1CFGHOeJd9NC+uYsOu9WlDG8PRT551owxSXfRa9e+i06EYoa3j51RhGzeTx87K8Zovj0r+mrayVD2qkwh6khQUxTe3nx7XqytcukJNVQ6mJU9OsiUvT20E3UuhLfLE9Cp9gk1NPTiE2pQ8A30VGc9l3ZZKadwso5jT1dX1JynKZS96e+qEg7ZO+ZEa7NQV2fqajdI2dthjiFTO+IpOOuo3Pht89oNhGMe201Blvf2b3Mx83sSuvY75rfE3Jq625LvHd0xb+tTRncYVz2rNhBOeKgPb5Yj7Nkxr9p2bAjpN8tTKDvCKz6DBjwyRw58M8aIkhGYEA7rlNIBZz0qBHLgGwGuHfh5PkV3CyhUwElWERF/iHZOGxpoNKKxEL8lurccS87ajWPUNGfmwZwhie2EAiyN+fG4NL/ODQag0yz8Sl2XlLsdNRAULzoTjI9I4xlDPIcPTRsyyqkrWaDAh7kRkXc8xFwyT3Yxz+RCL6WzfofOiEO4DBQ9o8xmGmejR9K93EDPhuoaNCRp1zhFz9FQJnTVXAe0qR3zgsXTmq54c8fEuUX3ZYLhvLkOI9Re0IE+fWZesGgyx/tIk6gHGb/MR9baWEYgPDUN2fhgWSz4A/BoftvB07YM0zyDtIJ1qGt0Mi8dPcLywNQpTM+dNDlQG1c8Z16HGjfidkDtEr/O8zpAl5l60Fhbms/AnMv8LPJ52vAR/FtqGkKdIuVkZtMa5iFwnuPLUsM+8VGe/iy6V3Kt1N/a/GbwbwdcTL4kPuJ2as4ZvWrRmiVLlGNOeVAa2iV5UNLaCC6iHdCuonuWESxPM7Qbvl0k7pi3ZQISwtWxLrRLO08TI7/JurJICeGgTwxRj3+zTsdHTqoFYFb28JvD1mtnnI47mZU9jkGZ2ptxT8f+sB0zaXC4cRcwOPo4DjvmlTPunZfyCbXoNJOz3tSdE21qN4gJ4VDwTcId87AeTAgXipmpfeyCgEvt5L3z8O10lU7Ww+/omAO9CCe8rY91AAc+CW++vSxw1rS7Qjgf6EztruPEHGHvivYdc7rHPnFV4KepuyZwVDuZEC7AIZyio/CXp+NNn7MTN2C94cT8RhJAbXt9x3wg69r+5iZvKWML30AP49rvnd8W/Fw7Gcoe6vFptNSuFGPWLmRll2Hm8/Rt5eg+eVCKM+nEHNuhgmjaZZxrnh8/q1aCwy3GtRLM4RhBOY2K72pXpBNzwJFKUlO23yIdOHTgIUSd3ihWypMEuGoHcE/tDMfI6C+tNZ2esgzLKSeUTda4WCfWO2sr3gr6CwqaaVyvTWfPFoZQZh1a4RsnQdSOZScbFWzg8LfCWDA2Y/DkOtKLSGBERiPwb5chmatDx415n53SqpQOGeJI6AWDJsWmiDEXdKZFuHcGpkgbmq5QJ9t3T9kQ53UknqY70rm50NoCH7FeNfGRTXpYxPWxo6pp1zIaoV3naRiHZ+u8DGzXWZtFC58cMp9LWCGfIgxwHDNcXsEvPy7WZTfbYFyxYWbIEuTJ2kk4I87RfqtEu4GEn0Ebkk4XfvrJ2qAx+QhoHNsh7fI6kA8s5z9s7mBfFk9zf0yTSkeZenAg5m3qQXh5wKJxXhs7WrgGQWvMW0JuZBxp2jiwYMA6xaJdpj/NC5b+NebCdJp5eUCNkdlgMPkD2lVqDB2NV4l16HGFvoR2Sl7BGnjOed0j+ZL1r2xn45dt6lz2e8WDxG+LfP/T//Q//U//0//0P/1P/9P/9D/9T//T//Q/v+vPovL6Uf97lNdefvR3GbcvfelLX/rSl770pS996Utf+tKXP7Wy6OaVQ/73KK++9MjvMm5f+tKXvvSlL33pS1/60pe+9KUvf2pl0Y3LB/3vUV598eHfZdy+9KUvfelLX/rSl770pS996Utf/tTKomsX9/vfo7zy4kO/y7h96Utf+tKXvvSlL33pS1/60pe+/KmVRVfO7/O/R3luR56cAAAgAElEQVT5hYd+l3H70pe+9KUvfelLX/rSl770pS99+VMriy6d3eN/j/LS8w/+LuP2pS996Utf+tKXvvSlL33pS1/68qdWFl04vdv/HuXF5x74XcbtS1/60pe+9KUvfelLX/rSl7705U+tLDp3cpf/PcqLz274XcbtS1/60pe+9KUvfelLX/rSl7705U+tLDr764/+9ygvPLvhdxm3L33pS1/60pe+9KUvfelLX/rSlz+1suh0sdP/Q8r96xb7+9ct/gd9e7rY6Z9/5v5/8Ld96Utf+tKXvvSlL33pS1/60pe+/DmVRb8d/87/seX++xb7f/aX/9j/s7/8x/7++xb/0d//dvw7/9zT6/9B3/WlL33pS1/60pe+9KUvfelLX/ry51YWDYa2+T+mrF/7d9ExD2X92r/7o/oYDG3zzz617o/+pi996Utf+tKXvvSlL33pS1/60pc/x7KoOPKtv9Oybs3fKsc8lHVr/vaO+ymOfOuffXLdH9W+L33pS1/60pe+9KUvfelLX/rSlz/Xsuj4oa/9nZT71vxN1jEP5b41f3NHfR0/9LV/5sn77rhtX/rSl770pS996Utf+tKXvvSlL3/OZdHQga/8QmXt6v+0oGMeytrV/2nB/oYOfOWffmLtHbXrS1/60pe+9KUvfelLX/rSl7705c+9LDqyf4tfqFy+MHTHzvnlC0ML9ndk/xb/9ONr7qhdX/rSl770pS996Utf+tKXvvSlL3/uZdGhfV/4OynogO/Zvc2725e8u33J79m9TfztTvt76vHVd9y2L33pS1/60pe+9KUvfelLX/rSlz/nsujAns/8nRR0wLd89nqs3/LZ6+Jvd9rfkxtX33HbvvSlL33pS1/60pf/n70z/5Oiuvp//xeQmXHHlYkdjRqTGI0GTfLk625GUVuJ0biPqHFHR3DBdl9AwI3kyQQVozYoJqJJFBg0ogakUUiCicryiBnQgEBAPd8farvLubduVS9V0/15v17npT1Vdfcq7qfOubdgMBgMBmtlK7z26lPkYqIAf2bmQ+Hfn5n5kHTMNb27ytc6nwuDwWAwGAwGg8FgMFgrW2Hgz0+Si4kC/Oknp4Z/f/rJqdIx1/TuvO0a53NhMBgMBoPBYDAYDAZrZSvM++MMcjFRgP/uiSnh33/3xBTpmGt6d0y82vlcGAwGg8FgMBgMBoPBWtkKr7zUTy62ZtXfQ3tjYHb49zcGZkvHXNO7feJVzufCYDAYDAaDwWAwGAzWylb484u/oSysfOtVmeQLg8FgMBgMBoPBYDBY3qzwx9//mrKw8i1XZpIvDAaDwWAwGAwGg8FgebPCS3OmUxZ2281XZJIvDAaDwWAwGAwGg8FgebPCi889SlnYxJuuyCRfGAwGg8FgMBgMBoPB8maF3896mLKwW2/6ZSb5wmAwGAwGg8FgMBgMljcrzHl2GmVht0y4PJN8YTAYDAaDwWAwGAwGy5sVnn9mKmVht4y/PJN8YTAYDAaDwWAwGAwGy5sVZj01mbKwm2+8LJN8YTAYDAaDwWAwGAwGy5sVbr7pOoLBYDAYDAaDwWAwGAyWnRUIAAAAAAAAAAAAmQJxDgAAAAAAAAAAZAzEOQAAAAAAAAAAkDEQ5wAAAAAAAAAAQMZAnAMAAAAAAAAAABkDcQ4AAAAAAAAAAGQMxDkAAAAAAAAAAJAxEOcAAAAAAAAAAEDGQJwDAAAAAAAAAAAZA3EOAAAAAAAAAABkDMQ5AAAAAAAAAACQMRDnAAAAAAAAAABAxkCcAwAAAAAAAAAAGQNxDgAAAAAAAAAAZAzEOQAAAAAAAAAAkDEQ5wAAAAAAAAAAQMZAnAMAAAAAAAAAABkDcQ4AAAAAAAAAAGQMxDkAAAAAAAAAAJAxEOcAAAAAAAAAAEDGQJwDAAAAAAAAAAAZA3EOAAAAAAAAAABkDMQ5AAAAAAAAAACQMRDnAAAAAAAAAABAxkCcAwAAAAAAAAAAGQNxDgAAAAAAAAAAZAzEOQAAAAAAAAAAkDEQ5wAAAAAAAAAAQMZAnAMAAAAAAAAAABkDcQ4AAAAAAAAAAGRM4Xcz7iUYDJYPAwAAAABoBCtWrIDBYE2ytECcw2A5MgAAAACARpC1WIHB2snSAnEOg+XIAAAAAAAaQdZiBQZrJ0sLxDkMliMDAAAAAGgEWYsVGKydLC0Q5zBYjqwhLJlBY0b30qjRvTRujnxo9kTv7/qxpTR1rH9s4lynbMK0HM8fMsyZRKPGzqDFDcyilrabPbGXxkxfWr/ChONlPE1dUr9kAQAAZEvWYgUGaydLC8Q5DJYjawxzaZwvwGURF/1dE4YWQW+iFcX54unjvTrlUpxHL1AgzgEAAMSRtViBwdrJ0gJxDoPlyBoFK/7mTIqEuSpAw2PuAg3iPD25EucAAABakqzFCgzWTpYWiHMYLEfWKEKROXoSzfb/FgjCMRMnaZ5SVpSqYl4RkiaBGeXdq5UhQgijd0hfTtNPT/D2sx7/mPKriCH/gYki2K1eDEo5x0xfamg7JbJBOs4ck16kJGvPqK7jaeoc3XNuekmh/T1s40k0m+0PpVwt9CIHAADyTtZiBQZrJ0sLxDkMliNrGJonPBJJ4+aI/y8fC8STLkR1bzsnMDmBqwlZRcTFps+eN55JI8rDpfwqZnHOCF9WIDPY6horvsVzLOK8lvYcO4MWM2HtycU53zZjmHZzXTYBAACgNtIIjEeuV5/b42jiC40WNi/SxAsbl88j1/fS2F9lL95grW1pSSbO562kLdLl62h5M8XLvJW0pdl5wmBNtMYRiblxc0gQcJ6AlYW16VzeMxuIK02cCyIx8jjr698jkcgLdv08RjSKeQgCMUn5OeIiCKJrBcHuJPiFuoqCVn0Zwr3oCNPnw9qTt6fSBnUS52GZxJcF4fXCywV4zwEAoCkkExczaKzlZfIZk15skKgJ8r2e7v/rdtq4up5pv0gTL/TKf+Vsoq2D2Qs4WOtaWtzF+byVtIU20Zp50d8WrtpETRXoEOewFrfGIXvDNfEXiCrOc2r1hkZpaOJcDHE2lkt5ESCgilFdnJJhbbySpmP5OThRalwfHrtO37Qxn33Nueb1t4rzGtuTqE7inO8P9iUCxDkAADQFd2ERiVj5uS9Gjo2nB/+yugGiJhDn42nqksaJ83FzIM5hjbW0uIvzZeuINq+khdLfZ9OazUQbljVJvECcw1rcGkkkpCbROM1rHAio8TRuoiy4jCHhMeLcaTM1y87g6vX2Te3EFwCyQHUtv73N7N7quLpw5RKxRR1oZitLmvZsiDg394exzgAAABqKs7D41e3ys3z7RlodHHvhEToj/PdBFM+qp10NS4+Oj/2VIP5H99Ko62f4aU+lU9V/8y6eSs/7aWgh9hdGx/SyK2mzkQC30yM5EHGw1rS0JBPnFCfEF9EGIfEtq2Ybj1HohZ9NazZvog3rN3l/Xr+IAtEvn3dvKM7XrNoUJbN+UeaCCgarlzUUzYPsuIGYkwe8iZ7zhOLctfwc9fWcm4W9nKbYF/oGfnX3nKv1sIlzpQ21MkGcAwBAbnEVFc/fM054Pm+lQfWc1RtpuyjMOVHt29WPB9fZw+THPPIan87YGbR4+0b6jbb23bdbnw9fHITlVu2WWYb8J9Fsrn4wWB0sLYnWnC8URTGp4tsT1NHfPDHuiXn1mC++RSEueOUXrtoU/hb/P1jzHqbj/26a5x4Ga7A1FNUba/KCBv9QMmuGbSLQbc25utkcL0Sta6STinPH8nNw4lxsp8asOefCwIU12lZxXmN7Sudy4lx48cCtJYc4BwCA3OIqKkIP9cS5RFsHY87nQ+DFl7rPDK4gSRwz/46NGjuD3tq4mlasfp6uU/+92f48/VL5t0X693nroJQ+G0325iCtWPEaTdIiByHOYY2xtKTcrZ3xbHMh58vWGT3bC1dtksS5Ktxl4e+btu69yWH1MFiDrbHI3nFzWLbu/TXulJ56t3aDyEuYvqsYdCk/hxYSr71QsNSLw3G3dvvO9MykxvAyInF7SmV07COIcwAAGBK4iopE4jz0dvv/ZoQh8DN8Qd1L4+ZspUFBPI+bE533/D3XR/+ObN9Iq41rzgdpKxHRkn4qqf/+bN9Iq8NyeP/+bN/or4dfvZG2E5EXgo8157DmWVpq/JSa4AH3w941VI+4iCDOI4FtEdzaCwCIc1hrWaPhdjyPED/PpYeAmzcmU9I2hnub0+aEptOmaQnEYFz5eczf5U6XHjl+55zJ10E0s578JO0ppamMEeY78VhzDgAAQwdXUSGFtTuL80k0W1qDrgphWZwHwjjMyyrOlTXqnDiX1smbvOEQ57DmWVqcxfny9bw3O/SAL1tH5p3b/fXmghdd9Zyr4tzsOYc4h7WuAQAAAAA0AmdhIQpdTZx74jn8TrjkORdFsSrGaxDnwiZvwUte6eWw5jmHOIdlb2mpcUM427pyT9DT+kV6OHrwvXRWnCvrzEXRD3EOa3EDAAAAAGgE7sLiRZrYG3im+2m++PfQgz2eJi3w/3ZxcO5v6TXfcx5tzuZFUiUX5700bo4nzqVziGjroLLOXbluzPS3fXEu7hAvl3/M9KUQ57CGWlqShbUHojpE/u65tiO76ikP2LySFoaimxfYy9dHp4fHIM5hLW4AAAAAAI0gkbh44RE6w7LXiLdUKvBs32U8z/N062vOXcS5Z7fTI+rn0biw9hUr6Pl7bjCfQ4qoH91Lo0Zfr3zuDQarn6WlxjXnMBisngYAAAAA0AgSC4zVG6mibVAa7UcSbrq2YgWtGPy9sG+NfN5WZbd2uzhfQSt+dY+yT81Wmj/lRkVsB/uZjKepf42+w7762fv5/WCCtKWXDuqmczBY/SwtEOcwWI4MAAAAAKARpBUZg1vVlEyC1t9R3XhedFwMKV+9cbt/eiSyV0iZemvIw/PCc4P0lHzUAovprlgh7OBuqwsMVpulBeIcBsuRAQAAAAA0gqzFCgzWTpYWiHMYLEcGAAAAANAIshYrMFg7WVogzmGwHBkAAAAAQCPIWqzAYO1kaYE4h8FyZAAAAAAAjSBrsQKDtZOlBeIcBsuRAQAAAAA0gqzFCgzWTpYWiHMYLEcGAAAAANAIshYrMFg7WVogzmGwHBkAAAAAQCPIWqzAYO1kaYE4h8FyZAAAAAAAjSBrsQKDtZOlBeIcBsuRAQAAAAA0gqzFCgzWTpaWQh3veQAAAAAAAEAO+fTTT2EwWBNs7dq1qe9TeM5hsBwZAAAAAEAjGBwchMFgTbK0QJzDYDkyAAAAAIBGkLVYgcHaydICcQ6D5cgAAAAAABpB1mIFBmsnSwvEOQyWIwMAAAAAaARZixUYrJ0sLRDnMFiODAAAAACgEWQtVmCwdrK0QJzDYDkyAAAAAIBGkLVYgcHaydICcQ6D5cgAAAAAABpB1mIFBmsnSwvEOQyWIwMAAAAAaARZixUYrJ0sLRDnMFiODAAAAACgEWQtVmCwdrK0pBDns2nNZiLavJIWxpy7fD3RllWz2WMLV20iWr/IOb8Ny7IXTjBYo61ZVMtFKpQqDc2jUipQsVxtZAZUKJapgTko2TW4PhnTjDHRTOpfnyqViwUqFAp1TTef48qra3w1K1QqFKlexc9nW9RCfdsnc6plKhZK1OinRKs9i/JEaqGxYDqVRvfSqAmzmiNsnrqHRo3updKU1xqYz2t0b28vjRrNW2PzhrWDpSW5OJ+3krZsXkcbNm+iNfPs5zZXnHvnmfKDwYaCNQvnyU+lRIUmTMaGAq7CoVouNvWlQSNohTrUnbrdCxUqFSLhO7QFaYuJz7qD9gH5IrXQSCjO50+5ga58qgZh0xRxnr5+MJiLpSWxOA8E9/L1FCuuIc5hsGTWLCDOkwNx3ubULVID4rx9QPuAfJFaaCQQr/On3ECjRvfWJs6bbRDnsAZYWhKK80W0gXyP+bJ1RLSOlovH562kLUHKm1fSGkmcL6INYbbraI1NnC9bF5Vw/UpZnIvH/HwWzvBeBAQEeYp/E/8Og+XVGocnCAqFAhUKJSpL4lwI1/WtVCE/hDG6pqKlI4qKKpWLRSqVimHYryg6NAEiCB3vWFkqX0UpL/tyQBJLpnKpGOrKnirUv1imslQHOb9CMAGvlKK/BWUT/yb+XcuuSMVSyc/Tr7PUB0JZ/fDScrloqLOlPaTyRMIhfGHD1cGYXoVKhRKVSv7fSyUqKvWrlAxtbKqbpYxULVOxWKKS34fFYlHr6yA/+QWUZTyZ8oo7x1h+pU2kBOXx5zW3Ov7lMlSFPra+KLPUw5ZGpcTVQQlrV+oqPw9M4tM8BquGcSs/J5R7VXlelcrc80nNN0Vfc3kLbeONq7LWj3zdylZxLra9/FwQ81eut467IpXL3P1r6w+mPYtlqirPv2qYd9Sm/NiJaUvxRLE/hL+rL49N7WS/dyxt6PzvReuRRFg8PiEK8b5yiipe1ZDwG+jeBYOhxzu04PxA/Kp/H4yuKU24xzundzrNlzznQV730ONS2eQ8S1Om05VieZ4S84yuZc0kzqX6+Pn5x4KXEFoYfD3KA2sJS0sycb5snbDWXPVoe+JbFdGeIFa82oGI58T5vJW0haKQ+YWrNhEF6SrHgnS8POU8Fq7aJK2L99JRXibAYDmzxuBNUoqRCvMmXf7kp1Iq6BMhSVgGkzElHX+C4/32J0LaxMlNnKt5mPMkYxpyufgJsbWu8pmSdzOYRIp11USEf7Lkda6WqaiKS8NE1pvUi+VWyiCmpfShfK6tn5S2EdpQnBDLnvO49FThpNaBE5Sc+BNfSChlVF5WqC8HZGHm/RbrI/a7NAZseakwL4NU8er9VttES0jznBdUwcPef7aIBnO/smkEv8VjzL0u1kcWgYbxJDWX4Z7UxnF0vfrMUAU5/6yR77969LXtOaHep8b2DK4ztI/al2Ke4jH5vCTjTn8+uz27/XS4PMX71Dh2mHqqL1a0cSXXy/wsYvrXcO+Y25Bvi3ZZ4u4sLJSw8lCo++LV+x0IzFmeCO2dTvMHGc+5Jnzl80MBHPzW8ncT51p6wfnBb5tXnBPnbBvIaQZ1rHt5YC1haUkgzvXwckkAS8I9On/Lqtm+iJaFsSksXg93V0S/sUwxYe1MGWCwvFlDYDbxUSefEqaJPbcZUHiuLqITiXN1Iqz8dhHnqcLvTaHK2t8tLwnIPplUzjRutKVdx5StWvY9xarQEMtg7SezcDTWwSE91XNYjNSWYZzpL3O4ckTZieJArrfomRfzjtIxT76teamo9wXTN3H5+Qnp4lz1JrIvnYj0lx9ymlxb82lEXntb/5gfEW7inLsnbfeHNd1q2Y/K0O/Fuve1XjCD0CPp/tDamhmv/gGmfYMXS24vJF3qHpYn0bOb/62Kc+u/IWr5uDZwEvS2drLdO5Y2NLVFm6hzV1Ehic3BQYNnWfGeG8S595vzOqueb2F9eRpxrnrpTb85Y87R2kAR5IODqve8juWBtYSlxV2ciyHrEkKYu7KDe7jmnBHGpjXn+t/VlwL+bvECRnGulRniHJZvawjMZESbqJpCr1XviDqpViZD7MSQmEmrRYDE/ebSCM5LHv5r8JwzdVXLIYcKGzzn3l+cQunVPtHSF/Ox9am1n4hCIceVm6uDNT2biIoTP0q7SC9adDOKjGqZiuFEngnTjxWQhrz0k9koA639Y9cZx6w5V+4prnx8m3L9yokbWZzzL5z4+1lvI3tduXvStt+FLCa5ukfiVQslr2dfexewzwmt/DZxbiyPuixGDL+OeYGXYNyF5Un07Lb8ttbVjPwsE5YAWZb4iC8c+HaKv3eML9m4NNtkjw03UaGLYVVQyp50u+dcE7nqOXUS5+H1dRXnhl3cFW943csDawlLi7M458W0IIibIc79UHlVqHPi3FtvLuQJzzlsCFhDsIpzxoNZg+c8S3Eu1E4Kc9X+HuOdNv1d9uoVdCFtErYF28SX2DS0dPSTU3rOuXT0NdrJPOeq+AhEsimknSMKs7V65NhPOfn5VcrSencXb6qr988/OYHnvH7iPNV6WKFfa/aca0sJ3DznXHqFUsXNc270OCtlC6tbz762PyfqKc754tTiOTeI80TPbndxnsbbHIaeO3nO7VEoqe6dNt/k1FVU2D3nSlh6jDhvlue8MeJcLrfpGMQ5jLO0OIpzYSM49Vi4MZwXfq6uKxfXnEei298czrjmXF+7vmGZaR05J85VL3rgbYc4h+XbGoMqVkVxya8nTbvm3CTOuTV/9RPn9pB64QJ7XZlz1XX6rHBQ1n+b1zpGHiQ3r5haXqGeadeca6InmtCnX3Oui49quUjFou2LAHzd+NB1w5pXte2Y8Hpu7bF1TwCbGEi05rwe4px0IWESrZZ+VdMwrpGW0hD6Qy2DtP+Cqa6We1LKx9wWqviL+s0mzuvR1/bnhE2ce22jrkd3W3MutrP+gk/ekNN13EXtmeTZ7SbOzWNHaU2uH7V/e+TyWZcJCfna7h1zG/JjE2HtilnXnPti3BfLYWi3ssY66ZpzszhXxXCQf2PFua0MQXtc+ZRwLcQ5TLG0uIlzxisembgmXNiRXdutXQxHj9mtXQxHl3Zrl0Pa1U+6BWKd1i9SQto30Zp5trXrMFg+rHGIIbLKbu1SmF+JKszkuaD9VkNC7eJczt/fUbiunnMl/NHkcbbWVTs5SlPZrV0K01S9QGFIbhSCK7aXaSLIhvsq4b3yywJ5t3Z9XaYhdFcJ6+QmxHIdbOkZxJll4ztT3WzLLGQxwnm9dC89txEVu3OzKS8tC8VrGbdrtsWbHIRYB+PBKM5JGWu2dA39qqfBtFPM/SyFhEveb/fd2nWBpfe7dbd25WWRSZzXra8NzwmrOFeuTbRbu9Mu+pRo3Omb8rk8ux3FOZnGjoq6PEN92aSPD+tu7coGcLZ7x7ybPL+0px1IIizE9dTabu3SLub30JXcBnGiAHfZrd0izqXre6fTvU3wnOv1FNebC3Uc3UtXThBeSECcw3xLS+LvnMNgsMYZAE4YRWpeSBLSDgAAoBlkLVZgsHaytECcw2A5MgCcyLs4b6PdjwEAYKiQtViBwdrJ0gJxDoPlyABwIsfiPPVn7QAAADSUrMUKDNZOlhaIcxgsRwYAAAAA0AiyFiswWDtZWiDOYbAcGQAAAABAI8harMBg7WRpgTiHwXJkAAAAAACNIGuxAoO1k6UF4hwGy5GB+M9QtRTq57lqSyxHbad/7krE+Hm8VkX4ZJTWJg3aPyBq4wzHhW1829okfYY5ugcAyB9ZixUYrJ0sLRDnMFiODLTx5Fr8Vnq6BKS2M31PPQ+0mzjPoi9qE+fed6BrLrJFnNetTaT7JvvnR57vOwCyFiswWDtZWiDOYbAcGch+cp0ZEOctSxb1HQrivC5tAnEOgDOJBUZ/DxX8CBfPuqlvIDo+0NetHI+spz86r79HPtbdNxDlMdBH3YUe6h90PF8x9VyunI02rwxyHRIZ0waR9VNPvesT9ms9061nOfupp979aW1jpW26+2igDm2SFohzGCxH1hiqVC4WqVQqeg85f+JYLReFB58oCr2Q5PCYNNH0Ju3BMXlyLR8rKEKxVCp5fy+WqSrlIU6m/cl1uRSlYwn79j7bxYXGmsrph1uXo5DaQrFM1ary22sgKhZKVBbaqViuSu0WpFstF+V2EkKVvWNlqU3DUwPxIubv56m3bZxwj4SJ1LeMUPCEUVlooyhtva/8cpr6VUreG2vlqhLWrrRvuaT3CVteqV1sYtE89iS0EHK5nOZ7Qh5r4pislotULJX8cup9pF1XKVGhVPLLW6RyRSmToa258WhsK6mNo3Gh9Ve1TEXt/qqyY9VUf2u7GcQ5m5ap3mp7yRlL900l9vlhe7ZphZQn+2E6+guA4EUDe9/Voz+lsc/UsVSR8xHTicnfdC/Y+hsMXZIIC094K2LGF3WB8B7o644VMv09BSr09GvCKxTcimiKPT82/aCcjoKuv6c2YT3YTz2FHurpkV9INEQ41sUGqK/b/sIj0RgJ+79e4tzrb6ktk/RnrQZxDoPBRGsM/oRUnGApXtpquRgel4WmOGHz/j8SVaJ3TT3m5+mno377WstPmviKk0vvN+thE+sg1Ycvp/dbbQs/P+V3yVPVVBTz9ie58m9RgFvEuTAp9n4L5ZbEif93VTRVSg7eOHfPudcfSpn8/LTvlFfLVFTFUvBbLWf4Wxw3ihdWaUe5nGLfcQKfe0FhH3vyqRZBohwT+1Qeo3KZ1f41tbc6jth6sW0tHhPS8X/Ht7EwLpRxVNVeAoUlltJj68+NW7KMb1ub2MaY2l56QiR7zs3PD/NYU1DLo7U1L861POLuHdf+ZI7JeRjyjM3fcC8o/dZukS6tTDKxyIuhgb7uUAzHi3NPCGqiVRRAkjB1OF8xVpxb/s6KsRqEcdAeLi8q7O3dXHGe+kWCWvd6i3NDW/T31OeFgtN4yFqc1/GeBwDkEn0Sqk+2Ao+nRWxw4sgiGkVx4zwpZsJpTRNDo/g0lVMQjaqQ0zzroVhTJ+i85ylWnKsCNk6cC/0R1DU+UjahONciIiLvqirg1HSiPjGV0zzRl9ucCUNWBH4arx1X5jBtqzjnxhq3uV0UyaD1L4MuztWXH4ZxREKbquMvVRuLERhy3ykl1l686fWPxov+LDGVi28T6xiLW+7BiHP++WEba3GoL5vcxLm1Xon6U0xLrSP3W3iWW/O3iHNrpAoYqiQVnMnEmVkIWs9hxHkScWQU4ZLI8tMVolF6+oO8g7/5ZZD+VogR7oLQ1V5oDFBfdzf19Pih/z39SjmEc/026BOXCYR1ikRvv+ad9/Lw0lHqyPYff468PCGq70BfN3X39PjtwUdRFApBf/nl7FP/PijUI8rbKLT99o8T4tJyBmM+QpkV0a8tyQjaKw/iPGtPIQwGi6wxqJNrJbSTCZ2Uw1RlD5ZmSoivdEwQ56wA1rBPfKUzTd4cThAo4lxtCy9RYVsAACAASURBVPa3Onm1/I4Pa+ePmcW56NV0CWknSirO9bB5Xmxx7ayKTb2cdqEhCwRuLMrpuITXmsaecpI1lFctT1Qvroy8AOJCvDVxbnhZI4USq+VI4OmU+0gfF+H4NranKPi4ddzB37h7Obk4t46xuC8axKw5dx9rKvpzMqk4t9bL0p+cqJbFObMUiPmdNv+oXfV/G8DQxlVUuHopjWvOLaJME3mapzTmfFdxLqSrntPfI5RR8pyrIdX2kHouJD86V3/RIL7MkF5sqILU/+2VQ/BID/RRt9i2wm+5jrbQdcVzrkQOiMsZvP83e8N1z7n6UiEog1oeJnTdJPyZFw3qSyGxP8V2kNpE7Cs1WkIMm4c4h8FgojUGXoC6himGIaxWD5YaTqp7zs3eajUdd3Ge1nM+FMR5KJ6cQtqJ6uk5F9vb7jkPri1RRSpnEnHuuoGXaYmDfexJxAkSuZK+ALdvjmbMS0oqgTg3Z1QXcR5Eu5hD2oly5zmvmzh3HGua57hRnnP3/kwjzlPnryAtVQBDmvTinBfMiUO5RdHFiSaX81OIczZdVpy7tIXlmJSWKkgtgpn1ujPiXPKUi550JqRcFfIGca7XLzoe17+cOFc3AuzuG+D7or/HKTpD9JB7aXNh+UH9LaLfddM9iHMYDCZaY2AmXWxobVxYMx8eX/BcPewaTZMHSQoFdp1cq2jrcYPr4tec11ucq+0prttOLc79sOOi5XvhSoPUbc251N62dauG9HQxo6+t5dcBi2VRRbFBPMSMPb2NdO9gFMprefli2LOhnuJcF5DqHggmMWVrY168FY0h7Xo7Zb7mvB7inGxjTUb9exANIb6scBrPadd8x645dxPn9nvXfC+w4x2bwrUErqLCGtYuiJzU66xFT6XLemvLhmBuYe2DujfWIs7ddotXX1jEiUjLWm+tDUzi3CuvVx5vIzo+FN8WdSCmzZVJEecWAR235jwU59qu/1yEhYNIF8PnpbEginODpz82QgPiHAaDMdYYeFHDhq4L5/Nhn0qIrymcV/G0m8Ir9ZDJBOJcydO2c7w5pL5O4lytTzmF5zwss2HzOK4McovqHtKgL9Qz1d3a4zZ/Mu34LJaLWfOsrosN8rLu1q4JV368ydmbx57eTOKu1mXLbu362mXunqirOFfLpwk0m6fT1Mb8PeWyTl68d+q5W7vWJlq9lXFsLat438Q9P1yXScjnFctVRnQbxrN636XcLV0d++ZnZMxv271ruRfk8d6mn7dsQZyFhWVDuETi3Ci8lVBtSWTGnO8ozqO/M+vYTZ5zZr2z0XNuEHFqvqo4N3vOHcV5IMpFz7Otv6zi3MFzXjdx7rbhnTHPsL1r95zr4frwnMNgMIMBIOEc0p40Wey+3M7YQ9oBAK1KEmHBrzcOvI2unnN+gzd9vbV9QzhbPvGfUuPXkbPinF2LzAnqOC94N/UN6OdI9dBeCriK88Czz/xNaAdzmyVcc14Pcc68mLAvR+BfGAR/c11zbhpn7B4EEOcwGIwzAETcdmlPly7EWbti26UdANDKJBYYTLi0JjYNod2aEBOPi6KM8ZZbz+fEeVw4txRW3UP9kqc5eOEQ7Ygu5suKXGsofiAk+1kBr6+hTi7O+fXkyk7sRoFpeGnAtF3srv3h+Oihfqs4F9s5vk+5JQO2dpTrat8Rv59Jv6dfEP8Q5zAYTDQAPPRNzuqaOsR5e2L8XBwAoB2oVWzAYDB3SwvEOQyWIwMAAAAAaARZixUYrJ0sLRDnMFiODAAAAACgEWQtVmCwdrK0pBDns2nNZiLavJIWSn9fRBtoE62Zl6G4mbeSttA6Wt7IPJatY+oOg9XHAAAAAAAaQdZiBQZrJ0tLcnE+byVt2byONmxWhXhjxPnCVZvcxbCrOJ+3krZk/SIBBmOsWbh8/qk1MXwrOwc0pk/0T0vVHevn3dIR+/k8v53qvXa+6Wvxhc9l5XFMOlFL/zdg7JhRPgOpWKniPu7cqMOzJu33xZvarvkFe2voZC1WYLB2srQkFufL1xNtWTWblq8novWLhGMQ57D2tU83fFKXdJrF0Bfn3kTbqQq2b17nCIjziPqKJAvVMhUz/Iaz9O3soUozxHnd+4m/L3In5iDOa8K1P1viPnQka7ECg7WTpSWhOBcE+LJ1RJIQ9o+tWhelLol3PxxeO+b9fcOyKJ+FqzZ5x5cJaRkE+vL10SkbVsniXDxG5L1U8MoZEAh0U9m8NDasXxeVQQhrD8sZlEd4OeAdWymku4nWzJut/M5eVMLqYwHvLn29Luk0Gojz/AFxHtFO4jxXYjANEOeNA+K8JiDOdbIWKzBYO1lakolzab21Kqp90asc9wTxvYqn3Rep6xcx6cii1+Y5l48FwlcQx8J1C1dtCo+pnnNz2QKBL7yESCLO1TyMecKGuonU4kVvHGJIZ4nKisCplIQQT2ky6IVmeseEyaw2+RNDOP2Jb7kUpenFjMq/o8yF8FI9j3K5qFwnlikS6FIdgs9FCWHDnkBXQ03lUNdoIsfUwXGSrE0IhQm2d6ws9UVQFFV0mvvEUFcxnfDvZYs4l9tRbUu5nHIaYv6lskkI+G1dFvpAqEc92klKo8rno7ZJNI4qWv3kMinto/SNrX1k+DFm69/gW+SlUlHK23yNaRzHHJPuD7GdufztzwL9PjW0hmXsuPaTbey6YRPnfL9K96fSbnzeMc9Esf9MY1e4J7SXUsoz2HpPmp6xFDcO5bro/auH7qv3Z6nk510s6s+JapmKYZ78OK2Wi8x4Nrx4UNqxXFKf6QWtHarcuJXay/3ZPxTIWqzAYO1kaUkgzg0iOhTATFh7KGSZY6GQTSvO9et0bz6X372KOLeVjRHRScS5+nJA/Q1x3jLGkcaL3hi8CZQmYvyJSLVc1ESTNCFk/j9enBf0iaz0258gqh4x0cutfpPZ/y3mESUp18GbcPnpSJ5zsZxKu/hper/V74yLx+zEiU5tws9Mvl37xF5XPT+1nNrLAKmcSjps/sGk3SzOtXRM68VTtFOUhtiXSr+qkROVUpS2Mv7EMsnt49dFEsl8+3BtwI8xm2fPz0/tZ3VMsG0pCk8+f+4ekstmz19/FpjuU6VWtrGTsJ9MY9cNszi3jnvhJUU0NGJeTnHPRKatjWPXQZxb29X2jFU886bxKOetP0Nt4lx9saa+SGTrLY5NScD7ZWbfhijj2RfYfPrM/cz9+xT+HsJ7QigkEhcDfdQtvdDooX6H6/p7CtTdN5C5MILBsra0uIvzeStpC5uEReQGQpZbC94Ica7mo5WZEefWskVr7LU6zXAJa1/E1on7DRvaxpEbcc5MHqPJCLdpUTBxVSc0tjT1iag66Zd/C14LZdZTKQmTMmkCbcvDUj6TOOcm1eFkVU8/SYikVXRKhebawtYn9rpqeScJB7aVMzzGlM24bIAZP7ayap5z1Vumj5nwvERhz0JbGsU5095K2fn2UZvANsbixbkqJvQxIZSH6wNT/oYbh3/ZwZVHzcN0n+p1chs7Qf0ML/H0gtdPnBv6Vb0/4/OzP6+cxq6TOLe3q/UZ6wvYOOHpvQDkyuggztUyS55y8QWCaZx6URziPcprc3UMWMZsXDlj6jiUcRYWA33UXeimvoHobwN93c4CHQaDNUGc82JSDF3Pgedc9XhrQj2d5xziHBZnIrkLa2cmPtHEhJukyuKcnZS4hLVX1fT032p4th6S7voCICgTE6JrEufchF4S53r4Zz3EebzotPWJva629A2FZcM3zXVgxoST51A/t/7i3LbGlg9pNYpzLj3Hsmvtaxxj8eLctPyCC1GW7yVx7DPXqR54LZxYzT/ts8BWJ+5at34K2zF16LHjmnOjOFbCvC1RE/wz0XHsphXn6osk0zM2yMNheYC85ECOzLCJc3V8V0r+teJLophxGnnYLSHtzL2m5s8vm+DEea3LJvKLs7Do76FCdx8NSH8foL7uAvX0Zy96YLChYGlxFOeWndjDUHJ/zXkoOL3f8WvO1WNyOrFrzrUN4CLBH4lqeT160jXnJnGuhtGLLwQgztvLAnK5IZxVnDfKc55AnJtng87iXPMc1sVz3hhxXqvn3FZXd3HOeP9sorEGcZ6151z3+tXHc+4kzmv0nJujT2wIIbs2z7Qaji6VhxfnyZ8FtjrJ17r3k33sulGrOFfT4tomiTivs+fcFuVhQVoiYyEK908uzgNRLnnA4zbtDDzulqgPuzhXlxVYPOdaNEGbes77e6hQiBHi/jmFQoEKPf3h3+Wwdk/Qm8/ro57wJYjoqRevkz34ari9WEbPu58sDB8Ga5SlxU2cSxvBqeaJ6Q3L9N3aJVFr2RFd3kF9Ha0RhWsYms6vJfcEuoe0W7sU0r6J1swLyimXRf2tls0qzmeYd4uHOG8vy/en1OT1depExXl9szSB4tf3JRXn+sRUWWvoJM4N6wlrXnOeTpyz6z/rtubcpa5K+uzEn196EC/O9Qm8MaRaLRvJk+D4dopb+6uLSW69OLs+uQ5rzp3EuXWMJRHn+piIxrUunM3h6UK92DXeJnFueRY4i3P72HHvJ/vYdaMWca7m7/IywvY8MY9daVyx+0mILzYM96TlGcuOKaYd1b4xh4TL/7bw45vrL8s4DY8XqWgVycpLEvHlk2EdOVcHfk+PNhTng6rQVdeR91NPKIzF/5fFeX+PKMg9wS0dEwR0f08h9NYP9HWz/6/mJYXfD/RRt5DeQF+39DIABmu2pSXxd85hMFjjrHGIYXpJdmuXj+nrGoPwwHIqz7mWjphHzKQ/KJe+K3uRylV946sCG6ofs1u7QZzbP+el7GpdtuxCrk4CXfrEWle5Pa27tUvtXqKKMIGNE59ieGii3dqNoaPp2knfCE2oT1R4qY9LFX0DrmDcyenF7dbuIs71/HkRbWg7pVHZ0HUmD9tO7sYxVqoIwiQ+f9f7VKuZcey495Nt7Lp50Wv0nKvLSvh4f0dxrtZdeWFiWIJg2+nevlu7vvadWybB1SV+7Mn/ttg2mDOKdkObunn1K9Izo6w+s8X7Q90YL7xv5LoWy1VBvA99L3o6kcF4sft7jJ7pSJz3Uw/n9faFtizcB4VQelnES8aE2w/0dXvn+h51bEYHy4ulBeIcBsuRgaFChUopZmiu3vfWYOhPZAEAOcEW0t7kcuShGGmpTWz4Ir2n37Am3bNQnGu7vQfmiXptV3dFnHMh9ao3XwuXV/KEUIdlaWmBOIfBcmRgiJByggZxDgAAyTHu0t70csSvyc8zrqLC9Dm0MFTcxXPO7PhuzcPBcy6HuMdYfw9p69VhsCZaWiDOYbAcGWhtIM4BACAJ+mZuID3OwoLdEM60zlxfS86vOZfFtVmcKyJcehGgrDkX81ZfGChr0GGwZltaIM5hsBwZAAAAAEAjSCQutLB0y67pgjfbulu78bxBLVTe2zCuoL8ksISuq2Hv+OwbLEtLC8Q5DJYjAwAAAABoBFmLFRisnSwtEOcwWI4MAAAAAKARZC1WYLB2srRAnMNgObJc4PQpIhXX9cVNXoesfeap7hnkdl21/XNvFlL1v1OBGtwX9SN12w1Rws9pNaLfJdLcL/xnzxKl0NS9Hmovb0NQPqfW+L5OifCZumIx/rNsIBlZixUYrJ0sLRDnMFiOLBc0SpwlIPrecnOvTZFbopcStU8ulW+a23IcquJc/GZ1RtRfnDe//51J1d4J6pMi/Xrfw20vzsVveod/ql2gN+JZG31TXP87xHntZC1WYLB2srRAnMNgObJcAHGeJDeIc1cgznMszpNGNECcW3LLnTjnx3Pt5WyUOOf6CuK8PmQtVmCwdrK0QJzDYDmyxuF/jiY0cVLmTbTDv5cjceZN6sry8apyfjVKw5v/+ZO+cokJoZTFbLVcFMrkC4SKcl21TMViiUp+nlEeTH24awslqlCVykV1IlqhUihKxDrFfLZHzMNvm/B0Q+hoGDZciCaY4t/Ev5uRy+jlqZS7oLSt1nfiMaGOokBTxLmxnJUSFUolvx/4Sb54baksi0A+XbFfgzRtY9fSN9K4s41JNY8SlW3iXAi7FdtbF7nRWFf739Y3+suRQEQx/W8qC9s0TLvEXi+3PTd27eNZ7c8U978iIsVr5HvGPE5swk4ug3Dv+/1ZFo9r90xBL79QXu3b3NUyFV3aXhrH8nhn+zEGr47m+8ZWTq/tyvp9qfWTuU20/P3z1PGm1q1SNoW1W57XjveEXq8SVZTnQMWQpjRW5YZj/p3JF1mLFRisnSwthTre8wCAXKJ6ufyJjTDpiSYY/uREFOfKJFf77akERZzraXr5C+cpYkYUjJJHxp8YqeU31Ue/1jCREn7LbWDxCipewGBiH9XHNAGV01Q9Tl46Lt5L2XOqhoCKoapS2YL6ipNlB3FuLac/OTdr2KL2UkbK35Su1I72vlYytLR//JgsRp3qTcTZiimeazEPizhn+9/QN2ZxruavRG1YPOBqe0shzZbrZEEkliPBeGb6M9H9L+YrppVgnBjFuRruXSlFzzf1ucOMp2iIiONJKK/yzKmWi/pzUO0DdRxbxkYSb7L68kR7GcCWM7hOeanGPh9sbSKea4+6EOtUNYhz8/Pa/Z6Q6yU/n+Q04/paEfF5Xcvvk7VYgcHaydICcQ5AGxJNevTQRnHCxU661d8GcS7rYJM45ydpusC2eyPswl70aImTL1HwKOkbJll6eKgtzNgszpgKOIYWx4Q1q8Ja8+p41ybxnBvLyaxj5fKSymY63yZOtFNdQ84dxyTT9qZ1r1zbhOVJKs6ldIRzE4rzeO8pt/RCFbwuAkZP02k8W8W5w/0vlDVJGLVJ2NkxvAgQ6mz3xCri3PjMMfcdN75Dz3bMCzE3OO+wqZzMvWB5eaflZPJ2O17D96Htee16TxhebCq/XV4giFEH4kuNvJK1WIHB2snSAnEOQJvAh28yEx2LwDP/ZsLalVBMs2dDD5E1C+y4+tivrZaLkTAwhmIyYY2G+usTdlOYOSNmjGGxNhhxbgjlrps4t4V0GifBjJBR+9GULiPOjaHHhnz19reMSWZ8mV4AcH9PLc5N48hZnDP1ZfuDW1vsJs6DdtLHaILxbBLnzDX8ywtFnFuUqWmc2MW5IRze2p9c2/DiMRRv2gs/vu/UNLUQfuV+Ty/UZc+2qZxa28WIc+tyHTEywVSqOHEe+7x2uSf0ern8NvZH+G9gvkPaiSDOYbBmWlogzgFoedSQXrvnvKniXCpmNHGzi3NbfWKu9SeeFdHDkWDDqlhRxQgnTpxpHslUnnPGS1Rnz7m1nDWIc2u6Un/Y+1puGlv710ec58tzrhVOEltCCVN7zrl0xPvdaTzbxLlUJMP97+Q5t48TkzjX12Lb2sXu9Td6dn3xZveqRn1njNpgcFsOY25zqV0M5XQW59Y2EepYdPe2m8W5qwg23RMJxLlTvUpUGQIh7UQQ5zBYMy0tEOcAtDqGtbjSemt1bXAzxLka5ixMhmMFtqU+dmGvri2MyqfVi5toqRsZCYKQX3fLiTPD+tjE4pxfC2naL0BfL65uzqaK7phyxuzqrgqHKI+YdI3riknray0/Y/vHj0lt3wVeQZrXnKvHpJcFCdacs/sacOKc96JzxU635lz3jqtt5jSeTeLc9f43hpoL9Xd4xpkEmhba7CLO2bXqprBr73exqP7N0Hea+IzO1Z5Ljl9WYDeEY/NRy5lAnFvbRGzreq85F8vhfk84i/OYeoXnFvMf0k7kKs77qYeNTvCsp992XTf1DTRO7Az0dVOhp99YVr1sA9TXHZRpgPq6xbr0UL90numYYP09cv4DfdTd3UcDrnUY6KNuIe3+npg27u8R/q60rXTMUF4/j+6+Abfy9fdQwVCf/h6xfdX2MpSxzS0tEOcAtAFSuGexTFVWnPkTU2239sZ5ztUwVD3c1fdIcJ5NU31irlU3P/JTdAqFlMtWUHZrl9NQvWBhmUMvqxhGq4ou+87K4eRQCnEN6iuGAIs7gjMvJIJ2F3dSFyf8tnI6CAOxn6Q8rPWP2jEUJJaxa+pDuf1tY1K9NuVu7UHbsWND7v+4vpF3JC9rYdJh/6shvhaPq3GXb6vnXAn5Zl5+xI9nsT9T3P+cJ5qpr22cmMPa5foF5eMjKuSyS+0Z9Cmzu3x4rnqv2PrOErouh1dbvsCgVVVZ/sL0OVdOmziX+8ncJmU2siJeNJujHyzPa8d7IklYu7mvxbbNf0g7URrPeRLB3WBxPtBH3YWCII49gSgK8v4eOf+Bvu5QmPb3FCRh3d9TCIWo7ZgkXAsF5eWAnIfdAkFrFtIDfd1Rvqrw7++JrlVE/uBgP/Vwotovs1v5/BcdTDrBSwTzixm9DWEQ5wAA0DJUy6UhMdED6XDf1A60AkNhozCioVPO3DFEQtqJ8i7O7df39xSou1vwnGsCVRXK/dRjEcLc9aZjnjjtpp4e1XPvkE9g/T1U6O6OyTOqv03s6hEEYoSA/LfubjdxPtDX7bWvJM4Dwd5DPd0WcS6+OICFlhaIcwAAyBVVKpeGxkQPpAPivJ0YGhuFDZ1y5o+h9FIjucBgBHPgwdZCyS3i2hIubc1LvL6nXxalBnEeHldD0FVLIs77+/X0Q9M9+Hzdeqjfkqcsxu1p8uJcPj94UeEU1h546bV+6qf+/rjyeMecQ+fbyNICcQ4AAAA0EYjzNsHyubhcMVTKmTvcP92WF5ILDFUwe57UUKRJ3t5Gec4jr7AsSlXBKIdlx4lSm2fadIwX5+a/i8e7+wbMLwQUr3nUzuKaeuG4mo4Wvh55813Eebie3PgSxSLO4TU3WlogzgEAAAAAAGhxkgsMRTAz4i0KJU8nzk2bogViVwxV10Sw5MXvof6wfDHebJugtByzinNTZIC4dtwgzvXrA1EunKtcO9DXLbWVKMLFzdtixbkYYZBCnGOtudnSAnEOAAAAAABAi5NcYMiCWxKEmpBuhOdcXs/t4qH2jlvEuealdjxmyz8Qtczu6tIu5wZxrgtorvzxoeU9/YPaRnJi2nL/9VC/ulY9sTh3CelvX0sLxDkAAAAAAAAtTq2C2eohboQ4l8SuYJbPfXlC1CAa+3vI+Lkv27FBof6JPOemz9JZlgoIdZH/Zmvf6Jj9BYpynbJ/gPnTbIb2jHmZ0e6WFohzANoc82eG8pFeEuq1lrchdbB+sgoAAABoLLULZlVIipuBNXa3dl0cc2vO5R3WRW+0J1r59G3HzPnH/10zznNuWoeuerFt4fGWze/q851zy8uOJN95bzNLC8Q5AG0OxLkd8VvlwXeRU2UBcQ4AACBDkguM+N3a5U3IgnMVMVcnEWdfc8543RUhz3uwbcdi8rcJV844IR67/p33ZkseckvbNlKc2yMpYGmBOAegzYE4twNxDgAAoBXIWqw01xy/P16r2T7JBmtrSwvEOQBtgScqozew0fdsJTFdKbHnxB6TTitQsVwW8pMFaaUklMPyCZpquSjkF6WhCXBB9HrHyt7nbdRyVkpUKJapLORfqsjlCZIN2kQqg5SufK6pPlLaZYhzAAAA2ZG1WGm2iTu9D+U8YEPT0gJxDkDL432LNfJm+99m9dVlJM4rVGLEbJXIF8DKMYNA9wRpdKxaLobpiP8fnsu5oRUvsyjIY8W56NmulCJh779cCI6p54plE19Y2DzntvrIx/w2hzgHAACQEVmLleabsht5vU3ZGR0GEy0tEOcAtCGiwJXFOS+WuXBxU/i6/vdA9HsCVU6mQiVOsFbLVCzw6cd7zsXUhDxFoU6G34nEua0+zDE1PwAAAKCJZC1WYLB2srRAnAPQJshh4pznnEgLf2fPIePf+L8H4lwNrY8JkfcFenBekGZN4lwMO7f8dhPntvow4hxrzgEAAGRI1mIFBmsnSwvEOQAtj+4R5z3nCr44LlXq5TmvYTM1IYw+b+Kcrw/EOQAAgHyRtViBwdrJ0gJxDkCro64XDzzSqjhXzxPXoCdecx6J0EqpYFxzbgz1Vv8uClvlmJifFx2grHcXr6urOLfXR8qbaRcAAACgmbiKig8+WkUPTJ9Zk33w0arMxREMlqWlBeIcgDZACmkvlqkqiEjzbu2KBzztbu2WHcxtYlUNwxe90KZd0PXd2vk15XG/2TYRjoltY6uPWAdpt3Z40QEAADQZV1HxysJF9MrCRXTs2VfRqFMvSWTHnn0VPf/yfJo4+deZiyMYLEtLC8Q5AAAAAAAALY6rqBh16iV0zlUTadHiKp1z1URnYX5q7430ysJFNHb8vTTq1EusecyfcgONGt3L2pVP8dc8PqGXRk2Yxaf51D00avQNdO+CmPotmE6l0ffQ48E1vdNpfg6EHKz1LC0Q5wAAAAAAALQ4rqJC9IK/snARjbtjWqwwP+eqifTKwkWSmLflMX/KDYmF8eMTeqnUewOVprymHJtFV47udRPnokGcwxpoaYE4BwAAAAAAoMVxFRVqmPqTs+fSA9NnGoX5xMm/ZsPgbXmkFudTptOVynXzp9xApQn3UAniHJYjSwvEOQAAAAAAAC2Oq6jgBPgD02fSk7Pnan9/9IlZ7N8bJ85n0b29ogh/zfv91HRZnD91jxwuH+SFsHZYkywtEOcAAAAAAAC0OK6ighPaT86eS4sWV0MPebDx2ysLF6UX59yac4tY9sT5a56nPAhtXzCdSr3Taf4CQZwvUIT6gulUCtayQ5zDmmRpgTgHAAAAAACgxXEVFZwwDwR4sFHcosXVcOO3iZN/zQp0Wx7pPeevRYLcTyf8mzGs/TW6txfiHNZcSwvEOQAAAAAAAC2Oq6gwCXNxHfqpvTdq687V82x5xIlz2bPuielQnAeh7Atei0LcNXHuCXJtF3iIc1iTLC0Q5wAAAAAAALQ4rqLCJsxtpgp0Wx41ec4HhU3gpLXkvjj315tHn2SD5xzWfEsLxDkAAAAAAAAtjquoSCPMOYFuy6NWcR6sIw+/ey6IczXtwAsPcQ5rpqUF4hwAZsKJ/AAAIABJREFUAAAAAIAWJ4mwSCPMVYFuS9+4IdzoXuY75p5J4lz0hg8OKmHtckh7acpr9PgEX8hDnMOaZGmBOAcAAAAAAKDFcRUVH3y0ih59YlZNtmhxNXNxBINlaWmBOAcAAAAAAKDFyVqswGDtZGmBOAcAAAAAAKDFyVqswGDtZGmBOAcAAAAAAKDFyVqswGDtZGmBOAcAAAAAAKDFyVqswGDtZGmBOAcAAAAAAKDFyVqswGDtZGmBOAcAAAAAAKDFyVqswGDtZGmBOAcAAAAAAKDF+fTTTzMXLDBYO9inn36a+j6FOAcAAAAAAKDF+fzzzzMXLTBYO9jnn3+e+j5tGXH+2WefGY9t3bqV/vvf/yZKb/v27fTqK6/Shx9+mLgsb/zlDXrrrbeNx1d9tIoWzB+gzZ9vTpx2Pdm2bRv9tv+3NPrkU2nPEXvRHiP2ojNOP4OWLVuWabkAAAAAAED92bx5M23YsCFz8QKDtaJt2LChJmFO1ELi/L1336P9v3EAXXH5ldLfTz+tRP/vx0fT55s+p7ffept6TuoJj3311VfG9LZv305HHnEkHXvM8URE9MB9D9C555zrVJbybbfTDp07GdP/6MOPqGNYJ818cqZTeo3g17/6XzrgmwdRx/BO6hjeRR3DhP8O66Tf9v82s7IBAAAAAAAAQLvRMuKciGi/ffenjuFdYZz/e+++Rx3DO+nUU04jIs9j/eyzFSIimvviS3TWmLOt6d1y86107NGeOH/rzbfo9y/8Xjq+bds27Zovv/ySli1bRocfdoTVW3/M0cfS5Acms8dsLw1qZdmyZXTcsScIQrwr/P+ur+0YifThnfTSSy83rBwAAAAAAAAAACJaRpx/9dVXdPdd91DH8C666867iYjo/vseoF13HkGXjb2ciIgee/QxmvTAZPrqq6/orDE/p45hnXTt1dfSP//5T3rzzbfomquvpeuvu4HOPuscGlgwQHffdQ/97MyziMjzhs+e9RwReSH0N990C9004Ra67977wjJMeXAq3X7bHXTG6WfQtw/6jiayX3/tdbrk4kvovnvvp7322DtM77WFr9HVV11Dl15yGf3l9b/QF198QddefR3ddefd1HvRJXTyT0+pSxtNeXCqJshPOuGn9NC0h2nZsndp7dq1dP55F/rivItGHXFkXfIF2TN7Yi+NGs3ZeJq6pMbEl8ygMaN7adTEufzxOZNo1OheGjN9KREtpalje2nU6Ek0u8ZsG45Sr8XTx9Oo0b00bk59s2lUugAAAAAAYGjRMuL8iy++oNvLd9D5511IJ590Mv3nP/+h28t30NjeS+n4404kIqJHH36UOoZ10VdffUX33XsfHXrIYbRk8RL68MMPadedR1C1WqW33no79L4/cP8kGn3yqURENPqU0+jQQw4jIqJTekbThRdcTJ988gl1DO+iF/8wl+bOfYn22G1PWr16NT3y0CM0cq+RUvnWrFlDu+0yguY8P4c+/vhj2nPEXvTHl/9In3/+OY3cu5uq1WX0/HPPU8ewTiIi+tmZP6eO4V305BMz6c7b76zJm77588005oyzvBD2YV2060670XXXjqN3lryjnfuvf/0r9J4fsP+BqfME+cIT53UQ4hwQ5wlZSlPHRvWHOAcAAAAAAEQtJs4vvrCX3lnyDp1x+pl09E+OobfffpumPDiV/udHPyEiopdfepkOOuBgIiJ6+ndP07FHH0dERIOD62m3XUbQ2rVrqVpdRp3Du4iI6M477gq91jdNuJnOPuscIiLae4996MYbbqRHHnqUTv7pKfTc7OfpzNIYuuaqa4iIqFqt0pFHHCmFtT/80CO03777h79POP4kevXVefTmm2/RnrvvTTP6Z9DUKdPoiMNGERHR+L7xdP55F9bcLsuWLaNvH/Sd0GN+/HEn0urVa4znDw6uD73qPSf2GM8DQ4v8iPMhRFy9UjGEXk4AAAAAAICm0jLinIjovF+cT0REvRdfQh2+wL5p/E10gu85f/mll+k73/ouERE9/NDD9MOjfhxee9UVV1Pf9TfSY49OpzfffMu7dsLNNKY0xk/nZrrAF8sdwzqpUplFX375ZXj9QQd8i3ovuoSIiBYtepO+e/AhUtkee2w67brzbuHv7x96BC1ZvIRef+112nWn3eiLL76Qzv/l5VfQJb1ja2qP37/we+r62g5hGPv5514Qe83ivy4O15w/+0ylpvxBfogX53Np3OheGjV2Bk0VQuBFb27g4Q0sFNuhiJ3hC08lL5vnPO5akkPyx0ycZBHMQR0m0bixQjpBHlqd1POVvGM95/71gY2dQYtJuVY5pi4vGDcnZbrG9loq/L2BL2QAAAAAAEDdaRlxvnbtWtpnz5G0bNm7tGjRm3TP3fcSEdH3vvM92rFzJ/riiy/8sPZO2rBhA/3l9b9Qx7BOmjplGi1ZvIQuvOBiGtt7Kd1eviP8fNrok0+lXXfejbZs2UKjTzmNdt5hV9q2bRudc/Yv6Btf349mVWbTTeNvpk8++YRmPjmTOoZ10m/+9zf0i7PPpY7hXfTBBx+E5fv444+pY3gX3XrLRJrz/AvUMayTHrh/Ev33v/+lEbvsTuP7xtOTT8ykaVOnERHRYYceTt/4+n6JPwEXMG3qtHDn9Y5hnXTD9X1O11126eXUMayTDjzgW6nyBfnEuOY8FH6BIAzEXCTWFxOFAjsQkJLYD4Vo4A3mr7WKc02s++Jb8bqH9bCJ81iBrdQx/G16ccCJc6WO0rn+MbYOuufcmm7C9mLrJ4p7AAAAAACQW1pGnC9/bzlNvOU2euXPr4R/27p1K01+YDLddefdtGXLFpo3bz7dftvt9M9//pOIvA3SLr/0lzR//gI67dTT6awxP6ef/+xs2mPEXvTA/ZPo2WcqdOcdd9HgvwfpySdm0u233U7/+c9/iIjo5ptuoV9edgX95n/7QwE9edJkuvbq6+iluS/RHeU7aNGiN6UyvvnmW3TJxZfQrFmzqf83v6WHpj1MRETvv/8+XXTBxXT1lVfT22+/TV999RVNun8S3XXn3eHO80kYf+MEPzTdC08XN62z8c6Sd0Ixr5YdDG2SeM5ZUegje88VcS4IZik/J8/5XLYcWrmtoea6GNW80v71XllizreJc5dQfcV77iTOlZcgRMrfYtpL7J8ht4wAAAAAAKDNaRlxXgtTHpxKI3bZPfx96CGH0Rmnn5ldgWrg0ksu80W5F8r+m//9jdN1K1eupN1325M6hnfR9dfd0OBSgmZTszj3BWLwm/WcC4LZLGSTiHPmBUFKca6Z6OEWPctiWS3i3L6JWxSWHlt/l3QtZdLroITE133NPAAAAAAAaBQQ50S0evVquvrKq+muO++mu+68m24v30GbNm3KuliJ+dmZZwmfSeui559z2/75/fffpz1H7E0dwzuldfigdahVnKvXx4nz3HrOk5yf1nOuHksS1l6j55wrB3aCBwAAAAAYGkCcC6xdu5bWrl2bdTFSccF5F0XfMB/WSfPnLXC67v3336e99tiHOoZ30d577EMbN25scElBFtRHnCsCUVtzbl+vnkacp1pzzm6gZlk3Hv6uYc25uM48EMUT55K4QZtchxrXnDu+zJDXoAMAAAAAgDwDcd4CjO8bH36bfI/d9qR33nFba1qtVmnErnuE3vYVy1c0uKQgK4wbwrmKQiVcetxEzps7SThHCEWvRZwrZR83PZnnnMQ8tLXY3A719dmtXWrvoF2UDeKCsqTbrd2tveA1BwAAAAAYOkCcD3GmTX0o9JYfsN+B9MG/Poi/iIjeeGMR7bzDLv5n07ro1VfnNbikANQBaUO3WsFu5gAAAAAAID9AnA9hZs9+LlxffvhhP6DBwfVO17380suhKO8Y3kWzZz3X4JICkI5wQzfF61wfbzDEOQAAAAAAyA8Q50OUt956OwxHP/aY45y/hz6jf4YkzJ99ttLgkgJQC9Ga7fp/IgziHAAAAAAA5AeI8yHIqlWraacddqGOYZ1UOu0M5+sm3nKbJMxdd3MHAAAAAAAAANBYIM6HGFu3bqVvfuMA6hjWSeefe77TNZs3b/Y+szbcW5vePXJfeuMvbzS4pAAAAAAAAAAAXIE4H2Ic85NjPGF+3oVO57/+2ut08EHfDr3lPSf20CfrPmlwKQEAAAAAAAAAJAHifAhx0QUXU8ewTvrFOefGnrtlyxa6+aZbojD2YZ109133NKGUII9USgUqFBgr1brnQIVKhSKVq3UpZs6pUrlYoJqbzErW7Vmhkj82iuVqNG6KZWpEkarlYh3GYL3Iuu1rpFJqWD+BZIjjulLy7qUaEqNioUTsXSIeE/q/4fdVtUxF/znR/NvXdp/W/ozO1zMJANCOQJwPEe6/7wHqGN5Fxxx9nPW8jz/+mCbdP5n223f/UJSfcPxJ9M6Sd5pUUpBHKqV6CPEwMSqEk8UhLmgS4Trx886raUKeEdVyMRJ41TIV26ZvidprLDvQkv3fnHuzrgLPJs5FTC9npOd1fajrvyc5A+IcAJA1EOdDgJfmvkQdwzppnz1H0rZt29hz3n7rbfrlZVd43y4f1kkdw7vooAMOpscff6LJpQV5BOK8HrSJOA8q6CoKWoZ2GssOQJynz6UNxPlQfL65AHEOAMgaiPOc8/HHH4ffMv/73/4uHfvPf/5DM377OJ10wk9DL3nHsE46+MBv0yMPP0pffPFFRqUGecMuznVREk2+qlQuFqlUKvrhzcUwnNGb8PnXlktRqLw0QfQmw3oYvZJuqeJPisrC+UUqV6vK77h0vbKXSiWpLNVyUQjnTzBRrQj18ssWZiUeE/ISlxAEE1hj/pUSFUolP5S8SOWq0BfapFx4OeAfKwvpFstVKR/z5JlvO7mMsnmnuPelGB5vK4s6EZaWXwjjSBMDSghvsVTyx2WJKkzbSGPf0G/qfWAqi4YxPe1Ec5sIYcJyqHCFSoUSlfyyFEslKqrpV0pe/SRxZrpvYsrBnhNcb77n9Cbh2kN/uaWHf5eFfKOxzz8blHQc7q9i0VZvpa3946ZxYCuTMaxd7GelH7X7T3lJpt7r4jFjWLs0rrw05Hp7deZ7kh8n8feF/dms93GF6XPm35XowSs/I4slKhWD+6ZqfkZL41Upo3DPQZwDALIG4ryBrFu3jj799FPaunVrouu+/PJLWr9+Pb3xlzfo8MOOoI5hnbTLTrvRypUraeXK9+nJJ2bShedfRLvuPCIS5cM76bhjT6CZT86kr776qkE1AkMVds25QZQE50fiXJmEaZ5zdeKkTOQkEWdO15ucquJI+S1MeNV0pWPqBF2d6LuszVU8h8HkORLHQpv5k2BRxBajguv5ixNqTYy5inM1D3OeIra2s3nOk/SlLKbNHmkxP7VfKiX5hYdNnBeYvlAFUXy/CeVUvJBGT6E1Pb3d+Tbx7pmoacU01fvLf/lUIf232ibM/+ueYyVvS91s40apqKHt4sW5JnCVl2uy6BLvIdf7y+Y519uaHZPKyyyuTLw41+8Z4/1aKUVtEQhs5RkrvqSzrjkX066W5Zc7wYsdDX6ciM910ws383NCfTYHAln+7Z3r9wU7btVnpFgWcYyJY1se5+rLavFZA3EOAMgaiPMGMaY0hjqGe+HlO3buRCP3+ToddMC36PDDjqAffH8U/fiH/0PHH3ciHX/sCXT8cSfSscccRz886sf0g8NH0QH7HxQJ71B8R55x8f+/e/AhNOHGCVhTDqzU5jlnhJEizlWxoE2iAsLJoZ6uOhFmf4deWSZdv0zcxEueSHqe3rioTH2SZhEy0qRQn5Dq+QuCShLRScS5KgrV35w4t7edWZwn60vtBYmBKD9uyUCUZ6w4FwWHFo5tW46gTuYFcW7sa2uNjHkZ24QJR66GHk5mzImCShRbYToWAcqNC5NA014SmMeNVh+27RzEuXa/eXnqL9SitJLdX/HiXBXy+pgU7hVDmVhxnmiZgO05oHrGE4hz5dmnvugRMuDHiellGVduMS0xqkgVxeyz2jDui2Wqam1juNeThPM3czM9AACIAeK8QTw+4wn60VE/pr1235s6hnX51mm2UHB3hWHs4d8Fkb7TDrvQySedTPfecx/99e2/Zl1NMESoVZxrkySLaJMno1yYdIkqMRN1629u4qiIc9WTYg7VNqNP0tQym0IjdQ+ZnJcygZQm+MnC2qOixPy2/d1FnCfsSyI1WoOfJFtfuCQR5/JAMreb8FvvN6UMSri6ebyYQ2RVuDYxLicwtkuVysXoWsn7KohztgxqCL4tPFkUPjHjJi4f8b6wh7WLpVDEOXsvJr2/4sS52NZyWHdkcWWyiXObWFTza4Q4V1/8WPqPWz4RJ86tzwn9OvNvZtwbxbnhXo/7eoFhOQrEOQAgayDOm8CGDRvovXffo1dfeZWefeZZmvLgVLrt1tvomquuod6LLqFzfv4LOv3UEp191jl06imn0R4j9pK840cd+SOa8dsZ9PZbb9PmzZuzro4TK1e+T4P/Hsy6GMAnO3Hu/skbZ3Hu4DlXxXmazYus4twQLpvKc95McZ7Wc56wL7nj3Pirm+fcVZxb+y0m/N7JS5xs08BwrwXrOnW9TJ7AqsgRIC6e8yTexLSecy2ZoO0y8pzXKM5NfVlPz7m2NKNhnnOKPNnGkHY+T3dxbo4OSCbOXT3ntnudG5+GpVoQ5wCAnABxnkMWLXozFOZXXXl11sVJxO9f+D398MgfU8ewLhqx6x40/bFfZV0kQHHiXJmwSuv4ahDnTL7RhLYWca6mq685N4fhU+wEkqTz9M2Fwsm3tl4+5ZpzkzhXJ6iiEEwtzu1t577m3NaXfJg7N5l3XXPOrZtOI87t/WYRgwYvnD096UxLm/Dh1EYPYlhH5Z42hfprYc3MEoTYsHb7uLG1iSrq1LXTDV9znlqcG+qiRDxwZYpfcy63BRvubVpXre2hkFCc+6HtRYcXarWvOZfbMKk4d1tzboqSEe8rfT17VEQ5L4hzAEDWQJznkLvuvJs6hnVSz4k9WRclETfecKO+Pn5YJy1ZvCTrorU9sZ9SU3YRLts852H4pbK7uJCXMazccefm+N9xOwLLE0c5dNjgoYprF2m3djn/YrkqtXGYn/pbDfG2inOSQy/F/GsQ57a2s39Kzb0vtRBdg2fYdbd2OW9/F+dUYe22frPs1h4TNWAaBzKWNlHCgV0209PWCzMbsfFh9ko5Yl7aqS+d4q+ztZ28M3fZtlu7dWd0xpPsdH/p96bcLnpbm5Zn2MpkDtfndiZX/x6F64vh8OJu7dFj0EGcS89rsQ3ioh7Mu/rbP6Vmek4kFefybu3sPRG3hMW0O74U0h584cG0XAEAAJoLxHnOeGrm78I15p999lnT8p10/yQ662dn04svzk11/aWXXBbuGh+unffF+VB7yQDai2q51GLfch46YCIMAmyCL4/jJI9lcsYW0p4LYl6aAgBACwNxniOWLF4Sep1vGn9T0/JdtmyZsBFdJ91/7/2Jrr/xhhujTeyGd9Gll1xKUx6cSiP37vZfNHTS4OD6BpUegFqoUrnk8Fk10BCGtMABdQXivHkYd2nPDRDnAID2BeI8J/z3v/+lffYcSR3DOmmv3femL774oml5Pzh5ihyOPryL3nlnqdO1jz/+ROgp7/raDvTnP/05PHZH+Y5QtM+fv6BBpQcADD3UkGnQ7kCcNwP9W+75BOIcANC+QJznhDNOPyMUx3/645+amvdN42/WPu321ptvxV73txV/k0LYn/7d09LxRx95NExvVmV2o4oPAAAAAAAAAEMeiPMc8OQTM8N15uf8/BdNz/+eu++V1ojfNOEWp+sOOuDg8IXCMT85Rjs+YfxNYZov/iHdWnYAAAAAAAAAaAcgzjNm8N+DYSj5iF12p23btjW9DB99+BEdsN+B9K0Dv01PPjHT6ZqbJtwieNq76KMPP9LOOfmkk/0N4rrovXffq3exrTzxxJPUc2IPHf0/R9Pvnno6/gIAAAAAAAAAyBCI84w5/tgTQq95s8PZRb788kvnc9euXSt52q+9Zpx2zrZt22j33fakjmFdtM+eI2n79u31LK6VM0tjovL5a95vvOHGpuUPaiHBWkPDt6ebXo4Yhuba1Dph/aRbA6+tC9GnpMyfjUqGbSyYP79lKl69xj/3KTy9TNljLmdNqbrUsaHPGvVzbW6fqxsyJGi76JN4Wd73YWEyfv4AANoViPMMeXzG46GAvPii3qyL48w1V18bfjJt5x13pa1bt2rnvP7a66F4P2vMz5tWtj7Dt9Y7hnfRv/71r6aVA6Sl9cR5W9MUce6J6IaItjqPL1dx7kQTxHm+qFc5hW+Iu9IMcZ7/DmgwjbmPk9CIex4AAJICcZ4Rg4PrQ4/5yL27sy6OM59//jl1dewYit5JD0xmz7uxb3x4zpzn5zSlbBs2bAjD6IO2Fb+9vmrV6qaUA9QCxHlLMdTFeZ0ThTivBYjz1ib7Zy7EOQAgD0CcZ8SJx58UrtdetOjNrIvjzLSpD4Wie88RexnP6x65b/hZuGbx3rvv6V5zP6x93HXXN60c+aNK5WKRSqWiFCoZhRCqYYTRZ6700Moo1FcP95WPFYSJVqVUoFKp5P29WKaqlIc4IfMnaOVSlI5psuRPmMtCSKhXVK++ctFKhsmvqa5x5XCva0ULVy4L18rlFMNbS2WTOE3an+595tafXP6G/vQFdlksm0WE2Oov14/LV+x/OTzYnCVff3NbRul75dPHhhaSLgg7T4CX2bYyhrVXhXzEujDjX8rXdF1wbdiOZeewdin8Wqiz9mJBfLFSKVGhVPLbuUjlSsyYUModtb9dnKuh4cXohpTyLxblc+Syi+NB6HdFnKd7dpqJF+em+5R/FsjXKc+xUkXpf+Ea8e/ifaz2YdVWJq1ylvEf9CeXlrkt+Wesel/Z/o1hnmsV5Vmvvhw0tU3CZxwAAMQBcZ4BT//u6VA89g2xtdAH7H9gWPbrrtXXmhMRzXl+Tui9njZ1WtPKtnHjRmEtfOQ9v+C8i5pWhnziT1JEcVkpSZNK0WMgT1bFCbHqcRI9luoxP09BbFjzC8umfofX+81O/PzJkixivElTtVyUrqmUXMSHWFdbOVLU1XCsUioY2iGYWJrEuXt/ymJR9E6l7U89f2N/+kJLFZrGvjDVX6mf91sWCUGaqtAR25hrR7X+kkC3vtBR+tG0XlwVJ6rA9tPhxbkiSFXRq6XFt4l4b0j/z5VJrKlQJtWrqI1dmzjXymIaE2oUhH7fxY+doE6G/JV+1+5P5v8lcZ7q2WmHXXOu3Av8OGWeBXLK8nMsePEh/ebHhTSeYtrQGr2ijX917AVtKXvO5fvY4RmrXsumZX92688uPw9b2yR4xgEAgAsQ503ms88+ox06dqSO4Z307YO+k3VxErFg/gJJ9C5fvpw978BvHkQdw7qa6jUPmP7Yr2jXXUbQDh070vHHnUjPPP1M08uQP/QwTn3DqcjbrE50olMYT67RI22e9NrDSvVJnnFzLCbUNDy3WqaiJPj58GhjXZOUw1pX+7GoDsxEXhWkUYqJ+lOdyAoFS9mf/ASXbRt1UmsULEnqTyRP5GPC2k0hyab6mwSnUlbdS+2lFe85r2hplSp2cc6WX2sfoU2YOgcvrPQymNtP7XP5nCi/eHEulNN5TATVjBfnTMHN+RvFuZvATPXsjMHqObeO07gQff5lh/zb0IdiXdk+dHx2qONfHJdSOuo9rbSjco9pz1jDy8Lwt8O/UyZxbm2bhOMZAADigDhvMqXTzvAFbif9/e//yLo4iTj75+eEIeOHH/YD9py77rw7XOf9wpwXmlxCj8HB9fR///d/meSdT9TJgh72q4a+ymGbTNgf6+FRrzN5E22TF31Slkqci6HtFsFprKtDOdzqahJdah2YNjGuuU7en7JnTvYoJu9PPn9ex6p1SCDOtWtNYfaMqFLrZhK36t8TiHNTWesrzqNztLpo5VeEFte3pYq1DFpNJeGqis4E4twoyPj8+RD1GNFjCofX2skmzg3CWrlPEz87Y7CKc+s4jROCap3Mv7nnrCTOtUgd+7ODK791nIhl4559lntMTdfpN/PsNolza9s4P+MAAMANiPMmMuf5F8KQ8AcnT8m6OInYtGkTdX1th9Br/tgjj2nnLF1aDdd5jznjZxmUkmf16tX00LSH6bJLL6dx111Pkyc9SH/4w4u0bt26rIvWJHgx5bohUhi+GuvJtHuMnTytdRPnkafQFNJurau1HEnq2jxx7tafQhhn6v5MkH+dxLnukTR5zg0h/0PWc64ihDTHiXNDqHM6cV6j59xVnKshwlJbmMupRYfY8q/Jc57y2elyXg2e83qI81jPuWUZTUzlkotzB895OnFuf3an95xDnAMA6gfEeZP4/PPPadedR1DHsC465v8dm3VxEvP4jCekHdA3bNggHf/yyy9p35FF6hjWSbvutBtt3rw5o5LKvDDnBdplp92izeGGR7u377rTbtR78SW06qNVWRezwTiEDAuheeawbD6cuuApCzm0T1nbyE6m2DWcCcW5cc2tX4Zi0brjt7mulnKkqWusOFcFVfyac7f+tIXAp+1PPX9jfyaYuMrrT2XBxa4jZ8U5H8bbzDXnbD86rLnlx4laH6H9LOLcdF00ftX7prY15+r4k8RyEnHO7i0QJ84N64gTi3NLP1rWnLs9O+3YN4SLX3NeD3Gu3fPqmnNLG1rrkEqcq+npa85TifOYZ3f6NecQ5wCA+gFx3iRKp51BHcO7qPNrO9Dg4Pqsi5OYn57YE+58zn23/OdnnR1uxvb0757OoIQ63gZxwrfO1U+s+bb7bnvQe+++l3VxGwg/WTCHX6qhm5bQYlOooOJpN4UFqiGhaTzn0W7VagipPKGztY1eV3s5ktTVVZxrbWLdrT1Jfyp9Ztt13qk/+fzZ/kw4cRXzlOsvl7NUkcVBkHe0PlboT21NqFRq447TsWHt4m5d7ynHAAAgAElEQVTtjCc67Ieybbdq88aBpt3a2U3KwrowwoOpm3SsDru1q8ekvksY1i7lEYThx3mJpboWqVwVXk4Y1t/zYf6GHb6tu7W7PTttQr223drrJM6DenL1YqNPzM8OpXKpxLnWlso4TBvWbnt2R+MoeG6479YOcQ4AqBcQ503gySdmhoKw8uysrIuTmA0bNgie5y5asGBAOv78c8+HQte0Fj0LPvvsM02IBy8YxO+fdwzrpP2K36Qvvvgi6yKDOpMkpD13NPjbyiAt7TP5dvX8AgAAAKA+QJw3mNWrV4cC8Bdnn5t1cVLx1MzfhXUIdph/Z8k7dPhhR9Ah3/kedQ7fITw+f/4CNo0NGzZQ5dlZdMO4Prr8sivojvIdRm/1l19+Wbey316+Q/CWK0Jd8ai/8udX6pYvyAPmXdrzCBu6DWGUQyDOAQAAANAYIM4TsvnzzfTWm2/RS3NfoldfeZU+/vhj6/nfPfgQ6hjWRfvsOXLIembPP/eCUNjOffElIiLaqWtnwfPsHTv0kMO0a5e/t5x+efkVtOeIveSQcv//H334Uen8cdddTwfsfyA9NO3hupX/wclT6PDDfkAj9/46fePr++ni3C9TPfMEGWNZR5tfbOHnID+0gziPQopbu54AAABAvoA4T8DEW2+j7n2+Lnlcd91pBI3tvZRe+fMrtGnTpvDcpUurdMzRx4XC9Y2/vFH38rz37nu0ZcuWuqer8vWRxVBMExG9885SVtxec9U14TX/+MdKuvKKq6TjUoi58P/333s//emPf6KjfnCUJPbXrl1b13ps/nwzbd++nZYsXkKHHXp4FNrul4XbgR4AAAAAAAAAmgHEuSPTpk7TvL6qB3afPUfSj374P5Hw888d3ze+rmVZsngJHfa971PHsE7a/xsH0KuvvOp87caNG+mPL/+Jli5188m9887SsL7f++6hRER00/iblbXb3vEDv3kQlSeWpe+hG4V5sHO69Ftu08mTJqdqHxfeeGORVr7nZj/XsPwAAAAAAAAAwAbEuSPHHH0cLyIDkcoJ9uFddMh3vlfXcvzzn/+kzq/pLwY+/ODD2Gsn3T+JRu7dHZZt5pMzY6957JHHwro9NO0hGvz3oOTdlr3PQlv4/91z973p+4ceTqecfCqd8/Nf0LnnnEvHHn0c7bLjrryAF9pxzJlnsWXasGED9V50CZ14/El026230fr1yXe/X/XRKq2/Vq58P3E6AAAAAAAAAFAPIM4dObM0RhLj4dplzpvu/3ePEXvR++/XV/Cdf+757KZmP/7RT4zXbN++nUaffKruqR7WSZ999pk1v0suviQU38cefTx9Y1+v3jf2jafHHnmMTj3lNEGQe6L9+4ceTjP6Z9CK5Sto48aNbLrnnP0L7SXHjp07S3U68ogjtetWrVpNB+x/oJTnviOL9MknnyRqxz/84UWpPb514LcTXd8yuOwIrn0qppWZS+NGj6epS4hoyQwaM3oSzSYimjOJRo2dQYtrSboeabQCYrsCAAAAAIAQiHNHHpr2sOTZnVWZTdu2baNnn6nQ7rvtwW52du4559W9HN8/9AgtnDzI17Su/YdH/ogPIx/WSb+a/mtrft868NtaWPqjj8ibuJ1/7oWhB/3kn57iVA9PYEee98O+931as2YNXX7pL8P8Dj/sCOma5e8tp5F7jZR3Wffb4sHJU5zyDQj3A/Db4s477kp0fdti/WZ0KyCIc5GUwnr2xF4aNXFuvQrXGkCcAwAAAACwQJw78tlnn0mi+NBDDqN33llKjz06nXbskj2+wTlHjfphTXlOvPU2OuH4k6Qd4ffafR9+HfewTvrpiT1aGmecfqZUph06dpQE+mmjTzfm/49/rNSiAy4470LtvGeefoY6hnfR3nvs41Qv8dNsHcM6aacddqbBQS80/cknZoZ/P/3UUnjNyy+9LHjWu+QXE8O76LxfuL8ImTdvvtaGaULj2xKI80RAnDNAnAMAAAAAsECcJ+C52c/73mdR2PFe7MA++NcHqfKKwr67qNj9DVr+3nJ65c+vhJ7mHTp2pJ+deZbmRV6+fHmYxgP3PRCWbY/d9qQ33lhEq1evpoMP/HZY7hG77G78xNstN98q1WfELrvT9u3btfOuvvJq6hjeRbfcfKtT3X56Yo/kNX/4oUfCY3PnvhSG0V/5y6to/fr1dOstE41LB4L/H8WEwJvYr/hNIZ1OuqN8h/O1Q5JKSftWcbVcpGK5qoS1y5/yKgYKPAxrF4+rAn0pTR0ritq5NG50L42bIx8fN3E8jZm+NLxKFa+Lp4+nMWPHa3+ThPGcSZrgXTx9PI2ZOInGjO6lUWIo+uhe34Sy+eJw6vTx4fGoTC5h7Utp6tje6PeSGX6+gXnXLBbSHzVxribwpeOiWPXPmzqxlymf32bBdWq7cPWNy2viJBrnX6P2T5Bf0I+mvNn2V9IIrhs3XRHnlnIDAAAAALQTEOcJeWfJOzThxgl0/rnn00UXXEw333QL3XP3vXTMT45hxfnUKdMS53HSCT9ldoOX13V/9+BDiIioUpkl5fu973yPtmzZEgn5YZ20Y+dO9I9/rAzTf2HOC9IGbm+8sYgtx+677iGVYeItt7HnfWPf/aljeBctWDAQW7fBfw9SV+C9H9ZJu+y4K3355Zfh8YGBhWF99t5jH9p9tz2V5QKd9MQTT2oRAXvstpfTZ+XuKN8hvUg5YL8DYq8Z+lSpXBTFtPBbEOeVkiDIqUKlQICLa84tnvPF0wVhFwiuQEQvmUFjxs6gxcF/iSgQ8JGYCwT+XBon/U0WbaJYFPPWBbjwe86kKJ9ATIcCX3yRECfOvfLIYl4sj/c7OC69fBDFuViesPzyS4UwzTmToropAn/2xCAvxeMfl5d0TC2/KK6j3+pLErFuWvurfaO+2JD6wtBPAAAAAABtBsR5HTmlZ7Tm1T38sB8kS+PkU9kN32TPcRcd9YOjwmt+dNSPpR3S9x1ZlK6ZVZGnutu2baNddx4RXjPmjJ9p5bj0ksu0fLnN7f624m/heS67nS8cWCjV6corrpKOL/7rYt1LLpTjD7//AxER3XfvfdEaet/+/vd/WPNes2aNvLv+sE5asXxFbJlbgdBTTiR70hVxXuA2fnMU5yQI79CTKv6evpQkD/uSGTRm7CQaJ/32zo8EuCcOxym/VfGmCsfF08dr3vUwTVUQSufbxPkkGje2V/Msq0SC2SzOxXM8PNE6bg4xAlUokyamxXP4EHo+LzE9uT3Flx9yv6n5moU7W68AIU9rPwEAAAAAtBkQ53Vk+/bttMdue2qi1vWb4hdf2CuJ0nHXXU8333QLdX5tBy1NcSfzhYK3WV0jfrBhF/KTTzpZy+vjjz+mdevW0bVXX6ulZ0pn2tRpYYj8Bx/Eh/CvXbuWvj5yX+oY1klH/uAoGvz3oHT8k3WfyHUVPOwDAwvD8+bOfUlbXvD6a69b8z7mJ8dIaT/7zLOx5W0dKlQSRHgY5a7s1u4J9MBEQe4gzkPRZ/qvd1Yg+Ez/JaIodN30XwVV5Enh16OV8HBmzbOTOB/d64Xcx4Rtj4r1nHNCVxHnktBlvOJCXqrXXgqlDz3VuvF5+fUOrw3yVdJWwtA5ka3VS0zfb0NrPwEAAAAAtBkQ53Xm7rvu0dagn33WObHXTZ78YOjR/frIIi1b9m54bCD0Nkdi9HvfPVS6PtxVXQmFn3DjBDa/ibfepp2/y467ht8fP/+8C2na1Idot11GUMcw8y7sxx1zvLfRXOdO4aZucXz66ae0/L3lxuOXX3aFtLb///34aM0rv3nz5v/P3r2HR1Un6L7POX2e2Xues2f22TPPOTrK9Oyenunp3WO3tqJ9me7pPdMRFbW1tRs1kAAGQUQNN7kZQO4IBEEEEUGugQABIhBCIFzC1RiRyE0SCGAg3EIgIeRGKvWePyq1UpdVlUpSlVWV+n6e531akqpVq1alqtdbv7V+Sz/4hx+6zUC/LXObz2Uu/WypW9mfPtX8EP3OzFHKMxTvOjru81JqJ/T+gzGOEfaAy7mjpCVnNo+obp7WdI6xawFsKn/GCGnmR4qdttr7nPXBq7XZWdibRtUX+hhVNS3nviZia/PIefOot9vh+ibnhLd75NxfOfd83maHgTetV3Km52H4Hkwnumsq5ZnepyD4GtFuVzlnwjwAAABJlPOgK79R7jE5nKMQXr582ed9Co4WGLf/hy7/UyXflXjdplfPeJfDuLvoJ//ygOrq6ozfP9ntKa/R5l88+kuVlpo/7q6cXaYTq913bxf17zfAuN38j+b7LOc3ym4Y93WeAx8sqatSNXLEKKWv3+DzNsaRBk3rvnHDRtPbffllvlxnePf8YiNqZMS7T/Tm/NmD7+tEUxl3/Z1xDnoryrnX+dzOEWeTItpcKptGZT1KomNU1VlKPe/jzqscehVwl3LZrnPOPW7veVi4x/Nt8znnPsq56eR4znP5vZ6vj0PXXW/rYxZ65wRyrqXa9LH9HJ7uvqzmx3e8rj7OOW/hSwAAAIDOjHIeAn9+sYdX6TU7r9vppy7niO/etdv0Nq6XGHMW/oslF43ff7roUz30s4f1i0d/pYED3tD6detVX1/v8zHr6+v14E9/7nEovCOus7fn7s3Vffd00a8e+zevZXw450Pj/mNGJweyaYKqqLDI7fB7s8PUt2/PdpwW4PJ6mJ07Hx08J4aT39najZ+7lnPniHqMy6HxbjxGak1GqSXzScK8Rnc9SqX7KKv7iKxpOfR1+LfJbO3uh4a3VM7dC6fbodnTdphOuBY7eLUKWjlbu6+Rc/dDwX0f7u66Pd0fy8fEcW7Mz+13f2yPLxc8jlzw9fj+Z2unmAMAgOhFOQ+BrG1ZpjOt7993wOu2kyZOMW7n71rd+flfuc/afm8X5ed/5XYbs8uc+XPu3Dk91vUXbl8ifLbkM7fbpK1ZaxRb11H4u3fv6sc/ar7mekuTsYXKsKHvGF8qeE7ulroq1euogNzcfZasJ8II19kGAABAGKKch4hz0jPXQ9v/6Qf/rKtXrxq3KSsrcxvRrb5T7XN5p7897TV7+c4dOe1ez9raWs3/aL7eevNtrVmT5vX7WTNTjPV/f/oM4+d/eOY5Yz0Gvz243evRHm+8PsjrGus5O3O8ZnxvacI4RAnKOQAAAMIQ5TxEPC8Z5syDP/259u/br2PHjuvff/u/jQLZ0vXQXc/vdhbOosKikD+P1avXGI/79/d9X58tWdp0ybjm64S7Xqc8XPzxuRe8tteniz61erUQDijnAAAACEOU8xD6bPFnXodVm127vNvjTwa0vF//8je6794uevCBh7Rq5aoQr71DRUWF2+i/6/N48IGf+53ozkp79+zVv/6vB7wuCffvv/mdUlelup1XDwAAAABWo5yH2MoVK71nRW86R/q+e7vol4/9WpWVlQEtq+BogZYtXe738PdQ2L492+vycM89+7yuX7/eoevRWpWVlW7n9LuW9Me6/kLz5823ehUBAAAAQBLlvEMc++aY4l7p5TWKPuC1Abpz547VqxeQL7/MV8+4Xur2+2767LOlVq9Oq3yZ96Ueeair6REMf36xh9WrBwAAAACU8450+vRprV+3XmvT1unUqVNWr05UqaioULfYJ7xOKbjvnvs1cMAbVq8eAAAAgChHOUfUaGho0L/98jdes+jfd08XXbpU6nbbyspKt5n1AQAAACCUKOcubI2Nslk887jdbrf08YOtvdv0WmWtyqvqgrY+V65cUZf7vu81B8DhQ4fdbvOvP/mpfvIv/xq0xwUAAAAAfzpNOX/ug306c/V2q+5zqrRSPx6ZqZOXKiRJAz7L13Mf7Gv1Yzc22vXA6Cwt3Xeu1fd1WrjrjP5p+Fbd+1aG/mHIZmV903GzoJ+9WqUfvbNV33x3K+jLfmHufr2+NL9N9+39yRf68YhMrThwXpLUYGtU2e32F/Xly1Z4TXCXtS1LknT37l2389MBAAAAoCN0mnIeE5+mQ0Vlrb7f9C2n9N0Nx6Rsv52Uo0fGZbfp8Wdmfqu9p6616b7vrv9GMQlpGrb6qNK/LNGLcw9oxf7zbVpWW83M/NbYDsH0j0O3qMdHB1t9v/QvSxQTn6abd+pVd9dx2bMpn5/UbyflBGW9uj78qNvI+b59+yVJP3vgId13bxf98Af/pFUrU4PyWAAAAADQkk5Tzv+qf7qOnC83/d2HOwr12Hs79Mv3dmr/6ebLf725/CvNzyky/j009Wv93ZsZejZlnx4Zm60Dhc233XPqmmZt+1avL83Xz5O3K/XQBeN307ec0kc7i3S3wXH4dvL6Y/r99N16JiVXg5Z/pcRP81RT32C6bqU3axSTkKb5O4tMf+/0/tZTemz8Dv3bpBzlFzc/z8+PXNKUz0/q36fs0pMz9mpbwWX96cMDenTcDuWccD9nen5OkR4dv0O/nLBTud82f5EwcFm+23bYefyKPth+WgkLv9Aj47K1+etLxu++La1U91m56jouWwtyzhg/v3WnXi9+eECPvbdDf5jdfBTDK/MP6adjsvSnDw/oN5Ny9G1p82Xjth+7rF9P2KmHkrdrbPox4+eFl2/rbwZu1N8O3Kipm09Kkm5U1elvXt+omIQ09fjooI5fbN8o/5TJU90ObX/h+Rf1m1/9Ro881FXLli4P+8vEAQAAAOhcOn05H5t+TP/P6xu0reCyFuScUUxCmg6fcYyw91n0hWIS0nSj6Zzmwau+1l/1T1dK1mn1mHdQMQlpKvjupiTpnTVHFROfppmZ32r02m8UE59mHA6/8sB5xSSkKeOIo8Qu3HVG/Zd8qWlbTikmPk0PvrtdDTbz867n7yxSTEKa8e+6uzbdulPvdpshqxxfGmw/dlkzM7/V9xLW6sRFx2P/7N0sxcSnaVbmt/qn4VsVk+BYx5c/OqSYhDRVVDuWNTnjpP57/w3aerRUi/acVUx8mlHQ31z+lWLi01R8rUqS9NqSL41lvrbkS8UkpBnnff+fCWl6eGy2lu0/p7nZhZKk2nqb7nlzk34yapvm7ShS30/zVNB0iHzcgkP6r4nr9P7WU/rFezv0V6+lG+egL913TuM3HNfnRy4pJiFNI9YUSJKu3KrRY+/t0F/3T9fCXY4vAKpq7+oX43fo797M0JzthfqurH2j/KtXr/G6rNofn3uhXcsEAAAAgLbqPOX8NfNy/n/1XqvfTsrRurwSpR3+TjHxaerzyReSpIvl1fofAzboyq0aSdIfPtin30/bbdz3+4M36z+nOv6dtPKIfvTOVuN3/+21dM3ZXmj8+543N2ntF9+5PXbGkUv6y1fXG2XUbrdr4NJ8dZ+Vq+3HrkiSJmw6ob98db1xnz2nrqnL25/rsfd2GD+LiU9T91m5WpdXolUHHV8EjFn/jSTpgVFZem3Jl5KkBTlndH/S5273++qcY5v8l1fX6dcTd2p9XonWfuHYDr0+dkyCVl3XoP/ef4NOX3aMavf+5As9PLb58P7v9V6rTV9dlCT926Qc3TNok9u53zMzv3X7gsHVY+N3KH6h43HKbtcpJiFNhVea5wbILy7XxE0n1OXtz90OWX9/6yn9PHm727LeWXNUj43foWCYOGGS2yXVfvfv/xGU5QIAAABAW3Sqcu4cTXZqbLTrL/qs02tLvtTItQUamVagj3POGLc7VFSmv34tXdcqayVJL354QL+bssu4/x/n7jcK+dDUr/WTUduM33VJ+tw4rPtuQ6P+duBGbcy/aPy+8PJtxSSk6dCZ5vPg7Xa7Bi3/Sn+ed1DZTeX88yOXFBOfptp6x3nVdXdten+rY8Rdcsx2HhOfprdXHtHItAKNXvuNFu46Yxw23nVctvoscnzZMDHjhH44bIsk6U5dg/7H6xuMkf/vJaxV30/zjO2wIOeMMfJ/qrRSf9U/3Vhm4qd56upy7v09gzYp9WDzYfzOowhGpjlGuvt+mqfvD95s+rr8dlKOXv7okCSp+FqV/mbgRmP7D1yar798db2S1x/Tf07drcff3+P2GP9rZKbbsl79NE+Pjmt/OT97tlj/9IN/dhs5P3bseLuXCwAAAABt1WnK+V/0XWeUTSe73VHO31j2lel9DhRe1395dZ2uVjjK+fNz9uuB0VnG72Pi0zQ09WtJUtKqI/rHpuIrSX8zcKNbOf9vr6VrfV6J8fv/3n+Dhq8+2uJ62+12fS9hrdso8cb8i0Y5b2y0KyYhTeM3mJfHn72bpVcWOMrvuA3HjJHziup6/ddX1+mLszckSf93v/VK/DTPdBknL1XoL/qsU1HTiHbvT75w2w5/3T9daw5fMJ6rJKV98Z0xWr7r5FXFxKfpQtOh5g22Rt2uuStJ+sX4HfrjXMdka6cuVeovE9er5Ea1JMf2zTzquL748x/s14NjmrfBkFVfG180OL08/5DufTPD9DkEKmtbVvOh7E3/+9wf/tiuZQIAAABAe3Wach4Tn6b/d9Am/XhEprokfW6cv7zv9HXFJKTp1xN26mdjsvTK/EPGfXK/vaaYhDTjsPbXl+YrJiFN/zl1t/4+6XM9PDZb9Q2OEe0Bn+Xr/xu0ybjvX/RZZxzWfrehUTEJacZh7UkrjygmIU3/MXW3fp68XT9P3q6L5dU+1/2rc+WKSUjTX/dP14Pvbtf3Eta6jeBnFpQqJj5Nv5mUo5+M3OZWsn84bItRfkemFeivX0uX5JigLSY+TbtOOiaF++LsDX2v91r94r0deih5u/48r3kG9eMXbykmIc04rP2ljw7qB0Obi/H/kZCm1U0T4D33wT79eGSmHhidpX93WceXPzqkmPg0/W7KLt37VoZRun86OktPztgrSTpxsUIxCWnGpHB/nLNf3x+8WX+cu19/91aG/nbgRuP8/4FL83WPy/Y2Xsv4ND2UvF3zdvifQM9TSUmJXurxinEo+69+8W9GOd+xY2erlgUAAAAAwdZpyvnBojKtOHBei/cW6+NdZ7TPZVb2y7dqNG7DMU35/KTbtdAra+7qYFGZMRpcePm2Dp0p05TPT2p21mm35Rdfq1L+ueZz2g+fKdPlplJvt9t1qKhMN5smcss5cVU7j1/Riv3n9fGuM1q464wqm0aSfamuazAmm9tW4H2N8/PX72hs+jHN8rjk2dfnbxql+ruyO8prGilvsDXqYFGZMSGcJF2tqNXY9GOanHHSGCV3PvbBojJjRvmiK7f19YWbbs/1RtM55t98d0uTMk7owx3N59s7rc8r0bvrv9G6vBJV1zmWVfDdTZ26VOn2OFW1zdtizvZCTd9ySrdr7iqzoNT4ouTc9Sq3Wemdjpwv17gNx7Tr5BW/29Op/Ea5hiQNbSriXTR92vuy2WwaOGCg7rvnfv34Rz8JaDkAAAAAEEqdppwDri5dKtXbbyUZh6/PmpmimmpH8S+7Xqb77nGMmr/9VpLFawoAAAAAlHN0MsePn1Dv+D5Npfx+fTB7ju7edT9q4YXnXzQmgys4WmDRmgIAAABAM8o5OoWcnTnq/uTTTeeUd9GHcz40vV3B0QLjvPOnn3qmg9cSAAAAAMxRzhGxqqqqtOTTJfrZvz6o++65X13u+3t9umix3/s8/dQzuu9eRznfv/9AB60pAAAAAPhHOUfEOXbsuMaMTjZGwP/xf/5QSz9b1uL9Dh86bEwM99tf/7YD1hQAAAAAAkM5R0RobGzUpo0Z6vFiD6OU/+yBh7RmTVrAy/iP3/3euHxa5tZtIVxbAAAAAGgdyjnC2rFjxzVrZoq6PvyoMYnbY11/qbS0ta1aTs7OXUYxf+ShriFaWwAAAABoG8o5wk5FRYUWfbLIcX74PV2MUv6bX/1Wa1YHPlLu6heP/tJYzsYNG4O8xgAAAADQPpRzhJVlS5frJ//yr8a54ffd00UP/vTnWrF8RZuXmZHxuXG985//7OEgri0AAAAABAflHGHDdZI3RzG/X++OSVb1nep2LfdnDzxoLHdD+oYgrS0AAAAABA/lHGFh2dLlLsX8fv3ohz/Wjuyd7V7u0s+WGYezd3340SCsKQAAAAAEH+Uclqu+U637jcPY79fDD3XVpYuXgrLsH/7gn41yvnNnTlCWCQAAAADBRjmH5damrTPOMf/RD3+s69evB2W5745JNiaU6xb7ZFCWCQAAAAChQDmH5YYkDTEuc5abuy8oyzyw/4CxzPvu6aKiwqKgLBcAAAAAQoFyDsu99OdXdN+9XfTUE92DsrwrV67oB9//R6Ocj313XFCWCwAAAAChQjmH5f7wzHO67577NXXKtHYvq6qqSo92/YVRzGP/4/EgrCEAAAAAhBblHJZ76c8v67577lePP73UruVcu3ZNv/n1b41D2bs+/KiqqqqCtJYAAAAAEDqUc1hu6JDhjkJ9bxft3NG2y6cdPnRYD/zkp8al2H7x6K9Udr0syGsKAAAAAKFBOYflsrZlGZc7u//eLtqVszvg+9bW1mra1OlN93cU/D8+/6IqKipCuMYIZzcrbmvn/nzdrLht9aoAAAAAAaOcIyx0ffhRY9T7vnu7aMTwkTr2zTGftz97tljz5s7TIw91NS7Ddt89XTRtyvQOXGuEm/JbleozbLJi45LUZ9hkld+qtHqVAAAAgIBQzhEWvj31bfOlz5pG0e+7t4v+43e/18DXB2niexM18b2JGjhgkB7/z8ebi/w9jvu82idRx44dt/ppwEIlpVfV442xerznYMXGJenxnoPV442xKim9avWqAQAAAC2inCNsnDhxUt1+383l+uT3e/+3S7o+/KiS3x2r48dPWL3qsFhJ6VW90H+Mnogfoti4JCNPxA/RC/3HUNABIIRKSq+q7/Cp6pk0wbK8Ne4DjpYCEPEo5wg7GZs+11uD3tZ//u9Y/eiH/2LkkYe66sU//kkT35uo3L25stvtVq8qwsDhr0/o1Xem6pm+77gVc2ee6fuO+g6fqkNfcWQFAITCjIWppp+/HZ3tuXlWbwoAaBfKOYCIdSD/GyUMmaRnXx3hd0k/drkAACAASURBVIft2VdHKGHIJO3LK7B6lQGg01mwcqPlxTw2Lkkbtu21elMAQLtQzgFEpL1fHFWvpAktFnPXgh731nvafeiI1auOJo2NjX5/V1Z+S9du3NTV6+U6frpYBafOeKWwuERXr5fr+o1bKq/wfUir3W4XB9u0zbbdhzRjYaqR8bMXa9ikeUamL1hp9Sq2ms3WqG27D2l5+jYjG7bt1fbcPCNnL1yyejUjBuUcAIKDcg4g4uQc+EovDxoXcDF3LegvDRqnnfvzrX4KUceziFfX1Krg1BllZO/TJ6kZmrEwVcMmzVPf4VPUvfewdu2gvzhgjAaMnqHR0z/WjIWpWp6epT2HjujshUu6e7fB73rB3fXyW17b9/Geg/VE/BBj8sUeb4y1ejXb5IX+Y/z+HT3d5x3V371r9WpGhAUrN+rlN8crYcgkvTVutnq24otTyjkANKOcA4go2bl5+vPA5Dbv+D376gj96fVkbdtz2Oqn0qm5zglRXVOrg/nHtGpTtpJnLlKPgcmWjq71HT5Fk+ct04asvSo4dUYNDTaX9bZia4WvK9fLfW7Hx3sO1p9eT47YCRePny5W997DjC8ZzFJdW2v1akaEBpvN9OflFZU6/PUJLVixsUPe95RzAJGOcg4gYmzddVAv9B/jc/K3QPNM33f0/GujtCXngNVPqVNxLbbnvivV8vQsDZ4w19IiHugXNskzFykje59u3KyQJDXS0iVJ5bcqfW63J+OHqluvIcrNO2r1araJ5+UXzVJTW2f1aoYl17fHxSvXtefQES1Pz1LKojWasTBVn6RmaN3W3Tr89QlVVddIkurvNmhfXoEGjJ5BOQcAHyjnACJCxo59eq7fyHYXc9eC/uyrI7QpO9fqpxbxnPvpt6uqtWbzTiUMmWR54W5PBk+Yq5wD+W4j6tGquqa2xffRM33f0frM3Vavaqsc/Oq4+g6f2uIROHf5G3DjPCLmVmWVVm3KDvi9PnjCXGXn5qm+6bSS7Nw8Pd9vFOUcADxQzgGEvQ3b9uqZvu/o6T7BKebOPN3nHT3d9x2lZ+6x+ilGtCvXb2jGwtR2nysebnlxwBit2bxTDQ22qL10492GhgDeR8P1RPwQrdiQ5fPw5nCy6+BXinvrvYBOjWFOgmaNdruqa2q1eM3mNr/Xewx0nFJkszkmfAz2kTWUcwCRjnIOIKyt3bJL3XsPU/c+w0NSwLr3Ga4nE4Zqzec7rX6qEcVZVjdk7e10pdwzL785Xl+fKLR4i1vHuR269RrS4rZasHKjbLbwLbS5eUf1ZMJQdfNzKLtr0KzoXIlefnN8UN5TI6bOV3lFpWpq65Q8c1HQ3quUcwCRjnIOIGylZuzQk/FD1b13aIq5M917D1e3XkO0cuN2q59yRLDb7WpsbNTkecssL84dmQ1Z0bnj73z+TyUE9iXMxDlLw7Kgb8/NU7deQwIu5rFxlHOnfXkFpl/CPZUwVP1Hva/J85ZpydotytrzhQ5/fUJrt+zSh0vXa8z7n+jPPiaCSxgySSWl11RTWxe0EXTKOYBIRzkHEHYa7Xat2JClx3sO1lMdNCrrfJxl67e16tDcaD3cecbCVMvLshXJORB9l+F7rt9IY1b25enbFBuX5HcStdi4JL0zZX5YTaa2YdvegNb7vQ+WGCX+yYShVq92WNiXV6An4t2PmngqYaiGTJir7blftHj/itt3tHjNFvUZOtlre/cYmKyy8luqqq4JylwVlHMAkY5yDiCs3L3boM/WblVsnGM26I4sXs7HW5y2RXX1/q9vfOjIcY2YOl/1dxt0t6HB7207E7vdrtKrZZaXZKvy8pvjrX4JOlxhcYmul98y/p2RvU+P9xysJxP8vz+HTJhr4Vo3+yT1c8XGJekJH4flOwv7tPkrjRH/gpNndCD/mMVrbq3GxkZduHTF69z8Hm+M1bqtrZ8AsKq6RhPnLvWa1LPfiOmqv9ug46eLKecAoh7lHEDYqKmt06LVjh3pQM5vDUWcj7tw1SbjEkCebI2Nen3MTMXGOWYhrqu/GzUj6Ha7XedLLltekq0Mk4Q1nbsdP9TnF2iP9xys+METrV5NSQroPOkFKzdavZphp7Gx0euyZ32HT9EXR0+2a7kfLl3vVdA/Sc2Q1P4jcijnACId5RxAWLh9p1oLVmw0duytLF/Ox5+3LF0VlVVu63n46xNqbGxUXX29xqZ8qti4JE1fsFI3K26rpi58DuMNpbsNtk4/CZyvvJE8y+rNHzaOny7W000TKrpuo269huiF/mNUUnrV6lWU5PgioVuvIV5zVzi/WFi3dZfVqxh27Ha7tu057La9Xnz9XR07XRyU5c/9bL3bsp+IH6LSq2UqK7/ldQg95RxANKGcA7DcrcrbmvvZOsuLl1nmLUs3DnXdknNAsXFJmjDnM6OgJ89yzDT8/serdKuySrVhdJ5tKDiPEHBui2jKs6+OUGFxSdQcJRGI8yWX9afXk40vtB7vOdg4Pz2ceBb0J+OH6vGeg7Vt9yGrVy0sNTY2up0D/kT8EK3aFLwJM222Rg2bNM/t/TVjYaokadzsxZRzAFGLcg7AUmXlFZq1aLXlxctXGTveNFJkt9t15foN9WiaedhZ0B2XAvrE2LmsuH1HNbX1Fm/V0LHb7cb5x9m5eVEzgv7ym+N16sx5SVJdfed9fdviyvVy9W6a7CsYxdxut8vW2Gj6JYjN1tjmmeCdBT02zjG6n5t3tF3r2VnZ7XYdOV7o9vf/9vgPgj4D/7Fvz+qF10Ybj9G99zDV1NZpz6EjlHMAUYtyDsAyV66Xa9r8FZYXL7P0GJisktJrkqQFKzZqzpJ1ulNdo1NnLmjwe47L/sxenKaq6hrduFmpmU3nSs78ZLUqb99RbSc9xN1ut+vgV8eVnZsnSSopvaa3xs22/PUKZZxfuthsjUpZtEZ3fMxFEM3Kb1Vqe26eSq+WBXwfs/J9/cYtFZw6o315BcrOzdO2PYe1PD1LG7L2Kjs3TzkH8lVw6ozOlVzW3bsNLS7P04H8Y5q+YKXxpRvMzVmy1u09sGbzzpA8zpj3P3F7nIP5x1ReUUk5BxC1KOcALHHpynVNnLvU8uJllhFT5+voySKVV1Tqo+UbjJ8vXZepO9W1Oll0Xm+Pn6PYuCTNWbJWd6prdeNmhd7/eJVi45KUsmiNbt+p7pSHuNvtdh3MP2aUVuekeQfzj3Wqkv5E/BDNWJhqfEFTUnpNbyTPUmxcks+JAtEyZ4FuaLDpm1NntTw9S6Onf6yeSRPa9Dq9OGCM3kiepTlL1mrPoSO6XVXt9jhoG9eJ4F4eND5kl8VLzdjh9no6J4brO3wK5RxAVKKcA+hwFy5d0dhZn6qbxRO/mWVcymJ9e/aCSq+WadYn3ofbL1u/TXeqa3Wi8JzeGveBYuOSNPezdaquqVXZzQpNW7BSsXFJmv1pmm7fqW7xkmyRxrWcx8Yl6fl+o7Rm807VN41ilpRe04IVGwOaITscM3jCXG3I2quypkP3yysqtWDFRrdJqijnrecsyxcuXtG8Zel6vt+okLx+T8QP0Yip87Xn0BE1+jg0Hi1z3aZDJobuknglpdf0bN/mS7WNnv6xpLafd045BxDpKOcAOtTZC5c0+v2F7ZqRN1SZ+tEKnb94RcXflWryh8t83m55epbu1NTq2OlivTnWMVr84dL1qq6pU0XVHY2cOl+xcY5R9c7Gs5w783y/UVq6LtMotZJjNu9Vm7I1eMLcsD03/fl+ozRu9mJlZO/zWvfJ85aZ/p1W3aGct4bdbld9/V2vQ6VDnb7Dp6j4u1IKeivV1Na5bcfkmYtC9lg2W6N6uRw1MWzSPEltv6Qa5RxApKOcA+gwhcXfafiUj3xeG9nKzP40TVevl+tk0Xklz1zU4u1Xbtiu6ppaffPtWQ1KTlFsnGNm95raOlVWVev9j1fqyvVydbZa4Kucu2bwhLlat3W32/nH9XcbVFhcoozsfZq3LF3DJs0L2eipr7z85niNmDpf85ala0vOAZ29cMntuR0/XRzQqH/VneqO3uwRr6OLuTPP9xulhgab1U8/opSV33Lbhu9/vCqkj+d6CDvlHEC0o5wD6BAni85r8IS5eioMR1AXrNyoittVOnL8tIZNnhfw/Rat/lyNdrsuXyvzmMXdrgabrVOO2AVSzl3TM2mCps1faVqGJcdh48dPFyvnQL4ysvdp8ZrNmrEwVcMmzdOwSfM0YPQM9Uya0GLeGjdbwybNU/LMRZqxMFWL12zWhqy9Oph/TGcvXPI6Z7amts74smDyvGWt+qLgNuW81TZuz7Xkvd1jYHKnfB+GUkODzW0bTv5wWUgfL+6t97zK+YQ5n1HOAUQlyjmAkPvm27N6c9xs4xrD4ZLHew7W0nWZqqu/qwP5xzRobEqrl/Hp6s2y2+26ePmaegxMVt/hU1RZVd1pC0Fry7lnuvcepgGjZ2ja/JVat3W3Dn99QmcvXArZedxl5bd06sx57Tl0RIvXbNbkecs0YPSMdp1W4Zx0DIFrbLR7nbsf6ryRPEslpdfUSd+KIeX8sjE2zjFBZqiUlF7T032a/39h8jzHFwFtnVyScg4g0lHOAYTU1ycKNXDMTLcdsHDJhizHjtzx08V69tURbV5OyqI1stvtunzthqpr69TY2HnbQHvLub8832+UeiZN0OAJczV6+seasTBVn6RmaHl6VouZs2Stps1f6TbaHqoiyDnnrXfh0hVJjjI2b1m6XhwwJiSvzRPxQzRu9mLtOXRENlujqqprdLWs3OJnH3lcT+2Je/u9DputPSN7n2y2xjbPUUE5BxDpKOcAQubLglN6beT76h5mxfyJ+CHKOZAvSdqXVxCUErd110HZ7erUxVwKbTmPlHBYe+u9M2W+5ixZa8xDYLM16vjpYq3ZvFMT5nzW5ktnvThgjEZMna8FKzbq8NcnjCMwamrrlJG9Tz0GJutcyWUrn3rEsdvtysje57ad0zP3hOSxxsxwv8556dUynTpzvs3vTco5gEhHOQcQEoeOHFefYVP0dJ93LC9Trnn21RE6mH9MkrQl50BQivmCFRtlszXqzIWL+uLoSYu3fGhRzinnbTFsUvNcDiOmzldG9j7jGvKuyspvqbC4RAWnzmjPoSPKzs1zy5HjhSo4dUalV8uMy/c5VVXXaM+hI0pZtMZtDgHKeevdrqp2+2wcPCH4l1M7WXRef3yt+XV6I3mWJGnpusw2vzcp5wAiHeUcQNDt//IbJQyZFHaHsj/fb5SOny6WJK3ZvDMoy1y1KVuSYwT+T6+/q1feGq/dh45YuflDinLOOedt4VrOPd+TyTMX6ZPUDG3bc9iYg+Dq9XKfKSm9poJTZ5Sdm6fl6VktjrxTztvGdcb0pxKGKjVjR1CXP2r6x+rWq/kLgPRte2SzNbZ4tQR/oZwDiHSUcwBBderM+bC8pnWPgcnGSN2CFRvbvbwn4ocoI3ufJCk7N89tlKl772HGlwCdDeU8SZWU81bzVc47IpTz1rPb7bpVWeU2F0fcW++p6NzFoCx/3rJ0vfzmOD3T13Fk1fP9Rqm6ps7rcPrWhnIOINJRzgEE1bxl6e3emX685+Cg7pz3HT5FV6+Xy2Zr1OR5y9q9vCfih2hfXoEkaUPWXtPbzFiYavErERqU8yRVVt2x+mWIOJTzyORZlvsOm6Li70rbtczl6Vl6MmGoscw/vZ6s9Mw9qqquafdEgZRzAJGOcg4gqGy2Rl25Xt7mLFjZ/lFt14yfvVini7/TpatlmvnJ6nYv79V3pio376gabDbdvlPt83nYbI1WvxQhQTmnnLcF5TxyeV5zvM+wKcrOzWv1curvNmjc7MV6opf7PB/rM3ertq5eHy5d3+7XmnIOINJRzgGEleXp24K2Uz5t/gpduHRFZy9c0qS5S9u9vEHJKTpy/LTXRFTRpC3lPPeLo5aW6WCn4jblvLUo5+HtyPHTmrEw1S1zlqzT1bJy1dbVu11aLTYuSU/3Ga7R0z/Wt2e/a3HZ9XcblL5tj94a/4HpJSv7Dp+iyqo77b6kZWycY+I6z+cRaFI+TdPZC5c6YGsDgG+UcwBhJVjl/IPFa3W17KZOFJ7Tux6X62lLhk2ep1Nnzqu2rt7qTWSp1pTzC5euKPeLo1rzeXAm3wuXUM5bj3Ie3lwnf3NNj4HJKq+olM3WqJRFa7x+/1y/kXpr3GylLFqjdVt3qeDUGRWcOqN9X36j5enbNHHuUvUd5pisz/V0pe693ScL7Tt8isorKttV0J9KaP9cJ84JPgHAKpRzAGElGOX845WbVHn7jr46dlpDg1AKkmcu0rmSy6qprbN681iutSPnFy5d6YTlvMrqlyHiUM7DW01tnd5InmW6/V5+c7xOnTkvyXFVivbMph4bl6RXh0/Vt2cvaPCEuW4/dxb0g/nHgnKJy9YmedannfZ0JACRg3IOIKy0p5x36zVES9dnqv7uXe3P/8bnzmZrMvnDZbpy/Yaqa2qt3jRhobXlfM3nOzvfYe2VlPPWopyHv5raOg1KTjHdht17D9OGrL3G7dZs3qmeSRNa9To812+k5i1dL5utUVXVNaqtq/cq6IMnzFVNbZ325RV0aEEfl7KYYg4gLFDOAYSVtpbzPySOVNrmHEnSzv35enX41HbvsM1atEY3K25TzF0EY0I418vMuW5bz+3s63dtuU/ZzQqft2vtyP4tynmrUc4jQ01tnYZ4FGbXDBg9QwWnzkhyTP555HihFq/ZrGGT5rnNtP7sqyOUMGSSkmcu0qpN2cZlLG22RmVk79Mrg8ZpX16BamrrLC/oE+cupZgDCBuUcwBhpS3lvMcbY41rjm/JOai4t95r9w7b/OUbdKe6hkPZPTBbO+W8LSjnkcNma1TyrEV+t+lb42Zr257DAc+/cPbCJa3alO12SLzzkpRWFHTn+e/zl28I8dYEgNahnAMIK60t572HTtb2vV9IktZn7tYL/Ue3e8dtydqtqqu/q7oon/zNDLO1J+lW5W2rX4aIQzmPLDZbo8alLA5o+w4YPUOT5y3T8vQsbck5oOzcPG3JOaBPUjM0bvZiv4e/W1HQncV8wcqNVm9mAPBCOQcQVlpTzgeMnqG9XxyVzdaolRu266ne7Zut99m+I7Q6Y4ckqbC4xOItEZ6YrT1JNyso561FOY88NlujJs9bHvLXpyMLerema6xTzAGEK8o5gLASaDnv3nuYbldVS5IWrNgYlB3E7Nw8SdKeQ0e0YkOWlZshbDFbO+W8LSjnkWv+8g2KjXO/FFqw0xEF3XnfDdv2Wr1JAcAnyjmAsBJoOZ88b5nsdrtuV1Wr7/Ap7doxfPbVETqYf0yStCFrr2LjkrQ8fZvFWyI8MVs75bwtKOeRbcFKxxegHVHQq6prvD7T21vQn4wfqtg4ijmA8Ec5BxBWAi3nBafOqLLqjm7fqdbFK9c1dtanbdoh7D/qfe05/LXq7zZo2fptxmGPlHNzzNaepPKKyoC3Fxwo55FvcdoWxcY1HxoeyoJeXlEZtIL+ZALFHEDkoJwDCCuBlPO+w6dIktZs3qlZn6x2FPTL11pd0N8e/4EOf31Ct6uqtXBVhtvvKOfmmK09SeW3KOetZWU5Lyu/ZfXT7zQ2bHMcWRTKS5wFs6A/GT9Uj/ccrN2Hjli96QAgIJRzAGElkHK+OmOHamrrlPTeHMXGJWnpukxV3L6j70qvKnmm/0sAOTNy2gIVnDyj6zduac6SdV6/p5yba005L7tZodwvjqq6ptbyQh3MUM5bb93W3Za8Vm+Nm63GRq5hHUzOgu48VDwUCUZBfzJhqLr1GqLcvKNWbzIACBjlHEBYaamc/+n1ZBWdv+h1HvPy9CxV3r6j7y5d1bstFPTxsxfrdPF3Kim9qukLVprehnJurrUj552tmMfGcc55W+UcyFePgckd8ho9ET9Ec5asVdWdGtlslPNgy8jep8d7Dg5pQX/21RE6frq4TQX9qd7DKOYAIhLlHEBYaamcv//xKknSrEWrvX63YuN2VVbd0YVLV/TujE9M7z9t/kp9d+mqis6V6L0Plvh8HMq5ubaMnEuyvFAHM4yct11Dg03ZuXkaMXV+SA6NThgyScvTs3Ttxk1Jjr9XhEZu3tGwLOhPxg9V997DdOT4aas3EQC0GuUcQFhpqZzvPnhE50pK9dKgcaa/X7UpW7erqnX+4mWN8Sjoc5as1bUbN3Xs27MaNf1jv49DOTfHhHCUczNHjp9Wz7cn6JPUz1u8rbMw19XXq+DUGa3ZvFMT5nymt8bN1stvjg/oNXhxwBj1GzFdyTMX6ZPUDO05dETXb9zyegxPJaVX9c6U+crI3hecJx7lcvOOqluvIcaka1YV9D2HjrgVc9fPGACIJJRzAGHFXzl/c+xs3b5TrbVbdvndmVuYmqEGm02Vt+8YO3PzlqXLZmtUSem1gA6tpZybY0I4yrknZ0Fzbp8FKzcGfF9f54NX19SqrPyWrl4vN3L9xi2fpxQEMkJeUnpVf3o9uU3rCd8O5B9T997D9VTCMEsK+rBJ82SzNWrj9lw93Wc4xRxARKOcAwgr/sr58vRtamiwafiUj1rcmVuU+rlstkbdqqzSuq27JUnHTxcHfM4r5dxcW8p5Z7vO+Q3KuWHDtr2OQ5ubRk6d18EOt+JbUnpVL/QfY3yJ4DwMesbCVM5JD4Ljp4vVvfcwyw5xnzDnM9lsjbpWdtPqTQEA7UI5BxBW/JXzsvJbOnXmfEA7cj2TJmh/XoExonbkeKGefXVEwDuClHNzrSnnFy5dUe4XR1t92Hi454bHIfLRaum6TMXGec/a3S3MCvqXBafUb+R0PdP3HdPXc+Ynq3X1ernVqxnxwqGg2+121dXVW70pAKDNKOcAwoqvcj56+seSpBkLU33uuL2RPEurNmXr7IVLxvJuVdxWboDXxKWct6y1I+cXLl2hnHcyNluj5i1LD2hbhQN/nxnOJL03RzW1dVavasQ7frpYz782Sk9adIi7s6DX19+1elMAQJtQzgGEFV/lPDs3TxcvX1P84InGz/48MFkT5nymDVl7VXiuRJJjNuijJ4u0cuN2jZy2QN37DG/TDiDl3Fxry/maz3d2usPaPSeX6+y25BzQms93SnIU8/GzF/vdPk/1dhSzcBk5Lzh5Rt17D1P33v4LY+I704z5BEqvlmlLzgGL1zwylZRe1R/7j3abhyAUBf1E4TmVXi3zOlXJWdDv3m2welMAQKtRzgGEFbNy/uKAMbLZGrUl54CefXWEps1fqZwD+cZIl83WqCPHC7VgxUb1TJoQlJ0/yrk5ZmuPvnI+bNI8xcY5JlVMem+O323jLGSrNmVbvdpujp8u1osDxvgtjI/3HKw+wybry4JTenHAGMXGJam6trblhcNLqAv64z0dX6bcvlOt6zdu+SnojKADiCyUcwBhxaycf5KaIckxmuWcvMl5fdtp81caO9LBDOXcHLO1O+Y+iCbOct5SuvUcrG69hoTtZcqcs7U7J63z9Rxc/005b7uS0qt65c3xQb+e/eNxSYofPNE4yqGhwabL126YFnRfVwMAgHBFOQcQVszK+cH8Y5KksvJb2rbnsEZP/7jFQ1TbG8q5ObvdruzcPMsLspXxdTmvzqrfiOktbpOneg9Tt15DlJt31OrV9et6+S31TJoQcGG8XXXH6lWOaOW3KtUzaYIe7xmc9163noP12sjpXpczrK6p1bUbN90K+vrM3RY9awBoO8o5gLBiVs5ffnO83kie1aEFjHJurrGxMeAZ8ztjnogfYvVL0OH6Dpvid5v8IXGker79nnIOfGX1qgak/Fal+o96X48H8HqXlUfXKQyhUH6rUr2SJgaloA9KTvE5cd+dakdBf/nN8dq666Aam67UAQCRhHIOIKz4u5Qa5Tw8NDY2es2SHC1JWbTG6s3f4fzN4/CHxJFKfGeaDjQd3RIpamrrNCg5hXLeQcpvVarfyOkBfSHis5iP9V3MnRoabLp7t4HD2QFELMo5gLBCOQ9/drtdF69c9zrHs7Nn8IS5qquvj7od/5ffHG+6PZ6MH6pn+r6jktKrVq9im9hsjXp35iLKeQepqa1r8xFQQyfNC/hSd3ZGzAFEMMo5gLBCOY8MzoLe0acbWJUZC1NVV18flTv+Lw0aa7pNnJOnhcsl01qrpPSqXug/xu8EcZTz4Ar0iAXXjEtZbEwECgCdHeUcQFihnEeOxsZGNTY2KiN7n57vN8ry1ywUGTB6hr4+USgpekfkRkyd3+J2unK93OrVbLXBE+b6fU7deg1hQrgQqKmt08hpCwJ6/42fvYRiDiCqUM4BhJUtOQcsL2SxcUnaknPA6k0RUaprarUha68GjJ5h+WsXjIyYOt+4SkC0TyxVXVunwuISt5w6c16HjpzQoSMndOrMeatXsU0Ki0u0JeeAtuQc0J7DXxvPx5mzFy5ZvYqdls3WqLGzPjV97zmPZJj84TKKOYCoQzkHEHZOFJ3T1yeLLMuJonNWb4KIdub8RS1YsdHnucrhmjeSZ2nVpmxdu3FTEqUcCCWbrVHjUha7vQe79XJc4i5ST5UAgPainAMAgsp1wrSLV65rQ9ZezViY6nfW747OE/FDNGD0DC1YsVE5B/J1u6raWOdoPXwd6Gg2W6NSPk1ze29SzAFEM8o5ACBkPHtuxe0qffnNKaOwv5E8Sy8OGBPSIt4zaYJGT/9YC1Zs1LY9h1V0rkR1dfUu60gZB6y0YOVGijkAiHIOAOhgZpcia2xs1LWymzp15rz2HDqi7Nw8ZWTv0/L0LC1Pz9KMhammmbcs3bjNms07lZ2bp8Nfn1DBqTMqK7/l9Th2u50yDgAAwhLlHAAQVtpzHXHKNwAAiFSUcwAAAAAALEY5BwAAAADAYpRzAAAAAAAsRjkHAAAAAMBilHMAAAAAACxGOQcAAAAAwGKUcwAAAAAALEY5BwAAAADAYpRzAAAAAAAsRjkHAAAAAMBilHMAAAAAACxGqZ5ANAAAIABJREFUOQcAAAAAwGKUcwAAAAAALEY5BwAAAADAYpRzAAAAAAAsRjkHAAAAAMBilHMAAAAAACxGOQcAAAAAwGKUcwAAAAAALEY5BwAAAADAYpRzAAAAAAAsRjkHAAAAAMBilHMAAAAAACxGOQcAAAAAwGKUcwAAAAAALEY5BwAAAADAYpRzAAAAAAAsRjkH0KwoRV1jYhTjkcRMq1esDYpS1DUmUS2uuuvtAr1PhyhSStdgb/tMJbq9ti7PNayee7D42IY+/s5j2vP8O+X2M+Fj23VNKWrxrpmJvl6LILz/wvZ9HGn8fEaEUoe+ZqH4bAWA4KCcA2hmuoPk2FmLuB2ZtpTzsBLsHUjv17EopatiuqaoyPGPMN0O7eGvnHs/V7ftAXM+PyO6qqV+3mI5D/p6oXVa+IwIJco5AEiinANw5WsHqShFXd120FxHV1xv7/pzl511z+Ua/y5SSteuSklJdB+By0w0GZHz8ZhN65aS6DrSb3JbjxE/x46Zx+3c1rM1j+drW5rcxu/9XR6za6ISg7kD6bdUBfJ6umzHpnXzv23Nno9rgfP1mJ7rHIJt6O/v3N/z93ofNP39Fnne1/O5eZSBohR1dX1/ZCZGzpcCptvO5fn5fK83lfPERPfXzOeIt4/PEuN2ft7vLb2OzmUE8j6OJgF98eLnfWv2fjX7vDB7bZseOzGQ18Pn4/h7PUP42QoAQUQ5B9DM5+iF+w5aZqJLaTaKhUcBcS0cfst5jGKcd3LudLn9u3nH3vmYRSldve7jtT5eO/o+vizw8d/mz9HP4/nZXt6PYX5/r8cMamFo2ta+SqDJa2+6DZrW370Mmz9X7+dj/jfk9nqq5eW2exsGOHLuvY4pzWXcuRyTv3Gz51aU0tX9Zy7r5fq7sGe27Vy/bGihnHt9Jpi+//x8lvj6u/BzWLu/v2P/7+No08JnhPy9b/29Lq7vQR+vbcCvh//H8XX/0H62AkDwUM4BNPNZzl1GCJWpRK9Rqa5KyfRzWGJLI+fGHpjnv11Hdj1/7uP8UrOddS8+7m/8t4/n2EL58C2A9fV6zBAdeulyVILfoxva8jq73c/s+bj+Dfl4PVtcrsm6tnYb+jrn3OvoEO91TPEo2cYOv9s6mDw3lyKfmdh0tIhjyM/jbz7MtTQvRUsj5y6vRWZijBJTTN5/rTrE2WX7+hyBD+DvmMPim/n6jGjV+9bkdZECP2ol4NcjkMfpoM9WAAgCyjmAZoGMnHvdpqlcZHoe8utnuW0q556FoIWy7GMk2GuiI7Odel/PsZXlvMXHC2B9Q7oDGeCIZ9MPml9nk+fr9Vz9HQIuP69nS8s1W7fWbkPP23mM6jf90Hwdjb/zIu9RdKOcmz03jy8tfH6hEOZaKk1+y7n7NvZbzlsYxTb9e2vhaJimFTL/O6acm3M7BaPl963f18W5PLPXtpXlPKDH8fk30AGfrQDQRpRzAM187RB5HVZqxch5K5dtcv6q6eheSEbOA3w8v48Z5NGdzESTQ8dddlLbPHLu67m2NHIeyEh5iLahyWvmONTc3/P3eB6eX0YFULaNMuo6Yp5i/rqErXaVc5PDm1s9cu7j74KR8/Zr6TOixZHyFl4X15973j3gct6Wx2HkHEDkoJwDaBZI0VSA55x77Rw1l+7mIhRoOW/pHPAWyrnpbUzKtkeRaNXj+duOAY5Qh/a8SLNZ9/0dEeHvXF0/z9/luQZ6zrnp+aWh3Iamf+ce8x/4WUfnOeNu54kH8rfTtD6+zj2PCC2WWF/v9abRTs/5JEzff34+S3z9XWT6vk2b/o6jUgufEWrt56LZl3k+Xtt2lfiWv2zhnHMAkYJyDqBZUYoCu855K2drV3MRcZSTlKaRjMDLuc9l+x2Vb14/18d3n63X5XYmo+0tXg/cx06kz8fze3/nuoRqRmHPw1I9t72/19P3IaK+t63L/T0nU/Pzt9Lictu7Df3u+Pu6QoDn35zZDOJmfzt+7peZ6D3jdbgLoMSav9flMVu7/y/HAv0saX6Nfb2PPZfV0tEX0c7fZ4Tn7wN4XVLMtqvv2doDeT0CehzT0xmYrR1A+KOcAwBCj/IDAADgF+UcABACLiNVfkbHAQAA4EA5BwAAAADAYpRzAAAAAAAsRjkHAAAAAMBilHMAAAAAACxGOQcQXgK9vm1rf9+6lXC/Fi8ARJuAL60Zqsfm8xxA9KGcAwgvlHMAsJ7pZ6rjGuUh/2zk8xxAlKKcAwgvLZbzTCXGJColpav7Jbq87ufYiXTcxuXnHqNBzTtsLrfvmqhEduYARDN/n8VdU9R8ZUTPz1qPMlyUoq6ul1LMTFRM1xQVNS0nJdHk89jtsVv7We5xHz7PAUQQyjmA8BJQOY9x7NxJjh29mERletwvMzFGXZ17g86dQWUq0XUn0eU+XrfvqMM3ASAc+Ry9dv8cNfuszUzpavysqOmLVOfnaZHzd03l2vtzWv4/m1v4LDddJz7PAUQIyjmA8BJgOW/e0SpSSteuSsn0HGnxHEV32ZFz+3nzaHzz7TkMEkCU81nOmz5zHd+Omn/WZjaPrmcmdlVKSqJiEjPd7+u5fNd/exwpFfhnudk68XkOIHJQzgGEl4DKufvOWWZijBJTzHbsjDu77Ew6bh/jepikyWNmJrIzByCKBTJy7vOz1uOLT7OyHUg5b+1nuY/15vMcQKSgnAMIMz5GRozzHD1/35qRc49Rd5+jM4y0AIhyvsq56+Hnfka2jS9NXUfMjRF0k+W3auTc12e52TrxeQ4gclDOAYSdzMSY5h04Sc6dK8c5hE3nnDt/7zq5UEvnnJvuDDbvSHKOIgA0CXC2dvNzwmV8jvo69zywct76z3LTdeLzHECEoJwDCEvuhyu67Gg1jZwkJrZttvYiY5Z3z1l8HV8AMLsvAKgV1zn3N5u6xyztvsq4578DmK3d92e5xOc5gEhFOQcQYXxNCAQAAABELso5gAhDOQcAAEDnQzkHAAAAAMBilHMAAAAAACxGOQcAAAAAwGKUcwAAAAAALEY5BwAAAADAYpRzAAAAAAAsRjkHAAAAAMBilHMAAAAAACxGOQcAAAAAwGKUcwAAAAAALEY5BwAAAADAYpRzAAAAAAAsRjkHAAAAAMBilHMAAAAAACxGOQcAAAAAwGKUcyAKFBYWEkIIISSMAwCUcyAKlJeXE0IIISRMQzkHIFHOgahg9U4HIYQQQnyHcg5AopwDUcHqnQ5CCCGE+A7lHIBEOQeigtU7HYQQQgjxHco5AIlyDkQFq3c6CCGEEOI7lHMAEuUciApW73QQQgghxHco5wAkyjkQFaze6SCEEEKI71DOAUiUcyAqWL3TQQghhBDfoZwDkCjnQFSweqeDEEIIIb5DOQcgUc6BqGD1TgchhBBCfIdyDkCinANRoaWdgoPjH1BMTExzeqzq2B2TVT0U88B4HQyDHSRCCCGko0M5ByBRzoGo4G+H4OD4BzyK8UGNf6CDCzrlnBBCSBSHcg5AopwDUcHfDsGqHjF6YPxB958fHK8HYnpoVUftmFDOCSGERHEo5wAkyjkQFfztEKzqEaOYlor4wfF6wOWw9x6rXH63qof7IfFGyV6lHjE91KOH4+eOLwBWqYdxW5fHbCrn43s0L6f5CwPHSL7bYxJCCCGdKJRzABLlHIgK/ncKmg5jN0rzAxp/0PX3jkJtlOOD4/WA8zau/238znnbpiLucnj8qh7N/3b9b2fBNx5jVQ+T9SCEEEI6ZyjnACTKORAVAt5BcB0hd46AmxxyfnD8A96HwpeXy32U26PUe/3bJat6eIzer1IPyjkhhJAoCeUcgEQ5B6JCq3cUXEbAvWZy95rR3XPk3bWcuxZsP4Xb6wsAyjkhhJDoCeUcgEQ5B6KC7x0CXyW4eQTcezZ3l3geju41cu5Zzv2MnFPOCSGERGko5wAkyjkQFfztEJhOCOd2mLlnqXYU8AfGH/Qq7s5RdvNy7n6eudt9KeeEEEKiOJRzABLlHIgKLe0UeB267jlS7jFbu+dM6q4/by7gZgXb9fYuv/NbzpmtnRBCSOcO5RyARDkHooLVOx2EEEII8R3KOQCJcg5EBat3OgghhBDiO5RzABLlHIgKVu90EEIIIcR3KOcAJMo5EBWs3ukghBBCiO9QzgFIlHMgKli900EIIYQQ36GcA5Ao50BUsHqngxBCCCG+QzkHIFHOgahg9U4HIYQQQnyHcg5AopwDUcHqnQ5CCCGE+A7lHIBEOQeigtU7HYQQQgjxHco5AIlyDkQFq3c6CCGEEOI7lHMAEuUciApW73QQQgghxHco5wAkyjkQFaze6SCEEEKI71DOAUiUcyAq+NshOHHyW+3ctU/rN2whhBBCwiI7d+3TuXMX3P7/qqX/Pwt1+vfvTzkHEFKUcyAK+NshKLl4XdduVFi9igAAGK7dqFBJ6TXKOYCoQjkHokBL5RwAgHBDOQcQbSjnQBSgnAMAIg3lHEC0oZwDUYByDgCINJRzANGGcg5EAco5ACDSUM4BRBvKORAFKOcAgEhDOQcQbSjnQBSgnAMAIg3lHEC0oZwDUYByDgCING0v5wVa8NIjeuQR94zaSjkHEN4o50AUoJwDACJN28r5Vo0KUhmnnAPoaJRzIApQzgEAkaYt5bxgwUt65JFH9NKCghZv44y/21LOAXQkyjkQBSjnAIBI05ZyvnVUC6PmW0c5SvmorYHdnnIOoANRzoEoQDkHAESadpfzggV6yeOcc68y7lHWKecArEQ5B6IA5RwAEGmCdVi7ayGnnAMIZ5RzIApQzgEAkSZYE8K5FXIOawcQxijnQBSgnAMAIk1wL6X2khYUuI+uMyEcgHBDOQeiAOUcABBp2l7OQxPKOYBQo5wDUYByDgCINJRzANGGcg5EAco5ACDSUM4BRBvKORAFWirn125UWL2KAAAYrt2ooJwDiDqUcyAK+NshuHbthi5eu0UIIYSEVa5fv0E5BxBVKOdAFLByZ4YQQggJRvr37295QvXcKOcAJMo5EBWs3qEihBBCiO9QzgFIlHMgKli900EIIYQQ36GcA5Ao50BUsHqngxBCCCG+QzkHIFHOgahg9U4HIYQQQnyHcg5AopwDUcHqnQ5CCCGE+A7lHIBEOQeigtU7HYQQQgjxHco5AIlyDkSFwsJCQgghhIRxAIByDgAAAACAxSjnAAAAAABYjHIOAAAAAIDFKOcAAAAAAFiMcg4AAAAAgMUo5wAAAAAAWIxyDgAAAACAxSjnAAAAAABYjHIOAAAAAIDFKOcAAAAAAFiMcg4AAAAAgMUo5wAAAAAAWIxyDgAAAACAxSjnAAAAAABYjHIOAAAAAIDFKOcAAAAAAFiMcg4AAAAAgMUo5wAAAAAAWIxyDgAAAACAxSjnAAAAAABYjHIOAAAAAIDFKOcAAAAAAFiMcg4AAAAAgMUo5wAAAAAAWIxyDgAAAACAxSjnAAAAAABYjHIOAAAAAIDFKOcAAAAAAFiMcg4AAAAAgMUo5wAAAAAAWIxyDgAAAACAxSjnAAAAAABYjHIORAG73a6ysjIVFxersLCQEEIIIRanuLhYZWVlstvtVu8mAAgTlHMgCpSVlVm+E0IIIYQQ75SVlVm9mwAgTFDOgShw4cIFy3c+CCGEEOKdCxcuWL2bACBMUM6BKGD1jgchhBBCfAcAJMo5EBWs3ukghBBCiO8AgEQ5B6KC1TsdhBBCCPEdAJAo50BUsHqngxBCCCG+AwAS5RyIClbvdBBCCCHEdwBAopwDUSHgHYRtCxX3ytuKfeVtxY5d7fH7bE0b5Ot3oc/WD5Idj+0jg5e1fdmLx76tuA+yLd85I4QQEp0BAIlyDkSFgHcQXMu5V+EN73LetvVqfk6Uc0IIIVYFACTKORAVAt5B8Cjnsa/M0GLj92FSzgct1FaP3y0e29YRdMo5IYQQ6wMAEuUciAoB7yB4lXPX0uq7nLuWY/eCvFqDTUpz8+1dyr/x2Mmats173fyVc9/r1vz43qPrJr9zfexlM4J66DwhhBDiKwAgUc6BqBDwDoJLOY8blOxRWM0KsMvPfJR6o4iblmKTMmxavlsq566HvTsLv1n5dl0XP+XcpJhT0AkhhIQqACBRzoGoEPAOgks5H7zMpXgPWqitJuXctDAby2gqyZ6l22N03rPE+zq8vKVy3lyoHY9r3N5lJN34osBYhtlh7c0/MzsCgMPfCSGEBDsAIFHOgagQ8A6CWzkvdBtBdivrTYXX83B281FmZ7F1jEo7S7MxMu82im1+SHthYevLuel9XwmknLvG+8gAyjkhhJBgBwAkyjkQFQLeQfAs54WuBTxZcW7l3Pch7Z6HgDePiq92GZV2FvIZWuw52m6SVh/WbnL+fKDl3N/M8JRzQgghwQ4ASJRzICoEvINgUs79TarmfT65jxiHtie7lHCXYjzI+xB0z7RUzt3XxfWLg+bCH9Bh7abXeuewdkIIIaELAEiUcyAqBLyDYFrOTUaSPc85N53l3HUU3KPge92/5cnW/JVz1+W4H0rvWqZd1sFfOTfW33zmdso5IYSQYAcAJMo5EBUC3kHwUc69DmH3ezky8xLren666Si1n0PaCwv9H2ruvV4tnA9vUs6by72fWd4p54QQQkIQAJAo50BUCHgHwWc5L/RxuHehAp00zXSU3c+1033f3yxmE8mZfKFgdi11j3PTBy8z/1mLE9IRQgghbQwASJRzICpYvdNBCCGEEN8BAIlyDkQFq3c6CCGEEOI7ACBRzoGoYPVOByGEEEJ8BwAkyjkQFaze6SCEEEKI7wCARDkHooLVOx2EEEII8R0AkCjnQFSweqeDEEIIIb4DABLlHIgKVu90EEIIIcR3AECinANRweqdDkIIIYT4DgBIlHMgKly4cMHyHQ9CCCGEeOfChQtW7yYACBOUcyAKlJWVWb7zQQghhBDvlJWVWb2bACBMUM6BKGC321VWVqbi4mLLd0IIIYQQUqji4mKVlZXJbrdbvZsAIExQzgEAAAAAsBjlHAAAAAAAi1HOgShQXl5OCCGEkDANAEiUcyAqWL3TQQghhBDfAQCJcg5EBat3OgghhBDiOwAgUc6BqGD1TgchhBBCfAcAJMo5EBWs3ukghBBCiO8AgEQ5B6KC1TsdhBBCCPEdAJAo50BUaO1OwvaUtxX7SnMm7mrbzoZjOYu0PaDb79dE19vuWhSUdTBycqP6pewP/k7VyY3q94r79op95W31Sz3d/mU3bQPjubv+u+lxW/04rtvBc/nhnlC9hh217q+8rdjhG3Wsra9RW19zX6+zy8+PpU5R7CtTtORkudd7L6h/0yaPH/LHiaS09J5s698ACfsAgEQ5B6JC4DsIp7VkuHuBcNtpb+XORqvK+a5FinUWErcd0KZ1Crjkm2W/Jr7ydvPygxmTneX2bDOvbeJrR71NO+kh3A4hTySve9PfxPAp6tfi34Wf59lR5dzt/sF4/wWSjnqcCA/lvIWkqVdMjGJiYhQT00tp5eUqL8/XpIeaftYrzbht/qSH1CvNeT+X2zw0SfleyzVfhvdyvOPzcWIe0qT85tsBgEQ5B6JCwDs2gYykuo0Ue+/MO3byHTvZEz3LuZ/7Hkud0rzD6XMH1PPLA0eR6Zd6uvk+KYuMx3Av901pum/zerrc1rl+TcXIbDTRa9uYravZbX0996bbeq+3yXL8jKI6vghxLNf0uZltB8/l+1pHn9vW8zX3PsrB+3cWvoYmf+te6+18Pdy2a9PfsMlrFTt8o7a7rId5aXKsf7/U/Y7nYRTvpiI+fIrp0Rder5Gf1zyQvzHzv13Xv2/vYuzcxi1um3ZtH4/HKW/5sXz9zZn/7Qe4bsOnBL7+rX6vmP/dNz8n979xx/Px/PuYoiW72vg30MJ72O3z1fj79Px3C5//AT1GaPP/t3fHqpEr6R7A+5H8EH4JQ4eGzRxcDHe5oY3hJM42MhhO4kNHTneSiWajdbAwMDDpwsJG/QzfDbrVLZWqpJLdY9lHvx/8mRl3qySV1Ka+LknTLoRfbs/i7PYltpv17s/tNjbrVaw3uz9Xq9WxaG69J1tsZ9po/t5pJ0n/9U2sk+K+CUCE4hwWoXZgMz7j253V672/Uzwkg89sYXEcbH+5bxcPzbL9wd1und1iqV247Aa/6SxcMhvZLkqSbTn+PVlmQnFeGjAPFXxpwdkuhkaL8/3fjz/P71uvHzrtDxzbob4dKhgLr93cz3QMh87ppmiqKM57Xw7s2y9eKdI6Pp3zt1egjRyj0jGvPMem374woW/e0j/pesbWVTrnvg6c+1XbVvjyJ93+ob4eOIezn6n0s3Ld/pIic3689hwY/GwVfr/u19/7vTzy+39sHe+WzTrWm2283K6PM9SbdZzd3sZmkxThI8V5v42X2G43/XY6ybz+chtnq/wMPUCE4hwWoXYwM3YZ+nAx3n+93V5v2U7B8DMer/OzMOeFwWmv0Bks/gtFWmf2tFn/8YuBqoFl4Z7z/uxxYd+TIqSzH1XF+bf9rOzP+n3LFH6Dx7Zm0D9QlPZe+0DHcNKMbXqskuNT+nIrt4+5L0RyBVDtMa85x6YW570vmWpnzif2T289Y+saOudK50TVtuVn29Pt3325VOjris/K4ZhcP8TNdfsY3cXjU/kLs+7ncuI5MPLlaLf9dp8d2xv7/V+9jnfJJtb74nezPssU1v2i+uX2LFar1eH1dkpt5NpJU/oSYPtyG+tWOwARinNYhNoBzdjMef/14ZmUdlGSXm7aGQj/eI7LwoOyjss17R4vtfxyn86kVhZ2yeA+LQ6aWbSqSzKHrhbo7UNm33uFU2tbK4rzY3v5wqW7bxOK8/Z7xwbdvUvEx177KMew/4yF0xfnhcuZ77/19ym3nzXHfPI5VpHk9oDRvnlt/+TWM2Fdnb4YOidOXpwP/C4rbvfPQ0H9/ekuzu+/HW7n2T2TIL3VpFycTz4HqgvnZBsHnz+S/0zOX5xvYn2437w06124BL719+aS9NXZbWwKbaTttJd5ybzeSdIOQITiHBahelAzMog/6cx5ut6hS48Lg+TL9szRhMJuaDu7l5dWPNQtnT1qiobW/ozue2n2qaY4bw3oDwPqV1zW/uqZ8+w5kj+H2q99iGOY9n3mZ28uzgtXVpQvu68ozpNjXnuO1RfnhUuST16cD1z6PLauzHmVHu/px+6VM+cDvw9yt+/0Zsz3/+5/ITdQnE89B6Z+hvdfnA3OzH/EmfOX2zhrFebb7bZ4v3hanLdnt9OHvpXa6C2bydB62ssBRCjOYRHqBzelp7UnxcEJ7jlvL9t5GFy6ztx6DrNmlfd1Zwu79L7Ou3j80d7/pC+q7zlvCo7KLzGy98IWHkJXcZnqY3HfMoP9XOE3cM/55IK14rV3PYa5c71wyX32HH5FcZ77suL4s9de1j5+H3bVwwxLyX1pMdY3r+mf0npeeRzy92uffuY8fShb9Wcl97ur9eVN/xaEocvaJ54DUwrn9H749OdVv//nKc4PM9f77Arqmqe1557y3s4veFp70g5AhOIcFmHaACd5MnY6qB96Wm9nkJt5WntyKWrTbvdhcMef9S7NTAuYdtFVM2N1GOAnT0a+zw3ukwH9hAfC5WbPS/t+qqe1p/eipvvW7utDP6Ttjz3pufIS42xf9F6b4Ri2j1vvsujjtrTXc/OmmfPhLwDO7x+y99EXj9HITOXYOVZXnPc//+3+eSz1zeT+GV7P4HEonlf5c2L0i6LtxOI883/BVz2UrX3elx4KOLE4rz4HJhXOA19q1TytffbL2j9nACIU57AIcw86Tp/P/X9edzI0e/inzp/oGIqIvDEAEYpzWIS5Bx2nTHtm/k8xI7PA4vxPdwxFRN4YgAjFOSzC3IMOERERKQcgQnEOizD3oENERETKAYhQnMMizD3oEBERkXIAIhTnsAhzDzpERESkHIAIxTkswtyDDhERESkHIEJxDosw96BDREREygGIUJzDIsw96BAREZFyACIU57AIcw86REREpByACMU5LMLcgw4REREpByBCcQ6LMPegQ0RERMoBiFCcwyLMPegQERGRcgAiFOewCNUDhB/PcXlxFefXz/F9/7PvT3dxfnEXjz/mH7y8V77cX8X5xUN8mdBPJ8/Xhzi/uIqbr7++/SUeYxGRjxSACMU5LEL1AKEpOluF2hILt7Hi/PvTXZxf38XlZ+4XxbmIyIcJQITiHBaheoCwL84vr+/i/P5bbLeZwu1QwF9lCrpvcXNxtS9cm/dcxeX9w/Hf18/x5enu+NrTz+F2m21qtXFYJs2+4Gxe7xTZI+18P2zTQ9wMFuc/4/H6Ki6fvsXj9dWhn8a3Ne2b/T6W9rs9c77/ezuHGfWh4zG0PT+ej18ufH0YvlJARER+aQAiFOewCNUDhKaYe3qOm32x1i3O9wVmqXBvXm8Kvaao3F/+fSiA98sfiufDestF9a6NXWFcLCQrivNsO531J/tQ6KPjjHPrfYPbmml3aL+zl7U3Bf7+cvqh5af2nYiIzBaACMU5LEL1AKFV7H1/ujv82RTgpVn03uxwM5ucFMtpwdm0d3OftNt+31gB2k7NzHnmtXS/htbRKchbhXquP7rtJH2TWW9utrxdnDdfbqT9l11+dHtEROSjBCBCcQ6LUD1AaBdzP57j8nAJeqE47xWcbynOr3o5bMc7F+e9GfFD9rPPhwfBJfv7quK8sN+94jxd98jyo9sjIiIfJQARinNYhOoBQqaYu7yeYeZ8ZJtmmznv3N/dzvg6qmbOM/tyKM7TvhxbfmrfiYjIbAGIUJzDIlQPENJi+/AgsuThZWP3nE8szh+/dtfbaXdKgTl073jFfe1j95ynl5X3fjaxOE/f39nvTl8V7hcfWn5sn0VE5MMEIEJxDotQPUDozYQ3ReHEp7VPLc5bxWjpaeS1Bebu9cxT10faGX9a+3CBfH7/bXpxvh3Y75GntR8uby8t/4q+ExGReQIQoTjWPQd8AAAQeklEQVSHRZh70CEiIiLlAEQozmER5h50iIiISDkAEYpzWIS5Bx0iIiJSDkCE4hwWYe5Bh4iIiJQDEKE4h0WYe9AhIiIi5QBEKM5hEeYedIiIiEg5ABGKc1iEuQcdIiIiUg5AhOIcAAAAZqc4hwWYe0ZAREREygGIUJzDIsw96BAREZFyACIU57AIcw86REREpByACMU5LMLcgw4REREpByBCcQ6LMPegQ0RERMoBiFCcwyLMPegQERGRcgAiFOewCJMHCl8f4vzi6pCbr/MPXF6TL/dXcX7xEF/S1348x+XFVVw+/Uze2/3Zyda9789DP/54jsv7b52+PtV6S/v3KfKWvkj7eOo5cYLt/mWfl496PN/790T7c5PNz3i8To5vZxvv4vHH8f3fn+7yr+37O7dMP9/iptUHl08/k3a7r81+zOTDBiBCcQ6LMGmQ0CkEMoPdT5Tq4rwZwA8O/E+07mYwrzjv51f0RfVxOUVf/6LPy0c8nu/+eyL53JRev2hvR3eZzrFvCvD7b8n2Z5a5fo7v2XXul+u0nxbzn/t36OfLJtarVaxWq1it1rHZbmO7fYnbs/3P1pvDe19uz2K9aZZrvefsNl567ebb6Lcztkx5PQARinNYhEmDm6FCoCme7h8OM0vt96UzRrvX9oPd67v9MiMzUUmBlhtQl9bf3YaHuKkqzpvtSwfghe0emFUrrvswq9sM1Pe5fo7vQ3061BfJvnT6vNm/67vkWJyyf+/iMi06Sn1T0W7N+TW4joGZ88FzYnCWtOLcfY/Py9fuOtpFYL6NfPtN35R+Pt4flfs91k7VZ6i9bZnPTe6zmhbnyTbu2s7t07791ufx0CdfH8r9sG9/6IqBZn8+69VHny3tQvnl9izObl9iu1nv/txuY7NexXqz+3O1Wh2L6tZ7ssV2po3m7512xpYZWA9AhOIcFmHaAOc40O0NvJsZ5v3guDPw/PEcl61B7LHoa9qrnDmqKB5368/MSOWK7pHifHSGu9h+obDNrbsz4M/PnGf7dLQ4z7d18zTQT7+qfyv6pthuzfk1to5Scf7abS6dA3N8Xtrb2S4Ii22U9m240B/vj8r9Ts7LTlFc/RlKZ6KHZs6/xU323BqYOU+3tSn4s8V5objeF+6XrS8Ouu8rffEn75LNOtabbbzcruP25fizs9vb2GyS4nikOO+38RLb7abfztgyinNghOIcFmDyoKYzs9W/f/MwGM/NnvXu8Ry7HDVJzcxuoXhIZ8ZGL2u/f4jL/QzlWIGRa789cB9cd0Vxnu3TseK8qiDNb8up+3eob6qLvpHza3Adhb549TYXzoFZPi+H5b7F4/XAlwDtmejDNpWutOj3/3h/1O13r53WftecJ1W3g2ST++Ind7l7P8158Zh+IVRxRUb+ywSz5vNmE+v9ZeOb9VmmsO4Xxy+3Z7FarQ6vt1NqI9fO2DKl9QBEKM5hEV47wGlfwvz4YztcvCQD6+NAdb7ifPfvcnHe3dbCjFqvOL/qJVd0dNZdUZxn+3SkOC8O/t+pOG/v4+BDsCYW56XieHAdlcV59TYXzoFZPi/JrQu9KxJ6bXT7s7dc4eevfZBZut/9y8eP+zS6jtI2v6Y4r76svXWs7qfOnJfe617z+bKJ9eF+89Ksd+ES+Nbfm0vWV2e3sSm0kbYztkxuPU07ABGKc1iENw10MrOTuZnA8gxlZlDdHoCnl3y+58z54APhKmbOWzFzPlD4/KqZ89J5WnlcBtsrnAOzfF7atwW02qw+37flL3LaPx/vj7r9njRzPpDuNk8vznv7XFNoZ4vz7pcth99b6T3nQ59zeZ+83MZZqzDfbrfF+8XT4rx9iXv60LdSG71lR5YZWg9AhOIcFmHK4CYd0HYG09l7aLsPpuoMTF8zc/6We4Rfcc/57mfNoD4/21darnwv7VvvOa9oM7eNyYPXJt8b/5b+re6b8eI82xdj6zjBPedDM76zfl4K/fdYbGPb/2IgKT57P8/cfjD+ZVRhvztPQh8+F3L9ld22U8+cF7+keuvT2vPrlvfJYeZ6n11xXPO09txT3ts51dPay+sBiFCcwyJMHeA0/+d36ZLT/NOnu09UPs5ATZ9BOq4/ebp2RZE3/Wnt286+HQfihe0e+L+dx5/W3t+/LyNP9C72RbIvh21qXTJd6qdf1r+lvpk6cz70tPbSOl77tPbB/6u77tz95Z+X9HxN7kHvt5Hft9Kl4+V74Ifvly7ud++8TAr8oXUMbFvnc5PdprH/57z0ec1/CZXd9l7a97RPuF9fJAlAhOIcFuFkA4h3+H+o5fNkeFZRfF5EpDYAEYpzWISTDSAUG8tO78Fkr7w/eSnxeRGRygBEKM5hEeYedIiIiEg5ABGKc1iEuQcdIiIiUg5AhOIcFmHuQYeIiIiUAxChOIdFmHvQISIiIuUARCjOYRHmHnSIiIhIOQARinMAAACYneIcFmDuGQEREREpByBCcQ6LMPegQ0RERMoBiFCcwyLMPegQERGRcgAiFOewCHMPOkRERKQcgAjFOSzC3IMOERERKQcgQnEOizD3oENERETKAYhQnMMi1A0Ofsbj9VWcX9zF44/mZ9/i5iL92cfOl/urOL94iC817//6EOcXV3Hzdf/vH89xef/tdNuTttf+94nWPWl/X7vdn+FYzp2hYzs17eXf2tapj0OyPbvXdrm5f/22Dh3rzjpO2A+f6vySP30AIhTnsAjVA4T9wPvy6Wdst9v4/nTX+fdnyOuL8/0XEScrStP2htp//bpPX2Ccuh/e6VjOmhP32UcuznP7ff0c3z/BOj7v+SX12cR6tYrVahWr1To2221sty9xe7b/2XpzeO/L7VmsN81yrfec3cZLr918G/12xpbJbd8uABGKc1iE+oFNM3v+EF8Os+atweuP57i8aGaxWrPpSVHfGfTul7m8fzgs2y72my8Azi/u4vJ6eLB8fO9V9kuE84uHuMnM8mW3q/X6zddmv/fZFwLp+nIFUn6b0vYe4iZtf2jdI9td3N+hY1TY3u4+5fsh3+b+vYeiKT1fjq9/KRy3Y+F1t2//Lm7uB/Zt8jHJnFND/TNyrg72Q/bY5pYrnf+t17LFeb6/e1+cNedOax/SY3BYZqAvxj5TvfP24iG+5L5IeM06Sudj8jtl6BiOn//9ddacW/Kx0y6UX27P4uz2Jbab9e7P7TY261WsN7s/V6vVsahuvSdbbGfaaP7eaWdkmez27d8PEKE4h0WYNMDZD7D7A9Tu7OBuILsf/FYU57uiol38H1/bLZf5MqCdH89x2RpsH9Yx1EZ1cd7fv+62NcvmCoHMNmX6q/fvoXXXfNmR29/sNvcL08F9Gtnu9nHvnAOHoqj7712RONJHtedD9TF5W/+Mn6sjx7ri2N58HTh/CjPnu/7OX17e+/ymXzDt13/c7oHPc8VnqrNvzRcGhS8lJp/HnaQz5wPbPfjaa86Nz3M7j2SyWe8L4nXcvhx/dnZ7G5ukUB4rzvttvMR2u+m3M7pMf/uafwNEKM5hEaYNalqzVa3LdAcHutXFZPe1tM2qy0w7Xx40M62FNk5QnFdd9ppsU65QOFVxPtRnvWNUnMEd2qcJBc7+74cicn+FwLGo7G/LUB+Nng8V23+K/qnp9+oCvOay9LRvngrLt/q7U6hn2jrMjifrb/Yj/dy0933wOEwozof6rP6z313H0Pk4XIyPrHPK510+QTax3l+evlmfZYvktKh+uT2L1WrVL6IH2si1U7NMe/uanwFEKM5hESYPbDIFRW/g2y5ITlScFwuOVjvN683MVlpk5GYXX1Wct17vXVY7sk3vWZy39ze9LDd3GfXoPo0V553Xd1/kHAqj+2/x/enu+O/r5/g+oY+qzoeR7X9T/4yeq6Vly8e2WS5bnJf6plScN1+c3X/bvTd3j/tri/PWPgweh8nFeb7P6j/7I8X5wHZPPr9GPxvyObKJdet+7tIMdukS8+bvzSXrq7Pb2AzMgrfbqVumu31NACIU57AIkwc3NcX5O8+cl977WDHL9+rivLf+4T55j8vaJ80MjyRfOE65NHi//nTGvLnHPlMwDfXR1Cspph6T0f6ZMnO+LfdZ7cx5cVsHlm+WubwuPKjxI8+c1+x7qW9/9cx51WdDPnxebuMsLXwL94unxXn7Evf0oW+lNnrLji2T2759ACIU57AIkwc4Qw92mnqP6knuO00Hy63/4u1r7boz7U8okMtfWGS26a0z59X9OdzXpcuKh/apeHl/qVg/zDam957nZo5H+qjyeA1u/1v6p/pcHb7XufbYFvumOHOe6e/CZ3esOG8+N+95z3n1OjpJ1lHxe+hV95xXfTbko+cwc73PrjiueVp7+Snqu5zmae357du9HyBCcQ6LMHmQUxqYDjwJ+fh/ESdPQR55CNf4E5ubdJ/c3P4/lYfaKG5XZj/b720P2LOXh49sU669zr9H1j203YN9VnygX/713Oxrrx8Gn4CdFlaFp7Zn+6h/tcLo+VCx/a/un7EHxg0sO3Rs06e1H/e30Df3A8V57wFp+eM7Wpz/SLdr6tPaM9uS+70x0Gd1n/3M/v6ip7XXnFsivyoAEYpzWIS5Bx212V0iffr/z1iWmz/fOfVx/h96ETldACIU57AIcw86iklnFP3XRfLW/InPqfasrweVify5AhChOIdFmHvQISIiIuUARCjOYRHmHnSIiIhIOQARinNYhLkHHSIiIlIOQITiHBZh7kGHiIiIlAMQoTiHRZh70CEiIiLlAEQozgEAAGB2inMAAACYmeIcAAAAZqY4BwAAgJkpzgEAAGBminMAAACYmeIcAAAAZqY4BwAAgJkpzgEAAGBminMAAACYmeIcAAAAZqY4BwAAgJkpzgEAAGBminMAAACYmeIcAAAAZqY4BwAAgJkpzgEAAGBminMAAACYmeIcAAAAZqY4BwAAgJkpzgEAAGBminMAAACYmeIcAAAAZqY4BwAAgJkpzgEAAGBminMAAACYmeIcOPrP3+MvF1fx2z//Fb9dXMX5xVWc/+1f8Y+/7f9+cRW//fP49vbPz//69/h3rq3n3Z/nF7/HH8+/Hd9/8Xv84733DwAAPijFOXDw7+ff4vzit/jLX3+Pf8R/44+/7grpvzz/NyL2Bfu+CN8V5r/FH/+JQyG+e9/eP3/vFO1N23/8J45t/e1fc+wmAAB8OIpz4KCZCd/NjjfFeTPD3SrO98X4sbjev7c1e94p3pPCPvd+AABYMsU5sJcWzMnsdrsg38+KHy9xT5dN/t0sm0ZxDgAAEaE4Bw7yxfjhUvV2QZ4W572Z9JG2AACADsU5LEGpsG7/PSmg/71/eFtTgGcvU98X393X+m31ZtJ7M+8AALBsinNYgPbD2Ib/nhbjzf3mmXvEO5eqtwrziELx3XoCvMIcAAA6FOcAAAAwM8U5AAAAzExxDgAAADNTnAMAAMDMFOcAAAAwM8U5AAAAzExxDgAAADNTnAMAAMDMFOcAAAAwM8U5AAAAzExxDgAAADNTnAMAAMDMFOcAAAAwM8U5AAAAzExxDgAAADNTnAMAAMDMFOcAAAAwM8U5AAAAzExxDgAAADNTnAMAAMDMFOcAAAAwM8U5AAAAzExxDgAAADNb/c///l+IiIiIiIiIyHz5f3ELGKED2pD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00522" y="2940288"/>
            <a:ext cx="1905407" cy="1529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95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Calibri" panose="020F0502020204030204" pitchFamily="34" charset="0"/>
              </a:rPr>
              <a:t>Education</a:t>
            </a:r>
            <a:endParaRPr lang="de-DE" dirty="0">
              <a:latin typeface="Calibri" panose="020F0502020204030204" pitchFamily="34" charset="0"/>
            </a:endParaRPr>
          </a:p>
        </p:txBody>
      </p:sp>
      <p:sp>
        <p:nvSpPr>
          <p:cNvPr id="3" name="Inhaltsplatzhalter 2"/>
          <p:cNvSpPr>
            <a:spLocks noGrp="1"/>
          </p:cNvSpPr>
          <p:nvPr>
            <p:ph idx="1"/>
          </p:nvPr>
        </p:nvSpPr>
        <p:spPr>
          <a:xfrm>
            <a:off x="683569" y="1484783"/>
            <a:ext cx="7992887" cy="4824537"/>
          </a:xfrm>
        </p:spPr>
        <p:txBody>
          <a:bodyPr>
            <a:normAutofit fontScale="55000" lnSpcReduction="20000"/>
          </a:bodyPr>
          <a:lstStyle/>
          <a:p>
            <a:pPr marL="514350" indent="-514350">
              <a:buFont typeface="+mj-lt"/>
              <a:buAutoNum type="arabicPeriod"/>
            </a:pPr>
            <a:r>
              <a:rPr lang="de-DE" b="1" dirty="0" err="1" smtClean="0"/>
              <a:t>Educating</a:t>
            </a:r>
            <a:r>
              <a:rPr lang="de-DE" b="1" dirty="0" smtClean="0"/>
              <a:t> </a:t>
            </a:r>
            <a:r>
              <a:rPr lang="de-DE" b="1" dirty="0" err="1" smtClean="0"/>
              <a:t>researchers</a:t>
            </a:r>
            <a:endParaRPr lang="de-DE" b="1" dirty="0" smtClean="0"/>
          </a:p>
          <a:p>
            <a:pPr marL="914400" lvl="1" indent="-514350"/>
            <a:r>
              <a:rPr lang="de-DE" b="1" dirty="0" err="1"/>
              <a:t>w</a:t>
            </a:r>
            <a:r>
              <a:rPr lang="de-DE" b="1" dirty="0" err="1" smtClean="0"/>
              <a:t>orkshops</a:t>
            </a:r>
            <a:r>
              <a:rPr lang="de-DE" b="1" dirty="0" smtClean="0"/>
              <a:t> </a:t>
            </a:r>
            <a:r>
              <a:rPr lang="de-DE" dirty="0" smtClean="0"/>
              <a:t>on </a:t>
            </a:r>
            <a:r>
              <a:rPr lang="de-DE" dirty="0" err="1" smtClean="0"/>
              <a:t>data</a:t>
            </a:r>
            <a:r>
              <a:rPr lang="de-DE" dirty="0" smtClean="0"/>
              <a:t> </a:t>
            </a:r>
            <a:r>
              <a:rPr lang="de-DE" dirty="0" err="1" smtClean="0"/>
              <a:t>management</a:t>
            </a:r>
            <a:r>
              <a:rPr lang="de-DE" dirty="0"/>
              <a:t> </a:t>
            </a:r>
            <a:r>
              <a:rPr lang="de-DE" dirty="0" smtClean="0"/>
              <a:t>(and open </a:t>
            </a:r>
            <a:r>
              <a:rPr lang="de-DE" dirty="0" err="1" smtClean="0"/>
              <a:t>science</a:t>
            </a:r>
            <a:r>
              <a:rPr lang="de-DE" dirty="0" smtClean="0"/>
              <a:t>)</a:t>
            </a:r>
          </a:p>
          <a:p>
            <a:pPr marL="1314450" lvl="2" indent="-514350"/>
            <a:r>
              <a:rPr lang="de-DE" dirty="0" err="1"/>
              <a:t>f</a:t>
            </a:r>
            <a:r>
              <a:rPr lang="de-DE" dirty="0" err="1" smtClean="0"/>
              <a:t>or</a:t>
            </a:r>
            <a:r>
              <a:rPr lang="de-DE" dirty="0" smtClean="0"/>
              <a:t> </a:t>
            </a:r>
            <a:r>
              <a:rPr lang="de-DE" dirty="0" err="1" smtClean="0"/>
              <a:t>social</a:t>
            </a:r>
            <a:r>
              <a:rPr lang="de-DE" dirty="0" smtClean="0"/>
              <a:t> </a:t>
            </a:r>
            <a:r>
              <a:rPr lang="de-DE" dirty="0" err="1" smtClean="0"/>
              <a:t>scientists</a:t>
            </a:r>
            <a:r>
              <a:rPr lang="de-DE" dirty="0" smtClean="0"/>
              <a:t>, e.g.:</a:t>
            </a:r>
          </a:p>
          <a:p>
            <a:pPr marL="1771650" lvl="3" indent="-514350"/>
            <a:r>
              <a:rPr lang="de-DE" dirty="0" smtClean="0"/>
              <a:t>GESIS (</a:t>
            </a:r>
            <a:r>
              <a:rPr lang="de-DE" dirty="0"/>
              <a:t>Germany): </a:t>
            </a:r>
            <a:r>
              <a:rPr lang="de-DE" dirty="0">
                <a:hlinkClick r:id="rId2"/>
              </a:rPr>
              <a:t>https://www.gesis.org/en/services/events/gesis-training</a:t>
            </a:r>
            <a:r>
              <a:rPr lang="de-DE" dirty="0" smtClean="0">
                <a:hlinkClick r:id="rId2"/>
              </a:rPr>
              <a:t>/</a:t>
            </a:r>
            <a:endParaRPr lang="de-DE" dirty="0" smtClean="0"/>
          </a:p>
          <a:p>
            <a:pPr marL="1771650" lvl="3" indent="-514350"/>
            <a:r>
              <a:rPr lang="en-US" dirty="0" smtClean="0"/>
              <a:t>Consortium </a:t>
            </a:r>
            <a:r>
              <a:rPr lang="en-US" dirty="0"/>
              <a:t>of European Social Science Data </a:t>
            </a:r>
            <a:r>
              <a:rPr lang="en-US" dirty="0" smtClean="0"/>
              <a:t>Archives (CESSDA</a:t>
            </a:r>
            <a:r>
              <a:rPr lang="en-US" dirty="0"/>
              <a:t>, Europe): </a:t>
            </a:r>
            <a:r>
              <a:rPr lang="en-US" dirty="0">
                <a:hlinkClick r:id="rId3"/>
              </a:rPr>
              <a:t>https://</a:t>
            </a:r>
            <a:r>
              <a:rPr lang="en-US" dirty="0" smtClean="0">
                <a:hlinkClick r:id="rId3"/>
              </a:rPr>
              <a:t>www.cessda.eu/Research-Infrastructure/Training</a:t>
            </a:r>
            <a:endParaRPr lang="en-US" dirty="0" smtClean="0"/>
          </a:p>
          <a:p>
            <a:pPr marL="1771650" lvl="3" indent="-514350"/>
            <a:r>
              <a:rPr lang="en-US" dirty="0"/>
              <a:t>Berkeley Initiative </a:t>
            </a:r>
            <a:r>
              <a:rPr lang="en-US" dirty="0" smtClean="0"/>
              <a:t>for Transparency </a:t>
            </a:r>
            <a:r>
              <a:rPr lang="en-US" dirty="0"/>
              <a:t>in the Social Sciences (USA): </a:t>
            </a:r>
            <a:r>
              <a:rPr lang="en-US" dirty="0">
                <a:hlinkClick r:id="rId4"/>
              </a:rPr>
              <a:t>https://www.bitss.org/event-types/workshop</a:t>
            </a:r>
            <a:r>
              <a:rPr lang="en-US" dirty="0" smtClean="0">
                <a:hlinkClick r:id="rId4"/>
              </a:rPr>
              <a:t>/</a:t>
            </a:r>
            <a:endParaRPr lang="en-US" dirty="0" smtClean="0"/>
          </a:p>
          <a:p>
            <a:pPr marL="914400" lvl="1" indent="-514350"/>
            <a:r>
              <a:rPr lang="en-US" b="1" dirty="0" smtClean="0"/>
              <a:t>tutorials, guidelines, &amp; training materials</a:t>
            </a:r>
          </a:p>
          <a:p>
            <a:pPr marL="1314450" lvl="2" indent="-514350"/>
            <a:r>
              <a:rPr lang="en-US" dirty="0" smtClean="0"/>
              <a:t>CESSDA materials on research </a:t>
            </a:r>
            <a:r>
              <a:rPr lang="en-US" dirty="0"/>
              <a:t>data management: </a:t>
            </a:r>
            <a:r>
              <a:rPr lang="en-US" dirty="0">
                <a:hlinkClick r:id="rId5"/>
              </a:rPr>
              <a:t>https://</a:t>
            </a:r>
            <a:r>
              <a:rPr lang="en-US" dirty="0" smtClean="0">
                <a:hlinkClick r:id="rId5"/>
              </a:rPr>
              <a:t>www.cessda.eu/Research-Infrastructure/Training/Research-Data-Management</a:t>
            </a:r>
            <a:endParaRPr lang="en-US" dirty="0" smtClean="0"/>
          </a:p>
          <a:p>
            <a:pPr marL="1314450" lvl="2" indent="-514350"/>
            <a:r>
              <a:rPr lang="en-US" dirty="0" err="1"/>
              <a:t>Schönbrodt</a:t>
            </a:r>
            <a:r>
              <a:rPr lang="en-US" dirty="0"/>
              <a:t>, F., </a:t>
            </a:r>
            <a:r>
              <a:rPr lang="en-US" dirty="0" err="1"/>
              <a:t>Gollwitzer</a:t>
            </a:r>
            <a:r>
              <a:rPr lang="en-US" dirty="0"/>
              <a:t>, M., &amp; Abele-</a:t>
            </a:r>
            <a:r>
              <a:rPr lang="en-US" dirty="0" err="1"/>
              <a:t>Brehm</a:t>
            </a:r>
            <a:r>
              <a:rPr lang="en-US" dirty="0"/>
              <a:t>. A. (2016). Data management in psychological science: Specification of the DFG guidelines. Retrieved from </a:t>
            </a:r>
            <a:r>
              <a:rPr lang="en-US" u="sng" dirty="0">
                <a:hlinkClick r:id="rId6"/>
              </a:rPr>
              <a:t>https://</a:t>
            </a:r>
            <a:r>
              <a:rPr lang="en-US" u="sng" dirty="0" smtClean="0">
                <a:hlinkClick r:id="rId6"/>
              </a:rPr>
              <a:t>www.dgps.de/fileadmin/documents/Empfehlungen/Data_Management_eng.pdf</a:t>
            </a:r>
            <a:endParaRPr lang="en-US" dirty="0" smtClean="0"/>
          </a:p>
          <a:p>
            <a:pPr marL="1314450" lvl="2" indent="-514350"/>
            <a:r>
              <a:rPr lang="en-US" dirty="0" smtClean="0"/>
              <a:t>Klein, O., Hardwicke, T., Aust, F., Breuer, J., Danielsson, H., Hofelich Mohr, A., </a:t>
            </a:r>
            <a:r>
              <a:rPr lang="en-US" dirty="0" err="1" smtClean="0"/>
              <a:t>Ijzerman</a:t>
            </a:r>
            <a:r>
              <a:rPr lang="en-US" dirty="0" smtClean="0"/>
              <a:t>, H., Nilsonne, G., Vanpaemel, W., </a:t>
            </a:r>
            <a:r>
              <a:rPr lang="en-US" smtClean="0"/>
              <a:t>&amp; Frank, </a:t>
            </a:r>
            <a:r>
              <a:rPr lang="en-US" dirty="0" smtClean="0"/>
              <a:t>M. C. (in prep</a:t>
            </a:r>
            <a:r>
              <a:rPr lang="en-US" dirty="0"/>
              <a:t>.). A practical guide for transparency in psychological </a:t>
            </a:r>
            <a:r>
              <a:rPr lang="en-US" dirty="0" smtClean="0"/>
              <a:t>science.</a:t>
            </a:r>
          </a:p>
          <a:p>
            <a:pPr marL="800100" lvl="2" indent="0">
              <a:buNone/>
            </a:pPr>
            <a:endParaRPr lang="de-DE" b="1" dirty="0" smtClean="0"/>
          </a:p>
          <a:p>
            <a:pPr marL="514350" indent="-514350">
              <a:buFont typeface="+mj-lt"/>
              <a:buAutoNum type="arabicPeriod"/>
            </a:pPr>
            <a:r>
              <a:rPr lang="de-DE" b="1" dirty="0" err="1" smtClean="0"/>
              <a:t>Educating</a:t>
            </a:r>
            <a:r>
              <a:rPr lang="de-DE" b="1" dirty="0" smtClean="0"/>
              <a:t> </a:t>
            </a:r>
            <a:r>
              <a:rPr lang="de-DE" b="1" dirty="0" err="1" smtClean="0"/>
              <a:t>students</a:t>
            </a:r>
            <a:endParaRPr lang="de-DE" b="1" dirty="0" smtClean="0"/>
          </a:p>
          <a:p>
            <a:pPr marL="914400" lvl="1" indent="-514350"/>
            <a:r>
              <a:rPr lang="en-US" dirty="0" smtClean="0"/>
              <a:t>Nature (2009, p. 145): “</a:t>
            </a:r>
            <a:r>
              <a:rPr lang="en-US" b="1" dirty="0" smtClean="0"/>
              <a:t>data </a:t>
            </a:r>
            <a:r>
              <a:rPr lang="en-US" b="1" dirty="0"/>
              <a:t>management should be woven into every course in science</a:t>
            </a:r>
            <a:r>
              <a:rPr lang="en-US" dirty="0"/>
              <a:t>, as one of the foundations of knowledge</a:t>
            </a:r>
            <a:r>
              <a:rPr lang="en-US" dirty="0" smtClean="0"/>
              <a:t>”</a:t>
            </a:r>
          </a:p>
          <a:p>
            <a:pPr marL="914400" lvl="1" indent="-514350"/>
            <a:r>
              <a:rPr lang="en-US" dirty="0" smtClean="0"/>
              <a:t>King (2011, p. 720): </a:t>
            </a:r>
            <a:r>
              <a:rPr lang="en-US" dirty="0"/>
              <a:t>“when we teach we should explain that data sharing and replication is an integral part of the scientific process. </a:t>
            </a:r>
            <a:r>
              <a:rPr lang="en-US" b="1" dirty="0"/>
              <a:t>Students need to understand that one of the biggest contributions they or anyone is likely to be able to make is through data sharing</a:t>
            </a:r>
            <a:r>
              <a:rPr lang="en-US" dirty="0"/>
              <a:t>”</a:t>
            </a:r>
            <a:endParaRPr lang="de-DE" dirty="0" smtClean="0"/>
          </a:p>
          <a:p>
            <a:pPr marL="514350" indent="-514350">
              <a:buFont typeface="+mj-lt"/>
              <a:buAutoNum type="arabicPeriod"/>
            </a:pPr>
            <a:endParaRPr lang="de-DE" dirty="0" smtClean="0"/>
          </a:p>
        </p:txBody>
      </p:sp>
      <p:sp>
        <p:nvSpPr>
          <p:cNvPr id="4" name="Foliennummernplatzhalter 3"/>
          <p:cNvSpPr>
            <a:spLocks noGrp="1"/>
          </p:cNvSpPr>
          <p:nvPr>
            <p:ph type="sldNum" sz="quarter" idx="12"/>
          </p:nvPr>
        </p:nvSpPr>
        <p:spPr/>
        <p:txBody>
          <a:bodyPr/>
          <a:lstStyle/>
          <a:p>
            <a:fld id="{506DEF79-D5F3-42ED-9335-D73AD216BB54}" type="slidenum">
              <a:rPr lang="de-DE" smtClean="0"/>
              <a:t>14</a:t>
            </a:fld>
            <a:endParaRPr lang="de-DE" dirty="0"/>
          </a:p>
        </p:txBody>
      </p:sp>
      <p:sp>
        <p:nvSpPr>
          <p:cNvPr id="5" name="Textfeld 4"/>
          <p:cNvSpPr txBox="1"/>
          <p:nvPr/>
        </p:nvSpPr>
        <p:spPr>
          <a:xfrm>
            <a:off x="1091992" y="6237312"/>
            <a:ext cx="7224424"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smtClean="0"/>
              <a:t>Nature editors  </a:t>
            </a:r>
            <a:r>
              <a:rPr lang="en-US" sz="800" dirty="0"/>
              <a:t>(2009). Data’s shameful neglect. </a:t>
            </a:r>
            <a:r>
              <a:rPr lang="en-US" sz="800" i="1" dirty="0"/>
              <a:t>Nature</a:t>
            </a:r>
            <a:r>
              <a:rPr lang="en-US" sz="800" dirty="0"/>
              <a:t>, </a:t>
            </a:r>
            <a:r>
              <a:rPr lang="en-US" sz="800" i="1" dirty="0"/>
              <a:t>461</a:t>
            </a:r>
            <a:r>
              <a:rPr lang="en-US" sz="800" dirty="0"/>
              <a:t>(7261), 145</a:t>
            </a:r>
            <a:r>
              <a:rPr lang="en-US" sz="800" dirty="0" smtClean="0"/>
              <a:t>. </a:t>
            </a:r>
            <a:r>
              <a:rPr lang="de-DE" sz="800" dirty="0" smtClean="0"/>
              <a:t>doi:10.1038/461145a</a:t>
            </a:r>
          </a:p>
          <a:p>
            <a:r>
              <a:rPr lang="en-US" sz="800" dirty="0"/>
              <a:t>King, G. (2011). Ensuring the data-rich future of the social sciences. </a:t>
            </a:r>
            <a:r>
              <a:rPr lang="en-US" sz="800" i="1" dirty="0"/>
              <a:t>Science</a:t>
            </a:r>
            <a:r>
              <a:rPr lang="en-US" sz="800" dirty="0"/>
              <a:t>, </a:t>
            </a:r>
            <a:r>
              <a:rPr lang="en-US" sz="800" i="1" dirty="0"/>
              <a:t>331</a:t>
            </a:r>
            <a:r>
              <a:rPr lang="en-US" sz="800" dirty="0"/>
              <a:t>(6018), 719-721. doi:10.1126/science.1197872</a:t>
            </a:r>
            <a:endParaRPr lang="de-DE" sz="800" dirty="0"/>
          </a:p>
          <a:p>
            <a:endParaRPr lang="en-US" sz="800" dirty="0" smtClean="0"/>
          </a:p>
          <a:p>
            <a:endParaRPr lang="en-US" sz="800" dirty="0"/>
          </a:p>
          <a:p>
            <a:r>
              <a:rPr lang="de-DE" sz="800" dirty="0" smtClean="0"/>
              <a:t> </a:t>
            </a:r>
            <a:endParaRPr lang="de-DE" sz="800" dirty="0"/>
          </a:p>
        </p:txBody>
      </p:sp>
    </p:spTree>
    <p:extLst>
      <p:ext uri="{BB962C8B-B14F-4D97-AF65-F5344CB8AC3E}">
        <p14:creationId xmlns:p14="http://schemas.microsoft.com/office/powerpoint/2010/main" val="3869140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Calibri" panose="020F0502020204030204" pitchFamily="34" charset="0"/>
              </a:rPr>
              <a:t>Summary</a:t>
            </a:r>
            <a:endParaRPr lang="de-DE" dirty="0">
              <a:latin typeface="Calibri" panose="020F0502020204030204" pitchFamily="34" charset="0"/>
            </a:endParaRPr>
          </a:p>
        </p:txBody>
      </p:sp>
      <p:sp>
        <p:nvSpPr>
          <p:cNvPr id="3" name="Inhaltsplatzhalter 2"/>
          <p:cNvSpPr>
            <a:spLocks noGrp="1"/>
          </p:cNvSpPr>
          <p:nvPr>
            <p:ph idx="1"/>
          </p:nvPr>
        </p:nvSpPr>
        <p:spPr/>
        <p:txBody>
          <a:bodyPr>
            <a:normAutofit fontScale="85000" lnSpcReduction="20000"/>
          </a:bodyPr>
          <a:lstStyle/>
          <a:p>
            <a:r>
              <a:rPr lang="de-DE" b="1" dirty="0" err="1"/>
              <a:t>o</a:t>
            </a:r>
            <a:r>
              <a:rPr lang="de-DE" b="1" dirty="0" err="1" smtClean="0"/>
              <a:t>penness</a:t>
            </a:r>
            <a:r>
              <a:rPr lang="de-DE" b="1" dirty="0" smtClean="0"/>
              <a:t> &amp; </a:t>
            </a:r>
            <a:r>
              <a:rPr lang="de-DE" b="1" dirty="0" err="1" smtClean="0"/>
              <a:t>transparency</a:t>
            </a:r>
            <a:r>
              <a:rPr lang="de-DE" b="1" dirty="0" smtClean="0"/>
              <a:t> </a:t>
            </a:r>
            <a:r>
              <a:rPr lang="de-DE" b="1" dirty="0" err="1" smtClean="0"/>
              <a:t>can</a:t>
            </a:r>
            <a:r>
              <a:rPr lang="de-DE" b="1" dirty="0" smtClean="0"/>
              <a:t> </a:t>
            </a:r>
            <a:r>
              <a:rPr lang="de-DE" b="1" dirty="0" err="1" smtClean="0"/>
              <a:t>increase</a:t>
            </a:r>
            <a:r>
              <a:rPr lang="de-DE" b="1" dirty="0" smtClean="0"/>
              <a:t> </a:t>
            </a:r>
            <a:r>
              <a:rPr lang="de-DE" b="1" dirty="0" err="1" smtClean="0"/>
              <a:t>research</a:t>
            </a:r>
            <a:r>
              <a:rPr lang="de-DE" b="1" dirty="0" smtClean="0"/>
              <a:t> </a:t>
            </a:r>
            <a:r>
              <a:rPr lang="de-DE" b="1" dirty="0" err="1" smtClean="0"/>
              <a:t>integrity</a:t>
            </a:r>
            <a:endParaRPr lang="de-DE" b="1" dirty="0" smtClean="0"/>
          </a:p>
          <a:p>
            <a:r>
              <a:rPr lang="de-DE" b="1" dirty="0" err="1"/>
              <a:t>s</a:t>
            </a:r>
            <a:r>
              <a:rPr lang="de-DE" b="1" dirty="0" err="1" smtClean="0"/>
              <a:t>haring</a:t>
            </a:r>
            <a:r>
              <a:rPr lang="de-DE" b="1" dirty="0" smtClean="0"/>
              <a:t> </a:t>
            </a:r>
            <a:r>
              <a:rPr lang="de-DE" b="1" dirty="0" err="1" smtClean="0"/>
              <a:t>of</a:t>
            </a:r>
            <a:r>
              <a:rPr lang="de-DE" b="1" dirty="0" smtClean="0"/>
              <a:t> </a:t>
            </a:r>
            <a:r>
              <a:rPr lang="de-DE" b="1" dirty="0" err="1" smtClean="0"/>
              <a:t>data</a:t>
            </a:r>
            <a:r>
              <a:rPr lang="de-DE" b="1" dirty="0" smtClean="0"/>
              <a:t> </a:t>
            </a:r>
            <a:r>
              <a:rPr lang="de-DE" dirty="0" smtClean="0"/>
              <a:t>(+ </a:t>
            </a:r>
            <a:r>
              <a:rPr lang="de-DE" dirty="0" err="1" smtClean="0"/>
              <a:t>materials</a:t>
            </a:r>
            <a:r>
              <a:rPr lang="de-DE" dirty="0" smtClean="0"/>
              <a:t>, etc.) </a:t>
            </a:r>
            <a:r>
              <a:rPr lang="de-DE" b="1" dirty="0" err="1" smtClean="0"/>
              <a:t>is</a:t>
            </a:r>
            <a:r>
              <a:rPr lang="de-DE" b="1" dirty="0" smtClean="0"/>
              <a:t> an integral </a:t>
            </a:r>
            <a:r>
              <a:rPr lang="de-DE" b="1" dirty="0" err="1" smtClean="0"/>
              <a:t>part</a:t>
            </a:r>
            <a:r>
              <a:rPr lang="de-DE" b="1" dirty="0" smtClean="0"/>
              <a:t> </a:t>
            </a:r>
            <a:r>
              <a:rPr lang="de-DE" b="1" dirty="0" err="1" smtClean="0"/>
              <a:t>of</a:t>
            </a:r>
            <a:r>
              <a:rPr lang="de-DE" b="1" dirty="0" smtClean="0"/>
              <a:t> Open </a:t>
            </a:r>
            <a:r>
              <a:rPr lang="de-DE" b="1" dirty="0"/>
              <a:t>S</a:t>
            </a:r>
            <a:r>
              <a:rPr lang="de-DE" b="1" dirty="0" smtClean="0"/>
              <a:t>cience</a:t>
            </a:r>
          </a:p>
          <a:p>
            <a:r>
              <a:rPr lang="de-DE" dirty="0" err="1"/>
              <a:t>m</a:t>
            </a:r>
            <a:r>
              <a:rPr lang="de-DE" dirty="0" err="1" smtClean="0"/>
              <a:t>ost</a:t>
            </a:r>
            <a:r>
              <a:rPr lang="de-DE" dirty="0" smtClean="0"/>
              <a:t> </a:t>
            </a:r>
            <a:r>
              <a:rPr lang="de-DE" dirty="0" err="1" smtClean="0"/>
              <a:t>scientists</a:t>
            </a:r>
            <a:r>
              <a:rPr lang="de-DE" dirty="0" smtClean="0"/>
              <a:t> </a:t>
            </a:r>
            <a:r>
              <a:rPr lang="de-DE" dirty="0" err="1" smtClean="0"/>
              <a:t>endorse</a:t>
            </a:r>
            <a:r>
              <a:rPr lang="de-DE" dirty="0"/>
              <a:t> </a:t>
            </a:r>
            <a:r>
              <a:rPr lang="de-DE" dirty="0" err="1" smtClean="0"/>
              <a:t>data</a:t>
            </a:r>
            <a:r>
              <a:rPr lang="de-DE" dirty="0" smtClean="0"/>
              <a:t> </a:t>
            </a:r>
            <a:r>
              <a:rPr lang="de-DE" dirty="0" err="1" smtClean="0"/>
              <a:t>sharing</a:t>
            </a:r>
            <a:r>
              <a:rPr lang="de-DE" dirty="0" smtClean="0"/>
              <a:t>, but </a:t>
            </a:r>
            <a:r>
              <a:rPr lang="de-DE" dirty="0" err="1" smtClean="0"/>
              <a:t>many</a:t>
            </a:r>
            <a:r>
              <a:rPr lang="de-DE" dirty="0" smtClean="0"/>
              <a:t> do not (</a:t>
            </a:r>
            <a:r>
              <a:rPr lang="de-DE" dirty="0" err="1" smtClean="0"/>
              <a:t>actively</a:t>
            </a:r>
            <a:r>
              <a:rPr lang="de-DE" dirty="0" smtClean="0"/>
              <a:t>) </a:t>
            </a:r>
            <a:r>
              <a:rPr lang="de-DE" dirty="0" err="1" smtClean="0"/>
              <a:t>engage</a:t>
            </a:r>
            <a:r>
              <a:rPr lang="de-DE" dirty="0" smtClean="0"/>
              <a:t> in </a:t>
            </a:r>
            <a:r>
              <a:rPr lang="de-DE" dirty="0" err="1" smtClean="0"/>
              <a:t>it</a:t>
            </a:r>
            <a:r>
              <a:rPr lang="de-DE" dirty="0"/>
              <a:t> </a:t>
            </a:r>
            <a:r>
              <a:rPr lang="de-DE" dirty="0" smtClean="0"/>
              <a:t>→ </a:t>
            </a:r>
            <a:r>
              <a:rPr lang="de-DE" dirty="0" err="1" smtClean="0"/>
              <a:t>the</a:t>
            </a:r>
            <a:r>
              <a:rPr lang="de-DE" dirty="0" smtClean="0"/>
              <a:t> </a:t>
            </a:r>
            <a:r>
              <a:rPr lang="de-DE" b="1" dirty="0" err="1" smtClean="0"/>
              <a:t>sharing</a:t>
            </a:r>
            <a:r>
              <a:rPr lang="de-DE" b="1" dirty="0" smtClean="0"/>
              <a:t> paradox</a:t>
            </a:r>
          </a:p>
          <a:p>
            <a:r>
              <a:rPr lang="de-DE" b="1" dirty="0" err="1" smtClean="0"/>
              <a:t>three</a:t>
            </a:r>
            <a:r>
              <a:rPr lang="de-DE" b="1" dirty="0" smtClean="0"/>
              <a:t> </a:t>
            </a:r>
            <a:r>
              <a:rPr lang="de-DE" b="1" dirty="0" err="1" smtClean="0"/>
              <a:t>strategies</a:t>
            </a:r>
            <a:r>
              <a:rPr lang="de-DE" b="1" dirty="0" smtClean="0"/>
              <a:t> </a:t>
            </a:r>
            <a:r>
              <a:rPr lang="de-DE" b="1" dirty="0" err="1" smtClean="0"/>
              <a:t>to</a:t>
            </a:r>
            <a:r>
              <a:rPr lang="de-DE" b="1" dirty="0" smtClean="0"/>
              <a:t> promote </a:t>
            </a:r>
            <a:r>
              <a:rPr lang="de-DE" b="1" dirty="0" err="1" smtClean="0"/>
              <a:t>data</a:t>
            </a:r>
            <a:r>
              <a:rPr lang="de-DE" b="1" dirty="0" smtClean="0"/>
              <a:t> </a:t>
            </a:r>
            <a:r>
              <a:rPr lang="de-DE" b="1" dirty="0" err="1" smtClean="0"/>
              <a:t>sharing</a:t>
            </a:r>
            <a:r>
              <a:rPr lang="de-DE" dirty="0" smtClean="0"/>
              <a:t>:</a:t>
            </a:r>
          </a:p>
          <a:p>
            <a:pPr marL="914400" lvl="1" indent="-457200">
              <a:buFont typeface="+mj-lt"/>
              <a:buAutoNum type="arabicPeriod"/>
            </a:pPr>
            <a:r>
              <a:rPr lang="de-DE" dirty="0" smtClean="0"/>
              <a:t>Change </a:t>
            </a:r>
            <a:r>
              <a:rPr lang="de-DE" b="1" dirty="0" err="1" smtClean="0"/>
              <a:t>incentive</a:t>
            </a:r>
            <a:r>
              <a:rPr lang="de-DE" b="1" dirty="0" smtClean="0"/>
              <a:t> </a:t>
            </a:r>
            <a:r>
              <a:rPr lang="de-DE" b="1" dirty="0" err="1" smtClean="0"/>
              <a:t>structures</a:t>
            </a:r>
            <a:endParaRPr lang="de-DE" b="1" dirty="0" smtClean="0"/>
          </a:p>
          <a:p>
            <a:pPr marL="914400" lvl="1" indent="-457200">
              <a:buFont typeface="+mj-lt"/>
              <a:buAutoNum type="arabicPeriod"/>
            </a:pPr>
            <a:r>
              <a:rPr lang="de-DE" dirty="0" err="1" smtClean="0"/>
              <a:t>Reduce</a:t>
            </a:r>
            <a:r>
              <a:rPr lang="de-DE" dirty="0" smtClean="0"/>
              <a:t> </a:t>
            </a:r>
            <a:r>
              <a:rPr lang="de-DE" b="1" dirty="0" smtClean="0"/>
              <a:t>time and </a:t>
            </a:r>
            <a:r>
              <a:rPr lang="de-DE" b="1" dirty="0" err="1" smtClean="0"/>
              <a:t>effort</a:t>
            </a:r>
            <a:r>
              <a:rPr lang="de-DE" b="1" dirty="0" smtClean="0"/>
              <a:t> </a:t>
            </a:r>
            <a:r>
              <a:rPr lang="de-DE" b="1" dirty="0" err="1" smtClean="0"/>
              <a:t>needed</a:t>
            </a:r>
            <a:endParaRPr lang="de-DE" b="1" dirty="0" smtClean="0"/>
          </a:p>
          <a:p>
            <a:pPr marL="914400" lvl="1" indent="-457200">
              <a:buFont typeface="+mj-lt"/>
              <a:buAutoNum type="arabicPeriod"/>
            </a:pPr>
            <a:r>
              <a:rPr lang="de-DE" b="1" dirty="0" err="1" smtClean="0"/>
              <a:t>Educate</a:t>
            </a:r>
            <a:r>
              <a:rPr lang="de-DE" dirty="0" smtClean="0"/>
              <a:t> </a:t>
            </a:r>
            <a:r>
              <a:rPr lang="de-DE" dirty="0" err="1" smtClean="0"/>
              <a:t>researchers</a:t>
            </a:r>
            <a:r>
              <a:rPr lang="de-DE" dirty="0" smtClean="0"/>
              <a:t> &amp; </a:t>
            </a:r>
            <a:r>
              <a:rPr lang="de-DE" dirty="0" err="1" smtClean="0"/>
              <a:t>students</a:t>
            </a:r>
            <a:endParaRPr lang="de-DE" dirty="0" smtClean="0"/>
          </a:p>
          <a:p>
            <a:pPr marL="514350" indent="-457200"/>
            <a:r>
              <a:rPr lang="de-DE" dirty="0" err="1"/>
              <a:t>g</a:t>
            </a:r>
            <a:r>
              <a:rPr lang="de-DE" dirty="0" err="1" smtClean="0"/>
              <a:t>eneral</a:t>
            </a:r>
            <a:r>
              <a:rPr lang="de-DE" dirty="0" smtClean="0"/>
              <a:t> </a:t>
            </a:r>
            <a:r>
              <a:rPr lang="de-DE" dirty="0" err="1" smtClean="0"/>
              <a:t>advice</a:t>
            </a:r>
            <a:r>
              <a:rPr lang="de-DE" dirty="0" smtClean="0"/>
              <a:t>:</a:t>
            </a:r>
          </a:p>
          <a:p>
            <a:pPr marL="914400" lvl="1" indent="-457200"/>
            <a:r>
              <a:rPr lang="de-DE" b="1" dirty="0" err="1" smtClean="0"/>
              <a:t>incremental</a:t>
            </a:r>
            <a:r>
              <a:rPr lang="de-DE" b="1" dirty="0" smtClean="0"/>
              <a:t> </a:t>
            </a:r>
            <a:r>
              <a:rPr lang="de-DE" b="1" dirty="0" err="1" smtClean="0"/>
              <a:t>change</a:t>
            </a:r>
            <a:r>
              <a:rPr lang="de-DE" b="1" dirty="0" smtClean="0"/>
              <a:t> </a:t>
            </a:r>
            <a:r>
              <a:rPr lang="de-DE" dirty="0" err="1" smtClean="0"/>
              <a:t>is</a:t>
            </a:r>
            <a:r>
              <a:rPr lang="de-DE" dirty="0" smtClean="0"/>
              <a:t> </a:t>
            </a:r>
            <a:r>
              <a:rPr lang="de-DE" dirty="0" err="1" smtClean="0"/>
              <a:t>better</a:t>
            </a:r>
            <a:r>
              <a:rPr lang="de-DE" dirty="0" smtClean="0"/>
              <a:t> </a:t>
            </a:r>
            <a:r>
              <a:rPr lang="de-DE" dirty="0" err="1" smtClean="0"/>
              <a:t>than</a:t>
            </a:r>
            <a:r>
              <a:rPr lang="de-DE" dirty="0" smtClean="0"/>
              <a:t> </a:t>
            </a:r>
            <a:r>
              <a:rPr lang="de-DE" dirty="0" err="1" smtClean="0"/>
              <a:t>no</a:t>
            </a:r>
            <a:r>
              <a:rPr lang="de-DE" dirty="0" smtClean="0"/>
              <a:t> </a:t>
            </a:r>
            <a:r>
              <a:rPr lang="de-DE" dirty="0" err="1" smtClean="0"/>
              <a:t>change</a:t>
            </a:r>
            <a:endParaRPr lang="de-DE" dirty="0" smtClean="0"/>
          </a:p>
          <a:p>
            <a:pPr marL="914400" lvl="1" indent="-457200"/>
            <a:r>
              <a:rPr lang="de-DE" dirty="0"/>
              <a:t>a</a:t>
            </a:r>
            <a:r>
              <a:rPr lang="de-DE" dirty="0" smtClean="0"/>
              <a:t> </a:t>
            </a:r>
            <a:r>
              <a:rPr lang="de-DE" b="1" dirty="0" err="1" smtClean="0"/>
              <a:t>combination</a:t>
            </a:r>
            <a:r>
              <a:rPr lang="de-DE" b="1" dirty="0" smtClean="0"/>
              <a:t> </a:t>
            </a:r>
            <a:r>
              <a:rPr lang="de-DE" b="1" dirty="0" err="1" smtClean="0"/>
              <a:t>of</a:t>
            </a:r>
            <a:r>
              <a:rPr lang="de-DE" b="1" dirty="0" smtClean="0"/>
              <a:t> </a:t>
            </a:r>
            <a:r>
              <a:rPr lang="de-DE" b="1" dirty="0" err="1" smtClean="0"/>
              <a:t>bottom-up</a:t>
            </a:r>
            <a:r>
              <a:rPr lang="de-DE" b="1" dirty="0" smtClean="0"/>
              <a:t> and top-down initiatives </a:t>
            </a:r>
            <a:r>
              <a:rPr lang="de-DE" dirty="0" err="1" smtClean="0"/>
              <a:t>should</a:t>
            </a:r>
            <a:r>
              <a:rPr lang="de-DE" dirty="0" smtClean="0"/>
              <a:t> </a:t>
            </a:r>
            <a:r>
              <a:rPr lang="de-DE" dirty="0" err="1" smtClean="0"/>
              <a:t>work</a:t>
            </a:r>
            <a:r>
              <a:rPr lang="de-DE" dirty="0" smtClean="0"/>
              <a:t> </a:t>
            </a:r>
            <a:r>
              <a:rPr lang="de-DE" dirty="0" err="1" smtClean="0"/>
              <a:t>best</a:t>
            </a:r>
            <a:endParaRPr lang="de-DE" dirty="0" smtClean="0"/>
          </a:p>
          <a:p>
            <a:pPr marL="914400" lvl="1" indent="-457200"/>
            <a:r>
              <a:rPr lang="de-DE" b="1" dirty="0" err="1"/>
              <a:t>r</a:t>
            </a:r>
            <a:r>
              <a:rPr lang="de-DE" b="1" dirty="0" err="1" smtClean="0"/>
              <a:t>ewards</a:t>
            </a:r>
            <a:r>
              <a:rPr lang="de-DE" dirty="0" smtClean="0"/>
              <a:t> </a:t>
            </a:r>
            <a:r>
              <a:rPr lang="de-DE" dirty="0" err="1" smtClean="0"/>
              <a:t>generally</a:t>
            </a:r>
            <a:r>
              <a:rPr lang="de-DE" dirty="0" smtClean="0"/>
              <a:t> </a:t>
            </a:r>
            <a:r>
              <a:rPr lang="de-DE" dirty="0" err="1" smtClean="0"/>
              <a:t>work</a:t>
            </a:r>
            <a:r>
              <a:rPr lang="de-DE" dirty="0" smtClean="0"/>
              <a:t> </a:t>
            </a:r>
            <a:r>
              <a:rPr lang="de-DE" dirty="0" err="1" smtClean="0"/>
              <a:t>better</a:t>
            </a:r>
            <a:r>
              <a:rPr lang="de-DE" dirty="0" smtClean="0"/>
              <a:t> </a:t>
            </a:r>
            <a:r>
              <a:rPr lang="de-DE" dirty="0" err="1" smtClean="0"/>
              <a:t>than</a:t>
            </a:r>
            <a:r>
              <a:rPr lang="de-DE" dirty="0" smtClean="0"/>
              <a:t> </a:t>
            </a:r>
            <a:r>
              <a:rPr lang="de-DE" dirty="0" err="1" smtClean="0"/>
              <a:t>punishment</a:t>
            </a:r>
            <a:r>
              <a:rPr lang="de-DE" dirty="0" smtClean="0"/>
              <a:t>/</a:t>
            </a:r>
            <a:r>
              <a:rPr lang="de-DE" dirty="0" err="1" smtClean="0"/>
              <a:t>threats</a:t>
            </a:r>
            <a:endParaRPr lang="de-DE" dirty="0" smtClean="0"/>
          </a:p>
          <a:p>
            <a:pPr marL="914400" lvl="1" indent="-457200"/>
            <a:endParaRPr lang="de-DE" dirty="0" smtClean="0"/>
          </a:p>
        </p:txBody>
      </p:sp>
      <p:sp>
        <p:nvSpPr>
          <p:cNvPr id="4" name="Foliennummernplatzhalter 3"/>
          <p:cNvSpPr>
            <a:spLocks noGrp="1"/>
          </p:cNvSpPr>
          <p:nvPr>
            <p:ph type="sldNum" sz="quarter" idx="12"/>
          </p:nvPr>
        </p:nvSpPr>
        <p:spPr/>
        <p:txBody>
          <a:bodyPr/>
          <a:lstStyle/>
          <a:p>
            <a:fld id="{506DEF79-D5F3-42ED-9335-D73AD216BB54}" type="slidenum">
              <a:rPr lang="de-DE" smtClean="0"/>
              <a:t>15</a:t>
            </a:fld>
            <a:endParaRPr lang="de-DE" dirty="0"/>
          </a:p>
        </p:txBody>
      </p:sp>
    </p:spTree>
    <p:extLst>
      <p:ext uri="{BB962C8B-B14F-4D97-AF65-F5344CB8AC3E}">
        <p14:creationId xmlns:p14="http://schemas.microsoft.com/office/powerpoint/2010/main" val="159026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Calibri" panose="020F0502020204030204" pitchFamily="34" charset="0"/>
              </a:rPr>
              <a:t>Background</a:t>
            </a:r>
            <a:endParaRPr lang="de-DE" dirty="0">
              <a:latin typeface="Calibri" panose="020F0502020204030204" pitchFamily="34" charset="0"/>
            </a:endParaRPr>
          </a:p>
        </p:txBody>
      </p:sp>
      <p:sp>
        <p:nvSpPr>
          <p:cNvPr id="3" name="Inhaltsplatzhalter 2"/>
          <p:cNvSpPr>
            <a:spLocks noGrp="1"/>
          </p:cNvSpPr>
          <p:nvPr>
            <p:ph idx="1"/>
          </p:nvPr>
        </p:nvSpPr>
        <p:spPr/>
        <p:txBody>
          <a:bodyPr>
            <a:normAutofit/>
          </a:bodyPr>
          <a:lstStyle/>
          <a:p>
            <a:r>
              <a:rPr lang="de-DE" dirty="0" err="1"/>
              <a:t>t</a:t>
            </a:r>
            <a:r>
              <a:rPr lang="de-DE" dirty="0" err="1" smtClean="0"/>
              <a:t>hreats</a:t>
            </a:r>
            <a:r>
              <a:rPr lang="de-DE" dirty="0" smtClean="0"/>
              <a:t> </a:t>
            </a:r>
            <a:r>
              <a:rPr lang="de-DE" dirty="0" err="1" smtClean="0"/>
              <a:t>to</a:t>
            </a:r>
            <a:r>
              <a:rPr lang="de-DE" dirty="0" smtClean="0"/>
              <a:t> </a:t>
            </a:r>
            <a:r>
              <a:rPr lang="de-DE" dirty="0" err="1" smtClean="0"/>
              <a:t>research</a:t>
            </a:r>
            <a:r>
              <a:rPr lang="de-DE" dirty="0" smtClean="0"/>
              <a:t> </a:t>
            </a:r>
            <a:r>
              <a:rPr lang="de-DE" dirty="0" err="1" smtClean="0"/>
              <a:t>integrity</a:t>
            </a:r>
            <a:r>
              <a:rPr lang="de-DE" dirty="0" smtClean="0"/>
              <a:t> and </a:t>
            </a:r>
            <a:r>
              <a:rPr lang="de-DE" dirty="0" err="1" smtClean="0"/>
              <a:t>trust</a:t>
            </a:r>
            <a:r>
              <a:rPr lang="de-DE" dirty="0" smtClean="0"/>
              <a:t> (</a:t>
            </a:r>
            <a:r>
              <a:rPr lang="de-DE" dirty="0" err="1" smtClean="0"/>
              <a:t>with</a:t>
            </a:r>
            <a:r>
              <a:rPr lang="de-DE" dirty="0" smtClean="0"/>
              <a:t>)in </a:t>
            </a:r>
            <a:r>
              <a:rPr lang="de-DE" dirty="0" err="1" smtClean="0"/>
              <a:t>science</a:t>
            </a:r>
            <a:r>
              <a:rPr lang="de-DE" dirty="0" smtClean="0"/>
              <a:t>:</a:t>
            </a:r>
          </a:p>
          <a:p>
            <a:pPr lvl="1"/>
            <a:r>
              <a:rPr lang="de-DE" b="1" dirty="0" err="1"/>
              <a:t>f</a:t>
            </a:r>
            <a:r>
              <a:rPr lang="de-DE" b="1" dirty="0" err="1" smtClean="0"/>
              <a:t>raud</a:t>
            </a:r>
            <a:endParaRPr lang="de-DE" b="1" dirty="0" smtClean="0"/>
          </a:p>
          <a:p>
            <a:pPr lvl="1"/>
            <a:r>
              <a:rPr lang="de-DE" b="1" dirty="0" err="1" smtClean="0"/>
              <a:t>Questionable</a:t>
            </a:r>
            <a:r>
              <a:rPr lang="de-DE" b="1" dirty="0" smtClean="0"/>
              <a:t> </a:t>
            </a:r>
            <a:r>
              <a:rPr lang="de-DE" b="1" dirty="0" smtClean="0"/>
              <a:t>Research Practices (QRPs)</a:t>
            </a:r>
            <a:r>
              <a:rPr lang="de-DE" dirty="0" smtClean="0"/>
              <a:t>:</a:t>
            </a:r>
          </a:p>
          <a:p>
            <a:pPr lvl="2"/>
            <a:r>
              <a:rPr lang="de-DE" dirty="0" smtClean="0"/>
              <a:t>p-</a:t>
            </a:r>
            <a:r>
              <a:rPr lang="de-DE" dirty="0" err="1" smtClean="0"/>
              <a:t>hacking</a:t>
            </a:r>
            <a:endParaRPr lang="de-DE" dirty="0" smtClean="0"/>
          </a:p>
          <a:p>
            <a:pPr lvl="2"/>
            <a:r>
              <a:rPr lang="de-DE" dirty="0" err="1" smtClean="0"/>
              <a:t>HARKing</a:t>
            </a:r>
            <a:endParaRPr lang="de-DE" dirty="0" smtClean="0"/>
          </a:p>
          <a:p>
            <a:pPr lvl="2"/>
            <a:r>
              <a:rPr lang="de-DE" dirty="0" err="1"/>
              <a:t>s</a:t>
            </a:r>
            <a:r>
              <a:rPr lang="de-DE" dirty="0" err="1" smtClean="0"/>
              <a:t>elective</a:t>
            </a:r>
            <a:r>
              <a:rPr lang="de-DE" dirty="0" smtClean="0"/>
              <a:t> </a:t>
            </a:r>
            <a:r>
              <a:rPr lang="de-DE" dirty="0" err="1" smtClean="0"/>
              <a:t>reporting</a:t>
            </a:r>
            <a:r>
              <a:rPr lang="de-DE" dirty="0" smtClean="0"/>
              <a:t>/</a:t>
            </a:r>
            <a:r>
              <a:rPr lang="de-DE" dirty="0" err="1" smtClean="0"/>
              <a:t>outcome</a:t>
            </a:r>
            <a:r>
              <a:rPr lang="de-DE" dirty="0" smtClean="0"/>
              <a:t> </a:t>
            </a:r>
            <a:r>
              <a:rPr lang="de-DE" dirty="0" err="1" smtClean="0"/>
              <a:t>switching</a:t>
            </a:r>
            <a:endParaRPr lang="de-DE" dirty="0" smtClean="0"/>
          </a:p>
          <a:p>
            <a:pPr lvl="2"/>
            <a:r>
              <a:rPr lang="de-DE" dirty="0" smtClean="0"/>
              <a:t>…</a:t>
            </a:r>
          </a:p>
        </p:txBody>
      </p:sp>
      <p:sp>
        <p:nvSpPr>
          <p:cNvPr id="4" name="Foliennummernplatzhalter 3"/>
          <p:cNvSpPr>
            <a:spLocks noGrp="1"/>
          </p:cNvSpPr>
          <p:nvPr>
            <p:ph type="sldNum" sz="quarter" idx="12"/>
          </p:nvPr>
        </p:nvSpPr>
        <p:spPr/>
        <p:txBody>
          <a:bodyPr/>
          <a:lstStyle/>
          <a:p>
            <a:fld id="{506DEF79-D5F3-42ED-9335-D73AD216BB54}" type="slidenum">
              <a:rPr lang="de-DE" smtClean="0"/>
              <a:t>2</a:t>
            </a:fld>
            <a:endParaRPr lang="de-DE" dirty="0"/>
          </a:p>
        </p:txBody>
      </p:sp>
    </p:spTree>
    <p:extLst>
      <p:ext uri="{BB962C8B-B14F-4D97-AF65-F5344CB8AC3E}">
        <p14:creationId xmlns:p14="http://schemas.microsoft.com/office/powerpoint/2010/main" val="952298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Calibri" panose="020F0502020204030204" pitchFamily="34" charset="0"/>
              </a:rPr>
              <a:t>Background</a:t>
            </a:r>
            <a:endParaRPr lang="de-DE" dirty="0">
              <a:latin typeface="Calibri" panose="020F0502020204030204" pitchFamily="34" charset="0"/>
            </a:endParaRPr>
          </a:p>
        </p:txBody>
      </p:sp>
      <p:sp>
        <p:nvSpPr>
          <p:cNvPr id="3" name="Inhaltsplatzhalter 2"/>
          <p:cNvSpPr>
            <a:spLocks noGrp="1"/>
          </p:cNvSpPr>
          <p:nvPr>
            <p:ph idx="1"/>
          </p:nvPr>
        </p:nvSpPr>
        <p:spPr>
          <a:xfrm>
            <a:off x="683568" y="1484785"/>
            <a:ext cx="7704856" cy="2232247"/>
          </a:xfrm>
        </p:spPr>
        <p:txBody>
          <a:bodyPr>
            <a:normAutofit fontScale="92500" lnSpcReduction="20000"/>
          </a:bodyPr>
          <a:lstStyle/>
          <a:p>
            <a:r>
              <a:rPr lang="de-DE" b="1" dirty="0" smtClean="0"/>
              <a:t>Replication </a:t>
            </a:r>
            <a:r>
              <a:rPr lang="de-DE" b="1" dirty="0" err="1" smtClean="0"/>
              <a:t>crisis</a:t>
            </a:r>
            <a:r>
              <a:rPr lang="de-DE" dirty="0" smtClean="0"/>
              <a:t>…</a:t>
            </a:r>
          </a:p>
          <a:p>
            <a:pPr lvl="1"/>
            <a:r>
              <a:rPr lang="de-DE" dirty="0" smtClean="0"/>
              <a:t>… in </a:t>
            </a:r>
            <a:r>
              <a:rPr lang="de-DE" dirty="0" err="1" smtClean="0"/>
              <a:t>psychology</a:t>
            </a:r>
            <a:r>
              <a:rPr lang="de-DE" dirty="0" smtClean="0"/>
              <a:t> (Open Science </a:t>
            </a:r>
            <a:r>
              <a:rPr lang="de-DE" dirty="0" err="1" smtClean="0"/>
              <a:t>Collaboration</a:t>
            </a:r>
            <a:r>
              <a:rPr lang="de-DE" dirty="0" smtClean="0"/>
              <a:t>, 2015)</a:t>
            </a:r>
          </a:p>
          <a:p>
            <a:pPr lvl="1"/>
            <a:r>
              <a:rPr lang="de-DE" dirty="0" smtClean="0"/>
              <a:t>… but (</a:t>
            </a:r>
            <a:r>
              <a:rPr lang="de-DE" dirty="0" err="1" smtClean="0"/>
              <a:t>potentially</a:t>
            </a:r>
            <a:r>
              <a:rPr lang="de-DE" dirty="0" smtClean="0"/>
              <a:t>) also in </a:t>
            </a:r>
            <a:r>
              <a:rPr lang="de-DE" dirty="0" err="1" smtClean="0"/>
              <a:t>other</a:t>
            </a:r>
            <a:r>
              <a:rPr lang="de-DE" dirty="0" smtClean="0"/>
              <a:t> </a:t>
            </a:r>
            <a:r>
              <a:rPr lang="de-DE" dirty="0" err="1" smtClean="0"/>
              <a:t>areas</a:t>
            </a:r>
            <a:r>
              <a:rPr lang="de-DE" dirty="0" smtClean="0"/>
              <a:t>, such </a:t>
            </a:r>
            <a:r>
              <a:rPr lang="de-DE" dirty="0" err="1" smtClean="0"/>
              <a:t>as</a:t>
            </a:r>
            <a:r>
              <a:rPr lang="de-DE" dirty="0" smtClean="0"/>
              <a:t>,</a:t>
            </a:r>
          </a:p>
          <a:p>
            <a:pPr lvl="1"/>
            <a:r>
              <a:rPr lang="de-DE" dirty="0" smtClean="0"/>
              <a:t>… </a:t>
            </a:r>
            <a:r>
              <a:rPr lang="de-DE" dirty="0" err="1" smtClean="0"/>
              <a:t>economics</a:t>
            </a:r>
            <a:r>
              <a:rPr lang="de-DE" dirty="0" smtClean="0"/>
              <a:t> (Chang &amp; Li, 2015),</a:t>
            </a:r>
          </a:p>
          <a:p>
            <a:pPr lvl="1"/>
            <a:r>
              <a:rPr lang="de-DE" dirty="0" smtClean="0"/>
              <a:t>… </a:t>
            </a:r>
            <a:r>
              <a:rPr lang="de-DE" dirty="0" err="1" smtClean="0"/>
              <a:t>cancer</a:t>
            </a:r>
            <a:r>
              <a:rPr lang="de-DE" dirty="0" smtClean="0"/>
              <a:t> </a:t>
            </a:r>
            <a:r>
              <a:rPr lang="de-DE" dirty="0" err="1" smtClean="0"/>
              <a:t>biology</a:t>
            </a:r>
            <a:r>
              <a:rPr lang="de-DE" dirty="0" smtClean="0"/>
              <a:t> (Kaiser, 2017),</a:t>
            </a:r>
          </a:p>
          <a:p>
            <a:pPr lvl="1"/>
            <a:r>
              <a:rPr lang="de-DE" dirty="0" smtClean="0"/>
              <a:t>... and </a:t>
            </a:r>
            <a:r>
              <a:rPr lang="de-DE" dirty="0" err="1" smtClean="0"/>
              <a:t>other</a:t>
            </a:r>
            <a:r>
              <a:rPr lang="de-DE" dirty="0" smtClean="0"/>
              <a:t> </a:t>
            </a:r>
            <a:r>
              <a:rPr lang="de-DE" dirty="0" err="1" smtClean="0"/>
              <a:t>fields</a:t>
            </a:r>
            <a:r>
              <a:rPr lang="de-DE" dirty="0" smtClean="0"/>
              <a:t> (</a:t>
            </a:r>
            <a:r>
              <a:rPr lang="de-DE" dirty="0" err="1" smtClean="0"/>
              <a:t>Ioannidis</a:t>
            </a:r>
            <a:r>
              <a:rPr lang="de-DE" dirty="0" smtClean="0"/>
              <a:t>, 2005)</a:t>
            </a:r>
          </a:p>
          <a:p>
            <a:endParaRPr lang="de-DE" dirty="0" smtClean="0"/>
          </a:p>
        </p:txBody>
      </p:sp>
      <p:sp>
        <p:nvSpPr>
          <p:cNvPr id="4" name="Foliennummernplatzhalter 3"/>
          <p:cNvSpPr>
            <a:spLocks noGrp="1"/>
          </p:cNvSpPr>
          <p:nvPr>
            <p:ph type="sldNum" sz="quarter" idx="12"/>
          </p:nvPr>
        </p:nvSpPr>
        <p:spPr/>
        <p:txBody>
          <a:bodyPr/>
          <a:lstStyle/>
          <a:p>
            <a:fld id="{506DEF79-D5F3-42ED-9335-D73AD216BB54}" type="slidenum">
              <a:rPr lang="de-DE" smtClean="0"/>
              <a:t>3</a:t>
            </a:fld>
            <a:endParaRPr lang="de-DE" dirty="0"/>
          </a:p>
        </p:txBody>
      </p:sp>
      <p:sp>
        <p:nvSpPr>
          <p:cNvPr id="5" name="Textfeld 4"/>
          <p:cNvSpPr txBox="1"/>
          <p:nvPr/>
        </p:nvSpPr>
        <p:spPr>
          <a:xfrm>
            <a:off x="1091992" y="6093296"/>
            <a:ext cx="7152416" cy="107721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a:t>Open Science </a:t>
            </a:r>
            <a:r>
              <a:rPr lang="en-US" sz="800" dirty="0" smtClean="0"/>
              <a:t>Collaboration</a:t>
            </a:r>
            <a:r>
              <a:rPr lang="en-US" sz="800" dirty="0"/>
              <a:t> </a:t>
            </a:r>
            <a:r>
              <a:rPr lang="en-US" sz="800" dirty="0" smtClean="0"/>
              <a:t>(2015</a:t>
            </a:r>
            <a:r>
              <a:rPr lang="en-US" sz="800" dirty="0"/>
              <a:t>). Estimating the reproducibility of psychological science. </a:t>
            </a:r>
            <a:r>
              <a:rPr lang="en-US" sz="800" i="1" dirty="0"/>
              <a:t>Science</a:t>
            </a:r>
            <a:r>
              <a:rPr lang="en-US" sz="800" dirty="0"/>
              <a:t>, </a:t>
            </a:r>
            <a:r>
              <a:rPr lang="en-US" sz="800" i="1" dirty="0"/>
              <a:t>349</a:t>
            </a:r>
            <a:r>
              <a:rPr lang="en-US" sz="800" dirty="0"/>
              <a:t>(6251), aac4716</a:t>
            </a:r>
            <a:r>
              <a:rPr lang="en-US" sz="800" dirty="0" smtClean="0"/>
              <a:t>. </a:t>
            </a:r>
            <a:r>
              <a:rPr lang="en-US" sz="800" dirty="0" err="1" smtClean="0"/>
              <a:t>doi</a:t>
            </a:r>
            <a:r>
              <a:rPr lang="en-US" sz="800" dirty="0" smtClean="0"/>
              <a:t>:</a:t>
            </a:r>
            <a:r>
              <a:rPr lang="de-DE" sz="800" dirty="0" smtClean="0"/>
              <a:t>10.1126/science.aac4716</a:t>
            </a:r>
          </a:p>
          <a:p>
            <a:r>
              <a:rPr lang="en-US" sz="800" dirty="0"/>
              <a:t>Chang, </a:t>
            </a:r>
            <a:r>
              <a:rPr lang="en-US" sz="800" dirty="0" smtClean="0"/>
              <a:t>A. </a:t>
            </a:r>
            <a:r>
              <a:rPr lang="en-US" sz="800" dirty="0"/>
              <a:t>C., </a:t>
            </a:r>
            <a:r>
              <a:rPr lang="en-US" sz="800" dirty="0" smtClean="0"/>
              <a:t>&amp;</a:t>
            </a:r>
            <a:r>
              <a:rPr lang="en-US" sz="800" dirty="0"/>
              <a:t> </a:t>
            </a:r>
            <a:r>
              <a:rPr lang="en-US" sz="800" dirty="0" smtClean="0"/>
              <a:t>Li, P. </a:t>
            </a:r>
            <a:r>
              <a:rPr lang="en-US" sz="800" dirty="0"/>
              <a:t>(2015). </a:t>
            </a:r>
            <a:r>
              <a:rPr lang="en-US" sz="800" dirty="0" smtClean="0"/>
              <a:t>Is </a:t>
            </a:r>
            <a:r>
              <a:rPr lang="en-US" sz="800" dirty="0"/>
              <a:t>Economics Research Replicable? Sixty </a:t>
            </a:r>
            <a:r>
              <a:rPr lang="en-US" sz="800" dirty="0" smtClean="0"/>
              <a:t>Published </a:t>
            </a:r>
            <a:r>
              <a:rPr lang="en-US" sz="800" dirty="0"/>
              <a:t>Papers from Thirteen Journals Say ”Usually Not</a:t>
            </a:r>
            <a:r>
              <a:rPr lang="en-US" sz="800" dirty="0" smtClean="0"/>
              <a:t>”,  </a:t>
            </a:r>
            <a:r>
              <a:rPr lang="en-US" sz="800" dirty="0"/>
              <a:t>Finance and Economics </a:t>
            </a:r>
            <a:r>
              <a:rPr lang="en-US" sz="800" dirty="0" smtClean="0"/>
              <a:t>Discussion 	Series </a:t>
            </a:r>
            <a:r>
              <a:rPr lang="en-US" sz="800" dirty="0"/>
              <a:t>2015-083.  </a:t>
            </a:r>
            <a:r>
              <a:rPr lang="en-US" sz="800" dirty="0" smtClean="0"/>
              <a:t>Washington</a:t>
            </a:r>
            <a:r>
              <a:rPr lang="en-US" sz="800" dirty="0"/>
              <a:t>: Board of Governors of the Federal Reserve </a:t>
            </a:r>
            <a:r>
              <a:rPr lang="en-US" sz="800" dirty="0" smtClean="0"/>
              <a:t>System. doi:10.17016/FEDS.2015.083.</a:t>
            </a:r>
          </a:p>
          <a:p>
            <a:r>
              <a:rPr lang="en-US" sz="800" dirty="0"/>
              <a:t>Kaiser, J. (2017, Jan 18). Rigorous replication effort succeeds for just two of five cancer </a:t>
            </a:r>
            <a:r>
              <a:rPr lang="en-US" sz="800" dirty="0" smtClean="0"/>
              <a:t>papers.  </a:t>
            </a:r>
            <a:r>
              <a:rPr lang="en-US" sz="800" i="1" dirty="0" smtClean="0"/>
              <a:t>Science Magazine</a:t>
            </a:r>
            <a:r>
              <a:rPr lang="en-US" sz="800" dirty="0" smtClean="0"/>
              <a:t>. </a:t>
            </a:r>
            <a:r>
              <a:rPr lang="de-DE" sz="800" dirty="0" smtClean="0"/>
              <a:t>doi:10.1126/science.aal0628</a:t>
            </a:r>
          </a:p>
          <a:p>
            <a:r>
              <a:rPr lang="en-US" sz="800" dirty="0"/>
              <a:t>Ioannidis, J. P. (2005). Why most published research findings are false. </a:t>
            </a:r>
            <a:r>
              <a:rPr lang="en-US" sz="800" i="1" dirty="0" err="1"/>
              <a:t>PLoS</a:t>
            </a:r>
            <a:r>
              <a:rPr lang="en-US" sz="800" i="1" dirty="0"/>
              <a:t> </a:t>
            </a:r>
            <a:r>
              <a:rPr lang="en-US" sz="800" i="1" dirty="0" smtClean="0"/>
              <a:t>Medicine</a:t>
            </a:r>
            <a:r>
              <a:rPr lang="en-US" sz="800" dirty="0"/>
              <a:t>, </a:t>
            </a:r>
            <a:r>
              <a:rPr lang="en-US" sz="800" i="1" dirty="0"/>
              <a:t>2</a:t>
            </a:r>
            <a:r>
              <a:rPr lang="en-US" sz="800" dirty="0"/>
              <a:t>(8), e124</a:t>
            </a:r>
            <a:r>
              <a:rPr lang="en-US" sz="800" dirty="0" smtClean="0"/>
              <a:t>. </a:t>
            </a:r>
            <a:r>
              <a:rPr lang="en-US" sz="800" dirty="0" err="1" smtClean="0"/>
              <a:t>doi</a:t>
            </a:r>
            <a:r>
              <a:rPr lang="en-US" sz="800" dirty="0" smtClean="0"/>
              <a:t>:</a:t>
            </a:r>
            <a:r>
              <a:rPr lang="de-DE" sz="800" dirty="0"/>
              <a:t>10.1371/journal.pmed.0020124 </a:t>
            </a:r>
          </a:p>
          <a:p>
            <a:endParaRPr lang="en-US" sz="800" dirty="0"/>
          </a:p>
          <a:p>
            <a:endParaRPr lang="en-US" sz="800" dirty="0"/>
          </a:p>
          <a:p>
            <a:r>
              <a:rPr lang="de-DE" sz="800" dirty="0" smtClean="0"/>
              <a:t> </a:t>
            </a:r>
            <a:endParaRPr lang="de-DE" sz="8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73016"/>
            <a:ext cx="4608512" cy="2417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8354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latin typeface="Calibri" panose="020F0502020204030204" pitchFamily="34" charset="0"/>
              </a:rPr>
              <a:t>Detection</a:t>
            </a:r>
            <a:r>
              <a:rPr lang="de-DE" dirty="0" smtClean="0">
                <a:latin typeface="Calibri" panose="020F0502020204030204" pitchFamily="34" charset="0"/>
              </a:rPr>
              <a:t> </a:t>
            </a:r>
            <a:r>
              <a:rPr lang="de-DE" dirty="0" err="1" smtClean="0">
                <a:latin typeface="Calibri" panose="020F0502020204030204" pitchFamily="34" charset="0"/>
              </a:rPr>
              <a:t>of</a:t>
            </a:r>
            <a:r>
              <a:rPr lang="de-DE" dirty="0" smtClean="0">
                <a:latin typeface="Calibri" panose="020F0502020204030204" pitchFamily="34" charset="0"/>
              </a:rPr>
              <a:t> </a:t>
            </a:r>
            <a:r>
              <a:rPr lang="de-DE" dirty="0" err="1" smtClean="0">
                <a:latin typeface="Calibri" panose="020F0502020204030204" pitchFamily="34" charset="0"/>
              </a:rPr>
              <a:t>fraud</a:t>
            </a:r>
            <a:r>
              <a:rPr lang="de-DE" dirty="0" smtClean="0">
                <a:latin typeface="Calibri" panose="020F0502020204030204" pitchFamily="34" charset="0"/>
              </a:rPr>
              <a:t> </a:t>
            </a:r>
            <a:r>
              <a:rPr lang="de-DE" dirty="0" err="1" smtClean="0">
                <a:latin typeface="Calibri" panose="020F0502020204030204" pitchFamily="34" charset="0"/>
              </a:rPr>
              <a:t>or</a:t>
            </a:r>
            <a:r>
              <a:rPr lang="de-DE" dirty="0" smtClean="0">
                <a:latin typeface="Calibri" panose="020F0502020204030204" pitchFamily="34" charset="0"/>
              </a:rPr>
              <a:t> (</a:t>
            </a:r>
            <a:r>
              <a:rPr lang="de-DE" dirty="0" err="1" smtClean="0">
                <a:latin typeface="Calibri" panose="020F0502020204030204" pitchFamily="34" charset="0"/>
              </a:rPr>
              <a:t>over</a:t>
            </a:r>
            <a:r>
              <a:rPr lang="de-DE" dirty="0" smtClean="0">
                <a:latin typeface="Calibri" panose="020F0502020204030204" pitchFamily="34" charset="0"/>
              </a:rPr>
              <a:t>)</a:t>
            </a:r>
            <a:r>
              <a:rPr lang="de-DE" dirty="0" err="1" smtClean="0">
                <a:latin typeface="Calibri" panose="020F0502020204030204" pitchFamily="34" charset="0"/>
              </a:rPr>
              <a:t>use</a:t>
            </a:r>
            <a:r>
              <a:rPr lang="de-DE" dirty="0" smtClean="0">
                <a:latin typeface="Calibri" panose="020F0502020204030204" pitchFamily="34" charset="0"/>
              </a:rPr>
              <a:t> </a:t>
            </a:r>
            <a:r>
              <a:rPr lang="de-DE" dirty="0" err="1" smtClean="0">
                <a:latin typeface="Calibri" panose="020F0502020204030204" pitchFamily="34" charset="0"/>
              </a:rPr>
              <a:t>of</a:t>
            </a:r>
            <a:r>
              <a:rPr lang="de-DE" dirty="0" smtClean="0">
                <a:latin typeface="Calibri" panose="020F0502020204030204" pitchFamily="34" charset="0"/>
              </a:rPr>
              <a:t> QRP</a:t>
            </a:r>
            <a:endParaRPr lang="de-DE" dirty="0">
              <a:latin typeface="Calibri" panose="020F0502020204030204" pitchFamily="34" charset="0"/>
            </a:endParaRPr>
          </a:p>
        </p:txBody>
      </p:sp>
      <p:sp>
        <p:nvSpPr>
          <p:cNvPr id="3" name="Inhaltsplatzhalter 2"/>
          <p:cNvSpPr>
            <a:spLocks noGrp="1"/>
          </p:cNvSpPr>
          <p:nvPr>
            <p:ph idx="1"/>
          </p:nvPr>
        </p:nvSpPr>
        <p:spPr/>
        <p:txBody>
          <a:bodyPr>
            <a:normAutofit fontScale="77500" lnSpcReduction="20000"/>
          </a:bodyPr>
          <a:lstStyle/>
          <a:p>
            <a:pPr marL="514350" indent="-514350">
              <a:buFont typeface="+mj-lt"/>
              <a:buAutoNum type="arabicPeriod"/>
            </a:pPr>
            <a:r>
              <a:rPr lang="en-US" b="1" dirty="0" smtClean="0"/>
              <a:t>Whistleblowers</a:t>
            </a:r>
          </a:p>
          <a:p>
            <a:pPr marL="514350" indent="-514350">
              <a:buFont typeface="+mj-lt"/>
              <a:buAutoNum type="arabicPeriod"/>
            </a:pPr>
            <a:r>
              <a:rPr lang="en-US" b="1" dirty="0" smtClean="0"/>
              <a:t>Self-incrimination</a:t>
            </a:r>
          </a:p>
          <a:p>
            <a:pPr marL="514350" indent="-514350">
              <a:buFont typeface="+mj-lt"/>
              <a:buAutoNum type="arabicPeriod"/>
            </a:pPr>
            <a:r>
              <a:rPr lang="en-US" b="1" dirty="0" smtClean="0"/>
              <a:t>Data detectives</a:t>
            </a:r>
            <a:endParaRPr lang="en-US" b="1" dirty="0"/>
          </a:p>
          <a:p>
            <a:pPr lvl="1"/>
            <a:r>
              <a:rPr lang="en-US" dirty="0"/>
              <a:t>e</a:t>
            </a:r>
            <a:r>
              <a:rPr lang="en-US" dirty="0" smtClean="0"/>
              <a:t>.g., “Detectives James Heathers and Nick Brown and the curious case of the long-haired voluptuous red-shirted high-heeled woman and the dead plant”</a:t>
            </a:r>
          </a:p>
          <a:p>
            <a:pPr lvl="2"/>
            <a:r>
              <a:rPr lang="en-US" dirty="0">
                <a:hlinkClick r:id="rId2"/>
              </a:rPr>
              <a:t>https://</a:t>
            </a:r>
            <a:r>
              <a:rPr lang="en-US" dirty="0" smtClean="0">
                <a:hlinkClick r:id="rId2"/>
              </a:rPr>
              <a:t>steamtraen.blogspot.de/2017/11/some-problems-in-field-study-of-sexual.html</a:t>
            </a:r>
            <a:endParaRPr lang="en-US" dirty="0" smtClean="0"/>
          </a:p>
          <a:p>
            <a:pPr lvl="2"/>
            <a:r>
              <a:rPr lang="en-US" dirty="0">
                <a:hlinkClick r:id="rId3"/>
              </a:rPr>
              <a:t>https://medium.com/@</a:t>
            </a:r>
            <a:r>
              <a:rPr lang="en-US" dirty="0" smtClean="0">
                <a:hlinkClick r:id="rId3"/>
              </a:rPr>
              <a:t>jamesheathers/life-in-the-tinderbox-6b2e9760f3aa</a:t>
            </a:r>
            <a:endParaRPr lang="en-US" dirty="0" smtClean="0"/>
          </a:p>
          <a:p>
            <a:pPr lvl="2"/>
            <a:r>
              <a:rPr lang="en-US" dirty="0">
                <a:hlinkClick r:id="rId4"/>
              </a:rPr>
              <a:t>https://</a:t>
            </a:r>
            <a:r>
              <a:rPr lang="en-US" dirty="0" smtClean="0">
                <a:hlinkClick r:id="rId4"/>
              </a:rPr>
              <a:t>steamtraen.blogspot.de/2017/12/more-problematic-sexual-attraction.html</a:t>
            </a:r>
            <a:endParaRPr lang="en-US" dirty="0" smtClean="0"/>
          </a:p>
          <a:p>
            <a:pPr lvl="2"/>
            <a:r>
              <a:rPr lang="en-US" dirty="0">
                <a:hlinkClick r:id="rId5"/>
              </a:rPr>
              <a:t>https://medium.com/@</a:t>
            </a:r>
            <a:r>
              <a:rPr lang="en-US" dirty="0" smtClean="0">
                <a:hlinkClick r:id="rId5"/>
              </a:rPr>
              <a:t>jamesheathers/long-hair-dont-care-5eeba266ec52</a:t>
            </a:r>
            <a:endParaRPr lang="en-US" dirty="0" smtClean="0"/>
          </a:p>
          <a:p>
            <a:pPr lvl="1"/>
            <a:r>
              <a:rPr lang="en-US" dirty="0"/>
              <a:t>o</a:t>
            </a:r>
            <a:r>
              <a:rPr lang="en-US" dirty="0" smtClean="0"/>
              <a:t>r “</a:t>
            </a:r>
            <a:r>
              <a:rPr lang="en-US" dirty="0" err="1" smtClean="0"/>
              <a:t>Pizzagate</a:t>
            </a:r>
            <a:r>
              <a:rPr lang="en-US" dirty="0" smtClean="0"/>
              <a:t>” (for a </a:t>
            </a:r>
            <a:r>
              <a:rPr lang="en-US" dirty="0"/>
              <a:t>detailed overview see </a:t>
            </a:r>
            <a:r>
              <a:rPr lang="en-US" dirty="0">
                <a:hlinkClick r:id="rId6"/>
              </a:rPr>
              <a:t>http://www.timvanderzee.com/the-wansink-dossier-an-overview</a:t>
            </a:r>
            <a:r>
              <a:rPr lang="en-US" dirty="0" smtClean="0">
                <a:hlinkClick r:id="rId6"/>
              </a:rPr>
              <a:t>/</a:t>
            </a:r>
            <a:r>
              <a:rPr lang="en-US" dirty="0" smtClean="0"/>
              <a:t>)</a:t>
            </a:r>
          </a:p>
          <a:p>
            <a:pPr lvl="1"/>
            <a:endParaRPr lang="en-US" dirty="0" smtClean="0"/>
          </a:p>
          <a:p>
            <a:pPr lvl="2"/>
            <a:endParaRPr lang="en-US" dirty="0" smtClean="0"/>
          </a:p>
          <a:p>
            <a:pPr lvl="2"/>
            <a:endParaRPr lang="en-US" dirty="0" smtClean="0"/>
          </a:p>
        </p:txBody>
      </p:sp>
      <p:sp>
        <p:nvSpPr>
          <p:cNvPr id="4" name="Foliennummernplatzhalter 3"/>
          <p:cNvSpPr>
            <a:spLocks noGrp="1"/>
          </p:cNvSpPr>
          <p:nvPr>
            <p:ph type="sldNum" sz="quarter" idx="12"/>
          </p:nvPr>
        </p:nvSpPr>
        <p:spPr/>
        <p:txBody>
          <a:bodyPr/>
          <a:lstStyle/>
          <a:p>
            <a:fld id="{506DEF79-D5F3-42ED-9335-D73AD216BB54}" type="slidenum">
              <a:rPr lang="de-DE" smtClean="0"/>
              <a:t>4</a:t>
            </a:fld>
            <a:endParaRPr lang="de-DE" dirty="0"/>
          </a:p>
        </p:txBody>
      </p:sp>
    </p:spTree>
    <p:extLst>
      <p:ext uri="{BB962C8B-B14F-4D97-AF65-F5344CB8AC3E}">
        <p14:creationId xmlns:p14="http://schemas.microsoft.com/office/powerpoint/2010/main" val="526386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latin typeface="Calibri" panose="020F0502020204030204" pitchFamily="34" charset="0"/>
              </a:rPr>
              <a:t>Openness</a:t>
            </a:r>
            <a:r>
              <a:rPr lang="de-DE" dirty="0" smtClean="0">
                <a:latin typeface="Calibri" panose="020F0502020204030204" pitchFamily="34" charset="0"/>
              </a:rPr>
              <a:t> &amp; </a:t>
            </a:r>
            <a:r>
              <a:rPr lang="de-DE" dirty="0" err="1" smtClean="0">
                <a:latin typeface="Calibri" panose="020F0502020204030204" pitchFamily="34" charset="0"/>
              </a:rPr>
              <a:t>Transparency</a:t>
            </a:r>
            <a:endParaRPr lang="de-DE" dirty="0">
              <a:latin typeface="Calibri" panose="020F0502020204030204" pitchFamily="34" charset="0"/>
            </a:endParaRPr>
          </a:p>
        </p:txBody>
      </p:sp>
      <p:sp>
        <p:nvSpPr>
          <p:cNvPr id="3" name="Inhaltsplatzhalter 2"/>
          <p:cNvSpPr>
            <a:spLocks noGrp="1"/>
          </p:cNvSpPr>
          <p:nvPr>
            <p:ph idx="1"/>
          </p:nvPr>
        </p:nvSpPr>
        <p:spPr/>
        <p:txBody>
          <a:bodyPr>
            <a:normAutofit fontScale="92500" lnSpcReduction="20000"/>
          </a:bodyPr>
          <a:lstStyle/>
          <a:p>
            <a:r>
              <a:rPr lang="de-DE" dirty="0" smtClean="0"/>
              <a:t>Open Science </a:t>
            </a:r>
            <a:r>
              <a:rPr lang="de-DE" dirty="0" err="1" smtClean="0"/>
              <a:t>as</a:t>
            </a:r>
            <a:r>
              <a:rPr lang="de-DE" dirty="0" smtClean="0"/>
              <a:t> a </a:t>
            </a:r>
            <a:r>
              <a:rPr lang="de-DE" dirty="0" err="1" smtClean="0"/>
              <a:t>means</a:t>
            </a:r>
            <a:r>
              <a:rPr lang="de-DE" dirty="0" smtClean="0"/>
              <a:t> </a:t>
            </a:r>
            <a:r>
              <a:rPr lang="de-DE" dirty="0" err="1" smtClean="0"/>
              <a:t>to</a:t>
            </a:r>
            <a:r>
              <a:rPr lang="de-DE" dirty="0" smtClean="0"/>
              <a:t>…</a:t>
            </a:r>
            <a:endParaRPr lang="de-DE" dirty="0"/>
          </a:p>
          <a:p>
            <a:pPr lvl="1"/>
            <a:r>
              <a:rPr lang="en-US" dirty="0" smtClean="0"/>
              <a:t>… increase/restore </a:t>
            </a:r>
            <a:r>
              <a:rPr lang="en-US" b="1" dirty="0" smtClean="0"/>
              <a:t>trust </a:t>
            </a:r>
            <a:r>
              <a:rPr lang="en-US" dirty="0" smtClean="0"/>
              <a:t>in science</a:t>
            </a:r>
          </a:p>
          <a:p>
            <a:pPr lvl="1"/>
            <a:r>
              <a:rPr lang="en-US" dirty="0" smtClean="0"/>
              <a:t>… increase research </a:t>
            </a:r>
            <a:r>
              <a:rPr lang="en-US" b="1" dirty="0" smtClean="0"/>
              <a:t>integrity</a:t>
            </a:r>
          </a:p>
          <a:p>
            <a:pPr lvl="1"/>
            <a:r>
              <a:rPr lang="en-US" dirty="0" smtClean="0"/>
              <a:t>… facilitate </a:t>
            </a:r>
            <a:r>
              <a:rPr lang="en-US" b="1" dirty="0" smtClean="0"/>
              <a:t>verifiability</a:t>
            </a:r>
            <a:r>
              <a:rPr lang="en-US" dirty="0" smtClean="0"/>
              <a:t>, </a:t>
            </a:r>
            <a:r>
              <a:rPr lang="en-US" b="1" dirty="0" smtClean="0"/>
              <a:t>self-correction,</a:t>
            </a:r>
            <a:r>
              <a:rPr lang="en-US" dirty="0" smtClean="0"/>
              <a:t> &amp; </a:t>
            </a:r>
            <a:r>
              <a:rPr lang="en-US" b="1" dirty="0" smtClean="0"/>
              <a:t>cumulative</a:t>
            </a:r>
            <a:r>
              <a:rPr lang="en-US" dirty="0" smtClean="0"/>
              <a:t> insights</a:t>
            </a:r>
          </a:p>
          <a:p>
            <a:pPr lvl="1">
              <a:spcAft>
                <a:spcPts val="1800"/>
              </a:spcAft>
            </a:pPr>
            <a:r>
              <a:rPr lang="en-US" dirty="0" smtClean="0"/>
              <a:t>… boost the </a:t>
            </a:r>
            <a:r>
              <a:rPr lang="en-US" b="1" dirty="0" smtClean="0"/>
              <a:t>efficiency</a:t>
            </a:r>
            <a:r>
              <a:rPr lang="en-US" dirty="0" smtClean="0"/>
              <a:t> of scientific discovery</a:t>
            </a:r>
          </a:p>
          <a:p>
            <a:pPr lvl="1"/>
            <a:r>
              <a:rPr lang="en-US" dirty="0" smtClean="0"/>
              <a:t>… render data detectives unnecessary (by giving everybody the chance to fully understand/check/work with existing research data)</a:t>
            </a:r>
          </a:p>
          <a:p>
            <a:endParaRPr lang="en-US" dirty="0"/>
          </a:p>
          <a:p>
            <a:r>
              <a:rPr lang="en-US" b="1" dirty="0" smtClean="0"/>
              <a:t>Sharing of data</a:t>
            </a:r>
            <a:r>
              <a:rPr lang="en-US" dirty="0" smtClean="0"/>
              <a:t>, materials, etc. </a:t>
            </a:r>
            <a:r>
              <a:rPr lang="en-US" b="1" dirty="0" smtClean="0"/>
              <a:t>is an important part of </a:t>
            </a:r>
            <a:r>
              <a:rPr lang="en-US" b="1" dirty="0"/>
              <a:t>O</a:t>
            </a:r>
            <a:r>
              <a:rPr lang="en-US" b="1" dirty="0" smtClean="0"/>
              <a:t>pen Science</a:t>
            </a:r>
          </a:p>
        </p:txBody>
      </p:sp>
      <p:sp>
        <p:nvSpPr>
          <p:cNvPr id="4" name="Foliennummernplatzhalter 3"/>
          <p:cNvSpPr>
            <a:spLocks noGrp="1"/>
          </p:cNvSpPr>
          <p:nvPr>
            <p:ph type="sldNum" sz="quarter" idx="12"/>
          </p:nvPr>
        </p:nvSpPr>
        <p:spPr/>
        <p:txBody>
          <a:bodyPr/>
          <a:lstStyle/>
          <a:p>
            <a:fld id="{506DEF79-D5F3-42ED-9335-D73AD216BB54}" type="slidenum">
              <a:rPr lang="de-DE" smtClean="0"/>
              <a:t>5</a:t>
            </a:fld>
            <a:endParaRPr lang="de-DE" dirty="0"/>
          </a:p>
        </p:txBody>
      </p:sp>
    </p:spTree>
    <p:extLst>
      <p:ext uri="{BB962C8B-B14F-4D97-AF65-F5344CB8AC3E}">
        <p14:creationId xmlns:p14="http://schemas.microsoft.com/office/powerpoint/2010/main" val="37763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3" y="975196"/>
            <a:ext cx="7775575" cy="509588"/>
          </a:xfrm>
        </p:spPr>
        <p:txBody>
          <a:bodyPr/>
          <a:lstStyle/>
          <a:p>
            <a:r>
              <a:rPr lang="de-DE" sz="3000" dirty="0" smtClean="0"/>
              <a:t>Data </a:t>
            </a:r>
            <a:r>
              <a:rPr lang="de-DE" sz="3000" dirty="0" err="1" smtClean="0"/>
              <a:t>sharing</a:t>
            </a:r>
            <a:r>
              <a:rPr lang="de-DE" sz="3000" dirty="0" smtClean="0"/>
              <a:t> </a:t>
            </a:r>
            <a:r>
              <a:rPr lang="de-DE" sz="3000" dirty="0" err="1" smtClean="0"/>
              <a:t>for</a:t>
            </a:r>
            <a:r>
              <a:rPr lang="de-DE" sz="3000" dirty="0" smtClean="0"/>
              <a:t> </a:t>
            </a:r>
            <a:r>
              <a:rPr lang="de-DE" sz="3000" dirty="0" err="1" smtClean="0"/>
              <a:t>reproducible</a:t>
            </a:r>
            <a:r>
              <a:rPr lang="de-DE" sz="3000" dirty="0" smtClean="0"/>
              <a:t> and robust </a:t>
            </a:r>
            <a:r>
              <a:rPr lang="de-DE" sz="3000" dirty="0" err="1" smtClean="0"/>
              <a:t>results</a:t>
            </a:r>
            <a:endParaRPr lang="de-DE" sz="3000" dirty="0"/>
          </a:p>
        </p:txBody>
      </p:sp>
      <p:sp>
        <p:nvSpPr>
          <p:cNvPr id="3" name="Inhaltsplatzhalter 2"/>
          <p:cNvSpPr>
            <a:spLocks noGrp="1"/>
          </p:cNvSpPr>
          <p:nvPr>
            <p:ph idx="1"/>
          </p:nvPr>
        </p:nvSpPr>
        <p:spPr>
          <a:xfrm>
            <a:off x="755575" y="4692277"/>
            <a:ext cx="7704855" cy="1545035"/>
          </a:xfrm>
        </p:spPr>
        <p:txBody>
          <a:bodyPr>
            <a:normAutofit fontScale="55000" lnSpcReduction="20000"/>
          </a:bodyPr>
          <a:lstStyle/>
          <a:p>
            <a:pPr marL="0" indent="0">
              <a:buNone/>
            </a:pPr>
            <a:r>
              <a:rPr lang="de-DE" dirty="0" err="1" smtClean="0"/>
              <a:t>From</a:t>
            </a:r>
            <a:r>
              <a:rPr lang="de-DE" dirty="0" smtClean="0"/>
              <a:t>: </a:t>
            </a:r>
            <a:r>
              <a:rPr lang="en-US" dirty="0" err="1"/>
              <a:t>LeBel</a:t>
            </a:r>
            <a:r>
              <a:rPr lang="en-US" dirty="0"/>
              <a:t>, E. P., Vanpaemel, W., McCarthy, R., &amp; Earp, B., &amp; Elson, M. (2017). A Unified </a:t>
            </a:r>
          </a:p>
          <a:p>
            <a:pPr marL="0" indent="0">
              <a:buNone/>
            </a:pPr>
            <a:r>
              <a:rPr lang="en-US" dirty="0"/>
              <a:t>Framework to Quantify the Trustworthiness of Empirical Research. Manuscript under </a:t>
            </a:r>
          </a:p>
          <a:p>
            <a:pPr marL="0" indent="0">
              <a:buNone/>
            </a:pPr>
            <a:r>
              <a:rPr lang="en-US" dirty="0"/>
              <a:t>review @ Advances in Methods and Practices in Psychological Science. Retrieved from </a:t>
            </a:r>
          </a:p>
          <a:p>
            <a:pPr marL="0" indent="0">
              <a:buNone/>
            </a:pPr>
            <a:r>
              <a:rPr lang="en-US" dirty="0">
                <a:hlinkClick r:id="rId2"/>
              </a:rPr>
              <a:t>https://</a:t>
            </a:r>
            <a:r>
              <a:rPr lang="en-US" dirty="0" smtClean="0">
                <a:hlinkClick r:id="rId2"/>
              </a:rPr>
              <a:t>osf.io/preprints/psyarxiv/uwmr8</a:t>
            </a:r>
            <a:endParaRPr lang="de-DE" dirty="0"/>
          </a:p>
        </p:txBody>
      </p:sp>
      <p:sp>
        <p:nvSpPr>
          <p:cNvPr id="4" name="Foliennummernplatzhalter 3"/>
          <p:cNvSpPr>
            <a:spLocks noGrp="1"/>
          </p:cNvSpPr>
          <p:nvPr>
            <p:ph type="sldNum" sz="quarter" idx="12"/>
          </p:nvPr>
        </p:nvSpPr>
        <p:spPr/>
        <p:txBody>
          <a:bodyPr/>
          <a:lstStyle/>
          <a:p>
            <a:fld id="{506DEF79-D5F3-42ED-9335-D73AD216BB54}" type="slidenum">
              <a:rPr lang="de-DE" smtClean="0"/>
              <a:t>6</a:t>
            </a:fld>
            <a:endParaRPr lang="de-D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1844824"/>
            <a:ext cx="7647959"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llipse 4"/>
          <p:cNvSpPr/>
          <p:nvPr/>
        </p:nvSpPr>
        <p:spPr>
          <a:xfrm>
            <a:off x="2555776" y="3212976"/>
            <a:ext cx="1656184" cy="1008112"/>
          </a:xfrm>
          <a:prstGeom prst="ellipse">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49503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Calibri" panose="020F0502020204030204" pitchFamily="34" charset="0"/>
              </a:rPr>
              <a:t>The </a:t>
            </a:r>
            <a:r>
              <a:rPr lang="de-DE" dirty="0" err="1" smtClean="0">
                <a:latin typeface="Calibri" panose="020F0502020204030204" pitchFamily="34" charset="0"/>
              </a:rPr>
              <a:t>sharing</a:t>
            </a:r>
            <a:r>
              <a:rPr lang="de-DE" dirty="0" smtClean="0">
                <a:latin typeface="Calibri" panose="020F0502020204030204" pitchFamily="34" charset="0"/>
              </a:rPr>
              <a:t> paradox</a:t>
            </a:r>
            <a:endParaRPr lang="de-DE" dirty="0">
              <a:latin typeface="Calibri" panose="020F0502020204030204" pitchFamily="34" charset="0"/>
            </a:endParaRPr>
          </a:p>
        </p:txBody>
      </p:sp>
      <p:sp>
        <p:nvSpPr>
          <p:cNvPr id="3" name="Inhaltsplatzhalter 2"/>
          <p:cNvSpPr>
            <a:spLocks noGrp="1"/>
          </p:cNvSpPr>
          <p:nvPr>
            <p:ph idx="1"/>
          </p:nvPr>
        </p:nvSpPr>
        <p:spPr/>
        <p:txBody>
          <a:bodyPr>
            <a:normAutofit lnSpcReduction="10000"/>
          </a:bodyPr>
          <a:lstStyle/>
          <a:p>
            <a:pPr>
              <a:spcAft>
                <a:spcPts val="1200"/>
              </a:spcAft>
            </a:pPr>
            <a:r>
              <a:rPr lang="de-DE" b="1" dirty="0" smtClean="0"/>
              <a:t>Privacy paradox </a:t>
            </a:r>
            <a:r>
              <a:rPr lang="de-DE" dirty="0" smtClean="0"/>
              <a:t>in </a:t>
            </a:r>
            <a:r>
              <a:rPr lang="de-DE" dirty="0" err="1" smtClean="0"/>
              <a:t>research</a:t>
            </a:r>
            <a:r>
              <a:rPr lang="de-DE" dirty="0" smtClean="0"/>
              <a:t> on digital/</a:t>
            </a:r>
            <a:r>
              <a:rPr lang="de-DE" dirty="0" err="1" smtClean="0"/>
              <a:t>social</a:t>
            </a:r>
            <a:r>
              <a:rPr lang="de-DE" dirty="0" smtClean="0"/>
              <a:t> </a:t>
            </a:r>
            <a:r>
              <a:rPr lang="de-DE" dirty="0" err="1" smtClean="0"/>
              <a:t>media</a:t>
            </a:r>
            <a:r>
              <a:rPr lang="de-DE" dirty="0" smtClean="0"/>
              <a:t>: </a:t>
            </a:r>
            <a:r>
              <a:rPr lang="de-DE" dirty="0" err="1" smtClean="0"/>
              <a:t>Many</a:t>
            </a:r>
            <a:r>
              <a:rPr lang="de-DE" dirty="0" smtClean="0"/>
              <a:t>/</a:t>
            </a:r>
            <a:r>
              <a:rPr lang="de-DE" dirty="0" err="1" smtClean="0"/>
              <a:t>most</a:t>
            </a:r>
            <a:r>
              <a:rPr lang="de-DE" dirty="0" smtClean="0"/>
              <a:t> </a:t>
            </a:r>
            <a:r>
              <a:rPr lang="de-DE" dirty="0" err="1" smtClean="0"/>
              <a:t>people</a:t>
            </a:r>
            <a:r>
              <a:rPr lang="de-DE" dirty="0" smtClean="0"/>
              <a:t> </a:t>
            </a:r>
            <a:r>
              <a:rPr lang="de-DE" dirty="0" err="1" smtClean="0"/>
              <a:t>say</a:t>
            </a:r>
            <a:r>
              <a:rPr lang="de-DE" dirty="0" smtClean="0"/>
              <a:t>/</a:t>
            </a:r>
            <a:r>
              <a:rPr lang="de-DE" dirty="0" err="1" smtClean="0"/>
              <a:t>agree</a:t>
            </a:r>
            <a:r>
              <a:rPr lang="de-DE" dirty="0" smtClean="0"/>
              <a:t> </a:t>
            </a:r>
            <a:r>
              <a:rPr lang="de-DE" dirty="0" err="1" smtClean="0"/>
              <a:t>that</a:t>
            </a:r>
            <a:r>
              <a:rPr lang="de-DE" dirty="0" smtClean="0"/>
              <a:t> </a:t>
            </a:r>
            <a:r>
              <a:rPr lang="de-DE" dirty="0" err="1" smtClean="0"/>
              <a:t>privacy</a:t>
            </a:r>
            <a:r>
              <a:rPr lang="de-DE" dirty="0" smtClean="0"/>
              <a:t> </a:t>
            </a:r>
            <a:r>
              <a:rPr lang="de-DE" dirty="0" err="1" smtClean="0"/>
              <a:t>is</a:t>
            </a:r>
            <a:r>
              <a:rPr lang="de-DE" dirty="0" smtClean="0"/>
              <a:t> </a:t>
            </a:r>
            <a:r>
              <a:rPr lang="de-DE" dirty="0" err="1" smtClean="0"/>
              <a:t>important</a:t>
            </a:r>
            <a:r>
              <a:rPr lang="de-DE" dirty="0" smtClean="0"/>
              <a:t>, but </a:t>
            </a:r>
            <a:r>
              <a:rPr lang="de-DE" dirty="0" err="1" smtClean="0"/>
              <a:t>few</a:t>
            </a:r>
            <a:r>
              <a:rPr lang="de-DE" dirty="0" smtClean="0"/>
              <a:t> </a:t>
            </a:r>
            <a:r>
              <a:rPr lang="de-DE" dirty="0" err="1" smtClean="0"/>
              <a:t>actively</a:t>
            </a:r>
            <a:r>
              <a:rPr lang="de-DE" dirty="0" smtClean="0"/>
              <a:t> </a:t>
            </a:r>
            <a:r>
              <a:rPr lang="de-DE" dirty="0" err="1" smtClean="0"/>
              <a:t>engage</a:t>
            </a:r>
            <a:r>
              <a:rPr lang="de-DE" dirty="0" smtClean="0"/>
              <a:t> in </a:t>
            </a:r>
            <a:r>
              <a:rPr lang="de-DE" dirty="0" err="1" smtClean="0"/>
              <a:t>privacy-protecting</a:t>
            </a:r>
            <a:r>
              <a:rPr lang="de-DE" dirty="0" smtClean="0"/>
              <a:t> </a:t>
            </a:r>
            <a:r>
              <a:rPr lang="de-DE" dirty="0" err="1" smtClean="0"/>
              <a:t>behavior</a:t>
            </a:r>
            <a:r>
              <a:rPr lang="de-DE" dirty="0" smtClean="0"/>
              <a:t> (</a:t>
            </a:r>
            <a:r>
              <a:rPr lang="de-DE" dirty="0" err="1" smtClean="0"/>
              <a:t>Norber</a:t>
            </a:r>
            <a:r>
              <a:rPr lang="de-DE" dirty="0" smtClean="0"/>
              <a:t>, Horne, &amp; Horne, 2007; </a:t>
            </a:r>
            <a:r>
              <a:rPr lang="de-DE" dirty="0" err="1" smtClean="0"/>
              <a:t>for</a:t>
            </a:r>
            <a:r>
              <a:rPr lang="de-DE" dirty="0" smtClean="0"/>
              <a:t> a </a:t>
            </a:r>
            <a:r>
              <a:rPr lang="de-DE" dirty="0" err="1" smtClean="0"/>
              <a:t>recent</a:t>
            </a:r>
            <a:r>
              <a:rPr lang="de-DE" dirty="0" smtClean="0"/>
              <a:t> </a:t>
            </a:r>
            <a:r>
              <a:rPr lang="de-DE" dirty="0" err="1" smtClean="0"/>
              <a:t>overview</a:t>
            </a:r>
            <a:r>
              <a:rPr lang="de-DE" dirty="0" smtClean="0"/>
              <a:t>, </a:t>
            </a:r>
            <a:r>
              <a:rPr lang="de-DE" dirty="0" err="1" smtClean="0"/>
              <a:t>see</a:t>
            </a:r>
            <a:r>
              <a:rPr lang="de-DE" dirty="0" smtClean="0"/>
              <a:t> </a:t>
            </a:r>
            <a:r>
              <a:rPr lang="de-DE" dirty="0" err="1" smtClean="0"/>
              <a:t>Kokolakis</a:t>
            </a:r>
            <a:r>
              <a:rPr lang="de-DE" dirty="0" smtClean="0"/>
              <a:t>, 2017)</a:t>
            </a:r>
          </a:p>
          <a:p>
            <a:pPr marL="0" indent="0">
              <a:spcAft>
                <a:spcPts val="1200"/>
              </a:spcAft>
              <a:buNone/>
            </a:pPr>
            <a:r>
              <a:rPr lang="de-DE" dirty="0" smtClean="0"/>
              <a:t>→ </a:t>
            </a:r>
            <a:r>
              <a:rPr lang="de-DE" b="1" dirty="0" err="1" smtClean="0"/>
              <a:t>Discrepancies</a:t>
            </a:r>
            <a:r>
              <a:rPr lang="de-DE" b="1" dirty="0" smtClean="0"/>
              <a:t> </a:t>
            </a:r>
            <a:r>
              <a:rPr lang="de-DE" b="1" dirty="0" err="1" smtClean="0"/>
              <a:t>between</a:t>
            </a:r>
            <a:r>
              <a:rPr lang="de-DE" b="1" dirty="0" smtClean="0"/>
              <a:t> </a:t>
            </a:r>
            <a:r>
              <a:rPr lang="de-DE" b="1" dirty="0" err="1" smtClean="0"/>
              <a:t>attitude</a:t>
            </a:r>
            <a:r>
              <a:rPr lang="de-DE" b="1" dirty="0" smtClean="0"/>
              <a:t> and </a:t>
            </a:r>
            <a:r>
              <a:rPr lang="de-DE" b="1" dirty="0" err="1" smtClean="0"/>
              <a:t>behavior</a:t>
            </a:r>
            <a:endParaRPr lang="de-DE" b="1" dirty="0" smtClean="0"/>
          </a:p>
          <a:p>
            <a:pPr>
              <a:spcAft>
                <a:spcPts val="1200"/>
              </a:spcAft>
            </a:pPr>
            <a:r>
              <a:rPr lang="de-DE" b="1" dirty="0" smtClean="0"/>
              <a:t>Sharing paradox</a:t>
            </a:r>
            <a:r>
              <a:rPr lang="de-DE" dirty="0" smtClean="0"/>
              <a:t> in </a:t>
            </a:r>
            <a:r>
              <a:rPr lang="de-DE" dirty="0" err="1" smtClean="0"/>
              <a:t>science</a:t>
            </a:r>
            <a:r>
              <a:rPr lang="de-DE" dirty="0" smtClean="0"/>
              <a:t>: </a:t>
            </a:r>
            <a:r>
              <a:rPr lang="de-DE" dirty="0" err="1"/>
              <a:t>Many</a:t>
            </a:r>
            <a:r>
              <a:rPr lang="de-DE" dirty="0"/>
              <a:t>/</a:t>
            </a:r>
            <a:r>
              <a:rPr lang="de-DE" dirty="0" err="1"/>
              <a:t>most</a:t>
            </a:r>
            <a:r>
              <a:rPr lang="de-DE" dirty="0"/>
              <a:t> </a:t>
            </a:r>
            <a:r>
              <a:rPr lang="de-DE" dirty="0" err="1"/>
              <a:t>people</a:t>
            </a:r>
            <a:r>
              <a:rPr lang="de-DE" dirty="0"/>
              <a:t> </a:t>
            </a:r>
            <a:r>
              <a:rPr lang="de-DE" dirty="0" err="1"/>
              <a:t>say</a:t>
            </a:r>
            <a:r>
              <a:rPr lang="de-DE" dirty="0"/>
              <a:t>/</a:t>
            </a:r>
            <a:r>
              <a:rPr lang="de-DE" dirty="0" err="1"/>
              <a:t>agree</a:t>
            </a:r>
            <a:r>
              <a:rPr lang="de-DE" dirty="0"/>
              <a:t> </a:t>
            </a:r>
            <a:r>
              <a:rPr lang="de-DE" dirty="0" err="1"/>
              <a:t>that</a:t>
            </a:r>
            <a:r>
              <a:rPr lang="de-DE" dirty="0"/>
              <a:t> </a:t>
            </a:r>
            <a:r>
              <a:rPr lang="de-DE" dirty="0" err="1" smtClean="0"/>
              <a:t>data</a:t>
            </a:r>
            <a:r>
              <a:rPr lang="de-DE" dirty="0" smtClean="0"/>
              <a:t> </a:t>
            </a:r>
            <a:r>
              <a:rPr lang="de-DE" dirty="0" err="1" smtClean="0"/>
              <a:t>sharing</a:t>
            </a:r>
            <a:r>
              <a:rPr lang="de-DE" dirty="0" smtClean="0"/>
              <a:t> </a:t>
            </a:r>
            <a:r>
              <a:rPr lang="de-DE" dirty="0" err="1"/>
              <a:t>is</a:t>
            </a:r>
            <a:r>
              <a:rPr lang="de-DE" dirty="0"/>
              <a:t> </a:t>
            </a:r>
            <a:r>
              <a:rPr lang="de-DE" dirty="0" err="1"/>
              <a:t>important</a:t>
            </a:r>
            <a:r>
              <a:rPr lang="de-DE" dirty="0"/>
              <a:t>, but </a:t>
            </a:r>
            <a:r>
              <a:rPr lang="de-DE" dirty="0" err="1"/>
              <a:t>few</a:t>
            </a:r>
            <a:r>
              <a:rPr lang="de-DE" dirty="0"/>
              <a:t> </a:t>
            </a:r>
            <a:r>
              <a:rPr lang="de-DE" dirty="0" err="1"/>
              <a:t>actively</a:t>
            </a:r>
            <a:r>
              <a:rPr lang="de-DE" dirty="0"/>
              <a:t> </a:t>
            </a:r>
            <a:r>
              <a:rPr lang="de-DE" dirty="0" err="1"/>
              <a:t>engage</a:t>
            </a:r>
            <a:r>
              <a:rPr lang="de-DE" dirty="0"/>
              <a:t> in </a:t>
            </a:r>
            <a:r>
              <a:rPr lang="de-DE" dirty="0" err="1" smtClean="0"/>
              <a:t>it</a:t>
            </a:r>
            <a:endParaRPr lang="de-DE" b="1" dirty="0" smtClean="0"/>
          </a:p>
          <a:p>
            <a:pPr marL="0" indent="0">
              <a:buNone/>
            </a:pPr>
            <a:endParaRPr lang="de-DE" b="1" dirty="0" smtClean="0"/>
          </a:p>
        </p:txBody>
      </p:sp>
      <p:sp>
        <p:nvSpPr>
          <p:cNvPr id="4" name="Foliennummernplatzhalter 3"/>
          <p:cNvSpPr>
            <a:spLocks noGrp="1"/>
          </p:cNvSpPr>
          <p:nvPr>
            <p:ph type="sldNum" sz="quarter" idx="12"/>
          </p:nvPr>
        </p:nvSpPr>
        <p:spPr/>
        <p:txBody>
          <a:bodyPr/>
          <a:lstStyle/>
          <a:p>
            <a:fld id="{506DEF79-D5F3-42ED-9335-D73AD216BB54}" type="slidenum">
              <a:rPr lang="de-DE" smtClean="0"/>
              <a:t>7</a:t>
            </a:fld>
            <a:endParaRPr lang="de-DE" dirty="0"/>
          </a:p>
        </p:txBody>
      </p:sp>
      <p:sp>
        <p:nvSpPr>
          <p:cNvPr id="5" name="Textfeld 4"/>
          <p:cNvSpPr txBox="1"/>
          <p:nvPr/>
        </p:nvSpPr>
        <p:spPr>
          <a:xfrm>
            <a:off x="1091992" y="6237312"/>
            <a:ext cx="7152416"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err="1"/>
              <a:t>Norberg</a:t>
            </a:r>
            <a:r>
              <a:rPr lang="en-US" sz="800" dirty="0"/>
              <a:t>, P. A., Horne, D. R., &amp; Horne, D. A. (2007). The privacy paradox: Personal information disclosure intentions versus behaviors. </a:t>
            </a:r>
            <a:r>
              <a:rPr lang="en-US" sz="800" i="1" dirty="0"/>
              <a:t>Journal of Consumer Affairs</a:t>
            </a:r>
            <a:r>
              <a:rPr lang="en-US" sz="800" dirty="0"/>
              <a:t>, </a:t>
            </a:r>
            <a:r>
              <a:rPr lang="en-US" sz="800" i="1" dirty="0"/>
              <a:t>41</a:t>
            </a:r>
            <a:r>
              <a:rPr lang="en-US" sz="800" dirty="0"/>
              <a:t>(1), </a:t>
            </a:r>
            <a:r>
              <a:rPr lang="en-US" sz="800" dirty="0" smtClean="0"/>
              <a:t>	100-126. </a:t>
            </a:r>
            <a:r>
              <a:rPr lang="en-US" sz="800" dirty="0" err="1" smtClean="0"/>
              <a:t>doi</a:t>
            </a:r>
            <a:r>
              <a:rPr lang="de-DE" sz="800" dirty="0" smtClean="0"/>
              <a:t> 10.1111/j.1745-6606.2006.00070.x</a:t>
            </a:r>
            <a:endParaRPr lang="en-US" sz="800" dirty="0"/>
          </a:p>
          <a:p>
            <a:r>
              <a:rPr lang="en-US" sz="800" dirty="0" err="1"/>
              <a:t>Kokolakis</a:t>
            </a:r>
            <a:r>
              <a:rPr lang="en-US" sz="800" dirty="0"/>
              <a:t>, S. (2017). Privacy attitudes and privacy </a:t>
            </a:r>
            <a:r>
              <a:rPr lang="en-US" sz="800" dirty="0" err="1"/>
              <a:t>behaviour</a:t>
            </a:r>
            <a:r>
              <a:rPr lang="en-US" sz="800" dirty="0"/>
              <a:t>: A review of current research on the privacy paradox phenomenon. </a:t>
            </a:r>
            <a:r>
              <a:rPr lang="en-US" sz="800" i="1" dirty="0"/>
              <a:t>Computers &amp; Security</a:t>
            </a:r>
            <a:r>
              <a:rPr lang="en-US" sz="800" dirty="0"/>
              <a:t>, </a:t>
            </a:r>
            <a:r>
              <a:rPr lang="en-US" sz="800" i="1" dirty="0"/>
              <a:t>64</a:t>
            </a:r>
            <a:r>
              <a:rPr lang="en-US" sz="800" dirty="0"/>
              <a:t>, 122-134. </a:t>
            </a:r>
            <a:r>
              <a:rPr lang="en-US" sz="800" dirty="0" smtClean="0"/>
              <a:t>	doi:10.1016/j.cose.2015.07.002</a:t>
            </a:r>
            <a:endParaRPr lang="en-US" sz="800" dirty="0"/>
          </a:p>
          <a:p>
            <a:r>
              <a:rPr lang="de-DE" sz="800" dirty="0" smtClean="0"/>
              <a:t> </a:t>
            </a:r>
            <a:endParaRPr lang="de-DE" sz="800" dirty="0"/>
          </a:p>
        </p:txBody>
      </p:sp>
    </p:spTree>
    <p:extLst>
      <p:ext uri="{BB962C8B-B14F-4D97-AF65-F5344CB8AC3E}">
        <p14:creationId xmlns:p14="http://schemas.microsoft.com/office/powerpoint/2010/main" val="499992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400" dirty="0" err="1" smtClean="0">
                <a:latin typeface="Calibri" panose="020F0502020204030204" pitchFamily="34" charset="0"/>
              </a:rPr>
              <a:t>Why</a:t>
            </a:r>
            <a:r>
              <a:rPr lang="de-DE" sz="3400" dirty="0" smtClean="0">
                <a:latin typeface="Calibri" panose="020F0502020204030204" pitchFamily="34" charset="0"/>
              </a:rPr>
              <a:t> do </a:t>
            </a:r>
            <a:r>
              <a:rPr lang="de-DE" sz="3400" dirty="0" err="1" smtClean="0">
                <a:latin typeface="Calibri" panose="020F0502020204030204" pitchFamily="34" charset="0"/>
              </a:rPr>
              <a:t>researchers</a:t>
            </a:r>
            <a:r>
              <a:rPr lang="de-DE" sz="3400" dirty="0" smtClean="0">
                <a:latin typeface="Calibri" panose="020F0502020204030204" pitchFamily="34" charset="0"/>
              </a:rPr>
              <a:t> not </a:t>
            </a:r>
            <a:r>
              <a:rPr lang="de-DE" sz="3400" dirty="0" err="1" smtClean="0">
                <a:latin typeface="Calibri" panose="020F0502020204030204" pitchFamily="34" charset="0"/>
              </a:rPr>
              <a:t>share</a:t>
            </a:r>
            <a:r>
              <a:rPr lang="de-DE" sz="3400" dirty="0" smtClean="0">
                <a:latin typeface="Calibri" panose="020F0502020204030204" pitchFamily="34" charset="0"/>
              </a:rPr>
              <a:t> </a:t>
            </a:r>
            <a:r>
              <a:rPr lang="de-DE" sz="3400" dirty="0" err="1" smtClean="0">
                <a:latin typeface="Calibri" panose="020F0502020204030204" pitchFamily="34" charset="0"/>
              </a:rPr>
              <a:t>their</a:t>
            </a:r>
            <a:r>
              <a:rPr lang="de-DE" sz="3400" dirty="0" smtClean="0">
                <a:latin typeface="Calibri" panose="020F0502020204030204" pitchFamily="34" charset="0"/>
              </a:rPr>
              <a:t> </a:t>
            </a:r>
            <a:r>
              <a:rPr lang="de-DE" sz="3400" dirty="0" err="1" smtClean="0">
                <a:latin typeface="Calibri" panose="020F0502020204030204" pitchFamily="34" charset="0"/>
              </a:rPr>
              <a:t>data</a:t>
            </a:r>
            <a:r>
              <a:rPr lang="de-DE" sz="3400" dirty="0" smtClean="0">
                <a:latin typeface="Calibri" panose="020F0502020204030204" pitchFamily="34" charset="0"/>
              </a:rPr>
              <a:t>?</a:t>
            </a:r>
            <a:endParaRPr lang="de-DE" sz="3400" dirty="0">
              <a:latin typeface="Calibri" panose="020F0502020204030204" pitchFamily="34" charset="0"/>
            </a:endParaRPr>
          </a:p>
        </p:txBody>
      </p:sp>
      <p:sp>
        <p:nvSpPr>
          <p:cNvPr id="3" name="Inhaltsplatzhalter 2"/>
          <p:cNvSpPr>
            <a:spLocks noGrp="1"/>
          </p:cNvSpPr>
          <p:nvPr>
            <p:ph idx="1"/>
          </p:nvPr>
        </p:nvSpPr>
        <p:spPr>
          <a:xfrm>
            <a:off x="683569" y="1600201"/>
            <a:ext cx="7704855" cy="4349080"/>
          </a:xfrm>
        </p:spPr>
        <p:txBody>
          <a:bodyPr>
            <a:normAutofit fontScale="85000" lnSpcReduction="20000"/>
          </a:bodyPr>
          <a:lstStyle/>
          <a:p>
            <a:r>
              <a:rPr lang="de-DE" dirty="0" smtClean="0"/>
              <a:t>Nelson (2009): </a:t>
            </a:r>
            <a:r>
              <a:rPr lang="en-US" dirty="0" smtClean="0"/>
              <a:t>“</a:t>
            </a:r>
            <a:r>
              <a:rPr lang="en-US" b="1" dirty="0"/>
              <a:t>Most researchers agree that open access to data is the scientific ideal</a:t>
            </a:r>
            <a:r>
              <a:rPr lang="en-US" dirty="0"/>
              <a:t>, so what is stopping it happening</a:t>
            </a:r>
            <a:r>
              <a:rPr lang="en-US" dirty="0" smtClean="0"/>
              <a:t>?”</a:t>
            </a:r>
          </a:p>
          <a:p>
            <a:pPr lvl="1">
              <a:spcAft>
                <a:spcPts val="1200"/>
              </a:spcAft>
            </a:pPr>
            <a:r>
              <a:rPr lang="en-US" dirty="0"/>
              <a:t>c</a:t>
            </a:r>
            <a:r>
              <a:rPr lang="en-US" dirty="0" smtClean="0"/>
              <a:t>onsiderable differences between fields (</a:t>
            </a:r>
            <a:r>
              <a:rPr lang="en-US" dirty="0" err="1" smtClean="0"/>
              <a:t>Borgman</a:t>
            </a:r>
            <a:r>
              <a:rPr lang="en-US" dirty="0" smtClean="0"/>
              <a:t>, 2012)</a:t>
            </a:r>
          </a:p>
          <a:p>
            <a:r>
              <a:rPr lang="en-US" dirty="0" smtClean="0"/>
              <a:t>(Potential) </a:t>
            </a:r>
            <a:r>
              <a:rPr lang="en-US" b="1" dirty="0" smtClean="0"/>
              <a:t>Reasons for not sharing data </a:t>
            </a:r>
            <a:r>
              <a:rPr lang="en-US" dirty="0" smtClean="0"/>
              <a:t>(see, e.g., </a:t>
            </a:r>
            <a:r>
              <a:rPr lang="en-US" dirty="0" err="1" smtClean="0"/>
              <a:t>Borgman</a:t>
            </a:r>
            <a:r>
              <a:rPr lang="en-US" dirty="0" smtClean="0"/>
              <a:t>, 2012; </a:t>
            </a:r>
            <a:r>
              <a:rPr lang="en-US" dirty="0" err="1" smtClean="0"/>
              <a:t>Dehnhard</a:t>
            </a:r>
            <a:r>
              <a:rPr lang="en-US" dirty="0"/>
              <a:t> </a:t>
            </a:r>
            <a:r>
              <a:rPr lang="en-US" dirty="0" smtClean="0"/>
              <a:t>et al., 2013; Vanpaemel et al., 2015):</a:t>
            </a:r>
          </a:p>
          <a:p>
            <a:pPr lvl="1"/>
            <a:r>
              <a:rPr lang="en-US" dirty="0"/>
              <a:t>f</a:t>
            </a:r>
            <a:r>
              <a:rPr lang="en-US" dirty="0" smtClean="0"/>
              <a:t>ear of “being scooped” (other researchers publish earlier)</a:t>
            </a:r>
          </a:p>
          <a:p>
            <a:pPr lvl="1"/>
            <a:r>
              <a:rPr lang="en-US" dirty="0" smtClean="0"/>
              <a:t>fear of reputational damage (e.g., errors spotted by others)</a:t>
            </a:r>
          </a:p>
          <a:p>
            <a:pPr lvl="1"/>
            <a:r>
              <a:rPr lang="en-US" b="1" dirty="0"/>
              <a:t>e</a:t>
            </a:r>
            <a:r>
              <a:rPr lang="en-US" b="1" dirty="0" smtClean="0"/>
              <a:t>xtra effort and expertise needed for data management &amp; documentation</a:t>
            </a:r>
          </a:p>
          <a:p>
            <a:pPr lvl="1"/>
            <a:r>
              <a:rPr lang="en-US" b="1" dirty="0"/>
              <a:t>l</a:t>
            </a:r>
            <a:r>
              <a:rPr lang="en-US" b="1" dirty="0" smtClean="0"/>
              <a:t>ack of incentives</a:t>
            </a:r>
          </a:p>
          <a:p>
            <a:pPr lvl="1"/>
            <a:r>
              <a:rPr lang="en-US" b="1" dirty="0" smtClean="0"/>
              <a:t>privacy/data protection concerns</a:t>
            </a:r>
          </a:p>
          <a:p>
            <a:pPr>
              <a:spcAft>
                <a:spcPts val="1200"/>
              </a:spcAft>
            </a:pPr>
            <a:endParaRPr lang="en-US" dirty="0" smtClean="0"/>
          </a:p>
          <a:p>
            <a:endParaRPr lang="en-US" dirty="0"/>
          </a:p>
        </p:txBody>
      </p:sp>
      <p:sp>
        <p:nvSpPr>
          <p:cNvPr id="4" name="Foliennummernplatzhalter 3"/>
          <p:cNvSpPr>
            <a:spLocks noGrp="1"/>
          </p:cNvSpPr>
          <p:nvPr>
            <p:ph type="sldNum" sz="quarter" idx="12"/>
          </p:nvPr>
        </p:nvSpPr>
        <p:spPr/>
        <p:txBody>
          <a:bodyPr/>
          <a:lstStyle/>
          <a:p>
            <a:fld id="{506DEF79-D5F3-42ED-9335-D73AD216BB54}" type="slidenum">
              <a:rPr lang="de-DE" smtClean="0"/>
              <a:t>8</a:t>
            </a:fld>
            <a:endParaRPr lang="de-DE" dirty="0"/>
          </a:p>
        </p:txBody>
      </p:sp>
      <p:sp>
        <p:nvSpPr>
          <p:cNvPr id="5" name="Textfeld 4"/>
          <p:cNvSpPr txBox="1"/>
          <p:nvPr/>
        </p:nvSpPr>
        <p:spPr>
          <a:xfrm>
            <a:off x="1091992" y="5949280"/>
            <a:ext cx="7224424" cy="14465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smtClean="0"/>
              <a:t>Nelson, B. (2009). Empty Archives. </a:t>
            </a:r>
            <a:r>
              <a:rPr lang="en-US" sz="800" i="1" dirty="0" smtClean="0"/>
              <a:t>Nature</a:t>
            </a:r>
            <a:r>
              <a:rPr lang="en-US" sz="800" dirty="0" smtClean="0"/>
              <a:t>, </a:t>
            </a:r>
            <a:r>
              <a:rPr lang="en-US" sz="800" i="1" dirty="0" smtClean="0"/>
              <a:t>461</a:t>
            </a:r>
            <a:r>
              <a:rPr lang="en-US" sz="800" dirty="0" smtClean="0"/>
              <a:t>, 160-163. </a:t>
            </a:r>
            <a:r>
              <a:rPr lang="en-US" sz="800" dirty="0" err="1" smtClean="0"/>
              <a:t>doi</a:t>
            </a:r>
            <a:r>
              <a:rPr lang="en-US" sz="800" dirty="0" smtClean="0"/>
              <a:t>:</a:t>
            </a:r>
            <a:r>
              <a:rPr lang="de-DE" sz="800" dirty="0"/>
              <a:t>10.1038/461160a </a:t>
            </a:r>
            <a:endParaRPr lang="en-US" sz="800" dirty="0" smtClean="0"/>
          </a:p>
          <a:p>
            <a:r>
              <a:rPr lang="en-US" sz="800" dirty="0" err="1"/>
              <a:t>Borgman</a:t>
            </a:r>
            <a:r>
              <a:rPr lang="en-US" sz="800" dirty="0"/>
              <a:t>, C. L. (2012). The conundrum of sharing research data. </a:t>
            </a:r>
            <a:r>
              <a:rPr lang="en-US" sz="800" i="1" dirty="0"/>
              <a:t>Journal of the Association for Information Science and Technology</a:t>
            </a:r>
            <a:r>
              <a:rPr lang="en-US" sz="800" dirty="0"/>
              <a:t>, 63(6), 1059-1078</a:t>
            </a:r>
            <a:r>
              <a:rPr lang="en-US" sz="800" dirty="0" smtClean="0"/>
              <a:t>. 	</a:t>
            </a:r>
            <a:r>
              <a:rPr lang="en-US" sz="800" dirty="0" err="1" smtClean="0"/>
              <a:t>doi</a:t>
            </a:r>
            <a:r>
              <a:rPr lang="en-US" sz="800" dirty="0" smtClean="0"/>
              <a:t>:</a:t>
            </a:r>
            <a:r>
              <a:rPr lang="de-DE" sz="800" dirty="0"/>
              <a:t>10.1002/asi.22634</a:t>
            </a:r>
            <a:endParaRPr lang="en-US" sz="800" dirty="0" smtClean="0"/>
          </a:p>
          <a:p>
            <a:r>
              <a:rPr lang="de-DE" sz="800" dirty="0" err="1"/>
              <a:t>Dehnhard</a:t>
            </a:r>
            <a:r>
              <a:rPr lang="de-DE" sz="800" dirty="0"/>
              <a:t>, I., </a:t>
            </a:r>
            <a:r>
              <a:rPr lang="de-DE" sz="800" dirty="0" err="1"/>
              <a:t>Weichselgartner</a:t>
            </a:r>
            <a:r>
              <a:rPr lang="de-DE" sz="800" dirty="0"/>
              <a:t>, E., &amp; Krampen, G. (2013). </a:t>
            </a:r>
            <a:r>
              <a:rPr lang="de-DE" sz="800" dirty="0" err="1"/>
              <a:t>Researcher's</a:t>
            </a:r>
            <a:r>
              <a:rPr lang="de-DE" sz="800" dirty="0"/>
              <a:t> </a:t>
            </a:r>
            <a:r>
              <a:rPr lang="de-DE" sz="800" dirty="0" err="1"/>
              <a:t>willingness</a:t>
            </a:r>
            <a:r>
              <a:rPr lang="de-DE" sz="800" dirty="0"/>
              <a:t> </a:t>
            </a:r>
            <a:r>
              <a:rPr lang="de-DE" sz="800" dirty="0" err="1"/>
              <a:t>to</a:t>
            </a:r>
            <a:r>
              <a:rPr lang="de-DE" sz="800" dirty="0"/>
              <a:t> </a:t>
            </a:r>
            <a:r>
              <a:rPr lang="de-DE" sz="800" dirty="0" err="1"/>
              <a:t>submit</a:t>
            </a:r>
            <a:r>
              <a:rPr lang="de-DE" sz="800" dirty="0"/>
              <a:t> </a:t>
            </a:r>
            <a:r>
              <a:rPr lang="de-DE" sz="800" dirty="0" err="1"/>
              <a:t>data</a:t>
            </a:r>
            <a:r>
              <a:rPr lang="de-DE" sz="800" dirty="0"/>
              <a:t> </a:t>
            </a:r>
            <a:r>
              <a:rPr lang="de-DE" sz="800" dirty="0" err="1"/>
              <a:t>for</a:t>
            </a:r>
            <a:r>
              <a:rPr lang="de-DE" sz="800" dirty="0"/>
              <a:t> </a:t>
            </a:r>
            <a:r>
              <a:rPr lang="de-DE" sz="800" dirty="0" err="1"/>
              <a:t>data</a:t>
            </a:r>
            <a:r>
              <a:rPr lang="de-DE" sz="800" dirty="0"/>
              <a:t> </a:t>
            </a:r>
            <a:r>
              <a:rPr lang="de-DE" sz="800" dirty="0" err="1"/>
              <a:t>sharing</a:t>
            </a:r>
            <a:r>
              <a:rPr lang="de-DE" sz="800" dirty="0"/>
              <a:t>: A </a:t>
            </a:r>
            <a:r>
              <a:rPr lang="de-DE" sz="800" dirty="0" err="1"/>
              <a:t>case</a:t>
            </a:r>
            <a:r>
              <a:rPr lang="de-DE" sz="800" dirty="0"/>
              <a:t> </a:t>
            </a:r>
            <a:r>
              <a:rPr lang="de-DE" sz="800" dirty="0" err="1"/>
              <a:t>study</a:t>
            </a:r>
            <a:r>
              <a:rPr lang="de-DE" sz="800" dirty="0"/>
              <a:t> on a </a:t>
            </a:r>
            <a:r>
              <a:rPr lang="de-DE" sz="800" dirty="0" err="1"/>
              <a:t>data</a:t>
            </a:r>
            <a:r>
              <a:rPr lang="de-DE" sz="800" dirty="0"/>
              <a:t> </a:t>
            </a:r>
            <a:r>
              <a:rPr lang="de-DE" sz="800" dirty="0" err="1"/>
              <a:t>archive</a:t>
            </a:r>
            <a:r>
              <a:rPr lang="de-DE" sz="800" dirty="0"/>
              <a:t> </a:t>
            </a:r>
            <a:r>
              <a:rPr lang="de-DE" sz="800" dirty="0" err="1"/>
              <a:t>for</a:t>
            </a:r>
            <a:r>
              <a:rPr lang="de-DE" sz="800" dirty="0"/>
              <a:t> </a:t>
            </a:r>
            <a:r>
              <a:rPr lang="de-DE" sz="800" dirty="0" err="1"/>
              <a:t>psychology</a:t>
            </a:r>
            <a:r>
              <a:rPr lang="de-DE" sz="800" dirty="0"/>
              <a:t>. Data </a:t>
            </a:r>
            <a:r>
              <a:rPr lang="de-DE" sz="800" dirty="0" smtClean="0"/>
              <a:t>	Science </a:t>
            </a:r>
            <a:r>
              <a:rPr lang="de-DE" sz="800" dirty="0"/>
              <a:t>Journal, 12,  </a:t>
            </a:r>
            <a:r>
              <a:rPr lang="de-DE" sz="800" dirty="0" smtClean="0"/>
              <a:t>172-180</a:t>
            </a:r>
            <a:r>
              <a:rPr lang="de-DE" sz="800" dirty="0"/>
              <a:t>. </a:t>
            </a:r>
            <a:r>
              <a:rPr lang="de-DE" sz="800" dirty="0" smtClean="0"/>
              <a:t>doi:10.2481/dsj.12-037</a:t>
            </a:r>
          </a:p>
          <a:p>
            <a:r>
              <a:rPr lang="en-US" sz="800" dirty="0"/>
              <a:t>Vanpaemel, W., </a:t>
            </a:r>
            <a:r>
              <a:rPr lang="en-US" sz="800" dirty="0" err="1"/>
              <a:t>Vermorgen</a:t>
            </a:r>
            <a:r>
              <a:rPr lang="en-US" sz="800" dirty="0"/>
              <a:t>, M., </a:t>
            </a:r>
            <a:r>
              <a:rPr lang="en-US" sz="800" dirty="0" err="1"/>
              <a:t>Deriemaecker</a:t>
            </a:r>
            <a:r>
              <a:rPr lang="en-US" sz="800" dirty="0"/>
              <a:t>, L., &amp; Storms, G. (2015). Are we wasting a good crisis? The availability of psychological research data after the storm. </a:t>
            </a:r>
            <a:r>
              <a:rPr lang="en-US" sz="800" dirty="0" smtClean="0"/>
              <a:t>	</a:t>
            </a:r>
            <a:r>
              <a:rPr lang="en-US" sz="800" i="1" dirty="0" smtClean="0"/>
              <a:t>Collabra</a:t>
            </a:r>
            <a:r>
              <a:rPr lang="en-US" sz="800" dirty="0"/>
              <a:t>, </a:t>
            </a:r>
            <a:r>
              <a:rPr lang="en-US" sz="800" i="1" dirty="0" smtClean="0"/>
              <a:t>1</a:t>
            </a:r>
            <a:r>
              <a:rPr lang="en-US" sz="800" dirty="0" smtClean="0"/>
              <a:t>(1), Art.3, </a:t>
            </a:r>
            <a:r>
              <a:rPr lang="en-US" sz="800" dirty="0"/>
              <a:t>1-5. doi:10.1525/collabra.13</a:t>
            </a:r>
          </a:p>
          <a:p>
            <a:endParaRPr lang="de-DE" sz="800" dirty="0"/>
          </a:p>
          <a:p>
            <a:endParaRPr lang="en-US" sz="800" dirty="0"/>
          </a:p>
          <a:p>
            <a:endParaRPr lang="en-US" sz="800" dirty="0"/>
          </a:p>
          <a:p>
            <a:r>
              <a:rPr lang="de-DE" sz="800" dirty="0" smtClean="0"/>
              <a:t> </a:t>
            </a:r>
            <a:endParaRPr lang="de-DE" sz="800" dirty="0"/>
          </a:p>
        </p:txBody>
      </p:sp>
    </p:spTree>
    <p:extLst>
      <p:ext uri="{BB962C8B-B14F-4D97-AF65-F5344CB8AC3E}">
        <p14:creationId xmlns:p14="http://schemas.microsoft.com/office/powerpoint/2010/main" val="3502414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Calibri" panose="020F0502020204030204" pitchFamily="34" charset="0"/>
              </a:rPr>
              <a:t>Science </a:t>
            </a:r>
            <a:r>
              <a:rPr lang="de-DE" dirty="0" err="1" smtClean="0">
                <a:latin typeface="Calibri" panose="020F0502020204030204" pitchFamily="34" charset="0"/>
              </a:rPr>
              <a:t>as</a:t>
            </a:r>
            <a:r>
              <a:rPr lang="de-DE" dirty="0" smtClean="0">
                <a:latin typeface="Calibri" panose="020F0502020204030204" pitchFamily="34" charset="0"/>
              </a:rPr>
              <a:t> a </a:t>
            </a:r>
            <a:r>
              <a:rPr lang="de-DE" dirty="0" err="1" smtClean="0">
                <a:latin typeface="Calibri" panose="020F0502020204030204" pitchFamily="34" charset="0"/>
              </a:rPr>
              <a:t>system</a:t>
            </a:r>
            <a:endParaRPr lang="de-DE" dirty="0">
              <a:latin typeface="Calibri" panose="020F0502020204030204" pitchFamily="34" charset="0"/>
            </a:endParaRPr>
          </a:p>
        </p:txBody>
      </p:sp>
      <p:sp>
        <p:nvSpPr>
          <p:cNvPr id="3" name="Inhaltsplatzhalter 2"/>
          <p:cNvSpPr>
            <a:spLocks noGrp="1"/>
          </p:cNvSpPr>
          <p:nvPr>
            <p:ph idx="1"/>
          </p:nvPr>
        </p:nvSpPr>
        <p:spPr/>
        <p:txBody>
          <a:bodyPr>
            <a:normAutofit/>
          </a:bodyPr>
          <a:lstStyle/>
          <a:p>
            <a:r>
              <a:rPr lang="de-DE" b="1" dirty="0" err="1"/>
              <a:t>d</a:t>
            </a:r>
            <a:r>
              <a:rPr lang="de-DE" b="1" dirty="0" err="1" smtClean="0"/>
              <a:t>ata</a:t>
            </a:r>
            <a:r>
              <a:rPr lang="de-DE" b="1" dirty="0" smtClean="0"/>
              <a:t> </a:t>
            </a:r>
            <a:r>
              <a:rPr lang="de-DE" b="1" dirty="0" err="1" smtClean="0"/>
              <a:t>sharing</a:t>
            </a:r>
            <a:r>
              <a:rPr lang="de-DE" b="1" dirty="0" smtClean="0"/>
              <a:t> </a:t>
            </a:r>
            <a:r>
              <a:rPr lang="de-DE" b="1" dirty="0" err="1" smtClean="0"/>
              <a:t>is</a:t>
            </a:r>
            <a:r>
              <a:rPr lang="de-DE" b="1" dirty="0" smtClean="0"/>
              <a:t> </a:t>
            </a:r>
            <a:r>
              <a:rPr lang="de-DE" b="1" dirty="0" err="1" smtClean="0"/>
              <a:t>beneficial</a:t>
            </a:r>
            <a:r>
              <a:rPr lang="de-DE" b="1" dirty="0" smtClean="0"/>
              <a:t> </a:t>
            </a:r>
            <a:r>
              <a:rPr lang="de-DE" b="1" dirty="0" err="1" smtClean="0"/>
              <a:t>for</a:t>
            </a:r>
            <a:r>
              <a:rPr lang="de-DE" b="1" dirty="0" smtClean="0"/>
              <a:t> </a:t>
            </a:r>
            <a:r>
              <a:rPr lang="de-DE" b="1" dirty="0" err="1" smtClean="0"/>
              <a:t>science</a:t>
            </a:r>
            <a:endParaRPr lang="de-DE" b="1" dirty="0" smtClean="0"/>
          </a:p>
          <a:p>
            <a:r>
              <a:rPr lang="de-DE" b="1" dirty="0" err="1" smtClean="0"/>
              <a:t>openness</a:t>
            </a:r>
            <a:r>
              <a:rPr lang="de-DE" b="1" dirty="0"/>
              <a:t> </a:t>
            </a:r>
            <a:r>
              <a:rPr lang="de-DE" b="1" dirty="0" smtClean="0"/>
              <a:t>&amp; </a:t>
            </a:r>
            <a:r>
              <a:rPr lang="de-DE" b="1" dirty="0" err="1" smtClean="0"/>
              <a:t>transparency</a:t>
            </a:r>
            <a:r>
              <a:rPr lang="de-DE" b="1" dirty="0" smtClean="0"/>
              <a:t> </a:t>
            </a:r>
            <a:r>
              <a:rPr lang="de-DE" b="1" dirty="0" err="1" smtClean="0"/>
              <a:t>as</a:t>
            </a:r>
            <a:r>
              <a:rPr lang="de-DE" b="1" dirty="0" smtClean="0"/>
              <a:t> </a:t>
            </a:r>
            <a:r>
              <a:rPr lang="de-DE" b="1" dirty="0" err="1" smtClean="0"/>
              <a:t>scientific</a:t>
            </a:r>
            <a:r>
              <a:rPr lang="de-DE" b="1" dirty="0" smtClean="0"/>
              <a:t> </a:t>
            </a:r>
            <a:r>
              <a:rPr lang="de-DE" b="1" dirty="0" err="1" smtClean="0"/>
              <a:t>ideals</a:t>
            </a:r>
            <a:endParaRPr lang="de-DE" b="1" dirty="0" smtClean="0"/>
          </a:p>
          <a:p>
            <a:r>
              <a:rPr lang="de-DE" b="1" dirty="0" err="1"/>
              <a:t>c</a:t>
            </a:r>
            <a:r>
              <a:rPr lang="de-DE" b="1" dirty="0" err="1" smtClean="0"/>
              <a:t>ooperation</a:t>
            </a:r>
            <a:r>
              <a:rPr lang="de-DE" b="1" dirty="0" smtClean="0"/>
              <a:t> vs. </a:t>
            </a:r>
            <a:r>
              <a:rPr lang="de-DE" b="1" dirty="0" err="1" smtClean="0"/>
              <a:t>competition</a:t>
            </a:r>
            <a:endParaRPr lang="de-DE" b="1" dirty="0" smtClean="0"/>
          </a:p>
          <a:p>
            <a:pPr lvl="1"/>
            <a:r>
              <a:rPr lang="de-DE" dirty="0" err="1" smtClean="0"/>
              <a:t>openness</a:t>
            </a:r>
            <a:r>
              <a:rPr lang="de-DE" dirty="0" smtClean="0"/>
              <a:t> &amp; </a:t>
            </a:r>
            <a:r>
              <a:rPr lang="de-DE" dirty="0" err="1" smtClean="0"/>
              <a:t>transparency</a:t>
            </a:r>
            <a:r>
              <a:rPr lang="de-DE" dirty="0" smtClean="0"/>
              <a:t> </a:t>
            </a:r>
            <a:r>
              <a:rPr lang="de-DE" dirty="0" err="1" smtClean="0"/>
              <a:t>facilitate</a:t>
            </a:r>
            <a:r>
              <a:rPr lang="de-DE" dirty="0" smtClean="0"/>
              <a:t> </a:t>
            </a:r>
            <a:r>
              <a:rPr lang="de-DE" dirty="0" err="1" smtClean="0"/>
              <a:t>cooperation</a:t>
            </a:r>
            <a:endParaRPr lang="de-DE" dirty="0" smtClean="0"/>
          </a:p>
          <a:p>
            <a:pPr lvl="1"/>
            <a:r>
              <a:rPr lang="de-DE" dirty="0" err="1"/>
              <a:t>c</a:t>
            </a:r>
            <a:r>
              <a:rPr lang="de-DE" dirty="0" err="1" smtClean="0"/>
              <a:t>ompetition</a:t>
            </a:r>
            <a:r>
              <a:rPr lang="de-DE" dirty="0" smtClean="0"/>
              <a:t> </a:t>
            </a:r>
            <a:r>
              <a:rPr lang="de-DE" dirty="0" err="1" smtClean="0"/>
              <a:t>typically</a:t>
            </a:r>
            <a:r>
              <a:rPr lang="de-DE" dirty="0" smtClean="0"/>
              <a:t> </a:t>
            </a:r>
            <a:r>
              <a:rPr lang="de-DE" dirty="0" err="1" smtClean="0"/>
              <a:t>limits</a:t>
            </a:r>
            <a:r>
              <a:rPr lang="de-DE" dirty="0" smtClean="0"/>
              <a:t> </a:t>
            </a:r>
            <a:r>
              <a:rPr lang="de-DE" dirty="0" err="1" smtClean="0"/>
              <a:t>openness</a:t>
            </a:r>
            <a:r>
              <a:rPr lang="de-DE" dirty="0" smtClean="0"/>
              <a:t> &amp; </a:t>
            </a:r>
            <a:r>
              <a:rPr lang="de-DE" dirty="0" err="1" smtClean="0"/>
              <a:t>transparency</a:t>
            </a:r>
            <a:endParaRPr lang="de-DE" dirty="0" smtClean="0"/>
          </a:p>
          <a:p>
            <a:pPr lvl="2"/>
            <a:r>
              <a:rPr lang="de-DE" dirty="0" err="1"/>
              <a:t>e</a:t>
            </a:r>
            <a:r>
              <a:rPr lang="de-DE" dirty="0" err="1" smtClean="0"/>
              <a:t>xamples</a:t>
            </a:r>
            <a:r>
              <a:rPr lang="de-DE" dirty="0" smtClean="0"/>
              <a:t>: </a:t>
            </a:r>
            <a:r>
              <a:rPr lang="de-DE" dirty="0" err="1" smtClean="0"/>
              <a:t>rise</a:t>
            </a:r>
            <a:r>
              <a:rPr lang="de-DE" dirty="0" smtClean="0"/>
              <a:t> and fall </a:t>
            </a:r>
            <a:r>
              <a:rPr lang="de-DE" dirty="0" err="1" smtClean="0"/>
              <a:t>of</a:t>
            </a:r>
            <a:r>
              <a:rPr lang="de-DE" dirty="0" smtClean="0"/>
              <a:t> </a:t>
            </a:r>
            <a:r>
              <a:rPr lang="de-DE" dirty="0" err="1" smtClean="0"/>
              <a:t>the</a:t>
            </a:r>
            <a:r>
              <a:rPr lang="de-DE" dirty="0" smtClean="0"/>
              <a:t> </a:t>
            </a:r>
            <a:r>
              <a:rPr lang="de-DE" dirty="0" err="1" smtClean="0"/>
              <a:t>Pirate</a:t>
            </a:r>
            <a:r>
              <a:rPr lang="de-DE" dirty="0" smtClean="0"/>
              <a:t> </a:t>
            </a:r>
            <a:r>
              <a:rPr lang="de-DE" dirty="0" err="1" smtClean="0"/>
              <a:t>party</a:t>
            </a:r>
            <a:r>
              <a:rPr lang="de-DE" dirty="0" smtClean="0"/>
              <a:t> (in Europe) </a:t>
            </a:r>
            <a:r>
              <a:rPr lang="de-DE" dirty="0" err="1" smtClean="0"/>
              <a:t>or</a:t>
            </a:r>
            <a:r>
              <a:rPr lang="de-DE" dirty="0" smtClean="0"/>
              <a:t> </a:t>
            </a:r>
            <a:r>
              <a:rPr lang="de-DE" dirty="0" err="1" smtClean="0"/>
              <a:t>efforts</a:t>
            </a:r>
            <a:r>
              <a:rPr lang="de-DE" dirty="0" smtClean="0"/>
              <a:t> at </a:t>
            </a:r>
            <a:r>
              <a:rPr lang="de-DE" dirty="0" err="1" smtClean="0"/>
              <a:t>crowd</a:t>
            </a:r>
            <a:r>
              <a:rPr lang="de-DE" dirty="0" smtClean="0"/>
              <a:t>-managing </a:t>
            </a:r>
            <a:r>
              <a:rPr lang="de-DE" dirty="0" err="1" smtClean="0"/>
              <a:t>sports</a:t>
            </a:r>
            <a:r>
              <a:rPr lang="de-DE" dirty="0" smtClean="0"/>
              <a:t> </a:t>
            </a:r>
            <a:r>
              <a:rPr lang="de-DE" dirty="0" err="1" smtClean="0"/>
              <a:t>clubs</a:t>
            </a:r>
            <a:r>
              <a:rPr lang="de-DE" dirty="0" smtClean="0"/>
              <a:t> </a:t>
            </a:r>
          </a:p>
        </p:txBody>
      </p:sp>
      <p:sp>
        <p:nvSpPr>
          <p:cNvPr id="4" name="Foliennummernplatzhalter 3"/>
          <p:cNvSpPr>
            <a:spLocks noGrp="1"/>
          </p:cNvSpPr>
          <p:nvPr>
            <p:ph type="sldNum" sz="quarter" idx="12"/>
          </p:nvPr>
        </p:nvSpPr>
        <p:spPr/>
        <p:txBody>
          <a:bodyPr/>
          <a:lstStyle/>
          <a:p>
            <a:fld id="{506DEF79-D5F3-42ED-9335-D73AD216BB54}" type="slidenum">
              <a:rPr lang="de-DE" smtClean="0"/>
              <a:t>9</a:t>
            </a:fld>
            <a:endParaRPr lang="de-DE" dirty="0"/>
          </a:p>
        </p:txBody>
      </p:sp>
    </p:spTree>
    <p:extLst>
      <p:ext uri="{BB962C8B-B14F-4D97-AF65-F5344CB8AC3E}">
        <p14:creationId xmlns:p14="http://schemas.microsoft.com/office/powerpoint/2010/main" val="76410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86D38C2E-02CC-42D3-9E17-44C09712BF5F}">
  <ds:schemaRefs>
    <ds:schemaRef ds:uri="http://purl.org/dc/dcmitype/"/>
    <ds:schemaRef ds:uri="8ec5f598-09a5-4f4d-8ba3-f8504e05b148"/>
    <ds:schemaRef ds:uri="http://purl.org/dc/elements/1.1/"/>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0</TotalTime>
  <Words>1565</Words>
  <Application>Microsoft Office PowerPoint</Application>
  <PresentationFormat>Bildschirmpräsentation (4:3)</PresentationFormat>
  <Paragraphs>170</Paragraphs>
  <Slides>15</Slides>
  <Notes>0</Notes>
  <HiddenSlides>0</HiddenSlides>
  <MMClips>0</MMClips>
  <ScaleCrop>false</ScaleCrop>
  <HeadingPairs>
    <vt:vector size="4" baseType="variant">
      <vt:variant>
        <vt:lpstr>Design</vt:lpstr>
      </vt:variant>
      <vt:variant>
        <vt:i4>1</vt:i4>
      </vt:variant>
      <vt:variant>
        <vt:lpstr>Folientitel</vt:lpstr>
      </vt:variant>
      <vt:variant>
        <vt:i4>15</vt:i4>
      </vt:variant>
    </vt:vector>
  </HeadingPairs>
  <TitlesOfParts>
    <vt:vector size="16" baseType="lpstr">
      <vt:lpstr>Larissa</vt:lpstr>
      <vt:lpstr>Solving the sharing paradox - How data sharing can be promoted for the benefit of research integrity </vt:lpstr>
      <vt:lpstr>Background</vt:lpstr>
      <vt:lpstr>Background</vt:lpstr>
      <vt:lpstr>Detection of fraud or (over)use of QRP</vt:lpstr>
      <vt:lpstr>Openness &amp; Transparency</vt:lpstr>
      <vt:lpstr>Data sharing for reproducible and robust results</vt:lpstr>
      <vt:lpstr>The sharing paradox</vt:lpstr>
      <vt:lpstr>Why do researchers not share their data?</vt:lpstr>
      <vt:lpstr>Science as a system</vt:lpstr>
      <vt:lpstr>Scientists are human</vt:lpstr>
      <vt:lpstr>How can data sharing be promoted?</vt:lpstr>
      <vt:lpstr>Incentive structures</vt:lpstr>
      <vt:lpstr>Time and effort needed</vt:lpstr>
      <vt:lpstr>Education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Breuer, Johannes</dc:creator>
  <cp:lastModifiedBy>Breuer, Johannes</cp:lastModifiedBy>
  <cp:revision>595</cp:revision>
  <cp:lastPrinted>2015-06-26T07:02:07Z</cp:lastPrinted>
  <dcterms:created xsi:type="dcterms:W3CDTF">2014-11-24T15:32:57Z</dcterms:created>
  <dcterms:modified xsi:type="dcterms:W3CDTF">2018-02-06T09:37:43Z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