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3" r:id="rId7"/>
    <p:sldId id="266" r:id="rId8"/>
    <p:sldId id="267" r:id="rId9"/>
    <p:sldId id="268" r:id="rId10"/>
    <p:sldId id="270" r:id="rId11"/>
    <p:sldId id="260" r:id="rId12"/>
    <p:sldId id="262" r:id="rId13"/>
    <p:sldId id="271" r:id="rId14"/>
    <p:sldId id="272" r:id="rId15"/>
    <p:sldId id="264" r:id="rId16"/>
    <p:sldId id="269" r:id="rId17"/>
    <p:sldId id="26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3"/>
    <a:srgbClr val="00171F"/>
    <a:srgbClr val="9AC1D1"/>
    <a:srgbClr val="FFE3A3"/>
    <a:srgbClr val="000000"/>
    <a:srgbClr val="FAB300"/>
    <a:srgbClr val="FFDA79"/>
    <a:srgbClr val="FFC125"/>
    <a:srgbClr val="B07E00"/>
    <a:srgbClr val="FFF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2C91-17C7-4A94-BD01-158C157E2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63708-0575-4403-8645-08C73CDA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3A71-DDE3-4F71-B509-090AA57B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33CA-0021-4DA2-8167-35D93BFF1CF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240E-0AEC-40F1-9264-173955FF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3C2D-7E2A-4691-98B4-E5B20D01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DA8B-95E4-43AD-BA3D-1167CCF6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5441-2BC0-4643-B617-50A9717A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ACF28-5116-4F40-A46F-BC71A8D61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C0527-1445-413C-9471-F62A897E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33CA-0021-4DA2-8167-35D93BFF1CF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DE11-3A0B-4826-908B-DA2EBF38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0BA8E-FEC4-4E5E-B13D-6EB57E65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DA8B-95E4-43AD-BA3D-1167CCF6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3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590C1-9879-40B1-9455-CE68867F3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950C2-CC05-4B0F-A97F-2472CFEF8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950EE-7A64-422C-BBF5-9181D486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33CA-0021-4DA2-8167-35D93BFF1CF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906BB-9265-4B5F-9296-A79C2EB0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D57A-9BE1-4C03-8FE9-B6CDD521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DA8B-95E4-43AD-BA3D-1167CCF6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6334-264F-4D85-BD4F-D8EDF8F2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B900-5FF4-43F1-91CD-2498B8E1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C32DB-9DC6-484C-AE70-921A1393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33CA-0021-4DA2-8167-35D93BFF1CF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A3F6D-8092-4DEE-8AE2-9ECF802B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9C6A-CB1B-4770-995F-72565775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DA8B-95E4-43AD-BA3D-1167CCF6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500A-A925-4689-B017-2CC69DE1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8E596-E0FC-47EF-96A2-A01F881D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5D4D-A2AD-4DC3-8820-062B6190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33CA-0021-4DA2-8167-35D93BFF1CF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89E0-9013-4D81-958A-46BCF364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A9D-F97F-4FEA-B3F7-B59C509B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DA8B-95E4-43AD-BA3D-1167CCF6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D12E-580C-43AD-B677-57E60C76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779A-2CFB-42D5-A494-42D541A90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D34B-0B2A-4D45-91FC-A4D3080E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D49F7-4F74-4EC3-9BC9-387CDEA1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33CA-0021-4DA2-8167-35D93BFF1CF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3DA90-000C-4163-ADEF-0E7964F3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4559-C54C-46A7-8912-EB4634AE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DA8B-95E4-43AD-BA3D-1167CCF6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ACBA-EDEA-495D-90E3-4B2BEE48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C20-0CB1-425F-8F49-8E040FA5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B1D7A-7339-4098-AD31-763E47D9A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411C9-582C-41EF-988E-1CB9B399F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CEA57-D28C-44A0-9CBC-580A464FE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02876-D563-4CE7-8EAB-42EDA1FA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33CA-0021-4DA2-8167-35D93BFF1CF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8EA9F-FB2B-44A4-94CF-07D99C7A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C364E-CE69-4969-92E1-81BC6B6E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DA8B-95E4-43AD-BA3D-1167CCF6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9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9E2B-1780-4529-970F-3A715E6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BF081-77FA-430F-BF27-1AFF8753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33CA-0021-4DA2-8167-35D93BFF1CF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BDB0D-6BAE-4A1F-8165-A42FD9AC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747CF-132D-454A-94F4-09DE436A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DA8B-95E4-43AD-BA3D-1167CCF6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1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10F2C-2989-4085-81CA-871546B2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33CA-0021-4DA2-8167-35D93BFF1CF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32246-B426-47E8-936F-44CF96D5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4BCA2-DEB2-45EC-B587-0172D51F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DA8B-95E4-43AD-BA3D-1167CCF6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7BB9-BC29-48A1-A02E-BEA5B0FF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9A29-1092-4B4F-9DAD-7686E88C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4D85E-492C-4BEE-88BB-AF20EE279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77B9-356F-4703-B997-A32B8809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33CA-0021-4DA2-8167-35D93BFF1CF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E8550-0EFB-47BF-8BE5-2E4A95D1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9E27-E204-499E-9C5B-347BA703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DA8B-95E4-43AD-BA3D-1167CCF6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8C40-E7A3-4293-A49C-7F7D735D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5D026-D255-4277-983C-1D482E0DD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09DE6-76B7-468E-90FD-42C54CF3C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C5F10-2A89-4D7A-AB9E-0C990041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33CA-0021-4DA2-8167-35D93BFF1CF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F4D6F-238E-48E9-9CDB-EB5638B4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2637D-78DB-48B2-B3AD-5C3CE6CF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DA8B-95E4-43AD-BA3D-1167CCF6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9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74EFA-FCEA-403A-AE19-12070324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A8049-D392-411F-B5D6-F8A70562D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C7DBF-2256-4481-9CBC-8A4229D5D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333CA-0021-4DA2-8167-35D93BFF1CF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F934E-6AE4-474A-AF61-8DD207DB9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4C70-9CCD-4A68-BD76-337AE7AF5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DA8B-95E4-43AD-BA3D-1167CCF6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F7F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BB7660-2448-4049-B949-C7782BB0C841}"/>
              </a:ext>
            </a:extLst>
          </p:cNvPr>
          <p:cNvSpPr txBox="1"/>
          <p:nvPr/>
        </p:nvSpPr>
        <p:spPr>
          <a:xfrm>
            <a:off x="4444746" y="3228945"/>
            <a:ext cx="330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IBM Plex Sans ExtraLight" panose="020B0303050203000203" pitchFamily="34" charset="0"/>
              </a:rPr>
              <a:t>“Insert opening quote here”</a:t>
            </a:r>
          </a:p>
        </p:txBody>
      </p:sp>
    </p:spTree>
    <p:extLst>
      <p:ext uri="{BB962C8B-B14F-4D97-AF65-F5344CB8AC3E}">
        <p14:creationId xmlns:p14="http://schemas.microsoft.com/office/powerpoint/2010/main" val="204743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604910"/>
            <a:ext cx="787791" cy="923331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604911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Produk</a:t>
            </a:r>
            <a:r>
              <a:rPr lang="en-US" sz="2800" b="1" dirty="0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Salur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8DA5FA-4F4D-4226-AB93-9EB603C07A55}"/>
              </a:ext>
            </a:extLst>
          </p:cNvPr>
          <p:cNvSpPr/>
          <p:nvPr/>
        </p:nvSpPr>
        <p:spPr>
          <a:xfrm>
            <a:off x="4817660" y="0"/>
            <a:ext cx="7374340" cy="6858000"/>
          </a:xfrm>
          <a:prstGeom prst="rect">
            <a:avLst/>
          </a:prstGeom>
          <a:solidFill>
            <a:srgbClr val="00171F"/>
          </a:solidFill>
          <a:ln>
            <a:solidFill>
              <a:srgbClr val="001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3C1CA-16C4-4F49-BFEC-0174ED9DD572}"/>
              </a:ext>
            </a:extLst>
          </p:cNvPr>
          <p:cNvSpPr txBox="1"/>
          <p:nvPr/>
        </p:nvSpPr>
        <p:spPr>
          <a:xfrm>
            <a:off x="1726362" y="1128131"/>
            <a:ext cx="2613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Light" panose="00000400000000000000" pitchFamily="2" charset="0"/>
              </a:rPr>
              <a:t>Kirim pesan </a:t>
            </a:r>
            <a:r>
              <a:rPr lang="en-US" sz="2000" dirty="0" err="1">
                <a:latin typeface="Nunito Light" panose="00000400000000000000" pitchFamily="2" charset="0"/>
              </a:rPr>
              <a:t>langsung</a:t>
            </a:r>
            <a:r>
              <a:rPr lang="en-US" sz="2000" dirty="0">
                <a:latin typeface="Nunito Light" panose="00000400000000000000" pitchFamily="2" charset="0"/>
              </a:rPr>
              <a:t> ke pengguna 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6A9F0-34E0-406E-9E7D-BA8A3EBB3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44" y="0"/>
            <a:ext cx="462337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FD826-6F13-4E0E-9A2F-ACFD42DDD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7" y="1265648"/>
            <a:ext cx="821683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4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604911"/>
            <a:ext cx="787791" cy="478302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604911"/>
            <a:ext cx="3004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171F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Target Pengguna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44760C-383B-4AED-AE11-96220B0A7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36" y="2486326"/>
            <a:ext cx="2766274" cy="1885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6D87C4-8A55-4A38-B256-26D7A84DB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90" y="2463866"/>
            <a:ext cx="1944794" cy="18853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25D4D5-5663-4308-AD6C-8315C26ACFD6}"/>
              </a:ext>
            </a:extLst>
          </p:cNvPr>
          <p:cNvSpPr txBox="1"/>
          <p:nvPr/>
        </p:nvSpPr>
        <p:spPr>
          <a:xfrm>
            <a:off x="2621624" y="448469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171F"/>
                </a:solidFill>
                <a:latin typeface="Nunito Light" panose="00000400000000000000" pitchFamily="2" charset="0"/>
              </a:rPr>
              <a:t>Panti </a:t>
            </a:r>
            <a:r>
              <a:rPr lang="en-US" dirty="0" err="1">
                <a:solidFill>
                  <a:srgbClr val="00171F"/>
                </a:solidFill>
                <a:latin typeface="Nunito Light" panose="00000400000000000000" pitchFamily="2" charset="0"/>
              </a:rPr>
              <a:t>penampungan</a:t>
            </a:r>
            <a:endParaRPr lang="en-US" dirty="0">
              <a:solidFill>
                <a:srgbClr val="00171F"/>
              </a:solidFill>
              <a:latin typeface="Nunito Light" panose="000004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9F92D-DA55-45A8-9354-EA721D086A46}"/>
              </a:ext>
            </a:extLst>
          </p:cNvPr>
          <p:cNvSpPr txBox="1"/>
          <p:nvPr/>
        </p:nvSpPr>
        <p:spPr>
          <a:xfrm>
            <a:off x="6872631" y="448469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171F"/>
                </a:solidFill>
                <a:latin typeface="Nunito Light" panose="00000400000000000000" pitchFamily="2" charset="0"/>
              </a:rPr>
              <a:t>Donatur dan relawan</a:t>
            </a:r>
          </a:p>
        </p:txBody>
      </p:sp>
    </p:spTree>
    <p:extLst>
      <p:ext uri="{BB962C8B-B14F-4D97-AF65-F5344CB8AC3E}">
        <p14:creationId xmlns:p14="http://schemas.microsoft.com/office/powerpoint/2010/main" val="191494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604911"/>
            <a:ext cx="787791" cy="478302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604911"/>
            <a:ext cx="338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Strategi</a:t>
            </a:r>
            <a:r>
              <a:rPr lang="en-US" sz="2800" b="1" dirty="0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 </a:t>
            </a:r>
            <a:r>
              <a:rPr lang="en-US" sz="2800" b="1" dirty="0" err="1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Pemasaran</a:t>
            </a:r>
            <a:endParaRPr lang="en-US" sz="2800" b="1" dirty="0">
              <a:solidFill>
                <a:srgbClr val="F7F1E3"/>
              </a:solidFill>
              <a:latin typeface="Proxima Nova Rg" panose="02000506030000020004" pitchFamily="2" charset="0"/>
              <a:cs typeface="Poppins SemiBold" panose="000007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5212AF-3003-4115-97D2-646BA92E9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37" r="18125"/>
          <a:stretch/>
        </p:blipFill>
        <p:spPr>
          <a:xfrm>
            <a:off x="6787486" y="0"/>
            <a:ext cx="540451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0286F-1650-4D45-9A64-96D16CCC6365}"/>
              </a:ext>
            </a:extLst>
          </p:cNvPr>
          <p:cNvSpPr txBox="1"/>
          <p:nvPr/>
        </p:nvSpPr>
        <p:spPr>
          <a:xfrm>
            <a:off x="590842" y="1323833"/>
            <a:ext cx="2042547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F7F1E3"/>
                </a:solidFill>
                <a:latin typeface="Nunito ExtraBold" panose="00000900000000000000" pitchFamily="2" charset="0"/>
              </a:rPr>
              <a:t>Sosialisasi</a:t>
            </a:r>
            <a:endParaRPr lang="en-US" sz="2000" b="1" dirty="0">
              <a:solidFill>
                <a:srgbClr val="F7F1E3"/>
              </a:solidFill>
              <a:latin typeface="Nunito ExtraBold" panose="000009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7F1E3"/>
                </a:solidFill>
                <a:latin typeface="Nunito Light" panose="00000400000000000000" pitchFamily="2" charset="0"/>
              </a:rPr>
              <a:t>Edukasi</a:t>
            </a:r>
            <a:endParaRPr lang="en-US" sz="2000" dirty="0">
              <a:solidFill>
                <a:srgbClr val="F7F1E3"/>
              </a:solidFill>
              <a:latin typeface="Nunito Light" panose="000004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7F1E3"/>
                </a:solidFill>
                <a:latin typeface="Nunito Light" panose="00000400000000000000" pitchFamily="2" charset="0"/>
              </a:rPr>
              <a:t>Implementasi</a:t>
            </a:r>
            <a:endParaRPr lang="en-US" sz="2000" dirty="0">
              <a:solidFill>
                <a:srgbClr val="F7F1E3"/>
              </a:solidFill>
              <a:latin typeface="Nunito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1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604911"/>
            <a:ext cx="787791" cy="478302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604911"/>
            <a:ext cx="338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Strategi</a:t>
            </a:r>
            <a:r>
              <a:rPr lang="en-US" sz="2800" b="1" dirty="0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 </a:t>
            </a:r>
            <a:r>
              <a:rPr lang="en-US" sz="2800" b="1" dirty="0" err="1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Pemasaran</a:t>
            </a:r>
            <a:endParaRPr lang="en-US" sz="2800" b="1" dirty="0">
              <a:solidFill>
                <a:srgbClr val="F7F1E3"/>
              </a:solidFill>
              <a:latin typeface="Proxima Nova Rg" panose="02000506030000020004" pitchFamily="2" charset="0"/>
              <a:cs typeface="Poppins SemiBold" panose="000007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5212AF-3003-4115-97D2-646BA92E9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37" r="18125"/>
          <a:stretch/>
        </p:blipFill>
        <p:spPr>
          <a:xfrm>
            <a:off x="6787486" y="0"/>
            <a:ext cx="540451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0286F-1650-4D45-9A64-96D16CCC6365}"/>
              </a:ext>
            </a:extLst>
          </p:cNvPr>
          <p:cNvSpPr txBox="1"/>
          <p:nvPr/>
        </p:nvSpPr>
        <p:spPr>
          <a:xfrm>
            <a:off x="590842" y="1323833"/>
            <a:ext cx="2042547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7F1E3"/>
                </a:solidFill>
                <a:latin typeface="Nunito Light" panose="00000400000000000000" pitchFamily="2" charset="0"/>
              </a:rPr>
              <a:t>Sosialisasi</a:t>
            </a:r>
            <a:endParaRPr lang="en-US" sz="2000" dirty="0">
              <a:solidFill>
                <a:srgbClr val="F7F1E3"/>
              </a:solidFill>
              <a:latin typeface="Nunito Light" panose="000004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7F1E3"/>
                </a:solidFill>
                <a:latin typeface="Nunito ExtraBold" panose="00000900000000000000" pitchFamily="2" charset="0"/>
              </a:rPr>
              <a:t>Edukasi</a:t>
            </a:r>
            <a:endParaRPr lang="en-US" sz="2000" dirty="0">
              <a:solidFill>
                <a:srgbClr val="F7F1E3"/>
              </a:solidFill>
              <a:latin typeface="Nunito ExtraBold" panose="000009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7F1E3"/>
                </a:solidFill>
                <a:latin typeface="Nunito Light" panose="00000400000000000000" pitchFamily="2" charset="0"/>
              </a:rPr>
              <a:t>Implementasi</a:t>
            </a:r>
            <a:endParaRPr lang="en-US" sz="2000" dirty="0">
              <a:solidFill>
                <a:srgbClr val="F7F1E3"/>
              </a:solidFill>
              <a:latin typeface="Nunito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8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604911"/>
            <a:ext cx="787791" cy="478302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604911"/>
            <a:ext cx="338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Strategi</a:t>
            </a:r>
            <a:r>
              <a:rPr lang="en-US" sz="2800" b="1" dirty="0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 </a:t>
            </a:r>
            <a:r>
              <a:rPr lang="en-US" sz="2800" b="1" dirty="0" err="1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Pemasaran</a:t>
            </a:r>
            <a:endParaRPr lang="en-US" sz="2800" b="1" dirty="0">
              <a:solidFill>
                <a:srgbClr val="F7F1E3"/>
              </a:solidFill>
              <a:latin typeface="Proxima Nova Rg" panose="02000506030000020004" pitchFamily="2" charset="0"/>
              <a:cs typeface="Poppins SemiBold" panose="000007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5212AF-3003-4115-97D2-646BA92E9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37" r="18125"/>
          <a:stretch/>
        </p:blipFill>
        <p:spPr>
          <a:xfrm>
            <a:off x="6787486" y="0"/>
            <a:ext cx="540451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0286F-1650-4D45-9A64-96D16CCC6365}"/>
              </a:ext>
            </a:extLst>
          </p:cNvPr>
          <p:cNvSpPr txBox="1"/>
          <p:nvPr/>
        </p:nvSpPr>
        <p:spPr>
          <a:xfrm>
            <a:off x="590842" y="1323833"/>
            <a:ext cx="2145139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7F1E3"/>
                </a:solidFill>
                <a:latin typeface="Nunito Light" panose="00000400000000000000" pitchFamily="2" charset="0"/>
              </a:rPr>
              <a:t>Sosialisasi</a:t>
            </a:r>
            <a:endParaRPr lang="en-US" sz="2000" dirty="0">
              <a:solidFill>
                <a:srgbClr val="F7F1E3"/>
              </a:solidFill>
              <a:latin typeface="Nunito Light" panose="000004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7F1E3"/>
                </a:solidFill>
                <a:latin typeface="Nunito Light" panose="00000400000000000000" pitchFamily="2" charset="0"/>
              </a:rPr>
              <a:t>Edukasi</a:t>
            </a:r>
            <a:endParaRPr lang="en-US" sz="2000" dirty="0">
              <a:solidFill>
                <a:srgbClr val="F7F1E3"/>
              </a:solidFill>
              <a:latin typeface="Nunito Light" panose="000004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7F1E3"/>
                </a:solidFill>
                <a:latin typeface="Nunito ExtraBold" panose="00000900000000000000" pitchFamily="2" charset="0"/>
              </a:rPr>
              <a:t>Implementasi</a:t>
            </a:r>
            <a:endParaRPr lang="en-US" sz="2000" dirty="0">
              <a:solidFill>
                <a:srgbClr val="F7F1E3"/>
              </a:solidFill>
              <a:latin typeface="Nunito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9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630850"/>
            <a:ext cx="672473" cy="1231106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636183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Model </a:t>
            </a:r>
            <a:r>
              <a:rPr lang="en-US" sz="2800" b="1" dirty="0" err="1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Bisnis</a:t>
            </a:r>
            <a:r>
              <a:rPr lang="en-US" sz="2800" b="1" dirty="0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 </a:t>
            </a:r>
            <a:r>
              <a:rPr lang="en-US" sz="2800" b="1" dirty="0" err="1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Awal</a:t>
            </a:r>
            <a:endParaRPr lang="en-US" sz="2800" b="1" dirty="0">
              <a:solidFill>
                <a:srgbClr val="F7F1E3"/>
              </a:solidFill>
              <a:latin typeface="Proxima Nova Rg" panose="02000506030000020004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D01D0-83AF-4A54-AEBD-B78C915BB6DB}"/>
              </a:ext>
            </a:extLst>
          </p:cNvPr>
          <p:cNvSpPr txBox="1"/>
          <p:nvPr/>
        </p:nvSpPr>
        <p:spPr>
          <a:xfrm>
            <a:off x="1726363" y="1154070"/>
            <a:ext cx="947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dirty="0">
                <a:solidFill>
                  <a:srgbClr val="F7F1E3"/>
                </a:solidFill>
                <a:latin typeface="Nunito Light" panose="00000400000000000000" pitchFamily="2" charset="0"/>
              </a:rPr>
              <a:t>Kami mengalokasikan beberapa persentase dari nominal tiap transaksi yang dilakukan di dalam aplikasi sebagai biaya pengembangan </a:t>
            </a:r>
            <a:r>
              <a:rPr lang="nn-NO" sz="2000" i="1" dirty="0">
                <a:solidFill>
                  <a:srgbClr val="F7F1E3"/>
                </a:solidFill>
                <a:latin typeface="Nunito Light" panose="00000400000000000000" pitchFamily="2" charset="0"/>
              </a:rPr>
              <a:t>platform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99EFAE-E483-4031-A8F7-F9C196DB9D04}"/>
              </a:ext>
            </a:extLst>
          </p:cNvPr>
          <p:cNvGrpSpPr/>
          <p:nvPr/>
        </p:nvGrpSpPr>
        <p:grpSpPr>
          <a:xfrm>
            <a:off x="3984927" y="2605160"/>
            <a:ext cx="1398276" cy="1391709"/>
            <a:chOff x="2613390" y="2605160"/>
            <a:chExt cx="1398276" cy="139170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185375-889D-43EA-A1DD-77DF4F1784F3}"/>
                </a:ext>
              </a:extLst>
            </p:cNvPr>
            <p:cNvSpPr/>
            <p:nvPr/>
          </p:nvSpPr>
          <p:spPr>
            <a:xfrm>
              <a:off x="2613390" y="2635545"/>
              <a:ext cx="1351129" cy="1351129"/>
            </a:xfrm>
            <a:prstGeom prst="ellipse">
              <a:avLst/>
            </a:prstGeom>
            <a:solidFill>
              <a:srgbClr val="9AC1D1"/>
            </a:solidFill>
            <a:ln>
              <a:solidFill>
                <a:srgbClr val="9AC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Partial Circle 2">
              <a:extLst>
                <a:ext uri="{FF2B5EF4-FFF2-40B4-BE49-F238E27FC236}">
                  <a16:creationId xmlns:a16="http://schemas.microsoft.com/office/drawing/2014/main" id="{B28038B6-F6CF-4ED9-ADE8-252E3784F96C}"/>
                </a:ext>
              </a:extLst>
            </p:cNvPr>
            <p:cNvSpPr/>
            <p:nvPr/>
          </p:nvSpPr>
          <p:spPr>
            <a:xfrm rot="1464080">
              <a:off x="2619957" y="2605160"/>
              <a:ext cx="1391709" cy="1391709"/>
            </a:xfrm>
            <a:prstGeom prst="pie">
              <a:avLst>
                <a:gd name="adj1" fmla="val 14640643"/>
                <a:gd name="adj2" fmla="val 16200000"/>
              </a:avLst>
            </a:prstGeom>
            <a:solidFill>
              <a:srgbClr val="FFE3A3"/>
            </a:solidFill>
            <a:ln>
              <a:solidFill>
                <a:srgbClr val="FFE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DC681-38B8-4E9B-A50D-8727A279AABE}"/>
              </a:ext>
            </a:extLst>
          </p:cNvPr>
          <p:cNvGrpSpPr/>
          <p:nvPr/>
        </p:nvGrpSpPr>
        <p:grpSpPr>
          <a:xfrm>
            <a:off x="6808797" y="2609621"/>
            <a:ext cx="1402976" cy="1402976"/>
            <a:chOff x="5602508" y="3232054"/>
            <a:chExt cx="1402976" cy="140297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D1ED3D-BC64-49A3-8D27-0DFDDF8B5221}"/>
                </a:ext>
              </a:extLst>
            </p:cNvPr>
            <p:cNvSpPr/>
            <p:nvPr/>
          </p:nvSpPr>
          <p:spPr>
            <a:xfrm>
              <a:off x="5602509" y="3283899"/>
              <a:ext cx="1351129" cy="1351129"/>
            </a:xfrm>
            <a:prstGeom prst="ellipse">
              <a:avLst/>
            </a:prstGeom>
            <a:solidFill>
              <a:srgbClr val="9AC1D1"/>
            </a:solidFill>
            <a:ln>
              <a:solidFill>
                <a:srgbClr val="9AC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CD822F32-4FFC-44B6-8C56-8D919EF1A74C}"/>
                </a:ext>
              </a:extLst>
            </p:cNvPr>
            <p:cNvSpPr/>
            <p:nvPr/>
          </p:nvSpPr>
          <p:spPr>
            <a:xfrm>
              <a:off x="5602508" y="3232054"/>
              <a:ext cx="1402976" cy="1402976"/>
            </a:xfrm>
            <a:prstGeom prst="pie">
              <a:avLst>
                <a:gd name="adj1" fmla="val 16152954"/>
                <a:gd name="adj2" fmla="val 16937042"/>
              </a:avLst>
            </a:prstGeom>
            <a:solidFill>
              <a:srgbClr val="FFE3A3"/>
            </a:solidFill>
            <a:ln>
              <a:solidFill>
                <a:srgbClr val="FFE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7751AA5-9A2E-4C15-9995-2C0E14987A35}"/>
              </a:ext>
            </a:extLst>
          </p:cNvPr>
          <p:cNvSpPr txBox="1"/>
          <p:nvPr/>
        </p:nvSpPr>
        <p:spPr>
          <a:xfrm>
            <a:off x="3962223" y="4085665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7F1E3"/>
                </a:solidFill>
                <a:latin typeface="Nunito Light" panose="00000400000000000000" pitchFamily="2" charset="0"/>
              </a:rPr>
              <a:t>Besar transaksi</a:t>
            </a:r>
          </a:p>
          <a:p>
            <a:pPr algn="ctr"/>
            <a:r>
              <a:rPr lang="en-US" sz="1400" dirty="0">
                <a:solidFill>
                  <a:srgbClr val="F7F1E3"/>
                </a:solidFill>
                <a:latin typeface="Nunito Light" panose="00000400000000000000" pitchFamily="2" charset="0"/>
              </a:rPr>
              <a:t>≥ 100.000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2C7E1-5FFC-4AE0-870D-3BF470C21463}"/>
              </a:ext>
            </a:extLst>
          </p:cNvPr>
          <p:cNvSpPr txBox="1"/>
          <p:nvPr/>
        </p:nvSpPr>
        <p:spPr>
          <a:xfrm>
            <a:off x="6786094" y="4085665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7F1E3"/>
                </a:solidFill>
                <a:latin typeface="Nunito Light" panose="00000400000000000000" pitchFamily="2" charset="0"/>
              </a:rPr>
              <a:t>Besar transaksi</a:t>
            </a:r>
          </a:p>
          <a:p>
            <a:pPr algn="ctr"/>
            <a:r>
              <a:rPr lang="en-US" sz="1400" dirty="0">
                <a:solidFill>
                  <a:srgbClr val="F7F1E3"/>
                </a:solidFill>
                <a:latin typeface="Nunito Light" panose="00000400000000000000" pitchFamily="2" charset="0"/>
              </a:rPr>
              <a:t>≥ 5.000.000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2FF0A-0D96-4A49-9150-CDF39F7B045D}"/>
              </a:ext>
            </a:extLst>
          </p:cNvPr>
          <p:cNvSpPr txBox="1"/>
          <p:nvPr/>
        </p:nvSpPr>
        <p:spPr>
          <a:xfrm>
            <a:off x="4389423" y="315236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171F"/>
                </a:solidFill>
                <a:latin typeface="Nunito ExtraBold" panose="00000900000000000000" pitchFamily="2" charset="0"/>
              </a:rPr>
              <a:t>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42F98-96DD-4B31-BEC5-4B7297F6C9F3}"/>
              </a:ext>
            </a:extLst>
          </p:cNvPr>
          <p:cNvSpPr txBox="1"/>
          <p:nvPr/>
        </p:nvSpPr>
        <p:spPr>
          <a:xfrm>
            <a:off x="7113908" y="324433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171F"/>
                </a:solidFill>
                <a:latin typeface="Nunito ExtraBold" panose="00000900000000000000" pitchFamily="2" charset="0"/>
              </a:rPr>
              <a:t>2.5%</a:t>
            </a:r>
          </a:p>
        </p:txBody>
      </p:sp>
    </p:spTree>
    <p:extLst>
      <p:ext uri="{BB962C8B-B14F-4D97-AF65-F5344CB8AC3E}">
        <p14:creationId xmlns:p14="http://schemas.microsoft.com/office/powerpoint/2010/main" val="207632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5169786"/>
            <a:ext cx="672473" cy="978349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5169787"/>
            <a:ext cx="16017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Rencana</a:t>
            </a:r>
            <a:endParaRPr lang="en-US" sz="2800" b="1" dirty="0">
              <a:solidFill>
                <a:srgbClr val="F7F1E3"/>
              </a:solidFill>
              <a:latin typeface="Proxima Nova Rg" panose="02000506030000020004" pitchFamily="2" charset="0"/>
              <a:cs typeface="Poppins SemiBold" panose="00000700000000000000" pitchFamily="2" charset="0"/>
            </a:endParaRPr>
          </a:p>
          <a:p>
            <a:r>
              <a:rPr lang="en-US" sz="2800" b="1" dirty="0" err="1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Bisnis</a:t>
            </a:r>
            <a:endParaRPr lang="en-US" sz="2800" b="1" dirty="0">
              <a:solidFill>
                <a:srgbClr val="F7F1E3"/>
              </a:solidFill>
              <a:latin typeface="Proxima Nova Rg" panose="02000506030000020004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5DFEDC-56F2-4273-97AF-44F5EB78AC19}"/>
              </a:ext>
            </a:extLst>
          </p:cNvPr>
          <p:cNvSpPr/>
          <p:nvPr/>
        </p:nvSpPr>
        <p:spPr>
          <a:xfrm>
            <a:off x="3889612" y="0"/>
            <a:ext cx="8302388" cy="6858000"/>
          </a:xfrm>
          <a:prstGeom prst="rect">
            <a:avLst/>
          </a:prstGeom>
          <a:solidFill>
            <a:srgbClr val="F7F1E3"/>
          </a:solidFill>
          <a:ln>
            <a:solidFill>
              <a:srgbClr val="F7F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ADDD79-8E07-46FE-ABA0-87D1CA287572}"/>
              </a:ext>
            </a:extLst>
          </p:cNvPr>
          <p:cNvGrpSpPr/>
          <p:nvPr/>
        </p:nvGrpSpPr>
        <p:grpSpPr>
          <a:xfrm>
            <a:off x="5944719" y="3859376"/>
            <a:ext cx="4192174" cy="1799584"/>
            <a:chOff x="5944719" y="1853492"/>
            <a:chExt cx="4192174" cy="179958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21F5E62-BCFA-41B6-8CB3-755E3D150A2E}"/>
                </a:ext>
              </a:extLst>
            </p:cNvPr>
            <p:cNvSpPr/>
            <p:nvPr/>
          </p:nvSpPr>
          <p:spPr>
            <a:xfrm>
              <a:off x="7341668" y="1853492"/>
              <a:ext cx="1351129" cy="1351129"/>
            </a:xfrm>
            <a:prstGeom prst="ellipse">
              <a:avLst/>
            </a:prstGeom>
            <a:solidFill>
              <a:srgbClr val="9AC1D1"/>
            </a:solidFill>
            <a:ln>
              <a:solidFill>
                <a:srgbClr val="9AC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7E3FFB-261E-4F30-B03F-77D1BE3B2342}"/>
                </a:ext>
              </a:extLst>
            </p:cNvPr>
            <p:cNvSpPr txBox="1"/>
            <p:nvPr/>
          </p:nvSpPr>
          <p:spPr>
            <a:xfrm>
              <a:off x="5944719" y="3252966"/>
              <a:ext cx="41921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171F"/>
                  </a:solidFill>
                  <a:latin typeface="Nunito" panose="00000500000000000000" pitchFamily="2" charset="0"/>
                </a:rPr>
                <a:t>Dana pengembangan </a:t>
              </a:r>
              <a:r>
                <a:rPr lang="en-US" sz="2000" dirty="0" err="1">
                  <a:solidFill>
                    <a:srgbClr val="00171F"/>
                  </a:solidFill>
                  <a:latin typeface="Nunito" panose="00000500000000000000" pitchFamily="2" charset="0"/>
                </a:rPr>
                <a:t>dari</a:t>
              </a:r>
              <a:r>
                <a:rPr lang="en-US" sz="2000" dirty="0">
                  <a:solidFill>
                    <a:srgbClr val="00171F"/>
                  </a:solidFill>
                  <a:latin typeface="Nunito" panose="00000500000000000000" pitchFamily="2" charset="0"/>
                </a:rPr>
                <a:t> </a:t>
              </a:r>
              <a:r>
                <a:rPr lang="en-US" sz="2000" dirty="0">
                  <a:solidFill>
                    <a:srgbClr val="00171F"/>
                  </a:solidFill>
                  <a:latin typeface="Nunito ExtraBold" panose="00000900000000000000" pitchFamily="2" charset="0"/>
                </a:rPr>
                <a:t>investor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3FD84F-F641-4E03-869A-EFBFF82168D1}"/>
                </a:ext>
              </a:extLst>
            </p:cNvPr>
            <p:cNvSpPr txBox="1"/>
            <p:nvPr/>
          </p:nvSpPr>
          <p:spPr>
            <a:xfrm>
              <a:off x="7631878" y="238115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171F"/>
                  </a:solidFill>
                  <a:latin typeface="Nunito ExtraBold" panose="00000900000000000000" pitchFamily="2" charset="0"/>
                </a:rPr>
                <a:t>100%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492A92D-3719-40E8-9B4E-808709EA43DA}"/>
              </a:ext>
            </a:extLst>
          </p:cNvPr>
          <p:cNvSpPr txBox="1"/>
          <p:nvPr/>
        </p:nvSpPr>
        <p:spPr>
          <a:xfrm>
            <a:off x="6578375" y="2358700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171F"/>
                </a:solidFill>
                <a:latin typeface="Nunito ExtraBold" panose="00000900000000000000" pitchFamily="2" charset="0"/>
              </a:rPr>
              <a:t>Pengembangan</a:t>
            </a:r>
            <a:r>
              <a:rPr lang="en-US" sz="2000" dirty="0">
                <a:solidFill>
                  <a:srgbClr val="00171F"/>
                </a:solidFill>
                <a:latin typeface="Nunito" panose="00000500000000000000" pitchFamily="2" charset="0"/>
              </a:rPr>
              <a:t> </a:t>
            </a:r>
            <a:r>
              <a:rPr lang="en-US" sz="2000" dirty="0" err="1">
                <a:solidFill>
                  <a:srgbClr val="00171F"/>
                </a:solidFill>
                <a:latin typeface="Nunito" panose="00000500000000000000" pitchFamily="2" charset="0"/>
              </a:rPr>
              <a:t>aplikasi</a:t>
            </a:r>
            <a:endParaRPr lang="en-US" sz="2000" dirty="0">
              <a:solidFill>
                <a:srgbClr val="00171F"/>
              </a:solidFill>
              <a:latin typeface="Nunito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58407-628B-49CE-85A9-44767FF2E62E}"/>
              </a:ext>
            </a:extLst>
          </p:cNvPr>
          <p:cNvSpPr txBox="1"/>
          <p:nvPr/>
        </p:nvSpPr>
        <p:spPr>
          <a:xfrm>
            <a:off x="6008508" y="1131788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171F"/>
                </a:solidFill>
                <a:latin typeface="Nunito ExtraBold" panose="00000900000000000000" pitchFamily="2" charset="0"/>
              </a:rPr>
              <a:t>Pembaharuan</a:t>
            </a:r>
            <a:r>
              <a:rPr lang="en-US" sz="2000" dirty="0">
                <a:solidFill>
                  <a:srgbClr val="00171F"/>
                </a:solidFill>
                <a:latin typeface="Nunito" panose="00000500000000000000" pitchFamily="2" charset="0"/>
              </a:rPr>
              <a:t> </a:t>
            </a:r>
            <a:r>
              <a:rPr lang="en-US" sz="2000" dirty="0" err="1">
                <a:solidFill>
                  <a:srgbClr val="00171F"/>
                </a:solidFill>
                <a:latin typeface="Nunito" panose="00000500000000000000" pitchFamily="2" charset="0"/>
              </a:rPr>
              <a:t>strategi</a:t>
            </a:r>
            <a:r>
              <a:rPr lang="en-US" sz="2000" dirty="0">
                <a:solidFill>
                  <a:srgbClr val="00171F"/>
                </a:solidFill>
                <a:latin typeface="Nunito" panose="00000500000000000000" pitchFamily="2" charset="0"/>
              </a:rPr>
              <a:t> </a:t>
            </a:r>
            <a:r>
              <a:rPr lang="en-US" sz="2000" dirty="0" err="1">
                <a:solidFill>
                  <a:srgbClr val="00171F"/>
                </a:solidFill>
                <a:latin typeface="Nunito" panose="00000500000000000000" pitchFamily="2" charset="0"/>
              </a:rPr>
              <a:t>pemasaran</a:t>
            </a:r>
            <a:endParaRPr lang="en-US" sz="2000" dirty="0">
              <a:solidFill>
                <a:srgbClr val="00171F"/>
              </a:soli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87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604911"/>
            <a:ext cx="787791" cy="478302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604911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Pengembangan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6B089A-C044-417A-AA20-35CC2B68DAB3}"/>
              </a:ext>
            </a:extLst>
          </p:cNvPr>
          <p:cNvGrpSpPr/>
          <p:nvPr/>
        </p:nvGrpSpPr>
        <p:grpSpPr>
          <a:xfrm>
            <a:off x="4150651" y="1734037"/>
            <a:ext cx="3391502" cy="3391502"/>
            <a:chOff x="4150651" y="1973881"/>
            <a:chExt cx="3391502" cy="3391502"/>
          </a:xfrm>
        </p:grpSpPr>
        <p:sp>
          <p:nvSpPr>
            <p:cNvPr id="2" name="Partial Circle 1">
              <a:extLst>
                <a:ext uri="{FF2B5EF4-FFF2-40B4-BE49-F238E27FC236}">
                  <a16:creationId xmlns:a16="http://schemas.microsoft.com/office/drawing/2014/main" id="{E4967B4E-5EEE-47BC-9D91-63C62E44A171}"/>
                </a:ext>
              </a:extLst>
            </p:cNvPr>
            <p:cNvSpPr/>
            <p:nvPr/>
          </p:nvSpPr>
          <p:spPr>
            <a:xfrm rot="10800000">
              <a:off x="4150651" y="1973881"/>
              <a:ext cx="3391502" cy="3391502"/>
            </a:xfrm>
            <a:prstGeom prst="pie">
              <a:avLst>
                <a:gd name="adj1" fmla="val 10785080"/>
                <a:gd name="adj2" fmla="val 16200000"/>
              </a:avLst>
            </a:prstGeom>
            <a:solidFill>
              <a:srgbClr val="FFC125"/>
            </a:solidFill>
            <a:ln>
              <a:solidFill>
                <a:srgbClr val="FFC1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Partial Circle 9">
              <a:extLst>
                <a:ext uri="{FF2B5EF4-FFF2-40B4-BE49-F238E27FC236}">
                  <a16:creationId xmlns:a16="http://schemas.microsoft.com/office/drawing/2014/main" id="{A96D3749-3BAE-472C-916E-994565680032}"/>
                </a:ext>
              </a:extLst>
            </p:cNvPr>
            <p:cNvSpPr/>
            <p:nvPr/>
          </p:nvSpPr>
          <p:spPr>
            <a:xfrm rot="16200000">
              <a:off x="4150651" y="1973881"/>
              <a:ext cx="3391502" cy="3391502"/>
            </a:xfrm>
            <a:prstGeom prst="pie">
              <a:avLst>
                <a:gd name="adj1" fmla="val 10785080"/>
                <a:gd name="adj2" fmla="val 16200000"/>
              </a:avLst>
            </a:prstGeom>
            <a:solidFill>
              <a:srgbClr val="FFDA79"/>
            </a:solidFill>
            <a:ln>
              <a:solidFill>
                <a:srgbClr val="FFDA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1B2C2F80-EE3B-4B7D-BB99-5470124C098D}"/>
                </a:ext>
              </a:extLst>
            </p:cNvPr>
            <p:cNvSpPr/>
            <p:nvPr/>
          </p:nvSpPr>
          <p:spPr>
            <a:xfrm>
              <a:off x="4150651" y="1973881"/>
              <a:ext cx="3391502" cy="3391502"/>
            </a:xfrm>
            <a:prstGeom prst="pie">
              <a:avLst>
                <a:gd name="adj1" fmla="val 10785080"/>
                <a:gd name="adj2" fmla="val 16200000"/>
              </a:avLst>
            </a:prstGeom>
            <a:solidFill>
              <a:srgbClr val="FFE3A3"/>
            </a:solidFill>
            <a:ln>
              <a:solidFill>
                <a:srgbClr val="FFE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5C9974A3-CF9A-493E-A26D-A22CC654754C}"/>
                </a:ext>
              </a:extLst>
            </p:cNvPr>
            <p:cNvSpPr/>
            <p:nvPr/>
          </p:nvSpPr>
          <p:spPr>
            <a:xfrm rot="5400000">
              <a:off x="4150651" y="1973881"/>
              <a:ext cx="3391502" cy="3391502"/>
            </a:xfrm>
            <a:prstGeom prst="pie">
              <a:avLst>
                <a:gd name="adj1" fmla="val 10785080"/>
                <a:gd name="adj2" fmla="val 16200000"/>
              </a:avLst>
            </a:prstGeom>
            <a:solidFill>
              <a:srgbClr val="FAB300"/>
            </a:solidFill>
            <a:ln>
              <a:solidFill>
                <a:srgbClr val="FAB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7C143E3-34A7-4F1D-A4C4-250CAD57AD92}"/>
              </a:ext>
            </a:extLst>
          </p:cNvPr>
          <p:cNvSpPr/>
          <p:nvPr/>
        </p:nvSpPr>
        <p:spPr>
          <a:xfrm>
            <a:off x="4790275" y="2373660"/>
            <a:ext cx="2112255" cy="2112255"/>
          </a:xfrm>
          <a:prstGeom prst="ellipse">
            <a:avLst/>
          </a:prstGeom>
          <a:solidFill>
            <a:srgbClr val="F7F1E3"/>
          </a:solidFill>
          <a:ln>
            <a:solidFill>
              <a:srgbClr val="F7F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AE936E-2A8A-4CF5-A8A9-EB5BC1384CB4}"/>
              </a:ext>
            </a:extLst>
          </p:cNvPr>
          <p:cNvSpPr/>
          <p:nvPr/>
        </p:nvSpPr>
        <p:spPr>
          <a:xfrm>
            <a:off x="4150650" y="3125909"/>
            <a:ext cx="623692" cy="623692"/>
          </a:xfrm>
          <a:prstGeom prst="ellipse">
            <a:avLst/>
          </a:prstGeom>
          <a:solidFill>
            <a:srgbClr val="FFE3A3"/>
          </a:solidFill>
          <a:ln>
            <a:solidFill>
              <a:srgbClr val="FFE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6B2611-AA1C-4B95-9278-343619A9B451}"/>
              </a:ext>
            </a:extLst>
          </p:cNvPr>
          <p:cNvSpPr/>
          <p:nvPr/>
        </p:nvSpPr>
        <p:spPr>
          <a:xfrm>
            <a:off x="6918464" y="3092107"/>
            <a:ext cx="623688" cy="623688"/>
          </a:xfrm>
          <a:prstGeom prst="ellipse">
            <a:avLst/>
          </a:prstGeom>
          <a:solidFill>
            <a:srgbClr val="FFC125"/>
          </a:solidFill>
          <a:ln>
            <a:solidFill>
              <a:srgbClr val="FFC1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341318-1D74-487B-B8BE-3D2C02C1C0D5}"/>
              </a:ext>
            </a:extLst>
          </p:cNvPr>
          <p:cNvSpPr/>
          <p:nvPr/>
        </p:nvSpPr>
        <p:spPr>
          <a:xfrm>
            <a:off x="5461992" y="1732460"/>
            <a:ext cx="663428" cy="633726"/>
          </a:xfrm>
          <a:prstGeom prst="ellipse">
            <a:avLst/>
          </a:prstGeom>
          <a:solidFill>
            <a:srgbClr val="FAB300"/>
          </a:solidFill>
          <a:ln>
            <a:solidFill>
              <a:srgbClr val="FA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00C428-2AD5-4251-B427-66B23952F03F}"/>
              </a:ext>
            </a:extLst>
          </p:cNvPr>
          <p:cNvSpPr/>
          <p:nvPr/>
        </p:nvSpPr>
        <p:spPr>
          <a:xfrm>
            <a:off x="5596805" y="4493388"/>
            <a:ext cx="632150" cy="632150"/>
          </a:xfrm>
          <a:prstGeom prst="ellipse">
            <a:avLst/>
          </a:prstGeom>
          <a:solidFill>
            <a:srgbClr val="FFDA79"/>
          </a:solidFill>
          <a:ln>
            <a:solidFill>
              <a:srgbClr val="FFDA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8C9CE1-E881-4C9E-A519-70AF5D34B5F3}"/>
              </a:ext>
            </a:extLst>
          </p:cNvPr>
          <p:cNvSpPr txBox="1"/>
          <p:nvPr/>
        </p:nvSpPr>
        <p:spPr>
          <a:xfrm>
            <a:off x="4290557" y="32443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unito ExtraBold" panose="00000900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398B54-B4EF-4D01-93F0-6382190BACF5}"/>
              </a:ext>
            </a:extLst>
          </p:cNvPr>
          <p:cNvSpPr txBox="1"/>
          <p:nvPr/>
        </p:nvSpPr>
        <p:spPr>
          <a:xfrm>
            <a:off x="5721721" y="4624797"/>
            <a:ext cx="24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unito ExtraBold" panose="00000900000000000000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B9CC5C-90C7-4B1A-9DD8-9C0AEB2053DD}"/>
              </a:ext>
            </a:extLst>
          </p:cNvPr>
          <p:cNvSpPr txBox="1"/>
          <p:nvPr/>
        </p:nvSpPr>
        <p:spPr>
          <a:xfrm>
            <a:off x="7066334" y="32530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unito ExtraBold" panose="00000900000000000000" pitchFamily="2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502FE4-11BC-4BB9-A664-2DC5526EFDBB}"/>
              </a:ext>
            </a:extLst>
          </p:cNvPr>
          <p:cNvSpPr txBox="1"/>
          <p:nvPr/>
        </p:nvSpPr>
        <p:spPr>
          <a:xfrm>
            <a:off x="5657999" y="18646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unito ExtraBold" panose="00000900000000000000" pitchFamily="2" charset="0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58C9BE-6E20-47B9-BE8C-202B4AD6250A}"/>
              </a:ext>
            </a:extLst>
          </p:cNvPr>
          <p:cNvSpPr txBox="1"/>
          <p:nvPr/>
        </p:nvSpPr>
        <p:spPr>
          <a:xfrm>
            <a:off x="2305177" y="229370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Nunito" panose="00000500000000000000" pitchFamily="2" charset="0"/>
              </a:rPr>
              <a:t>Kategori</a:t>
            </a:r>
            <a:r>
              <a:rPr lang="en-US" dirty="0">
                <a:latin typeface="Nunito" panose="00000500000000000000" pitchFamily="2" charset="0"/>
              </a:rPr>
              <a:t> donasi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87B539-8A9B-476C-80C1-DA0374644961}"/>
              </a:ext>
            </a:extLst>
          </p:cNvPr>
          <p:cNvSpPr txBox="1"/>
          <p:nvPr/>
        </p:nvSpPr>
        <p:spPr>
          <a:xfrm>
            <a:off x="1354596" y="4608232"/>
            <a:ext cx="271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Nunito" panose="00000500000000000000" pitchFamily="2" charset="0"/>
              </a:rPr>
              <a:t>Respons</a:t>
            </a:r>
            <a:r>
              <a:rPr lang="en-US" dirty="0">
                <a:latin typeface="Nunito" panose="00000500000000000000" pitchFamily="2" charset="0"/>
              </a:rPr>
              <a:t> dan </a:t>
            </a:r>
            <a:r>
              <a:rPr lang="en-US" dirty="0" err="1">
                <a:latin typeface="Nunito" panose="00000500000000000000" pitchFamily="2" charset="0"/>
              </a:rPr>
              <a:t>pembagian</a:t>
            </a:r>
            <a:endParaRPr lang="en-US" dirty="0">
              <a:latin typeface="Nunito" panose="00000500000000000000" pitchFamily="2" charset="0"/>
            </a:endParaRPr>
          </a:p>
          <a:p>
            <a:r>
              <a:rPr lang="en-US" dirty="0">
                <a:latin typeface="Nunito" panose="00000500000000000000" pitchFamily="2" charset="0"/>
              </a:rPr>
              <a:t>postingan Panti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194220-F42F-4A2E-8697-C4FD11993F82}"/>
              </a:ext>
            </a:extLst>
          </p:cNvPr>
          <p:cNvSpPr txBox="1"/>
          <p:nvPr/>
        </p:nvSpPr>
        <p:spPr>
          <a:xfrm>
            <a:off x="7667069" y="2281164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" panose="00000500000000000000" pitchFamily="2" charset="0"/>
              </a:rPr>
              <a:t>Lainnya lebih </a:t>
            </a:r>
            <a:r>
              <a:rPr lang="en-US" dirty="0" err="1">
                <a:latin typeface="Nunito" panose="00000500000000000000" pitchFamily="2" charset="0"/>
              </a:rPr>
              <a:t>lanjut</a:t>
            </a:r>
            <a:endParaRPr lang="en-US" dirty="0">
              <a:latin typeface="Nunito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EF7447-533D-4B2F-8E3E-E66014BF44DE}"/>
              </a:ext>
            </a:extLst>
          </p:cNvPr>
          <p:cNvSpPr txBox="1"/>
          <p:nvPr/>
        </p:nvSpPr>
        <p:spPr>
          <a:xfrm>
            <a:off x="7667069" y="4624796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Nunito" panose="00000500000000000000" pitchFamily="2" charset="0"/>
              </a:rPr>
              <a:t>Otokonfirmasi</a:t>
            </a:r>
            <a:r>
              <a:rPr lang="en-US" dirty="0">
                <a:latin typeface="Nunito" panose="00000500000000000000" pitchFamily="2" charset="0"/>
              </a:rPr>
              <a:t> berkas legal</a:t>
            </a:r>
          </a:p>
        </p:txBody>
      </p:sp>
    </p:spTree>
    <p:extLst>
      <p:ext uri="{BB962C8B-B14F-4D97-AF65-F5344CB8AC3E}">
        <p14:creationId xmlns:p14="http://schemas.microsoft.com/office/powerpoint/2010/main" val="253201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BB7660-2448-4049-B949-C7782BB0C841}"/>
              </a:ext>
            </a:extLst>
          </p:cNvPr>
          <p:cNvSpPr txBox="1"/>
          <p:nvPr/>
        </p:nvSpPr>
        <p:spPr>
          <a:xfrm>
            <a:off x="4444746" y="3228945"/>
            <a:ext cx="3119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IBM Plex Sans ExtraLight" panose="020B0303050203000203" pitchFamily="34" charset="0"/>
              </a:rPr>
              <a:t>“Insert closing quote here”</a:t>
            </a:r>
          </a:p>
        </p:txBody>
      </p:sp>
    </p:spTree>
    <p:extLst>
      <p:ext uri="{BB962C8B-B14F-4D97-AF65-F5344CB8AC3E}">
        <p14:creationId xmlns:p14="http://schemas.microsoft.com/office/powerpoint/2010/main" val="276020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604911"/>
            <a:ext cx="787791" cy="478302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604911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Permasalahan</a:t>
            </a:r>
            <a:endParaRPr lang="en-US" sz="2800" b="1" dirty="0">
              <a:solidFill>
                <a:srgbClr val="F7F1E3"/>
              </a:solidFill>
              <a:latin typeface="Proxima Nova Rg" panose="02000506030000020004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6BE1A-5E16-4355-88D8-2417B1A07581}"/>
              </a:ext>
            </a:extLst>
          </p:cNvPr>
          <p:cNvSpPr txBox="1"/>
          <p:nvPr/>
        </p:nvSpPr>
        <p:spPr>
          <a:xfrm>
            <a:off x="5468534" y="2264224"/>
            <a:ext cx="4783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7F1E3"/>
                </a:solidFill>
                <a:latin typeface="Nunito Light" panose="00000400000000000000" pitchFamily="2" charset="0"/>
              </a:rPr>
              <a:t>Jumlah panti </a:t>
            </a:r>
            <a:r>
              <a:rPr lang="en-US" sz="2000" dirty="0" err="1">
                <a:solidFill>
                  <a:srgbClr val="F7F1E3"/>
                </a:solidFill>
                <a:latin typeface="Nunito Light" panose="00000400000000000000" pitchFamily="2" charset="0"/>
              </a:rPr>
              <a:t>penampungan</a:t>
            </a:r>
            <a:r>
              <a:rPr lang="en-US" sz="2000" dirty="0">
                <a:solidFill>
                  <a:srgbClr val="F7F1E3"/>
                </a:solidFill>
                <a:latin typeface="Nunito Light" panose="00000400000000000000" pitchFamily="2" charset="0"/>
              </a:rPr>
              <a:t> di Indonesia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42A1C-3A80-4130-B046-04BF2343E4CF}"/>
              </a:ext>
            </a:extLst>
          </p:cNvPr>
          <p:cNvSpPr txBox="1"/>
          <p:nvPr/>
        </p:nvSpPr>
        <p:spPr>
          <a:xfrm>
            <a:off x="5468534" y="3671732"/>
            <a:ext cx="4443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7F1E3"/>
                </a:solidFill>
                <a:latin typeface="Nunito Light" panose="00000400000000000000" pitchFamily="2" charset="0"/>
              </a:rPr>
              <a:t>Jumlah </a:t>
            </a:r>
            <a:r>
              <a:rPr lang="en-US" sz="2000" dirty="0" err="1">
                <a:solidFill>
                  <a:srgbClr val="F7F1E3"/>
                </a:solidFill>
                <a:latin typeface="Nunito Light" panose="00000400000000000000" pitchFamily="2" charset="0"/>
              </a:rPr>
              <a:t>penghuni</a:t>
            </a:r>
            <a:r>
              <a:rPr lang="en-US" sz="2000" dirty="0">
                <a:solidFill>
                  <a:srgbClr val="F7F1E3"/>
                </a:solidFill>
                <a:latin typeface="Nunito Light" panose="00000400000000000000" pitchFamily="2" charset="0"/>
              </a:rPr>
              <a:t> panti </a:t>
            </a:r>
            <a:r>
              <a:rPr lang="en-US" sz="2000" dirty="0" err="1">
                <a:solidFill>
                  <a:srgbClr val="F7F1E3"/>
                </a:solidFill>
                <a:latin typeface="Nunito Light" panose="00000400000000000000" pitchFamily="2" charset="0"/>
              </a:rPr>
              <a:t>penampungan</a:t>
            </a:r>
            <a:endParaRPr lang="en-US" sz="2000" dirty="0">
              <a:solidFill>
                <a:srgbClr val="F7F1E3"/>
              </a:solidFill>
              <a:latin typeface="Nunito Light" panose="00000400000000000000" pitchFamily="2" charset="0"/>
            </a:endParaRPr>
          </a:p>
          <a:p>
            <a:r>
              <a:rPr lang="en-US" sz="2000" dirty="0">
                <a:solidFill>
                  <a:srgbClr val="F7F1E3"/>
                </a:solidFill>
                <a:latin typeface="Nunito Light" panose="00000400000000000000" pitchFamily="2" charset="0"/>
              </a:rPr>
              <a:t>di Indonesia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74300-AD0F-49EE-A6A4-59B34D971182}"/>
              </a:ext>
            </a:extLst>
          </p:cNvPr>
          <p:cNvSpPr txBox="1"/>
          <p:nvPr/>
        </p:nvSpPr>
        <p:spPr>
          <a:xfrm>
            <a:off x="2061214" y="1540949"/>
            <a:ext cx="2890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F7F1E3"/>
                </a:solidFill>
                <a:latin typeface="Nunito ExtraBold" panose="00000900000000000000" pitchFamily="2" charset="0"/>
              </a:rPr>
              <a:t>7000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4EC6D-BF6E-41B4-B05C-C8B9AA3975F5}"/>
              </a:ext>
            </a:extLst>
          </p:cNvPr>
          <p:cNvSpPr txBox="1"/>
          <p:nvPr/>
        </p:nvSpPr>
        <p:spPr>
          <a:xfrm>
            <a:off x="2061214" y="3564010"/>
            <a:ext cx="2890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7F1E3"/>
                </a:solidFill>
                <a:latin typeface="Nunito ExtraBold" panose="00000900000000000000" pitchFamily="2" charset="0"/>
              </a:rPr>
              <a:t>500.000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25036-A607-47C6-BA1A-9CEE4E5B417B}"/>
              </a:ext>
            </a:extLst>
          </p:cNvPr>
          <p:cNvSpPr/>
          <p:nvPr/>
        </p:nvSpPr>
        <p:spPr>
          <a:xfrm>
            <a:off x="10252216" y="6238815"/>
            <a:ext cx="1822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7F1E3"/>
                </a:solidFill>
                <a:latin typeface="IBM Plex Sans ExtraLight" panose="020B0303050203000203" pitchFamily="34" charset="0"/>
              </a:rPr>
              <a:t>(</a:t>
            </a:r>
            <a:r>
              <a:rPr lang="en-US" sz="1600" i="1" dirty="0" err="1">
                <a:solidFill>
                  <a:srgbClr val="F7F1E3"/>
                </a:solidFill>
                <a:latin typeface="IBM Plex Sans ExtraLight" panose="020B0303050203000203" pitchFamily="34" charset="0"/>
              </a:rPr>
              <a:t>Kemensos</a:t>
            </a:r>
            <a:r>
              <a:rPr lang="en-US" sz="1600" i="1" dirty="0">
                <a:solidFill>
                  <a:srgbClr val="F7F1E3"/>
                </a:solidFill>
                <a:latin typeface="IBM Plex Sans ExtraLight" panose="020B0303050203000203" pitchFamily="34" charset="0"/>
              </a:rPr>
              <a:t>, 2018)</a:t>
            </a:r>
          </a:p>
        </p:txBody>
      </p:sp>
    </p:spTree>
    <p:extLst>
      <p:ext uri="{BB962C8B-B14F-4D97-AF65-F5344CB8AC3E}">
        <p14:creationId xmlns:p14="http://schemas.microsoft.com/office/powerpoint/2010/main" val="213118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604911"/>
            <a:ext cx="787791" cy="478302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604911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7F1E3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Permasalahan</a:t>
            </a:r>
            <a:endParaRPr lang="en-US" sz="2800" b="1" dirty="0">
              <a:solidFill>
                <a:srgbClr val="F7F1E3"/>
              </a:solidFill>
              <a:latin typeface="Proxima Nova Rg" panose="02000506030000020004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BBF6D6-3BDB-4B5A-850B-F79BD613E19D}"/>
              </a:ext>
            </a:extLst>
          </p:cNvPr>
          <p:cNvSpPr txBox="1"/>
          <p:nvPr/>
        </p:nvSpPr>
        <p:spPr>
          <a:xfrm>
            <a:off x="4232177" y="1711226"/>
            <a:ext cx="4841390" cy="1426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7F1E3"/>
                </a:solidFill>
                <a:latin typeface="Nunito SemiBold" panose="00000700000000000000" pitchFamily="2" charset="0"/>
              </a:rPr>
              <a:t>Kebutuhan dan biaya </a:t>
            </a:r>
            <a:r>
              <a:rPr lang="en-US" sz="2000" dirty="0" err="1">
                <a:solidFill>
                  <a:srgbClr val="F7F1E3"/>
                </a:solidFill>
                <a:latin typeface="Nunito SemiBold" panose="00000700000000000000" pitchFamily="2" charset="0"/>
              </a:rPr>
              <a:t>operasional</a:t>
            </a:r>
            <a:r>
              <a:rPr lang="en-US" sz="2000" dirty="0">
                <a:solidFill>
                  <a:srgbClr val="F7F1E3"/>
                </a:solidFill>
                <a:latin typeface="Nunito SemiBold" panose="00000700000000000000" pitchFamily="2" charset="0"/>
              </a:rPr>
              <a:t> panti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7F1E3"/>
                </a:solidFill>
                <a:latin typeface="Nunito Light" panose="00000400000000000000" pitchFamily="2" charset="0"/>
              </a:rPr>
              <a:t>Berjumlah</a:t>
            </a:r>
            <a:r>
              <a:rPr lang="en-US" sz="2000" dirty="0">
                <a:solidFill>
                  <a:srgbClr val="F7F1E3"/>
                </a:solidFill>
                <a:latin typeface="Nunito Light" panose="00000400000000000000" pitchFamily="2" charset="0"/>
              </a:rPr>
              <a:t> besar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7F1E3"/>
                </a:solidFill>
                <a:latin typeface="Nunito Light" panose="00000400000000000000" pitchFamily="2" charset="0"/>
              </a:rPr>
              <a:t>Variatif</a:t>
            </a:r>
            <a:endParaRPr lang="en-US" sz="2000" dirty="0">
              <a:solidFill>
                <a:srgbClr val="F7F1E3"/>
              </a:solidFill>
              <a:latin typeface="Nunito Light" panose="000004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5DB92-8855-45D7-B285-E4A55F01FF62}"/>
              </a:ext>
            </a:extLst>
          </p:cNvPr>
          <p:cNvSpPr txBox="1"/>
          <p:nvPr/>
        </p:nvSpPr>
        <p:spPr>
          <a:xfrm>
            <a:off x="4232177" y="3721315"/>
            <a:ext cx="5089855" cy="97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7F1E3"/>
                </a:solidFill>
                <a:latin typeface="Nunito SemiBold" panose="00000700000000000000" pitchFamily="2" charset="0"/>
              </a:rPr>
              <a:t>Pemasukan</a:t>
            </a:r>
            <a:r>
              <a:rPr lang="en-US" sz="2000" dirty="0">
                <a:solidFill>
                  <a:srgbClr val="F7F1E3"/>
                </a:solidFill>
                <a:latin typeface="Nunito SemiBold" panose="00000700000000000000" pitchFamily="2" charset="0"/>
              </a:rPr>
              <a:t> yang </a:t>
            </a:r>
            <a:r>
              <a:rPr lang="en-US" sz="2000" dirty="0" err="1">
                <a:solidFill>
                  <a:srgbClr val="F7F1E3"/>
                </a:solidFill>
                <a:latin typeface="Nunito SemiBold" panose="00000700000000000000" pitchFamily="2" charset="0"/>
              </a:rPr>
              <a:t>bergantung</a:t>
            </a:r>
            <a:r>
              <a:rPr lang="en-US" sz="2000" dirty="0">
                <a:solidFill>
                  <a:srgbClr val="F7F1E3"/>
                </a:solidFill>
                <a:latin typeface="Nunito SemiBold" panose="00000700000000000000" pitchFamily="2" charset="0"/>
              </a:rPr>
              <a:t> </a:t>
            </a:r>
            <a:r>
              <a:rPr lang="en-US" sz="2000" dirty="0" err="1">
                <a:solidFill>
                  <a:srgbClr val="F7F1E3"/>
                </a:solidFill>
                <a:latin typeface="Nunito SemiBold" panose="00000700000000000000" pitchFamily="2" charset="0"/>
              </a:rPr>
              <a:t>dari</a:t>
            </a:r>
            <a:r>
              <a:rPr lang="en-US" sz="2000" dirty="0">
                <a:solidFill>
                  <a:srgbClr val="F7F1E3"/>
                </a:solidFill>
                <a:latin typeface="Nunito SemiBold" panose="00000700000000000000" pitchFamily="2" charset="0"/>
              </a:rPr>
              <a:t> donatur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7F1E3"/>
                </a:solidFill>
                <a:latin typeface="Nunito Light" panose="00000400000000000000" pitchFamily="2" charset="0"/>
              </a:rPr>
              <a:t>Keberadaan</a:t>
            </a:r>
            <a:r>
              <a:rPr lang="en-US" sz="2000" dirty="0">
                <a:solidFill>
                  <a:srgbClr val="F7F1E3"/>
                </a:solidFill>
                <a:latin typeface="Nunito Light" panose="00000400000000000000" pitchFamily="2" charset="0"/>
              </a:rPr>
              <a:t> donatur </a:t>
            </a:r>
            <a:r>
              <a:rPr lang="en-US" sz="2000" dirty="0" err="1">
                <a:solidFill>
                  <a:srgbClr val="F7F1E3"/>
                </a:solidFill>
                <a:latin typeface="Nunito Light" panose="00000400000000000000" pitchFamily="2" charset="0"/>
              </a:rPr>
              <a:t>tentatif</a:t>
            </a:r>
            <a:endParaRPr lang="en-US" sz="2000" dirty="0">
              <a:solidFill>
                <a:srgbClr val="F7F1E3"/>
              </a:solidFill>
              <a:latin typeface="Nunito Light" panose="000004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146A5B-C98F-444F-A6E3-61EB88E04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56" y="1867482"/>
            <a:ext cx="1641559" cy="11144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707CCE-F482-4E48-B76E-80701A673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54" y="3982364"/>
            <a:ext cx="1070232" cy="1203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D54C34-17BE-403C-90D0-289C08C89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70" y="3809402"/>
            <a:ext cx="429431" cy="7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6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C2E81D2E-60CF-442C-B43E-CB25A44A868E}"/>
              </a:ext>
            </a:extLst>
          </p:cNvPr>
          <p:cNvSpPr/>
          <p:nvPr/>
        </p:nvSpPr>
        <p:spPr>
          <a:xfrm>
            <a:off x="8270305" y="2343732"/>
            <a:ext cx="1767464" cy="1767464"/>
          </a:xfrm>
          <a:prstGeom prst="ellipse">
            <a:avLst/>
          </a:prstGeom>
          <a:solidFill>
            <a:srgbClr val="00171F"/>
          </a:solidFill>
          <a:ln>
            <a:solidFill>
              <a:srgbClr val="001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CEE74B-9024-42DC-AFC6-AEB594BE22CE}"/>
              </a:ext>
            </a:extLst>
          </p:cNvPr>
          <p:cNvSpPr/>
          <p:nvPr/>
        </p:nvSpPr>
        <p:spPr>
          <a:xfrm>
            <a:off x="4906152" y="2380385"/>
            <a:ext cx="1767464" cy="1767464"/>
          </a:xfrm>
          <a:prstGeom prst="ellipse">
            <a:avLst/>
          </a:prstGeom>
          <a:solidFill>
            <a:srgbClr val="00171F"/>
          </a:solidFill>
          <a:ln>
            <a:solidFill>
              <a:srgbClr val="001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49148A-6D56-4AA6-94F2-57A0FC84A9B1}"/>
              </a:ext>
            </a:extLst>
          </p:cNvPr>
          <p:cNvSpPr/>
          <p:nvPr/>
        </p:nvSpPr>
        <p:spPr>
          <a:xfrm>
            <a:off x="1667033" y="2380385"/>
            <a:ext cx="1767464" cy="1767464"/>
          </a:xfrm>
          <a:prstGeom prst="ellipse">
            <a:avLst/>
          </a:prstGeom>
          <a:solidFill>
            <a:srgbClr val="00171F"/>
          </a:solidFill>
          <a:ln>
            <a:solidFill>
              <a:srgbClr val="001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604911"/>
            <a:ext cx="787791" cy="909456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604911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Solusi</a:t>
            </a:r>
            <a:endParaRPr lang="en-US" sz="2800" b="1" dirty="0">
              <a:solidFill>
                <a:srgbClr val="000000"/>
              </a:solidFill>
              <a:latin typeface="Proxima Nova Rg" panose="02000506030000020004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F41C9-8DDC-4461-ABD0-8CF73C7C4702}"/>
              </a:ext>
            </a:extLst>
          </p:cNvPr>
          <p:cNvSpPr txBox="1"/>
          <p:nvPr/>
        </p:nvSpPr>
        <p:spPr>
          <a:xfrm>
            <a:off x="1726363" y="1114256"/>
            <a:ext cx="7202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unito Light" panose="00000400000000000000" pitchFamily="2" charset="0"/>
              </a:rPr>
              <a:t>Platform yang </a:t>
            </a:r>
            <a:r>
              <a:rPr lang="en-US" sz="2000" dirty="0" err="1">
                <a:latin typeface="Nunito Light" panose="00000400000000000000" pitchFamily="2" charset="0"/>
              </a:rPr>
              <a:t>mempermudah</a:t>
            </a:r>
            <a:r>
              <a:rPr lang="en-US" sz="2000" dirty="0">
                <a:latin typeface="Nunito Light" panose="00000400000000000000" pitchFamily="2" charset="0"/>
              </a:rPr>
              <a:t> panti memenuhi </a:t>
            </a:r>
            <a:r>
              <a:rPr lang="en-US" sz="2000" dirty="0" err="1">
                <a:latin typeface="Nunito Light" panose="00000400000000000000" pitchFamily="2" charset="0"/>
              </a:rPr>
              <a:t>kebutuhannya</a:t>
            </a:r>
            <a:endParaRPr lang="en-US" sz="2000" dirty="0">
              <a:latin typeface="Nunito Light" panose="000004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49DCE-6545-48BD-98F8-9277399C009E}"/>
              </a:ext>
            </a:extLst>
          </p:cNvPr>
          <p:cNvSpPr txBox="1"/>
          <p:nvPr/>
        </p:nvSpPr>
        <p:spPr>
          <a:xfrm>
            <a:off x="1043782" y="4624201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unito Light" panose="00000400000000000000" pitchFamily="2" charset="0"/>
              </a:rPr>
              <a:t>Target pengguna yang jelas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9D4F4-A1B8-42D9-B9EA-C8C094094BEF}"/>
              </a:ext>
            </a:extLst>
          </p:cNvPr>
          <p:cNvSpPr txBox="1"/>
          <p:nvPr/>
        </p:nvSpPr>
        <p:spPr>
          <a:xfrm>
            <a:off x="4302137" y="4473021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Nunito Light" panose="00000400000000000000" pitchFamily="2" charset="0"/>
              </a:rPr>
              <a:t>Pencarian</a:t>
            </a:r>
            <a:r>
              <a:rPr lang="en-US" dirty="0">
                <a:latin typeface="Nunito Light" panose="00000400000000000000" pitchFamily="2" charset="0"/>
              </a:rPr>
              <a:t> pengguna lain</a:t>
            </a:r>
          </a:p>
          <a:p>
            <a:pPr algn="ctr"/>
            <a:r>
              <a:rPr lang="en-US" dirty="0" err="1">
                <a:latin typeface="Nunito Light" panose="00000400000000000000" pitchFamily="2" charset="0"/>
              </a:rPr>
              <a:t>berdasarkan</a:t>
            </a:r>
            <a:r>
              <a:rPr lang="en-US" dirty="0">
                <a:latin typeface="Nunito Light" panose="00000400000000000000" pitchFamily="2" charset="0"/>
              </a:rPr>
              <a:t> </a:t>
            </a:r>
            <a:r>
              <a:rPr lang="en-US" dirty="0" err="1">
                <a:latin typeface="Nunito Light" panose="00000400000000000000" pitchFamily="2" charset="0"/>
              </a:rPr>
              <a:t>lokasi</a:t>
            </a:r>
            <a:r>
              <a:rPr lang="en-US" dirty="0">
                <a:latin typeface="Nunito Light" panose="00000400000000000000" pitchFamily="2" charset="0"/>
              </a:rPr>
              <a:t> </a:t>
            </a:r>
            <a:r>
              <a:rPr lang="en-US" dirty="0" err="1">
                <a:latin typeface="Nunito Light" panose="00000400000000000000" pitchFamily="2" charset="0"/>
              </a:rPr>
              <a:t>terdekat</a:t>
            </a:r>
            <a:endParaRPr lang="en-US" dirty="0">
              <a:latin typeface="Nunito Light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9A747-32E1-4FD6-92BF-76715DFC8C1A}"/>
              </a:ext>
            </a:extLst>
          </p:cNvPr>
          <p:cNvSpPr txBox="1"/>
          <p:nvPr/>
        </p:nvSpPr>
        <p:spPr>
          <a:xfrm>
            <a:off x="7522020" y="4601066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Nunito Light" panose="00000400000000000000" pitchFamily="2" charset="0"/>
              </a:rPr>
              <a:t>Fitur</a:t>
            </a:r>
            <a:r>
              <a:rPr lang="en-US" dirty="0">
                <a:latin typeface="Nunito Light" panose="00000400000000000000" pitchFamily="2" charset="0"/>
              </a:rPr>
              <a:t> </a:t>
            </a:r>
            <a:r>
              <a:rPr lang="en-US" dirty="0" err="1">
                <a:latin typeface="Nunito Light" panose="00000400000000000000" pitchFamily="2" charset="0"/>
              </a:rPr>
              <a:t>berorientasi</a:t>
            </a:r>
            <a:r>
              <a:rPr lang="en-US" dirty="0">
                <a:latin typeface="Nunito Light" panose="00000400000000000000" pitchFamily="2" charset="0"/>
              </a:rPr>
              <a:t> </a:t>
            </a:r>
            <a:r>
              <a:rPr lang="en-US" dirty="0" err="1">
                <a:latin typeface="Nunito Light" panose="00000400000000000000" pitchFamily="2" charset="0"/>
              </a:rPr>
              <a:t>jenis</a:t>
            </a:r>
            <a:r>
              <a:rPr lang="en-US" dirty="0">
                <a:latin typeface="Nunito Light" panose="00000400000000000000" pitchFamily="2" charset="0"/>
              </a:rPr>
              <a:t> pengguna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90D94A-5251-4B19-BD7D-52DE38B09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2200" y="2622661"/>
            <a:ext cx="1095367" cy="12096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5A4FDE-C2D0-4EA7-B497-D937EB624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1319" y="2695965"/>
            <a:ext cx="1345437" cy="11363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0C7269-3920-4CD5-9F82-48B54DC1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3154" y="2707690"/>
            <a:ext cx="1055221" cy="112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3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51A3BC-189C-4C1B-BC91-0554DD69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77" y="2245653"/>
            <a:ext cx="5542044" cy="23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1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604910"/>
            <a:ext cx="787791" cy="923331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604911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Produk</a:t>
            </a:r>
            <a:r>
              <a:rPr lang="en-US" sz="2800" b="1" dirty="0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Salur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8DA5FA-4F4D-4226-AB93-9EB603C07A55}"/>
              </a:ext>
            </a:extLst>
          </p:cNvPr>
          <p:cNvSpPr/>
          <p:nvPr/>
        </p:nvSpPr>
        <p:spPr>
          <a:xfrm>
            <a:off x="4817660" y="0"/>
            <a:ext cx="7374340" cy="6858000"/>
          </a:xfrm>
          <a:prstGeom prst="rect">
            <a:avLst/>
          </a:prstGeom>
          <a:solidFill>
            <a:srgbClr val="00171F"/>
          </a:solidFill>
          <a:ln>
            <a:solidFill>
              <a:srgbClr val="001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3C1CA-16C4-4F49-BFEC-0174ED9DD572}"/>
              </a:ext>
            </a:extLst>
          </p:cNvPr>
          <p:cNvSpPr txBox="1"/>
          <p:nvPr/>
        </p:nvSpPr>
        <p:spPr>
          <a:xfrm>
            <a:off x="1726363" y="1128131"/>
            <a:ext cx="243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Nunito Light" panose="00000400000000000000" pitchFamily="2" charset="0"/>
              </a:rPr>
              <a:t>Dua</a:t>
            </a:r>
            <a:r>
              <a:rPr lang="en-US" sz="2000" dirty="0">
                <a:latin typeface="Nunito Light" panose="00000400000000000000" pitchFamily="2" charset="0"/>
              </a:rPr>
              <a:t> </a:t>
            </a:r>
            <a:r>
              <a:rPr lang="en-US" sz="2000" dirty="0" err="1">
                <a:latin typeface="Nunito Light" panose="00000400000000000000" pitchFamily="2" charset="0"/>
              </a:rPr>
              <a:t>jenis</a:t>
            </a:r>
            <a:r>
              <a:rPr lang="en-US" sz="2000" dirty="0">
                <a:latin typeface="Nunito Light" panose="00000400000000000000" pitchFamily="2" charset="0"/>
              </a:rPr>
              <a:t> pengguna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8A9ADD-CD0D-4F13-83FA-A7E73381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75" y="7034"/>
            <a:ext cx="4623371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2870CB-1E62-4657-9581-6620E868C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2" y="1062800"/>
            <a:ext cx="1053779" cy="9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5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604910"/>
            <a:ext cx="787791" cy="1231107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604911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Produk</a:t>
            </a:r>
            <a:r>
              <a:rPr lang="en-US" sz="2800" b="1" dirty="0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Salur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8DA5FA-4F4D-4226-AB93-9EB603C07A55}"/>
              </a:ext>
            </a:extLst>
          </p:cNvPr>
          <p:cNvSpPr/>
          <p:nvPr/>
        </p:nvSpPr>
        <p:spPr>
          <a:xfrm>
            <a:off x="4817660" y="0"/>
            <a:ext cx="7374340" cy="6858000"/>
          </a:xfrm>
          <a:prstGeom prst="rect">
            <a:avLst/>
          </a:prstGeom>
          <a:solidFill>
            <a:srgbClr val="00171F"/>
          </a:solidFill>
          <a:ln>
            <a:solidFill>
              <a:srgbClr val="001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3C1CA-16C4-4F49-BFEC-0174ED9DD572}"/>
              </a:ext>
            </a:extLst>
          </p:cNvPr>
          <p:cNvSpPr txBox="1"/>
          <p:nvPr/>
        </p:nvSpPr>
        <p:spPr>
          <a:xfrm>
            <a:off x="1726362" y="1128131"/>
            <a:ext cx="2613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Nunito Light" panose="00000400000000000000" pitchFamily="2" charset="0"/>
              </a:rPr>
              <a:t>Informasi</a:t>
            </a:r>
            <a:r>
              <a:rPr lang="en-US" sz="2000" dirty="0">
                <a:latin typeface="Nunito Light" panose="00000400000000000000" pitchFamily="2" charset="0"/>
              </a:rPr>
              <a:t> </a:t>
            </a:r>
            <a:r>
              <a:rPr lang="en-US" sz="2000" dirty="0" err="1">
                <a:latin typeface="Nunito Light" panose="00000400000000000000" pitchFamily="2" charset="0"/>
              </a:rPr>
              <a:t>esensial</a:t>
            </a:r>
            <a:r>
              <a:rPr lang="en-US" sz="2000" dirty="0">
                <a:latin typeface="Nunito Light" panose="00000400000000000000" pitchFamily="2" charset="0"/>
              </a:rPr>
              <a:t> mudah </a:t>
            </a:r>
            <a:r>
              <a:rPr lang="en-US" sz="2000" dirty="0" err="1">
                <a:latin typeface="Nunito Light" panose="00000400000000000000" pitchFamily="2" charset="0"/>
              </a:rPr>
              <a:t>diakses</a:t>
            </a:r>
            <a:endParaRPr lang="en-US" sz="2000" dirty="0">
              <a:latin typeface="Nunito Light" panose="000004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6A9F0-34E0-406E-9E7D-BA8A3EBB3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44" y="0"/>
            <a:ext cx="4623371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EFAB38-2573-4D58-97ED-189F62026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6" y="1220463"/>
            <a:ext cx="787790" cy="9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7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604910"/>
            <a:ext cx="787791" cy="1846660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604911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Produk</a:t>
            </a:r>
            <a:r>
              <a:rPr lang="en-US" sz="2800" b="1" dirty="0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Salur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8DA5FA-4F4D-4226-AB93-9EB603C07A55}"/>
              </a:ext>
            </a:extLst>
          </p:cNvPr>
          <p:cNvSpPr/>
          <p:nvPr/>
        </p:nvSpPr>
        <p:spPr>
          <a:xfrm>
            <a:off x="4817660" y="0"/>
            <a:ext cx="7374340" cy="6858000"/>
          </a:xfrm>
          <a:prstGeom prst="rect">
            <a:avLst/>
          </a:prstGeom>
          <a:solidFill>
            <a:srgbClr val="00171F"/>
          </a:solidFill>
          <a:ln>
            <a:solidFill>
              <a:srgbClr val="001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3C1CA-16C4-4F49-BFEC-0174ED9DD572}"/>
              </a:ext>
            </a:extLst>
          </p:cNvPr>
          <p:cNvSpPr txBox="1"/>
          <p:nvPr/>
        </p:nvSpPr>
        <p:spPr>
          <a:xfrm>
            <a:off x="1726362" y="1128131"/>
            <a:ext cx="2613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Light" panose="00000400000000000000" pitchFamily="2" charset="0"/>
              </a:rPr>
              <a:t>Cari pengguna lain (donatur, relawan, maupun panti) </a:t>
            </a:r>
            <a:r>
              <a:rPr lang="en-US" sz="2000" dirty="0" err="1">
                <a:latin typeface="Nunito Light" panose="00000400000000000000" pitchFamily="2" charset="0"/>
              </a:rPr>
              <a:t>berdasarkan</a:t>
            </a:r>
            <a:r>
              <a:rPr lang="en-US" sz="2000" dirty="0">
                <a:latin typeface="Nunito Light" panose="00000400000000000000" pitchFamily="2" charset="0"/>
              </a:rPr>
              <a:t> </a:t>
            </a:r>
            <a:r>
              <a:rPr lang="en-US" sz="2000" dirty="0" err="1">
                <a:latin typeface="Nunito Light" panose="00000400000000000000" pitchFamily="2" charset="0"/>
              </a:rPr>
              <a:t>lokasi</a:t>
            </a:r>
            <a:endParaRPr lang="en-US" sz="2000" dirty="0">
              <a:latin typeface="Nunito Light" panose="000004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6A9F0-34E0-406E-9E7D-BA8A3EBB3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44" y="0"/>
            <a:ext cx="462337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20B68E-6A39-4335-AE05-F1A7330CB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9" y="1678918"/>
            <a:ext cx="590143" cy="9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9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03BFD3-D24B-4EF2-88F7-51E2A61B5B69}"/>
              </a:ext>
            </a:extLst>
          </p:cNvPr>
          <p:cNvSpPr/>
          <p:nvPr/>
        </p:nvSpPr>
        <p:spPr>
          <a:xfrm>
            <a:off x="590842" y="604910"/>
            <a:ext cx="787791" cy="1538884"/>
          </a:xfrm>
          <a:prstGeom prst="rect">
            <a:avLst/>
          </a:prstGeom>
          <a:solidFill>
            <a:srgbClr val="FFD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C990-FBAC-411B-B867-111DC46BBF61}"/>
              </a:ext>
            </a:extLst>
          </p:cNvPr>
          <p:cNvSpPr txBox="1"/>
          <p:nvPr/>
        </p:nvSpPr>
        <p:spPr>
          <a:xfrm>
            <a:off x="1726363" y="604911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Produk</a:t>
            </a:r>
            <a:r>
              <a:rPr lang="en-US" sz="2800" b="1" dirty="0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Proxima Nova Rg" panose="02000506030000020004" pitchFamily="2" charset="0"/>
                <a:cs typeface="Poppins SemiBold" panose="00000700000000000000" pitchFamily="2" charset="0"/>
              </a:rPr>
              <a:t>Salur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8DA5FA-4F4D-4226-AB93-9EB603C07A55}"/>
              </a:ext>
            </a:extLst>
          </p:cNvPr>
          <p:cNvSpPr/>
          <p:nvPr/>
        </p:nvSpPr>
        <p:spPr>
          <a:xfrm>
            <a:off x="4817660" y="0"/>
            <a:ext cx="7374340" cy="6858000"/>
          </a:xfrm>
          <a:prstGeom prst="rect">
            <a:avLst/>
          </a:prstGeom>
          <a:solidFill>
            <a:srgbClr val="00171F"/>
          </a:solidFill>
          <a:ln>
            <a:solidFill>
              <a:srgbClr val="001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8FED5-DFD2-45B7-974C-F049C5F6CE4E}"/>
              </a:ext>
            </a:extLst>
          </p:cNvPr>
          <p:cNvSpPr/>
          <p:nvPr/>
        </p:nvSpPr>
        <p:spPr>
          <a:xfrm>
            <a:off x="-51582" y="6759526"/>
            <a:ext cx="12295163" cy="10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3C1CA-16C4-4F49-BFEC-0174ED9DD572}"/>
              </a:ext>
            </a:extLst>
          </p:cNvPr>
          <p:cNvSpPr txBox="1"/>
          <p:nvPr/>
        </p:nvSpPr>
        <p:spPr>
          <a:xfrm>
            <a:off x="1726362" y="1128131"/>
            <a:ext cx="2613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Light" panose="00000400000000000000" pitchFamily="2" charset="0"/>
              </a:rPr>
              <a:t>Transaksi di dalam </a:t>
            </a:r>
            <a:r>
              <a:rPr lang="en-US" sz="2000" dirty="0" err="1">
                <a:latin typeface="Nunito Light" panose="00000400000000000000" pitchFamily="2" charset="0"/>
              </a:rPr>
              <a:t>aplikasi</a:t>
            </a:r>
            <a:r>
              <a:rPr lang="en-US" sz="2000" dirty="0">
                <a:latin typeface="Nunito Light" panose="00000400000000000000" pitchFamily="2" charset="0"/>
              </a:rPr>
              <a:t> untuk pembayaran donasi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6A9F0-34E0-406E-9E7D-BA8A3EBB3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44" y="0"/>
            <a:ext cx="462337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EC1493-5BCD-43D6-8C79-998E6CE9C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2" y="1826828"/>
            <a:ext cx="865644" cy="6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1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203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IBM Plex Sans ExtraLight</vt:lpstr>
      <vt:lpstr>Nunito</vt:lpstr>
      <vt:lpstr>Nunito ExtraBold</vt:lpstr>
      <vt:lpstr>Nunito Light</vt:lpstr>
      <vt:lpstr>Nunito SemiBold</vt:lpstr>
      <vt:lpstr>Proxima Nova Rg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 V.</dc:creator>
  <cp:lastModifiedBy>Rosa V.</cp:lastModifiedBy>
  <cp:revision>33</cp:revision>
  <dcterms:created xsi:type="dcterms:W3CDTF">2019-10-20T14:18:07Z</dcterms:created>
  <dcterms:modified xsi:type="dcterms:W3CDTF">2019-10-20T19:37:35Z</dcterms:modified>
</cp:coreProperties>
</file>