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20"/>
  </p:notesMasterIdLst>
  <p:sldIdLst>
    <p:sldId id="256" r:id="rId2"/>
    <p:sldId id="257" r:id="rId3"/>
    <p:sldId id="258" r:id="rId4"/>
    <p:sldId id="261" r:id="rId5"/>
    <p:sldId id="262" r:id="rId6"/>
    <p:sldId id="267" r:id="rId7"/>
    <p:sldId id="263" r:id="rId8"/>
    <p:sldId id="272" r:id="rId9"/>
    <p:sldId id="273" r:id="rId10"/>
    <p:sldId id="266" r:id="rId11"/>
    <p:sldId id="265" r:id="rId12"/>
    <p:sldId id="268" r:id="rId13"/>
    <p:sldId id="264" r:id="rId14"/>
    <p:sldId id="269" r:id="rId15"/>
    <p:sldId id="270" r:id="rId16"/>
    <p:sldId id="271" r:id="rId17"/>
    <p:sldId id="282" r:id="rId18"/>
    <p:sldId id="260" r:id="rId19"/>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83">
          <p15:clr>
            <a:srgbClr val="A4A3A4"/>
          </p15:clr>
        </p15:guide>
        <p15:guide id="2" pos="2856">
          <p15:clr>
            <a:srgbClr val="A4A3A4"/>
          </p15:clr>
        </p15:guide>
      </p15:sldGuideLst>
    </p:ext>
    <p:ext uri="{2D200454-40CA-4A62-9FC3-DE9A4176ACB9}">
      <p15:notesGuideLst xmlns:p15="http://schemas.microsoft.com/office/powerpoint/2012/main">
        <p15:guide id="1" orient="horz" pos="2880">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32" autoAdjust="0"/>
  </p:normalViewPr>
  <p:slideViewPr>
    <p:cSldViewPr>
      <p:cViewPr varScale="1">
        <p:scale>
          <a:sx n="84" d="100"/>
          <a:sy n="84" d="100"/>
        </p:scale>
        <p:origin x="1181" y="72"/>
      </p:cViewPr>
      <p:guideLst>
        <p:guide orient="horz" pos="2183"/>
        <p:guide pos="2856"/>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lstStyle/>
          <a:p>
            <a:pPr lvl="0"/>
            <a:endParaRPr lang="en-US" altLang="en-US" noProof="0"/>
          </a:p>
        </p:txBody>
      </p:sp>
      <p:sp>
        <p:nvSpPr>
          <p:cNvPr id="3075" name="Rectangle 3"/>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lstStyle>
            <a:lvl1pPr algn="r" eaLnBrk="1" hangingPunct="1">
              <a:lnSpc>
                <a:spcPct val="93000"/>
              </a:lnSpc>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8" charset="0"/>
                <a:ea typeface="DejaVu Sans" charset="0"/>
                <a:cs typeface="DejaVu Sans" charset="0"/>
              </a:defRPr>
            </a:lvl1pPr>
          </a:lstStyle>
          <a:p>
            <a:fld id="{5F07B72A-D20E-41D8-9AFA-66CB6E12B495}" type="slidenum">
              <a:rPr lang="en-IN" altLang="en-US"/>
              <a:t>‹#›</a:t>
            </a:fld>
            <a:endParaRPr lang="en-IN" altLang="en-US"/>
          </a:p>
        </p:txBody>
      </p:sp>
    </p:spTree>
  </p:cSld>
  <p:clrMap bg1="lt1" tx1="dk1" bg2="lt2" tx2="dk2" accent1="accent1" accent2="accent2" accent3="accent3" accent4="accent4" accent5="accent5" accent6="accent6" hlink="hlink" folHlink="folHlink"/>
  <p:notesStyle>
    <a:lvl1pPr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1pPr>
            <a:lvl2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2pPr>
            <a:lvl3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3pPr>
            <a:lvl4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4pPr>
            <a:lvl5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9pPr>
          </a:lstStyle>
          <a:p>
            <a:fld id="{A525F162-F4A8-4249-BF17-6BE2C14EA8BF}" type="slidenum">
              <a:rPr lang="en-IN" altLang="en-US" sz="1400"/>
              <a:t>1</a:t>
            </a:fld>
            <a:endParaRPr lang="en-IN" altLang="en-US" sz="1400"/>
          </a:p>
        </p:txBody>
      </p:sp>
      <p:sp>
        <p:nvSpPr>
          <p:cNvPr id="921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1pPr>
            <a:lvl2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2pPr>
            <a:lvl3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3pPr>
            <a:lvl4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4pPr>
            <a:lvl5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9pPr>
          </a:lstStyle>
          <a:p>
            <a:fld id="{E0F6FF7E-E928-4C71-83B9-DEEF2AECF58C}" type="slidenum">
              <a:rPr lang="en-IN" altLang="en-US" sz="1400"/>
              <a:t>12</a:t>
            </a:fld>
            <a:endParaRPr lang="en-IN" altLang="en-US" sz="1400"/>
          </a:p>
        </p:txBody>
      </p:sp>
      <p:sp>
        <p:nvSpPr>
          <p:cNvPr id="27651"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1pPr>
            <a:lvl2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2pPr>
            <a:lvl3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3pPr>
            <a:lvl4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4pPr>
            <a:lvl5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9pPr>
          </a:lstStyle>
          <a:p>
            <a:fld id="{B4C53A2B-43F5-4302-899C-71511E594C9E}" type="slidenum">
              <a:rPr lang="en-IN" altLang="en-US" sz="1400"/>
              <a:t>13</a:t>
            </a:fld>
            <a:endParaRPr lang="en-IN" altLang="en-US" sz="1400"/>
          </a:p>
        </p:txBody>
      </p:sp>
      <p:sp>
        <p:nvSpPr>
          <p:cNvPr id="2969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1pPr>
            <a:lvl2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2pPr>
            <a:lvl3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3pPr>
            <a:lvl4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4pPr>
            <a:lvl5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9pPr>
          </a:lstStyle>
          <a:p>
            <a:fld id="{D24B8D3F-EE65-4BEA-928B-3A9A3DBA967B}" type="slidenum">
              <a:rPr lang="en-IN" altLang="en-US" sz="1400"/>
              <a:t>18</a:t>
            </a:fld>
            <a:endParaRPr lang="en-IN" altLang="en-US" sz="1400"/>
          </a:p>
        </p:txBody>
      </p:sp>
      <p:sp>
        <p:nvSpPr>
          <p:cNvPr id="31747"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1pPr>
            <a:lvl2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2pPr>
            <a:lvl3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3pPr>
            <a:lvl4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4pPr>
            <a:lvl5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9pPr>
          </a:lstStyle>
          <a:p>
            <a:fld id="{F44C4CE5-A0AE-424A-AC94-8081FA2E4BF5}" type="slidenum">
              <a:rPr lang="en-IN" altLang="en-US" sz="1400"/>
              <a:t>2</a:t>
            </a:fld>
            <a:endParaRPr lang="en-IN" altLang="en-US" sz="1400"/>
          </a:p>
        </p:txBody>
      </p:sp>
      <p:sp>
        <p:nvSpPr>
          <p:cNvPr id="11267"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1pPr>
            <a:lvl2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2pPr>
            <a:lvl3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3pPr>
            <a:lvl4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4pPr>
            <a:lvl5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9pPr>
          </a:lstStyle>
          <a:p>
            <a:fld id="{D7E0DE93-083F-4873-B316-6B3AE97A5F12}" type="slidenum">
              <a:rPr lang="en-IN" altLang="en-US" sz="1400"/>
              <a:t>3</a:t>
            </a:fld>
            <a:endParaRPr lang="en-IN" altLang="en-US" sz="1400"/>
          </a:p>
        </p:txBody>
      </p:sp>
      <p:sp>
        <p:nvSpPr>
          <p:cNvPr id="1331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1pPr>
            <a:lvl2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2pPr>
            <a:lvl3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3pPr>
            <a:lvl4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4pPr>
            <a:lvl5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9pPr>
          </a:lstStyle>
          <a:p>
            <a:fld id="{FFFDE712-2D12-4413-8A12-DF7D67920CC0}" type="slidenum">
              <a:rPr lang="en-IN" altLang="en-US" sz="1400"/>
              <a:t>4</a:t>
            </a:fld>
            <a:endParaRPr lang="en-IN" altLang="en-US" sz="1400"/>
          </a:p>
        </p:txBody>
      </p:sp>
      <p:sp>
        <p:nvSpPr>
          <p:cNvPr id="15363"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1pPr>
            <a:lvl2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2pPr>
            <a:lvl3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3pPr>
            <a:lvl4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4pPr>
            <a:lvl5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9pPr>
          </a:lstStyle>
          <a:p>
            <a:fld id="{F022160C-BA1F-43CD-8607-2F882FE9656F}" type="slidenum">
              <a:rPr lang="en-IN" altLang="en-US" sz="1400"/>
              <a:t>5</a:t>
            </a:fld>
            <a:endParaRPr lang="en-IN" altLang="en-US" sz="1400"/>
          </a:p>
        </p:txBody>
      </p:sp>
      <p:sp>
        <p:nvSpPr>
          <p:cNvPr id="17411"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1pPr>
            <a:lvl2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2pPr>
            <a:lvl3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3pPr>
            <a:lvl4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4pPr>
            <a:lvl5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9pPr>
          </a:lstStyle>
          <a:p>
            <a:fld id="{2EB548F8-44B1-41B4-A212-4F98BC1364AC}" type="slidenum">
              <a:rPr lang="en-IN" altLang="en-US" sz="1400"/>
              <a:t>6</a:t>
            </a:fld>
            <a:endParaRPr lang="en-IN" altLang="en-US" sz="1400"/>
          </a:p>
        </p:txBody>
      </p:sp>
      <p:sp>
        <p:nvSpPr>
          <p:cNvPr id="1945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1pPr>
            <a:lvl2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2pPr>
            <a:lvl3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3pPr>
            <a:lvl4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4pPr>
            <a:lvl5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9pPr>
          </a:lstStyle>
          <a:p>
            <a:fld id="{C9AB9ACA-0D93-4ABF-A368-315CB6024178}" type="slidenum">
              <a:rPr lang="en-IN" altLang="en-US" sz="1400"/>
              <a:t>7</a:t>
            </a:fld>
            <a:endParaRPr lang="en-IN" altLang="en-US" sz="1400"/>
          </a:p>
        </p:txBody>
      </p:sp>
      <p:sp>
        <p:nvSpPr>
          <p:cNvPr id="21507"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1pPr>
            <a:lvl2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2pPr>
            <a:lvl3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3pPr>
            <a:lvl4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4pPr>
            <a:lvl5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9pPr>
          </a:lstStyle>
          <a:p>
            <a:fld id="{48768BCB-99D9-4820-9C72-419C2DE08F38}" type="slidenum">
              <a:rPr lang="en-IN" altLang="en-US" sz="1400"/>
              <a:t>10</a:t>
            </a:fld>
            <a:endParaRPr lang="en-IN" altLang="en-US" sz="1400"/>
          </a:p>
        </p:txBody>
      </p:sp>
      <p:sp>
        <p:nvSpPr>
          <p:cNvPr id="2355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1pPr>
            <a:lvl2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2pPr>
            <a:lvl3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3pPr>
            <a:lvl4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4pPr>
            <a:lvl5pPr defTabSz="45720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9pPr>
          </a:lstStyle>
          <a:p>
            <a:fld id="{BDC6673B-A1A7-4ED2-80BB-5CCAFBE24026}" type="slidenum">
              <a:rPr lang="en-IN" altLang="en-US" sz="1400"/>
              <a:t>11</a:t>
            </a:fld>
            <a:endParaRPr lang="en-IN" altLang="en-US" sz="1400"/>
          </a:p>
        </p:txBody>
      </p:sp>
      <p:sp>
        <p:nvSpPr>
          <p:cNvPr id="25603"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p:cNvGrpSpPr/>
          <p:nvPr/>
        </p:nvGrpSpPr>
        <p:grpSpPr bwMode="auto">
          <a:xfrm>
            <a:off x="-9525" y="-9525"/>
            <a:ext cx="10110788" cy="7578725"/>
            <a:chOff x="-8466" y="-8468"/>
            <a:chExt cx="9171316" cy="6874935"/>
          </a:xfrm>
        </p:grpSpPr>
        <p:cxnSp>
          <p:nvCxnSpPr>
            <p:cNvPr id="5" name="Straight Connector 4"/>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4190" indent="0" algn="ctr">
              <a:buNone/>
              <a:defRPr>
                <a:solidFill>
                  <a:schemeClr val="tx1">
                    <a:tint val="75000"/>
                  </a:schemeClr>
                </a:solidFill>
              </a:defRPr>
            </a:lvl2pPr>
            <a:lvl3pPr marL="1007745" indent="0" algn="ctr">
              <a:buNone/>
              <a:defRPr>
                <a:solidFill>
                  <a:schemeClr val="tx1">
                    <a:tint val="75000"/>
                  </a:schemeClr>
                </a:solidFill>
              </a:defRPr>
            </a:lvl3pPr>
            <a:lvl4pPr marL="1511935" indent="0" algn="ctr">
              <a:buNone/>
              <a:defRPr>
                <a:solidFill>
                  <a:schemeClr val="tx1">
                    <a:tint val="75000"/>
                  </a:schemeClr>
                </a:solidFill>
              </a:defRPr>
            </a:lvl4pPr>
            <a:lvl5pPr marL="2016125" indent="0" algn="ctr">
              <a:buNone/>
              <a:defRPr>
                <a:solidFill>
                  <a:schemeClr val="tx1">
                    <a:tint val="75000"/>
                  </a:schemeClr>
                </a:solidFill>
              </a:defRPr>
            </a:lvl5pPr>
            <a:lvl6pPr marL="2519680" indent="0" algn="ctr">
              <a:buNone/>
              <a:defRPr>
                <a:solidFill>
                  <a:schemeClr val="tx1">
                    <a:tint val="75000"/>
                  </a:schemeClr>
                </a:solidFill>
              </a:defRPr>
            </a:lvl6pPr>
            <a:lvl7pPr marL="3023870" indent="0" algn="ctr">
              <a:buNone/>
              <a:defRPr>
                <a:solidFill>
                  <a:schemeClr val="tx1">
                    <a:tint val="75000"/>
                  </a:schemeClr>
                </a:solidFill>
              </a:defRPr>
            </a:lvl7pPr>
            <a:lvl8pPr marL="3528060" indent="0" algn="ctr">
              <a:buNone/>
              <a:defRPr>
                <a:solidFill>
                  <a:schemeClr val="tx1">
                    <a:tint val="75000"/>
                  </a:schemeClr>
                </a:solidFill>
              </a:defRPr>
            </a:lvl8pPr>
            <a:lvl9pPr marL="4031615" indent="0" algn="ctr">
              <a:buNone/>
              <a:defRPr>
                <a:solidFill>
                  <a:schemeClr val="tx1">
                    <a:tint val="75000"/>
                  </a:schemeClr>
                </a:solidFill>
              </a:defRPr>
            </a:lvl9pPr>
          </a:lstStyle>
          <a:p>
            <a:r>
              <a:rPr lang="en-US"/>
              <a:t>Click to edit Master subtitle style</a:t>
            </a:r>
            <a:endParaRPr lang="en-US" dirty="0"/>
          </a:p>
        </p:txBody>
      </p:sp>
      <p:sp>
        <p:nvSpPr>
          <p:cNvPr id="15" name="Date Placeholder 3"/>
          <p:cNvSpPr>
            <a:spLocks noGrp="1"/>
          </p:cNvSpPr>
          <p:nvPr>
            <p:ph type="dt" sz="half" idx="10"/>
          </p:nvPr>
        </p:nvSpPr>
        <p:spPr/>
        <p:txBody>
          <a:bodyPr/>
          <a:lstStyle>
            <a:lvl1pPr>
              <a:defRPr/>
            </a:lvl1pPr>
          </a:lstStyle>
          <a:p>
            <a:pPr>
              <a:defRPr/>
            </a:pPr>
            <a:fld id="{09F393F2-2428-4778-A5CE-49B5FA26693F}" type="datetimeFigureOut">
              <a:rPr lang="en-US"/>
              <a:t>4/20/2023</a:t>
            </a:fld>
            <a:endParaRPr lang="en-US" dirty="0"/>
          </a:p>
        </p:txBody>
      </p:sp>
      <p:sp>
        <p:nvSpPr>
          <p:cNvPr id="16" name="Footer Placeholder 4"/>
          <p:cNvSpPr>
            <a:spLocks noGrp="1"/>
          </p:cNvSpPr>
          <p:nvPr>
            <p:ph type="ftr" sz="quarter" idx="11"/>
          </p:nvPr>
        </p:nvSpPr>
        <p:spPr/>
        <p:txBody>
          <a:bodyPr/>
          <a:lstStyle>
            <a:lvl1pPr>
              <a:defRPr/>
            </a:lvl1pPr>
          </a:lstStyle>
          <a:p>
            <a:pPr>
              <a:defRPr/>
            </a:pPr>
            <a:endParaRPr lang="en-US"/>
          </a:p>
        </p:txBody>
      </p:sp>
      <p:sp>
        <p:nvSpPr>
          <p:cNvPr id="17" name="Slide Number Placeholder 5"/>
          <p:cNvSpPr>
            <a:spLocks noGrp="1"/>
          </p:cNvSpPr>
          <p:nvPr>
            <p:ph type="sldNum" sz="quarter" idx="12"/>
          </p:nvPr>
        </p:nvSpPr>
        <p:spPr/>
        <p:txBody>
          <a:bodyPr/>
          <a:lstStyle>
            <a:lvl1pPr>
              <a:defRPr/>
            </a:lvl1pPr>
          </a:lstStyle>
          <a:p>
            <a:fld id="{4095644A-72A7-4333-9127-2C332C9D2A19}"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68624BA-5F56-49D6-8D27-0FB903A1A90A}" type="datetimeFigureOut">
              <a:rPr lang="en-US"/>
              <a:t>4/20/2023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BAB95CF-97A3-49BE-A70F-E7D24E2DA971}"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20" dirty="0">
                <a:ln w="3175" cmpd="sng">
                  <a:noFill/>
                </a:ln>
                <a:solidFill>
                  <a:schemeClr val="accent1">
                    <a:lumMod val="60000"/>
                    <a:lumOff val="40000"/>
                  </a:schemeClr>
                </a:solidFill>
                <a:latin typeface="Arial" panose="020B0604020202020204"/>
              </a:rPr>
              <a:t>“</a:t>
            </a:r>
          </a:p>
        </p:txBody>
      </p:sp>
      <p:sp>
        <p:nvSpPr>
          <p:cNvPr id="6" name="TextBox 5"/>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20" dirty="0">
                <a:ln w="3175" cmpd="sng">
                  <a:noFill/>
                </a:ln>
                <a:solidFill>
                  <a:schemeClr val="accent1">
                    <a:lumMod val="60000"/>
                    <a:lumOff val="40000"/>
                  </a:schemeClr>
                </a:solidFill>
                <a:latin typeface="Arial" panose="020B0604020202020204"/>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5">
                <a:solidFill>
                  <a:schemeClr val="tx1">
                    <a:lumMod val="50000"/>
                    <a:lumOff val="50000"/>
                  </a:schemeClr>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fld id="{EA3510E7-5299-4879-971D-B4A1C2F99AE2}" type="datetimeFigureOut">
              <a:rPr lang="en-US"/>
              <a:t>4/20/2023</a:t>
            </a:fld>
            <a:endParaRPr lang="en-US" dirty="0"/>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fld id="{2943FFF1-E95F-45A2-8D2B-F9B6D7031AE1}"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91CC79F-FA2B-484A-80AA-C15DE24A0208}" type="datetimeFigureOut">
              <a:rPr lang="en-US"/>
              <a:t>4/20/2023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07B2F69-835E-47C1-9E03-8559EC0F7F74}"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20" dirty="0">
                <a:ln w="3175" cmpd="sng">
                  <a:noFill/>
                </a:ln>
                <a:solidFill>
                  <a:schemeClr val="accent1">
                    <a:lumMod val="60000"/>
                    <a:lumOff val="40000"/>
                  </a:schemeClr>
                </a:solidFill>
                <a:latin typeface="Arial" panose="020B0604020202020204"/>
              </a:rPr>
              <a:t>“</a:t>
            </a:r>
          </a:p>
        </p:txBody>
      </p:sp>
      <p:sp>
        <p:nvSpPr>
          <p:cNvPr id="6" name="TextBox 5"/>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20" dirty="0">
                <a:ln w="3175" cmpd="sng">
                  <a:noFill/>
                </a:ln>
                <a:solidFill>
                  <a:schemeClr val="accent1">
                    <a:lumMod val="60000"/>
                    <a:lumOff val="40000"/>
                  </a:schemeClr>
                </a:solidFill>
                <a:latin typeface="Arial" panose="020B0604020202020204"/>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tx1">
                    <a:lumMod val="75000"/>
                    <a:lumOff val="25000"/>
                  </a:schemeClr>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fld id="{267FE7A7-6C62-4B0C-87C8-8AB14FAAFBDF}" type="datetimeFigureOut">
              <a:rPr lang="en-US"/>
              <a:t>4/20/2023</a:t>
            </a:fld>
            <a:endParaRPr lang="en-US" dirty="0"/>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fld id="{6ED13695-7D90-4C1A-8B6A-91D18D56631B}"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accent1"/>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4"/>
          </p:nvPr>
        </p:nvSpPr>
        <p:spPr/>
        <p:txBody>
          <a:bodyPr/>
          <a:lstStyle>
            <a:lvl1pPr>
              <a:defRPr/>
            </a:lvl1pPr>
          </a:lstStyle>
          <a:p>
            <a:pPr>
              <a:defRPr/>
            </a:pPr>
            <a:fld id="{DAA01AF6-0D9F-44EB-8EC8-0A65E938EE6C}" type="datetimeFigureOut">
              <a:rPr lang="en-US"/>
              <a:t>4/20/2023</a:t>
            </a:fld>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fld id="{118CF3C1-2058-48F8-BD4F-5774A1B9C55B}"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5ABF538-EBF4-4C7E-80E5-261E7F437ADB}" type="datetimeFigureOut">
              <a:rPr lang="en-US"/>
              <a:t>4/20/2023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E0150FF-139D-4835-881F-87C17A6363C9}"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7FA37EF-1D12-4B35-8DC4-8F67FB5BC3EA}" type="datetimeFigureOut">
              <a:rPr lang="en-US"/>
              <a:t>4/20/2023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28319FE-4995-4912-88FE-0AEEEF4E906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7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2DD300C-DB0E-4EEB-80DA-7D3021F54182}" type="datetimeFigureOut">
              <a:rPr lang="en-US"/>
              <a:t>4/20/2023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B0170A5-B886-4ACE-8307-C54086455297}"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1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5340B8D-DCF0-4CF9-9F57-7BD7E0FD1CE1}" type="datetimeFigureOut">
              <a:rPr lang="en-US"/>
              <a:t>4/20/2023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D907BE2-220A-4B87-8AD9-E27FF73EC9B3}"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F252B3C-4044-4E85-944D-3A171586A5A5}" type="datetimeFigureOut">
              <a:rPr lang="en-US"/>
              <a:t>4/20/2023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F7B927F-551C-4D2F-A016-38B7CD847537}"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36A6C07-26DC-47E0-B7FE-1EA94646B299}" type="datetimeFigureOut">
              <a:rPr lang="en-US"/>
              <a:t>4/20/2023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521EA7EE-C93D-4083-84CC-0AA0777CFEF9}"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DB94ECC4-028C-479F-BA65-805CD98AA7A2}" type="datetimeFigureOut">
              <a:rPr lang="en-US"/>
              <a:t>4/20/2023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BE22819E-F650-4EA5-9730-AA942176FE8F}"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BC03C53-DE6E-47C9-B459-1844269E074D}" type="datetimeFigureOut">
              <a:rPr lang="en-US"/>
              <a:t>4/20/2023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0B963854-81EB-42DF-A0BC-031D162A8F9C}"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5"/>
            </a:lvl1pPr>
            <a:lvl2pPr marL="377825" indent="0">
              <a:buNone/>
              <a:defRPr sz="1155"/>
            </a:lvl2pPr>
            <a:lvl3pPr marL="755650" indent="0">
              <a:buNone/>
              <a:defRPr sz="990"/>
            </a:lvl3pPr>
            <a:lvl4pPr marL="1134110" indent="0">
              <a:buNone/>
              <a:defRPr sz="825"/>
            </a:lvl4pPr>
            <a:lvl5pPr marL="1511935" indent="0">
              <a:buNone/>
              <a:defRPr sz="825"/>
            </a:lvl5pPr>
            <a:lvl6pPr marL="1889760" indent="0">
              <a:buNone/>
              <a:defRPr sz="825"/>
            </a:lvl6pPr>
            <a:lvl7pPr marL="2267585" indent="0">
              <a:buNone/>
              <a:defRPr sz="825"/>
            </a:lvl7pPr>
            <a:lvl8pPr marL="2646045" indent="0">
              <a:buNone/>
              <a:defRPr sz="825"/>
            </a:lvl8pPr>
            <a:lvl9pPr marL="3023870" indent="0">
              <a:buNone/>
              <a:defRPr sz="82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3FE478B-6134-4458-A4C2-C4F911E1F145}" type="datetimeFigureOut">
              <a:rPr lang="en-US"/>
              <a:t>4/20/2023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D34F4403-A9AA-488F-AAC5-53C8B13D2679}"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5"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5"/>
            </a:lvl1pPr>
            <a:lvl2pPr marL="504190" indent="0">
              <a:buNone/>
              <a:defRPr sz="1765"/>
            </a:lvl2pPr>
            <a:lvl3pPr marL="1007745" indent="0">
              <a:buNone/>
              <a:defRPr sz="1765"/>
            </a:lvl3pPr>
            <a:lvl4pPr marL="1511935" indent="0">
              <a:buNone/>
              <a:defRPr sz="1765"/>
            </a:lvl4pPr>
            <a:lvl5pPr marL="2016125" indent="0">
              <a:buNone/>
              <a:defRPr sz="1765"/>
            </a:lvl5pPr>
            <a:lvl6pPr marL="2519680" indent="0">
              <a:buNone/>
              <a:defRPr sz="1765"/>
            </a:lvl6pPr>
            <a:lvl7pPr marL="3023870" indent="0">
              <a:buNone/>
              <a:defRPr sz="1765"/>
            </a:lvl7pPr>
            <a:lvl8pPr marL="3528060" indent="0">
              <a:buNone/>
              <a:defRPr sz="1765"/>
            </a:lvl8pPr>
            <a:lvl9pPr marL="4031615" indent="0">
              <a:buNone/>
              <a:defRPr sz="1765"/>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36D427C-B0DF-4933-A217-E8D95360B2A8}" type="datetimeFigureOut">
              <a:rPr lang="en-US"/>
              <a:t>4/20/2023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FF28A20-36FA-456E-9370-A3BF5766BDB1}"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p:cNvGrpSpPr/>
          <p:nvPr/>
        </p:nvGrpSpPr>
        <p:grpSpPr bwMode="auto">
          <a:xfrm>
            <a:off x="-9525" y="-9525"/>
            <a:ext cx="10110788" cy="7578725"/>
            <a:chOff x="-8467" y="-8468"/>
            <a:chExt cx="9171317" cy="6874935"/>
          </a:xfrm>
        </p:grpSpPr>
        <p:sp>
          <p:nvSpPr>
            <p:cNvPr id="7" name="Freeform 6"/>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title style</a:t>
            </a:r>
          </a:p>
        </p:txBody>
      </p:sp>
      <p:sp>
        <p:nvSpPr>
          <p:cNvPr id="1028" name="Text Placeholder 2"/>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0">
                <a:solidFill>
                  <a:schemeClr val="tx1">
                    <a:tint val="75000"/>
                  </a:schemeClr>
                </a:solidFill>
                <a:latin typeface="+mn-lt"/>
              </a:defRPr>
            </a:lvl1pPr>
          </a:lstStyle>
          <a:p>
            <a:pPr>
              <a:defRPr/>
            </a:pPr>
            <a:fld id="{44F48683-7118-421F-B806-8BEDE6E70143}" type="datetimeFigureOut">
              <a:rPr lang="en-US"/>
              <a:t>4/20/2023</a:t>
            </a:fld>
            <a:endParaRPr lang="en-US" dirty="0"/>
          </a:p>
        </p:txBody>
      </p:sp>
      <p:sp>
        <p:nvSpPr>
          <p:cNvPr id="5" name="Footer Placeholder 4"/>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7104063" y="6659563"/>
            <a:ext cx="565150" cy="401637"/>
          </a:xfrm>
          <a:prstGeom prst="rect">
            <a:avLst/>
          </a:prstGeom>
        </p:spPr>
        <p:txBody>
          <a:bodyPr vert="horz" wrap="square" lIns="91440" tIns="45720" rIns="91440" bIns="45720" numCol="1" anchor="ctr" anchorCtr="0" compatLnSpc="1"/>
          <a:lstStyle>
            <a:lvl1pPr algn="r" eaLnBrk="1" hangingPunct="1">
              <a:defRPr sz="900">
                <a:solidFill>
                  <a:schemeClr val="accent1"/>
                </a:solidFill>
              </a:defRPr>
            </a:lvl1pPr>
          </a:lstStyle>
          <a:p>
            <a:fld id="{42BAAF64-4978-418D-82A3-6FCE7C7EDF1B}"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503555" rtl="0" eaLnBrk="0" fontAlgn="base" hangingPunct="0">
        <a:spcBef>
          <a:spcPct val="0"/>
        </a:spcBef>
        <a:spcAft>
          <a:spcPct val="0"/>
        </a:spcAft>
        <a:defRPr sz="3900" kern="1200">
          <a:solidFill>
            <a:schemeClr val="accent1"/>
          </a:solidFill>
          <a:latin typeface="+mj-lt"/>
          <a:ea typeface="+mj-ea"/>
          <a:cs typeface="+mj-cs"/>
        </a:defRPr>
      </a:lvl1pPr>
      <a:lvl2pPr algn="l" defTabSz="503555"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555"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555"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555"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900" kern="1200">
          <a:solidFill>
            <a:srgbClr val="404040"/>
          </a:solidFill>
          <a:latin typeface="+mn-lt"/>
          <a:ea typeface="+mn-ea"/>
          <a:cs typeface="+mn-cs"/>
        </a:defRPr>
      </a:lvl1pPr>
      <a:lvl2pPr marL="817880" indent="-3143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700" kern="1200">
          <a:solidFill>
            <a:srgbClr val="404040"/>
          </a:solidFill>
          <a:latin typeface="+mn-lt"/>
          <a:ea typeface="+mn-ea"/>
          <a:cs typeface="+mn-cs"/>
        </a:defRPr>
      </a:lvl2pPr>
      <a:lvl3pPr marL="1259205"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500" kern="1200">
          <a:solidFill>
            <a:srgbClr val="404040"/>
          </a:solidFill>
          <a:latin typeface="+mn-lt"/>
          <a:ea typeface="+mn-ea"/>
          <a:cs typeface="+mn-cs"/>
        </a:defRPr>
      </a:lvl3pPr>
      <a:lvl4pPr marL="176403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4pPr>
      <a:lvl5pPr marL="226695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5pPr>
      <a:lvl6pPr marL="2771775"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6pPr>
      <a:lvl7pPr marL="3275965"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7pPr>
      <a:lvl8pPr marL="377952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8pPr>
      <a:lvl9pPr marL="428371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9pPr>
    </p:bodyStyle>
    <p:otherStyle>
      <a:defPPr>
        <a:defRPr lang="en-US"/>
      </a:defPPr>
      <a:lvl1pPr marL="0" algn="l" defTabSz="504190" rtl="0" eaLnBrk="1" latinLnBrk="0" hangingPunct="1">
        <a:defRPr sz="1985" kern="1200">
          <a:solidFill>
            <a:schemeClr val="tx1"/>
          </a:solidFill>
          <a:latin typeface="+mn-lt"/>
          <a:ea typeface="+mn-ea"/>
          <a:cs typeface="+mn-cs"/>
        </a:defRPr>
      </a:lvl1pPr>
      <a:lvl2pPr marL="504190" algn="l" defTabSz="504190" rtl="0" eaLnBrk="1" latinLnBrk="0" hangingPunct="1">
        <a:defRPr sz="1985" kern="1200">
          <a:solidFill>
            <a:schemeClr val="tx1"/>
          </a:solidFill>
          <a:latin typeface="+mn-lt"/>
          <a:ea typeface="+mn-ea"/>
          <a:cs typeface="+mn-cs"/>
        </a:defRPr>
      </a:lvl2pPr>
      <a:lvl3pPr marL="1007745" algn="l" defTabSz="504190" rtl="0" eaLnBrk="1" latinLnBrk="0" hangingPunct="1">
        <a:defRPr sz="1985" kern="1200">
          <a:solidFill>
            <a:schemeClr val="tx1"/>
          </a:solidFill>
          <a:latin typeface="+mn-lt"/>
          <a:ea typeface="+mn-ea"/>
          <a:cs typeface="+mn-cs"/>
        </a:defRPr>
      </a:lvl3pPr>
      <a:lvl4pPr marL="1511935" algn="l" defTabSz="504190" rtl="0" eaLnBrk="1" latinLnBrk="0" hangingPunct="1">
        <a:defRPr sz="1985" kern="1200">
          <a:solidFill>
            <a:schemeClr val="tx1"/>
          </a:solidFill>
          <a:latin typeface="+mn-lt"/>
          <a:ea typeface="+mn-ea"/>
          <a:cs typeface="+mn-cs"/>
        </a:defRPr>
      </a:lvl4pPr>
      <a:lvl5pPr marL="2016125" algn="l" defTabSz="504190" rtl="0" eaLnBrk="1" latinLnBrk="0" hangingPunct="1">
        <a:defRPr sz="1985" kern="1200">
          <a:solidFill>
            <a:schemeClr val="tx1"/>
          </a:solidFill>
          <a:latin typeface="+mn-lt"/>
          <a:ea typeface="+mn-ea"/>
          <a:cs typeface="+mn-cs"/>
        </a:defRPr>
      </a:lvl5pPr>
      <a:lvl6pPr marL="2519680" algn="l" defTabSz="504190" rtl="0" eaLnBrk="1" latinLnBrk="0" hangingPunct="1">
        <a:defRPr sz="1985" kern="1200">
          <a:solidFill>
            <a:schemeClr val="tx1"/>
          </a:solidFill>
          <a:latin typeface="+mn-lt"/>
          <a:ea typeface="+mn-ea"/>
          <a:cs typeface="+mn-cs"/>
        </a:defRPr>
      </a:lvl6pPr>
      <a:lvl7pPr marL="3023870" algn="l" defTabSz="504190" rtl="0" eaLnBrk="1" latinLnBrk="0" hangingPunct="1">
        <a:defRPr sz="1985" kern="1200">
          <a:solidFill>
            <a:schemeClr val="tx1"/>
          </a:solidFill>
          <a:latin typeface="+mn-lt"/>
          <a:ea typeface="+mn-ea"/>
          <a:cs typeface="+mn-cs"/>
        </a:defRPr>
      </a:lvl7pPr>
      <a:lvl8pPr marL="3528060" algn="l" defTabSz="504190" rtl="0" eaLnBrk="1" latinLnBrk="0" hangingPunct="1">
        <a:defRPr sz="1985" kern="1200">
          <a:solidFill>
            <a:schemeClr val="tx1"/>
          </a:solidFill>
          <a:latin typeface="+mn-lt"/>
          <a:ea typeface="+mn-ea"/>
          <a:cs typeface="+mn-cs"/>
        </a:defRPr>
      </a:lvl8pPr>
      <a:lvl9pPr marL="4031615" algn="l" defTabSz="50419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ecmwf.in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3" y="671514"/>
            <a:ext cx="6997700" cy="1071562"/>
          </a:xfrm>
        </p:spPr>
        <p:txBody>
          <a:bodyPr/>
          <a:lstStyle/>
          <a:p>
            <a:endParaRPr lang="en-US"/>
          </a:p>
        </p:txBody>
      </p:sp>
      <p:sp>
        <p:nvSpPr>
          <p:cNvPr id="4098" name="Rectangle 1"/>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a:cs typeface="Times New Roman" panose="02020603050405020304"/>
              </a:rPr>
              <a:t>Rain Prediction System</a:t>
            </a: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a:cs typeface="Times New Roman" panose="02020603050405020304"/>
              </a:rPr>
              <a:t>Sahil Sawant (20104006) </a:t>
            </a: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a:cs typeface="Times New Roman" panose="02020603050405020304"/>
              </a:rPr>
              <a:t>Adarsh Rai (20104039)</a:t>
            </a: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a:cs typeface="Times New Roman" panose="02020603050405020304"/>
              </a:rPr>
              <a:t>Raj Solkar (20104087)</a:t>
            </a:r>
          </a:p>
          <a:p>
            <a:pPr algn="ctr">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a:cs typeface="Times New Roman" panose="02020603050405020304"/>
              </a:rPr>
              <a:t>Prof. Mr. Ganesh </a:t>
            </a: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a:cs typeface="Times New Roman" panose="02020603050405020304"/>
              </a:rPr>
              <a:t>Gourshete</a:t>
            </a:r>
            <a:endPar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8196" name="Picture 1"/>
          <p:cNvPicPr>
            <a:picLocks noGrp="1" noChangeAspect="1"/>
          </p:cNvPicPr>
          <p:nvPr>
            <p:ph idx="1"/>
          </p:nvPr>
        </p:nvPicPr>
        <p:blipFill>
          <a:blip r:embed="rId3"/>
          <a:stretch>
            <a:fillRect/>
          </a:stretch>
        </p:blipFill>
        <p:spPr>
          <a:xfrm>
            <a:off x="158115" y="180340"/>
            <a:ext cx="9429750" cy="1419860"/>
          </a:xfrm>
          <a:prstGeom prst="rect">
            <a:avLst/>
          </a:prstGeom>
          <a:noFill/>
          <a:ln w="9525">
            <a:noFill/>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a:cs typeface="DejaVu Sans" charset="0"/>
              </a:rPr>
              <a:t>7. Outcome of Project</a:t>
            </a:r>
          </a:p>
        </p:txBody>
      </p:sp>
      <p:sp>
        <p:nvSpPr>
          <p:cNvPr id="6146" name="Rectangle 2"/>
          <p:cNvSpPr>
            <a:spLocks noChangeArrowheads="1"/>
          </p:cNvSpPr>
          <p:nvPr/>
        </p:nvSpPr>
        <p:spPr bwMode="auto">
          <a:xfrm>
            <a:off x="473949" y="932656"/>
            <a:ext cx="9070975" cy="4989513"/>
          </a:xfrm>
          <a:prstGeom prst="rect">
            <a:avLst/>
          </a:prstGeom>
          <a:noFill/>
          <a:ln>
            <a:noFill/>
          </a:ln>
          <a:effectLst/>
        </p:spPr>
        <p:txBody>
          <a:bodyPr lIns="0" tIns="21240" rIns="0" bIns="0" anchor="t"/>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109220" indent="0" algn="just" eaLnBrk="1" fontAlgn="auto" hangingPunct="1">
              <a:lnSpc>
                <a:spcPct val="150000"/>
              </a:lnSpc>
              <a:spcBef>
                <a:spcPts val="0"/>
              </a:spcBef>
              <a:spcAft>
                <a:spcPts val="1415"/>
              </a:spcAft>
              <a:defRPr/>
            </a:pPr>
            <a:r>
              <a:rPr lang="en-IN" altLang="en-US" sz="2400" dirty="0">
                <a:latin typeface="Times New Roman" panose="02020603050405020304" pitchFamily="18" charset="0"/>
                <a:cs typeface="Times New Roman" panose="02020603050405020304" pitchFamily="18" charset="0"/>
              </a:rPr>
              <a:t>		</a:t>
            </a:r>
            <a:endParaRPr lang="en-US"/>
          </a:p>
          <a:p>
            <a:pPr marL="566420" indent="-457200" algn="just" eaLnBrk="1" fontAlgn="auto" hangingPunct="1">
              <a:lnSpc>
                <a:spcPct val="150000"/>
              </a:lnSpc>
              <a:spcBef>
                <a:spcPts val="0"/>
              </a:spcBef>
              <a:spcAft>
                <a:spcPts val="1415"/>
              </a:spcAft>
              <a:buFontTx/>
              <a:buAutoNum type="arabicPeriod"/>
              <a:defRPr/>
            </a:pPr>
            <a:r>
              <a:rPr lang="en-IN" altLang="en-US" sz="2400" dirty="0">
                <a:latin typeface="Times New Roman" panose="02020603050405020304"/>
                <a:cs typeface="Times New Roman" panose="02020603050405020304"/>
              </a:rPr>
              <a:t>User will be able to see predictions based of many factor</a:t>
            </a:r>
          </a:p>
          <a:p>
            <a:pPr marL="566420" indent="-457200" algn="just">
              <a:lnSpc>
                <a:spcPct val="150000"/>
              </a:lnSpc>
              <a:spcBef>
                <a:spcPts val="0"/>
              </a:spcBef>
              <a:spcAft>
                <a:spcPts val="1415"/>
              </a:spcAft>
              <a:buFontTx/>
              <a:buAutoNum type="arabicPeriod"/>
              <a:defRPr/>
            </a:pPr>
            <a:r>
              <a:rPr lang="en-IN" sz="2400" dirty="0">
                <a:latin typeface="Arial" panose="020B0604020202020204"/>
                <a:cs typeface="Arial" panose="020B0604020202020204"/>
              </a:rPr>
              <a:t> </a:t>
            </a:r>
            <a:r>
              <a:rPr lang="en-IN" sz="2400" dirty="0">
                <a:latin typeface="Times New Roman" panose="02020603050405020304"/>
                <a:cs typeface="Arial" panose="020B0604020202020204"/>
              </a:rPr>
              <a:t>Can be used for supervised learning and outlier detection.</a:t>
            </a:r>
            <a:endParaRPr lang="en-IN" altLang="en-US" sz="2400" dirty="0">
              <a:latin typeface="Times New Roman" panose="02020603050405020304" pitchFamily="18" charset="0"/>
              <a:cs typeface="Times New Roman" panose="02020603050405020304" pitchFamily="18" charset="0"/>
            </a:endParaRPr>
          </a:p>
          <a:p>
            <a:pPr marL="566420" indent="-457200" algn="just">
              <a:lnSpc>
                <a:spcPct val="150000"/>
              </a:lnSpc>
              <a:spcBef>
                <a:spcPts val="0"/>
              </a:spcBef>
              <a:spcAft>
                <a:spcPts val="1415"/>
              </a:spcAft>
              <a:buFontTx/>
              <a:buAutoNum type="arabicPeriod"/>
              <a:defRPr/>
            </a:pPr>
            <a:r>
              <a:rPr lang="en-IN" altLang="en-US" sz="2400" dirty="0">
                <a:latin typeface="Times New Roman" panose="02020603050405020304"/>
                <a:cs typeface="Times New Roman" panose="02020603050405020304"/>
              </a:rPr>
              <a:t>High prediction accuracy.</a:t>
            </a:r>
          </a:p>
          <a:p>
            <a:pPr marL="566420" indent="-457200" algn="just">
              <a:lnSpc>
                <a:spcPct val="150000"/>
              </a:lnSpc>
              <a:spcBef>
                <a:spcPts val="0"/>
              </a:spcBef>
              <a:spcAft>
                <a:spcPts val="1415"/>
              </a:spcAft>
              <a:buFontTx/>
              <a:buAutoNum type="arabicPeriod"/>
              <a:defRPr/>
            </a:pPr>
            <a:r>
              <a:rPr lang="en-IN" altLang="en-US" sz="2400" dirty="0">
                <a:latin typeface="Times New Roman" panose="02020603050405020304"/>
                <a:cs typeface="Times New Roman" panose="02020603050405020304"/>
              </a:rPr>
              <a:t>User will be able to plan his/her day according to the prediction </a:t>
            </a:r>
          </a:p>
        </p:txBody>
      </p:sp>
    </p:spTree>
  </p:cSld>
  <p:clrMapOvr>
    <a:overrideClrMapping bg1="lt1" tx1="dk1" bg2="lt2" tx2="dk2" accent1="accent1" accent2="accent2" accent3="accent3" accent4="accent4" accent5="accent5" accent6="accent6" hlink="hlink" folHlink="folHlink"/>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271254" y="-253090"/>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a:cs typeface="DejaVu Sans" charset="0"/>
              </a:rPr>
              <a:t>8. Block Diagram</a:t>
            </a:r>
          </a:p>
        </p:txBody>
      </p:sp>
      <p:pic>
        <p:nvPicPr>
          <p:cNvPr id="2" name="Picture 2" descr="Diagram&#10;&#10;Description automatically generated"/>
          <p:cNvPicPr>
            <a:picLocks noChangeAspect="1"/>
          </p:cNvPicPr>
          <p:nvPr/>
        </p:nvPicPr>
        <p:blipFill>
          <a:blip r:embed="rId3"/>
          <a:stretch>
            <a:fillRect/>
          </a:stretch>
        </p:blipFill>
        <p:spPr>
          <a:xfrm>
            <a:off x="1468713" y="796773"/>
            <a:ext cx="7125752" cy="5958993"/>
          </a:xfrm>
          <a:prstGeom prst="rect">
            <a:avLst/>
          </a:prstGeom>
        </p:spPr>
      </p:pic>
    </p:spTree>
  </p:cSld>
  <p:clrMapOvr>
    <a:overrideClrMapping bg1="lt1" tx1="dk1" bg2="lt2" tx2="dk2" accent1="accent1" accent2="accent2" accent3="accent3" accent4="accent4" accent5="accent5" accent6="accent6" hlink="hlink" folHlink="folHlink"/>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a:cs typeface="DejaVu Sans" charset="0"/>
              </a:rPr>
              <a:t>9. Use Case</a:t>
            </a:r>
          </a:p>
        </p:txBody>
      </p:sp>
      <p:sp>
        <p:nvSpPr>
          <p:cNvPr id="26627" name="Rectangle 2"/>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p>
            <a:pPr marL="107950" eaLnBrk="1" hangingPunct="1">
              <a:lnSpc>
                <a:spcPct val="93000"/>
              </a:lnSpc>
              <a:spcAft>
                <a:spcPts val="1415"/>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2" name="Picture 3" descr="Diagram&#10;&#10;Description automatically generated"/>
          <p:cNvPicPr>
            <a:picLocks noChangeAspect="1"/>
          </p:cNvPicPr>
          <p:nvPr/>
        </p:nvPicPr>
        <p:blipFill>
          <a:blip r:embed="rId3"/>
          <a:stretch>
            <a:fillRect/>
          </a:stretch>
        </p:blipFill>
        <p:spPr>
          <a:xfrm>
            <a:off x="2200255" y="911994"/>
            <a:ext cx="3881371" cy="6508913"/>
          </a:xfrm>
          <a:prstGeom prst="rect">
            <a:avLst/>
          </a:prstGeom>
        </p:spPr>
      </p:pic>
    </p:spTree>
  </p:cSld>
  <p:clrMapOvr>
    <a:overrideClrMapping bg1="lt1" tx1="dk1" bg2="lt2" tx2="dk2" accent1="accent1" accent2="accent2" accent3="accent3" accent4="accent4" accent5="accent5" accent6="accent6" hlink="hlink" folHlink="folHlink"/>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a:cs typeface="DejaVu Sans" charset="0"/>
              </a:rPr>
              <a:t>10. Technology Stack</a:t>
            </a:r>
          </a:p>
        </p:txBody>
      </p:sp>
      <p:sp>
        <p:nvSpPr>
          <p:cNvPr id="6146" name="Rectangle 2"/>
          <p:cNvSpPr>
            <a:spLocks noChangeArrowheads="1"/>
          </p:cNvSpPr>
          <p:nvPr/>
        </p:nvSpPr>
        <p:spPr bwMode="auto">
          <a:xfrm>
            <a:off x="503238" y="1563688"/>
            <a:ext cx="9070975" cy="5194300"/>
          </a:xfrm>
          <a:prstGeom prst="rect">
            <a:avLst/>
          </a:prstGeom>
          <a:noFill/>
          <a:ln>
            <a:noFill/>
          </a:ln>
          <a:effectLst/>
        </p:spPr>
        <p:txBody>
          <a:bodyPr lIns="0" tIns="21240" rIns="0" bIns="0" anchor="t"/>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452120" indent="-342900" eaLnBrk="1" fontAlgn="auto" hangingPunct="1">
              <a:lnSpc>
                <a:spcPct val="150000"/>
              </a:lnSpc>
              <a:spcBef>
                <a:spcPts val="0"/>
              </a:spcBef>
              <a:spcAft>
                <a:spcPts val="1415"/>
              </a:spcAft>
              <a:buFont typeface="Arial" panose="020B0604020202020204"/>
              <a:buChar char="•"/>
              <a:defRPr/>
            </a:pPr>
            <a:r>
              <a:rPr lang="en-IN" sz="2400" dirty="0">
                <a:latin typeface="Arial" panose="020B0604020202020204"/>
                <a:cs typeface="Arial" panose="020B0604020202020204"/>
              </a:rPr>
              <a:t>Front-End: HTML, CSS, Bootstrap, Flask</a:t>
            </a:r>
            <a:endParaRPr lang="en-IN" altLang="en-US" sz="2400" dirty="0">
              <a:latin typeface="Times New Roman" panose="02020603050405020304" pitchFamily="18" charset="0"/>
              <a:cs typeface="Times New Roman" panose="02020603050405020304" pitchFamily="18" charset="0"/>
            </a:endParaRPr>
          </a:p>
          <a:p>
            <a:pPr marL="452120" indent="-342900">
              <a:lnSpc>
                <a:spcPct val="150000"/>
              </a:lnSpc>
              <a:spcBef>
                <a:spcPts val="0"/>
              </a:spcBef>
              <a:spcAft>
                <a:spcPts val="1415"/>
              </a:spcAft>
              <a:buFont typeface="Arial" panose="020B0604020202020204"/>
              <a:buChar char="•"/>
              <a:defRPr/>
            </a:pPr>
            <a:r>
              <a:rPr lang="en-IN" sz="2400" dirty="0">
                <a:latin typeface="Arial" panose="020B0604020202020204"/>
                <a:cs typeface="Arial" panose="020B0604020202020204"/>
              </a:rPr>
              <a:t>Back-End: Flask</a:t>
            </a:r>
          </a:p>
          <a:p>
            <a:pPr marL="452120" indent="-342900">
              <a:lnSpc>
                <a:spcPct val="150000"/>
              </a:lnSpc>
              <a:spcBef>
                <a:spcPts val="0"/>
              </a:spcBef>
              <a:spcAft>
                <a:spcPts val="1415"/>
              </a:spcAft>
              <a:buFont typeface="Arial" panose="020B0604020202020204"/>
              <a:buChar char="•"/>
              <a:defRPr/>
            </a:pPr>
            <a:r>
              <a:rPr lang="en-IN" sz="2400" dirty="0">
                <a:latin typeface="Arial" panose="020B0604020202020204"/>
                <a:cs typeface="Arial" panose="020B0604020202020204"/>
              </a:rPr>
              <a:t>IDE: Google collab, </a:t>
            </a:r>
            <a:r>
              <a:rPr lang="en-IN" sz="2400" dirty="0" err="1">
                <a:latin typeface="Arial" panose="020B0604020202020204"/>
                <a:cs typeface="Arial" panose="020B0604020202020204"/>
              </a:rPr>
              <a:t>Pycharm</a:t>
            </a:r>
            <a:endParaRPr lang="en-IN" sz="2400" dirty="0">
              <a:latin typeface="Arial" panose="020B0604020202020204"/>
              <a:cs typeface="Arial" panose="020B0604020202020204"/>
            </a:endParaRPr>
          </a:p>
          <a:p>
            <a:pPr marL="452120" indent="-342900">
              <a:lnSpc>
                <a:spcPct val="150000"/>
              </a:lnSpc>
              <a:spcBef>
                <a:spcPts val="0"/>
              </a:spcBef>
              <a:spcAft>
                <a:spcPts val="1415"/>
              </a:spcAft>
              <a:buFont typeface="Arial" panose="020B0604020202020204"/>
              <a:buChar char="•"/>
              <a:defRPr/>
            </a:pPr>
            <a:endParaRPr lang="en-IN" sz="2400" dirty="0">
              <a:latin typeface="Arial" panose="020B0604020202020204"/>
              <a:cs typeface="Arial" panose="020B0604020202020204"/>
            </a:endParaRPr>
          </a:p>
          <a:p>
            <a:pPr marL="452120" indent="-342900">
              <a:lnSpc>
                <a:spcPct val="150000"/>
              </a:lnSpc>
              <a:spcBef>
                <a:spcPts val="0"/>
              </a:spcBef>
              <a:spcAft>
                <a:spcPts val="1415"/>
              </a:spcAft>
              <a:buFont typeface="Arial" panose="020B0604020202020204"/>
              <a:buChar char="•"/>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776" y="168052"/>
            <a:ext cx="6385023" cy="732060"/>
          </a:xfrm>
        </p:spPr>
        <p:txBody>
          <a:bodyPr/>
          <a:lstStyle/>
          <a:p>
            <a:r>
              <a:rPr lang="en-IN" altLang="en-US" sz="3600" b="1" dirty="0">
                <a:solidFill>
                  <a:srgbClr val="000000"/>
                </a:solidFill>
                <a:latin typeface="Times New Roman" panose="02020603050405020304" pitchFamily="18" charset="0"/>
                <a:cs typeface="DejaVu Sans" charset="0"/>
              </a:rPr>
              <a:t>Suggestions in Review-1</a:t>
            </a:r>
            <a:endParaRPr lang="en-IN" dirty="0"/>
          </a:p>
        </p:txBody>
      </p:sp>
      <p:sp>
        <p:nvSpPr>
          <p:cNvPr id="3" name="Content Placeholder 2"/>
          <p:cNvSpPr>
            <a:spLocks noGrp="1"/>
          </p:cNvSpPr>
          <p:nvPr>
            <p:ph idx="1"/>
          </p:nvPr>
        </p:nvSpPr>
        <p:spPr>
          <a:xfrm>
            <a:off x="359792" y="1763614"/>
            <a:ext cx="7309421" cy="4895950"/>
          </a:xfrm>
        </p:spPr>
        <p:txBody>
          <a:bodyPr/>
          <a:lstStyle/>
          <a:p>
            <a:pPr marL="0" indent="0">
              <a:buNone/>
            </a:pPr>
            <a:endParaRPr lang="en-IN" sz="2400" dirty="0">
              <a:latin typeface="Times New Roman" panose="02020603050405020304" pitchFamily="18" charset="0"/>
              <a:cs typeface="Times New Roman" panose="02020603050405020304" pitchFamily="18" charset="0"/>
            </a:endParaRPr>
          </a:p>
          <a:p>
            <a:pPr marL="457200" indent="-457200">
              <a:buAutoNum type="arabicPeriod"/>
            </a:pPr>
            <a:endParaRPr lang="en-IN" sz="2400" dirty="0">
              <a:latin typeface="Times New Roman" panose="02020603050405020304" pitchFamily="18" charset="0"/>
              <a:cs typeface="Times New Roman" panose="02020603050405020304" pitchFamily="18" charset="0"/>
            </a:endParaRPr>
          </a:p>
          <a:p>
            <a:pPr marL="457200" indent="-457200">
              <a:buAutoNum type="arabicPeriod"/>
            </a:pPr>
            <a:endParaRPr lang="en-IN" dirty="0"/>
          </a:p>
          <a:p>
            <a:pPr marL="457200" indent="-457200">
              <a:buAutoNum type="arabicPeriod"/>
            </a:pPr>
            <a:endParaRPr lang="en-IN" dirty="0"/>
          </a:p>
        </p:txBody>
      </p:sp>
      <p:sp>
        <p:nvSpPr>
          <p:cNvPr id="4" name="TextBox 3">
            <a:extLst>
              <a:ext uri="{FF2B5EF4-FFF2-40B4-BE49-F238E27FC236}">
                <a16:creationId xmlns:a16="http://schemas.microsoft.com/office/drawing/2014/main" id="{C90C6BC7-F8FB-2B53-6DB5-70560F37DB9E}"/>
              </a:ext>
            </a:extLst>
          </p:cNvPr>
          <p:cNvSpPr txBox="1"/>
          <p:nvPr/>
        </p:nvSpPr>
        <p:spPr>
          <a:xfrm>
            <a:off x="503808" y="1475581"/>
            <a:ext cx="8568952" cy="1200329"/>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Add to get windgust</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Add API for current temperature and humidity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385" y="208828"/>
            <a:ext cx="6997700" cy="1455737"/>
          </a:xfrm>
        </p:spPr>
        <p:txBody>
          <a:bodyPr/>
          <a:lstStyle/>
          <a:p>
            <a:r>
              <a:rPr lang="en-IN" altLang="en-US" sz="3600" b="1" dirty="0">
                <a:solidFill>
                  <a:srgbClr val="000000"/>
                </a:solidFill>
                <a:latin typeface="Times New Roman" panose="02020603050405020304" pitchFamily="18" charset="0"/>
                <a:cs typeface="DejaVu Sans" charset="0"/>
              </a:rPr>
              <a:t>Result and Discussion</a:t>
            </a:r>
            <a:endParaRPr lang="en-IN" dirty="0"/>
          </a:p>
        </p:txBody>
      </p:sp>
      <p:sp>
        <p:nvSpPr>
          <p:cNvPr id="6" name="AutoShape 2"/>
          <p:cNvSpPr>
            <a:spLocks noChangeAspect="1" noChangeArrowheads="1"/>
          </p:cNvSpPr>
          <p:nvPr/>
        </p:nvSpPr>
        <p:spPr bwMode="auto">
          <a:xfrm>
            <a:off x="4887913" y="3627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7" name="Picture 8"/>
          <p:cNvPicPr>
            <a:picLocks noGrp="1" noChangeAspect="1"/>
          </p:cNvPicPr>
          <p:nvPr>
            <p:ph idx="1"/>
          </p:nvPr>
        </p:nvPicPr>
        <p:blipFill>
          <a:blip r:embed="rId2"/>
          <a:stretch>
            <a:fillRect/>
          </a:stretch>
        </p:blipFill>
        <p:spPr>
          <a:xfrm>
            <a:off x="452771" y="1217311"/>
            <a:ext cx="5248140" cy="2464446"/>
          </a:xfrm>
        </p:spPr>
      </p:pic>
      <p:pic>
        <p:nvPicPr>
          <p:cNvPr id="3" name="Picture 3"/>
          <p:cNvPicPr>
            <a:picLocks noChangeAspect="1"/>
          </p:cNvPicPr>
          <p:nvPr/>
        </p:nvPicPr>
        <p:blipFill>
          <a:blip r:embed="rId3"/>
          <a:stretch>
            <a:fillRect/>
          </a:stretch>
        </p:blipFill>
        <p:spPr>
          <a:xfrm>
            <a:off x="451342" y="4148133"/>
            <a:ext cx="5253913" cy="255398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a:solidFill>
                  <a:srgbClr val="000000"/>
                </a:solidFill>
                <a:latin typeface="Times New Roman" panose="02020603050405020304" pitchFamily="18" charset="0"/>
                <a:cs typeface="DejaVu Sans" charset="0"/>
              </a:rPr>
              <a:t>Conclusion and Future Scope</a:t>
            </a:r>
            <a:endParaRPr lang="en-IN" dirty="0"/>
          </a:p>
        </p:txBody>
      </p:sp>
      <p:sp>
        <p:nvSpPr>
          <p:cNvPr id="3" name="Content Placeholder 2"/>
          <p:cNvSpPr>
            <a:spLocks noGrp="1"/>
          </p:cNvSpPr>
          <p:nvPr>
            <p:ph idx="1"/>
          </p:nvPr>
        </p:nvSpPr>
        <p:spPr>
          <a:xfrm>
            <a:off x="671513" y="1443378"/>
            <a:ext cx="8220382" cy="4278313"/>
          </a:xfrm>
        </p:spPr>
        <p:txBody>
          <a:bodyPr/>
          <a:lstStyle/>
          <a:p>
            <a:pPr algn="just"/>
            <a:r>
              <a:rPr lang="en-IN" sz="2400" dirty="0">
                <a:latin typeface="Times New Roman" panose="02020603050405020304"/>
                <a:cs typeface="Times New Roman" panose="02020603050405020304"/>
              </a:rPr>
              <a:t>Conclusion: </a:t>
            </a:r>
            <a:endParaRPr lang="en-US" sz="2400" dirty="0">
              <a:latin typeface="Times New Roman" panose="02020603050405020304"/>
              <a:ea typeface="+mn-lt"/>
              <a:cs typeface="Times New Roman" panose="02020603050405020304"/>
            </a:endParaRPr>
          </a:p>
          <a:p>
            <a:pPr marL="0" indent="0" algn="just">
              <a:buNone/>
            </a:pPr>
            <a:r>
              <a:rPr lang="en-IN" sz="2400" dirty="0">
                <a:latin typeface="Times New Roman" panose="02020603050405020304"/>
                <a:ea typeface="+mn-lt"/>
                <a:cs typeface="+mn-lt"/>
              </a:rPr>
              <a:t>A rain prediction system using machine learning is a powerful tool that can provide accurate and timely information about weather conditions. The system works by </a:t>
            </a:r>
            <a:r>
              <a:rPr lang="en-IN" sz="2400" dirty="0" err="1">
                <a:latin typeface="Times New Roman" panose="02020603050405020304"/>
                <a:ea typeface="+mn-lt"/>
                <a:cs typeface="+mn-lt"/>
              </a:rPr>
              <a:t>analyzing</a:t>
            </a:r>
            <a:r>
              <a:rPr lang="en-IN" sz="2400" dirty="0">
                <a:latin typeface="Times New Roman" panose="02020603050405020304"/>
                <a:ea typeface="+mn-lt"/>
                <a:cs typeface="+mn-lt"/>
              </a:rPr>
              <a:t> historical weather data and identifying patterns using machine learning algorithms, which can predict future rainfall with a high degree of accuracy.</a:t>
            </a:r>
            <a:endParaRPr lang="en-US" sz="2400" dirty="0">
              <a:latin typeface="Times New Roman" panose="02020603050405020304"/>
              <a:ea typeface="+mn-lt"/>
              <a:cs typeface="+mn-lt"/>
            </a:endParaRPr>
          </a:p>
          <a:p>
            <a:pPr algn="just"/>
            <a:r>
              <a:rPr lang="en-US" sz="2400" dirty="0">
                <a:solidFill>
                  <a:srgbClr val="202124"/>
                </a:solidFill>
                <a:latin typeface="Times New Roman" panose="02020603050405020304"/>
                <a:cs typeface="Times New Roman" panose="02020603050405020304"/>
              </a:rPr>
              <a:t>Future Scope:</a:t>
            </a:r>
            <a:endParaRPr lang="en-US" sz="2400" dirty="0">
              <a:latin typeface="Times New Roman" panose="02020603050405020304"/>
              <a:cs typeface="Times New Roman" panose="02020603050405020304"/>
            </a:endParaRPr>
          </a:p>
          <a:p>
            <a:pPr marL="0" indent="0" algn="just">
              <a:buNone/>
            </a:pPr>
            <a:r>
              <a:rPr lang="en-US" sz="2400" dirty="0">
                <a:solidFill>
                  <a:srgbClr val="202124"/>
                </a:solidFill>
                <a:latin typeface="Times New Roman" panose="02020603050405020304"/>
                <a:cs typeface="Times New Roman" panose="02020603050405020304"/>
              </a:rPr>
              <a:t> </a:t>
            </a:r>
            <a:r>
              <a:rPr lang="en-US" sz="2400" dirty="0">
                <a:latin typeface="Times New Roman" panose="02020603050405020304"/>
                <a:ea typeface="+mn-lt"/>
                <a:cs typeface="+mn-lt"/>
              </a:rPr>
              <a:t>As we have a huge amount of data, we can apply Deep Learning models such as Multilayer Perceptron, Convolutional Neural Network, and others. It would be great to perform a comparative study between the Machine learning classiﬁers and Deep learning models.</a:t>
            </a:r>
            <a:endParaRPr lang="en-US" sz="2400" dirty="0">
              <a:latin typeface="Times New Roman" panose="02020603050405020304"/>
              <a:cs typeface="Times New Roman" panose="02020603050405020304"/>
            </a:endParaRPr>
          </a:p>
          <a:p>
            <a:pPr algn="just"/>
            <a:endParaRPr lang="en-US" dirty="0">
              <a:solidFill>
                <a:srgbClr val="202124"/>
              </a:solidFill>
              <a:latin typeface="Times New Roman" panose="02020603050405020304"/>
              <a:cs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671513" y="1835622"/>
            <a:ext cx="6997700" cy="5688632"/>
          </a:xfrm>
        </p:spPr>
        <p:txBody>
          <a:bodyPr/>
          <a:lstStyle/>
          <a:p>
            <a:pPr algn="just"/>
            <a:r>
              <a:rPr lang="en-US" sz="2400" dirty="0">
                <a:latin typeface="Times New Roman" panose="02020603050405020304" pitchFamily="18" charset="0"/>
                <a:cs typeface="Times New Roman" panose="02020603050405020304" pitchFamily="18" charset="0"/>
              </a:rPr>
              <a:t>National Oceanic and Atmospheric Administration (NOAA) - This is a US-based government agency that provides weather forecasts and warnings. Their website, https://www.noaa.gov/, </a:t>
            </a:r>
          </a:p>
          <a:p>
            <a:pPr algn="just"/>
            <a:r>
              <a:rPr lang="en-US" sz="2400" dirty="0">
                <a:latin typeface="Times New Roman" panose="02020603050405020304" pitchFamily="18" charset="0"/>
                <a:cs typeface="Times New Roman" panose="02020603050405020304" pitchFamily="18" charset="0"/>
              </a:rPr>
              <a:t>European Centre for Medium-Range Weather Forecasts (ECMWF) - This is an independent organization that provides weather forecasts and predictions for Europe and other parts of the world. Their website, </a:t>
            </a:r>
            <a:r>
              <a:rPr lang="en-US" sz="2400" dirty="0">
                <a:latin typeface="Times New Roman" panose="02020603050405020304" pitchFamily="18" charset="0"/>
                <a:cs typeface="Times New Roman" panose="02020603050405020304" pitchFamily="18" charset="0"/>
                <a:hlinkClick r:id="rId2"/>
              </a:rPr>
              <a:t>https://www.ecmwf.int/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Weather Channel - This is a popular weather-related website and app that provides weather forecasts and predictions for various locations around the world. Their website, https://weather.com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p>
            <a:pPr algn="ctr" eaLnBrk="1" hangingPunct="1">
              <a:lnSpc>
                <a:spcPct val="93000"/>
              </a:lnSpc>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3600" dirty="0">
                <a:solidFill>
                  <a:srgbClr val="000000"/>
                </a:solidFill>
                <a:latin typeface="Times New Roman" panose="02020603050405020304" pitchFamily="18" charset="0"/>
                <a:ea typeface="DejaVu Sans"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504825" y="-186594"/>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p>
            <a:pPr algn="ctr" eaLnBrk="1" hangingPunct="1">
              <a:lnSpc>
                <a:spcPct val="93000"/>
              </a:lnSpc>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3600" b="1">
                <a:solidFill>
                  <a:srgbClr val="000000"/>
                </a:solidFill>
                <a:latin typeface="Times New Roman" panose="02020603050405020304" pitchFamily="18" charset="0"/>
                <a:ea typeface="DejaVu Sans" charset="0"/>
                <a:cs typeface="DejaVu Sans" charset="0"/>
              </a:rPr>
              <a:t>Contents</a:t>
            </a:r>
          </a:p>
        </p:txBody>
      </p:sp>
      <p:sp>
        <p:nvSpPr>
          <p:cNvPr id="10243" name="Rectangle 2"/>
          <p:cNvSpPr>
            <a:spLocks noChangeArrowheads="1"/>
          </p:cNvSpPr>
          <p:nvPr/>
        </p:nvSpPr>
        <p:spPr bwMode="auto">
          <a:xfrm>
            <a:off x="377825" y="517525"/>
            <a:ext cx="9323705" cy="7003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nchor="t"/>
          <a:lstStyle/>
          <a:p>
            <a:pPr marL="429895" indent="-321945" eaLnBrk="1" hangingPunct="1">
              <a:spcAft>
                <a:spcPts val="1415"/>
              </a:spcAft>
              <a:buClr>
                <a:srgbClr val="000000"/>
              </a:buClr>
              <a:buSzPct val="45000"/>
              <a:buFont typeface="Wingdings" panose="05000000000000000000" pitchFamily="2" charset="2"/>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2400" b="1" dirty="0">
                <a:solidFill>
                  <a:srgbClr val="000000"/>
                </a:solidFill>
                <a:latin typeface="Times New Roman" panose="02020603050405020304" pitchFamily="18" charset="0"/>
                <a:ea typeface="DejaVu Sans" charset="0"/>
                <a:cs typeface="DejaVu Sans" charset="0"/>
              </a:rPr>
              <a:t>Introduction</a:t>
            </a:r>
            <a:endParaRPr lang="en-US"/>
          </a:p>
          <a:p>
            <a:pPr marL="429895" indent="-321945" eaLnBrk="1" hangingPunct="1">
              <a:spcAft>
                <a:spcPts val="1415"/>
              </a:spcAft>
              <a:buClr>
                <a:srgbClr val="000000"/>
              </a:buClr>
              <a:buSzPct val="45000"/>
              <a:buFont typeface="Wingdings" panose="05000000000000000000" pitchFamily="2" charset="2"/>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2400" b="1" dirty="0">
                <a:solidFill>
                  <a:srgbClr val="000000"/>
                </a:solidFill>
                <a:latin typeface="Times New Roman" panose="02020603050405020304" pitchFamily="18" charset="0"/>
                <a:ea typeface="DejaVu Sans" charset="0"/>
                <a:cs typeface="DejaVu Sans" charset="0"/>
              </a:rPr>
              <a:t>Objectives</a:t>
            </a:r>
          </a:p>
          <a:p>
            <a:pPr marL="429895" indent="-321945" eaLnBrk="1" hangingPunct="1">
              <a:spcAft>
                <a:spcPts val="1415"/>
              </a:spcAft>
              <a:buClr>
                <a:srgbClr val="000000"/>
              </a:buClr>
              <a:buSzPct val="45000"/>
              <a:buFont typeface="Wingdings" panose="05000000000000000000" pitchFamily="2" charset="2"/>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2400" b="1" dirty="0">
                <a:solidFill>
                  <a:srgbClr val="000000"/>
                </a:solidFill>
                <a:latin typeface="Times New Roman" panose="02020603050405020304" pitchFamily="18" charset="0"/>
                <a:ea typeface="DejaVu Sans" charset="0"/>
                <a:cs typeface="DejaVu Sans" charset="0"/>
              </a:rPr>
              <a:t>Scope</a:t>
            </a:r>
          </a:p>
          <a:p>
            <a:pPr marL="429895" indent="-321945" eaLnBrk="1" hangingPunct="1">
              <a:spcAft>
                <a:spcPts val="1415"/>
              </a:spcAft>
              <a:buClr>
                <a:srgbClr val="000000"/>
              </a:buClr>
              <a:buSzPct val="45000"/>
              <a:buFont typeface="Wingdings" panose="05000000000000000000" pitchFamily="2" charset="2"/>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2400" b="1" dirty="0">
                <a:solidFill>
                  <a:srgbClr val="000000"/>
                </a:solidFill>
                <a:latin typeface="Times New Roman" panose="02020603050405020304" pitchFamily="18" charset="0"/>
                <a:ea typeface="DejaVu Sans" charset="0"/>
                <a:cs typeface="DejaVu Sans" charset="0"/>
              </a:rPr>
              <a:t>Literature Survey</a:t>
            </a:r>
          </a:p>
          <a:p>
            <a:pPr marL="429895" indent="-321945" eaLnBrk="1" hangingPunct="1">
              <a:spcAft>
                <a:spcPts val="1415"/>
              </a:spcAft>
              <a:buClr>
                <a:srgbClr val="000000"/>
              </a:buClr>
              <a:buSzPct val="45000"/>
              <a:buFont typeface="Wingdings" panose="05000000000000000000" pitchFamily="2" charset="2"/>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2400" b="1" dirty="0">
                <a:solidFill>
                  <a:srgbClr val="000000"/>
                </a:solidFill>
                <a:latin typeface="Times New Roman" panose="02020603050405020304" pitchFamily="18" charset="0"/>
                <a:ea typeface="DejaVu Sans" charset="0"/>
                <a:cs typeface="DejaVu Sans" charset="0"/>
              </a:rPr>
              <a:t>Proposed System</a:t>
            </a:r>
          </a:p>
          <a:p>
            <a:pPr marL="429895" indent="-321945" eaLnBrk="1" hangingPunct="1">
              <a:spcAft>
                <a:spcPts val="1415"/>
              </a:spcAft>
              <a:buClr>
                <a:srgbClr val="000000"/>
              </a:buClr>
              <a:buSzPct val="45000"/>
              <a:buFont typeface="Wingdings" panose="05000000000000000000" pitchFamily="2" charset="2"/>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2400" b="1" dirty="0">
                <a:solidFill>
                  <a:srgbClr val="000000"/>
                </a:solidFill>
                <a:latin typeface="Times New Roman" panose="02020603050405020304" pitchFamily="18" charset="0"/>
                <a:ea typeface="DejaVu Sans" charset="0"/>
                <a:cs typeface="DejaVu Sans" charset="0"/>
              </a:rPr>
              <a:t>Project Outcomes</a:t>
            </a:r>
          </a:p>
          <a:p>
            <a:pPr marL="429895" indent="-321945" eaLnBrk="1" hangingPunct="1">
              <a:spcAft>
                <a:spcPts val="1415"/>
              </a:spcAft>
              <a:buClr>
                <a:srgbClr val="000000"/>
              </a:buClr>
              <a:buSzPct val="45000"/>
              <a:buFont typeface="Wingdings" panose="05000000000000000000" pitchFamily="2" charset="2"/>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2400" b="1" dirty="0">
                <a:solidFill>
                  <a:srgbClr val="000000"/>
                </a:solidFill>
                <a:latin typeface="Times New Roman" panose="02020603050405020304" pitchFamily="18" charset="0"/>
                <a:ea typeface="DejaVu Sans" charset="0"/>
                <a:cs typeface="DejaVu Sans" charset="0"/>
              </a:rPr>
              <a:t>Block Diagram </a:t>
            </a:r>
          </a:p>
          <a:p>
            <a:pPr marL="429895" indent="-321945" eaLnBrk="1" hangingPunct="1">
              <a:spcAft>
                <a:spcPts val="1415"/>
              </a:spcAft>
              <a:buClr>
                <a:srgbClr val="000000"/>
              </a:buClr>
              <a:buSzPct val="45000"/>
              <a:buFont typeface="Wingdings" panose="05000000000000000000" pitchFamily="2" charset="2"/>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2400" b="1" dirty="0">
                <a:solidFill>
                  <a:srgbClr val="000000"/>
                </a:solidFill>
                <a:latin typeface="Times New Roman" panose="02020603050405020304" pitchFamily="18" charset="0"/>
                <a:ea typeface="DejaVu Sans" charset="0"/>
                <a:cs typeface="DejaVu Sans" charset="0"/>
              </a:rPr>
              <a:t>Use Case/DFD</a:t>
            </a:r>
          </a:p>
          <a:p>
            <a:pPr marL="429895" indent="-321945" eaLnBrk="1" hangingPunct="1">
              <a:spcAft>
                <a:spcPts val="1415"/>
              </a:spcAft>
              <a:buClr>
                <a:srgbClr val="000000"/>
              </a:buClr>
              <a:buSzPct val="45000"/>
              <a:buFont typeface="Wingdings" panose="05000000000000000000" pitchFamily="2" charset="2"/>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2400" b="1" dirty="0">
                <a:solidFill>
                  <a:srgbClr val="000000"/>
                </a:solidFill>
                <a:latin typeface="Times New Roman" panose="02020603050405020304" pitchFamily="18" charset="0"/>
                <a:ea typeface="DejaVu Sans" charset="0"/>
                <a:cs typeface="DejaVu Sans" charset="0"/>
              </a:rPr>
              <a:t>Technology Stack</a:t>
            </a:r>
          </a:p>
          <a:p>
            <a:pPr eaLnBrk="1" hangingPunct="1">
              <a:spcAft>
                <a:spcPts val="1415"/>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    Suggestions in Review-1</a:t>
            </a:r>
          </a:p>
          <a:p>
            <a:pPr eaLnBrk="1" hangingPunct="1">
              <a:spcAft>
                <a:spcPts val="1415"/>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  </a:t>
            </a:r>
            <a:r>
              <a:rPr lang="en-US" altLang="en-IN" sz="2400" b="1" dirty="0">
                <a:solidFill>
                  <a:srgbClr val="000000"/>
                </a:solidFill>
                <a:latin typeface="Times New Roman" panose="02020603050405020304" pitchFamily="18" charset="0"/>
                <a:cs typeface="DejaVu Sans" charset="0"/>
              </a:rPr>
              <a:t>  </a:t>
            </a:r>
            <a:r>
              <a:rPr lang="en-IN" altLang="en-US" sz="2400" b="1" dirty="0">
                <a:solidFill>
                  <a:srgbClr val="000000"/>
                </a:solidFill>
                <a:latin typeface="Times New Roman" panose="02020603050405020304" pitchFamily="18" charset="0"/>
                <a:cs typeface="DejaVu Sans" charset="0"/>
              </a:rPr>
              <a:t>Result and Discussion</a:t>
            </a:r>
          </a:p>
          <a:p>
            <a:pPr eaLnBrk="1" hangingPunct="1">
              <a:spcAft>
                <a:spcPts val="1415"/>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 </a:t>
            </a:r>
            <a:r>
              <a:rPr lang="en-US" altLang="en-IN" sz="2400" b="1" dirty="0">
                <a:solidFill>
                  <a:srgbClr val="000000"/>
                </a:solidFill>
                <a:latin typeface="Times New Roman" panose="02020603050405020304" pitchFamily="18" charset="0"/>
                <a:cs typeface="DejaVu Sans" charset="0"/>
              </a:rPr>
              <a:t>  </a:t>
            </a:r>
            <a:r>
              <a:rPr lang="en-IN" altLang="en-US" sz="2400" b="1" dirty="0">
                <a:solidFill>
                  <a:srgbClr val="000000"/>
                </a:solidFill>
                <a:latin typeface="Times New Roman" panose="02020603050405020304" pitchFamily="18" charset="0"/>
                <a:cs typeface="DejaVu Sans" charset="0"/>
              </a:rPr>
              <a:t> Conclusion</a:t>
            </a:r>
          </a:p>
          <a:p>
            <a:pPr>
              <a:spcAft>
                <a:spcPts val="1415"/>
              </a:spcAft>
              <a:buClr>
                <a:srgbClr val="000000"/>
              </a:buClr>
              <a:buSzPct val="45000"/>
              <a:buFont typeface="Wingdings" panose="05000000000000000000" pitchFamily="2" charset="2"/>
              <a:buChar char=""/>
            </a:pPr>
            <a:r>
              <a:rPr lang="en-US" altLang="en-IN" sz="2400" b="1" dirty="0">
                <a:solidFill>
                  <a:srgbClr val="000000"/>
                </a:solidFill>
                <a:latin typeface="Times New Roman" panose="02020603050405020304"/>
                <a:cs typeface="DejaVu Sans" charset="0"/>
              </a:rPr>
              <a:t>    </a:t>
            </a:r>
            <a:r>
              <a:rPr lang="en-IN" altLang="en-US" sz="2400" b="1" dirty="0">
                <a:solidFill>
                  <a:srgbClr val="000000"/>
                </a:solidFill>
                <a:latin typeface="Times New Roman" panose="02020603050405020304"/>
                <a:cs typeface="DejaVu Sans" charset="0"/>
              </a:rPr>
              <a:t>Reference</a:t>
            </a:r>
            <a:endParaRPr lang="en-IN" altLang="en-US" sz="2400" b="1" dirty="0">
              <a:solidFill>
                <a:srgbClr val="000000"/>
              </a:solidFill>
              <a:latin typeface="Times New Roman" panose="02020603050405020304" pitchFamily="18" charset="0"/>
              <a:cs typeface="DejaVu Sans" charset="0"/>
            </a:endParaRPr>
          </a:p>
          <a:p>
            <a:pPr eaLnBrk="1" hangingPunct="1">
              <a:spcAft>
                <a:spcPts val="1415"/>
              </a:spcAft>
              <a:buClr>
                <a:srgbClr val="000000"/>
              </a:buClr>
              <a:buSzPct val="45000"/>
              <a:buFont typeface="Wingdings" panose="05000000000000000000" pitchFamily="2" charset="2"/>
              <a:buChar char=""/>
            </a:pPr>
            <a:endParaRPr lang="en-IN" altLang="en-US" sz="2400" b="1" dirty="0">
              <a:solidFill>
                <a:srgbClr val="000000"/>
              </a:solidFill>
              <a:latin typeface="Times New Roman" panose="02020603050405020304" pitchFamily="18" charset="0"/>
              <a:cs typeface="DejaVu Sans" charset="0"/>
            </a:endParaRPr>
          </a:p>
          <a:p>
            <a:pPr eaLnBrk="1" hangingPunct="1">
              <a:spcAft>
                <a:spcPts val="1415"/>
              </a:spcAft>
              <a:buClr>
                <a:srgbClr val="000000"/>
              </a:buClr>
              <a:buSzPct val="450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IN" altLang="en-US" sz="2400" b="1" dirty="0">
              <a:solidFill>
                <a:srgbClr val="000000"/>
              </a:solidFill>
              <a:latin typeface="Times New Roman" panose="02020603050405020304" pitchFamily="18" charset="0"/>
              <a:ea typeface="DejaVu Sans" charset="0"/>
              <a:cs typeface="DejaVu Sans" charset="0"/>
            </a:endParaRPr>
          </a:p>
          <a:p>
            <a:pPr marL="429895" indent="-321945" eaLnBrk="1" hangingPunct="1">
              <a:spcAft>
                <a:spcPts val="1415"/>
              </a:spcAft>
              <a:buClr>
                <a:srgbClr val="000000"/>
              </a:buClr>
              <a:buSzPct val="45000"/>
              <a:buFont typeface="Wingdings" panose="05000000000000000000" pitchFamily="2" charset="2"/>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IN" altLang="en-US" sz="2400" b="1" dirty="0">
              <a:solidFill>
                <a:srgbClr val="000000"/>
              </a:solidFill>
              <a:latin typeface="Times New Roman" panose="02020603050405020304" pitchFamily="18" charset="0"/>
              <a:ea typeface="DejaVu Sans" charset="0"/>
              <a:cs typeface="DejaVu Sans" charset="0"/>
            </a:endParaRPr>
          </a:p>
          <a:p>
            <a:pPr marL="429895" indent="-321945" eaLnBrk="1" hangingPunct="1">
              <a:lnSpc>
                <a:spcPct val="150000"/>
              </a:lnSpc>
              <a:spcAft>
                <a:spcPts val="1415"/>
              </a:spcAft>
              <a:buClr>
                <a:srgbClr val="000000"/>
              </a:buClr>
              <a:buSzPct val="45000"/>
              <a:buFont typeface="Wingdings" panose="05000000000000000000" pitchFamily="2" charset="2"/>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IN" altLang="en-US" sz="2400" dirty="0">
              <a:solidFill>
                <a:srgbClr val="000000"/>
              </a:solidFill>
              <a:latin typeface="Times New Roman" panose="02020603050405020304" pitchFamily="18" charset="0"/>
              <a:ea typeface="DejaVu Sans" charset="0"/>
              <a:cs typeface="DejaVu Sans" charset="0"/>
            </a:endParaRPr>
          </a:p>
          <a:p>
            <a:pPr marL="429895" indent="-321945" eaLnBrk="1" hangingPunct="1">
              <a:lnSpc>
                <a:spcPct val="200000"/>
              </a:lnSpc>
              <a:spcAft>
                <a:spcPts val="1415"/>
              </a:spcAft>
              <a:buClr>
                <a:srgbClr val="000000"/>
              </a:buClr>
              <a:buSzPct val="45000"/>
              <a:buFont typeface="Wingdings" panose="05000000000000000000" pitchFamily="2" charset="2"/>
              <a:buChar cha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IN" altLang="en-US" sz="2400" dirty="0">
              <a:solidFill>
                <a:srgbClr val="000000"/>
              </a:solidFill>
              <a:latin typeface="Times New Roman" panose="02020603050405020304" pitchFamily="18" charset="0"/>
              <a:ea typeface="DejaVu Sans" charset="0"/>
              <a:cs typeface="DejaVu Sans"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5581"/>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a:cs typeface="DejaVu Sans" charset="0"/>
              </a:rPr>
              <a:t>1. Introduction </a:t>
            </a:r>
          </a:p>
        </p:txBody>
      </p:sp>
      <p:sp>
        <p:nvSpPr>
          <p:cNvPr id="12291" name="Rectangle 2"/>
          <p:cNvSpPr>
            <a:spLocks noChangeArrowheads="1"/>
          </p:cNvSpPr>
          <p:nvPr/>
        </p:nvSpPr>
        <p:spPr bwMode="auto">
          <a:xfrm>
            <a:off x="215776" y="1563688"/>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nchor="t"/>
          <a:lstStyle/>
          <a:p>
            <a:pPr marL="107950" eaLnBrk="1" hangingPunct="1">
              <a:lnSpc>
                <a:spcPct val="93000"/>
              </a:lnSpc>
              <a:spcAft>
                <a:spcPts val="1415"/>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a:endParaRPr>
          </a:p>
          <a:p>
            <a:pPr marL="107950" eaLnBrk="1" hangingPunct="1">
              <a:lnSpc>
                <a:spcPct val="93000"/>
              </a:lnSpc>
              <a:spcAft>
                <a:spcPts val="1415"/>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2458" y="1159341"/>
            <a:ext cx="9639285"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2400" dirty="0">
                <a:latin typeface="Times New Roman" panose="02020603050405020304"/>
                <a:cs typeface="Times New Roman" panose="02020603050405020304"/>
              </a:rPr>
              <a:t>Rainfall prediction remains a serious concern and has attracted the attention</a:t>
            </a:r>
            <a:endParaRPr lang="en-US"/>
          </a:p>
          <a:p>
            <a:pPr algn="just"/>
            <a:r>
              <a:rPr lang="en-US" sz="2400" dirty="0">
                <a:latin typeface="Times New Roman" panose="02020603050405020304"/>
                <a:cs typeface="Times New Roman" panose="02020603050405020304"/>
              </a:rPr>
              <a:t>of governments, industries, risk management entities, as well as the scientiﬁc</a:t>
            </a:r>
          </a:p>
          <a:p>
            <a:pPr algn="just"/>
            <a:r>
              <a:rPr lang="en-US" sz="2400" dirty="0">
                <a:latin typeface="Times New Roman" panose="02020603050405020304"/>
                <a:cs typeface="Times New Roman" panose="02020603050405020304"/>
              </a:rPr>
              <a:t>community. Rainfall is a climatic factor that aﬀects many human activities like agricultural production, construction, power generation, forestry and tourism, among others.</a:t>
            </a:r>
          </a:p>
          <a:p>
            <a:pPr algn="just"/>
            <a:endParaRPr lang="en-US" sz="2400" dirty="0">
              <a:latin typeface="Times New Roman" panose="02020603050405020304"/>
              <a:cs typeface="Times New Roman" panose="02020603050405020304"/>
            </a:endParaRPr>
          </a:p>
          <a:p>
            <a:pPr algn="just"/>
            <a:r>
              <a:rPr lang="en-US" sz="2400" dirty="0">
                <a:latin typeface="Times New Roman" panose="02020603050405020304"/>
                <a:cs typeface="Times New Roman" panose="02020603050405020304"/>
              </a:rPr>
              <a:t>To this extent, rainfall prediction is essential since this variable is the one with the highest correlation with adverse natural events such as landslides, ﬂooding, mass movements and avalanches. These incidents have aﬀected society for years. </a:t>
            </a:r>
            <a:endParaRPr lang="en-US" dirty="0">
              <a:cs typeface="Times New Roman" panose="02020603050405020304"/>
            </a:endParaRPr>
          </a:p>
          <a:p>
            <a:pPr algn="just"/>
            <a:endParaRPr lang="en-US" sz="2400" dirty="0">
              <a:latin typeface="Times New Roman" panose="02020603050405020304"/>
              <a:cs typeface="Times New Roman" panose="02020603050405020304"/>
            </a:endParaRPr>
          </a:p>
          <a:p>
            <a:pPr algn="just"/>
            <a:r>
              <a:rPr lang="en-US" sz="2400" dirty="0">
                <a:latin typeface="Times New Roman" panose="02020603050405020304"/>
                <a:cs typeface="Times New Roman" panose="02020603050405020304"/>
              </a:rPr>
              <a:t>Therefore, having an appropriate approach for rainfall prediction makes it possible to take preventive and mitigation measures for</a:t>
            </a:r>
            <a:endParaRPr lang="en-US"/>
          </a:p>
          <a:p>
            <a:pPr algn="just"/>
            <a:r>
              <a:rPr lang="en-US" sz="2400" dirty="0">
                <a:latin typeface="Times New Roman" panose="02020603050405020304"/>
                <a:cs typeface="Times New Roman" panose="02020603050405020304"/>
              </a:rPr>
              <a:t>these natural phenomena.</a:t>
            </a:r>
          </a:p>
          <a:p>
            <a:pPr algn="just"/>
            <a:endParaRPr lang="en-US" dirty="0">
              <a:latin typeface="Times New Roman" panose="02020603050405020304"/>
              <a:cs typeface="Times New Roman" panose="02020603050405020304"/>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Objectives</a:t>
            </a:r>
          </a:p>
        </p:txBody>
      </p:sp>
      <p:sp>
        <p:nvSpPr>
          <p:cNvPr id="6146" name="Rectangle 2"/>
          <p:cNvSpPr>
            <a:spLocks noChangeArrowheads="1"/>
          </p:cNvSpPr>
          <p:nvPr/>
        </p:nvSpPr>
        <p:spPr bwMode="auto">
          <a:xfrm>
            <a:off x="359792" y="1404732"/>
            <a:ext cx="8202954" cy="5417855"/>
          </a:xfrm>
          <a:prstGeom prst="rect">
            <a:avLst/>
          </a:prstGeom>
          <a:noFill/>
          <a:ln>
            <a:noFill/>
          </a:ln>
          <a:effectLst/>
        </p:spPr>
        <p:txBody>
          <a:bodyPr lIns="0" tIns="21240" rIns="0" bIns="0" anchor="t"/>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452120" indent="-342900" algn="just" eaLnBrk="1" fontAlgn="auto" hangingPunct="1">
              <a:lnSpc>
                <a:spcPct val="93000"/>
              </a:lnSpc>
              <a:spcBef>
                <a:spcPts val="0"/>
              </a:spcBef>
              <a:spcAft>
                <a:spcPts val="1415"/>
              </a:spcAft>
              <a:buFont typeface="Arial" panose="020B0604020202020204" pitchFamily="34" charset="0"/>
              <a:buChar char="•"/>
              <a:defRPr/>
            </a:pPr>
            <a:r>
              <a:rPr lang="en-US" sz="2400" dirty="0">
                <a:latin typeface="Times New Roman" panose="02020603050405020304"/>
                <a:cs typeface="Arial" panose="020B0604020202020204"/>
              </a:rPr>
              <a:t>To provide users with easy access to the techniques and approaches used in the field of precipitation prediction.</a:t>
            </a:r>
            <a:endParaRPr lang="en-US" sz="2400" b="0" i="0" dirty="0">
              <a:solidFill>
                <a:srgbClr val="000000"/>
              </a:solidFill>
              <a:effectLst/>
              <a:latin typeface="Times New Roman" panose="02020603050405020304"/>
              <a:cs typeface="Times New Roman" panose="02020603050405020304" pitchFamily="18" charset="0"/>
            </a:endParaRPr>
          </a:p>
          <a:p>
            <a:pPr marL="452120" indent="-342900" algn="just">
              <a:lnSpc>
                <a:spcPct val="93000"/>
              </a:lnSpc>
              <a:spcBef>
                <a:spcPts val="0"/>
              </a:spcBef>
              <a:spcAft>
                <a:spcPts val="1415"/>
              </a:spcAft>
              <a:buFont typeface="Arial" panose="020B0604020202020204" pitchFamily="34" charset="0"/>
              <a:buChar char="•"/>
              <a:defRPr/>
            </a:pPr>
            <a:endParaRPr lang="en-US" sz="2400" dirty="0">
              <a:latin typeface="Times New Roman" panose="02020603050405020304"/>
              <a:cs typeface="Arial" panose="020B0604020202020204"/>
            </a:endParaRPr>
          </a:p>
          <a:p>
            <a:pPr marL="452120" indent="-342900" algn="just">
              <a:lnSpc>
                <a:spcPct val="93000"/>
              </a:lnSpc>
              <a:spcBef>
                <a:spcPts val="0"/>
              </a:spcBef>
              <a:spcAft>
                <a:spcPts val="1415"/>
              </a:spcAft>
              <a:buFont typeface="Arial" panose="020B0604020202020204" pitchFamily="34" charset="0"/>
              <a:buChar char="•"/>
              <a:defRPr/>
            </a:pPr>
            <a:r>
              <a:rPr lang="en-US" sz="2400" dirty="0">
                <a:latin typeface="Times New Roman" panose="02020603050405020304"/>
                <a:cs typeface="Arial" panose="020B0604020202020204"/>
              </a:rPr>
              <a:t>To understand &amp; analyze the data collected for rainfall for all the area via linear regression algorithms.</a:t>
            </a:r>
          </a:p>
          <a:p>
            <a:pPr marL="452120" indent="-342900" algn="just">
              <a:lnSpc>
                <a:spcPct val="93000"/>
              </a:lnSpc>
              <a:spcBef>
                <a:spcPts val="0"/>
              </a:spcBef>
              <a:spcAft>
                <a:spcPts val="1415"/>
              </a:spcAft>
              <a:buFont typeface="Arial" panose="020B0604020202020204" pitchFamily="34" charset="0"/>
              <a:buChar char="•"/>
              <a:defRPr/>
            </a:pPr>
            <a:endParaRPr lang="en-US" sz="2400" dirty="0">
              <a:latin typeface="Times New Roman" panose="02020603050405020304"/>
              <a:cs typeface="Arial" panose="020B0604020202020204"/>
            </a:endParaRPr>
          </a:p>
          <a:p>
            <a:pPr marL="452120" indent="-342900" algn="just">
              <a:lnSpc>
                <a:spcPct val="93000"/>
              </a:lnSpc>
              <a:spcBef>
                <a:spcPts val="0"/>
              </a:spcBef>
              <a:spcAft>
                <a:spcPts val="1415"/>
              </a:spcAft>
              <a:buFont typeface="Arial" panose="020B0604020202020204" pitchFamily="34" charset="0"/>
              <a:buChar char="•"/>
              <a:defRPr/>
            </a:pPr>
            <a:r>
              <a:rPr lang="en-US" sz="2400" dirty="0">
                <a:latin typeface="Times New Roman" panose="02020603050405020304"/>
                <a:cs typeface="Arial" panose="020B0604020202020204"/>
              </a:rPr>
              <a:t>To provide comparative studies between various machine learning techniques.</a:t>
            </a:r>
          </a:p>
          <a:p>
            <a:pPr marL="452120" indent="-342900" algn="just">
              <a:lnSpc>
                <a:spcPct val="93000"/>
              </a:lnSpc>
              <a:spcBef>
                <a:spcPts val="0"/>
              </a:spcBef>
              <a:spcAft>
                <a:spcPts val="1415"/>
              </a:spcAft>
              <a:buFont typeface="Arial" panose="020B0604020202020204" pitchFamily="34" charset="0"/>
              <a:buChar char="•"/>
              <a:defRPr/>
            </a:pPr>
            <a:endParaRPr lang="en-US" sz="2400" dirty="0">
              <a:latin typeface="Times New Roman" panose="02020603050405020304"/>
              <a:cs typeface="Arial" panose="020B0604020202020204"/>
            </a:endParaRPr>
          </a:p>
          <a:p>
            <a:pPr marL="452120" indent="-342900" algn="just">
              <a:lnSpc>
                <a:spcPct val="93000"/>
              </a:lnSpc>
              <a:spcBef>
                <a:spcPts val="0"/>
              </a:spcBef>
              <a:spcAft>
                <a:spcPts val="1415"/>
              </a:spcAft>
              <a:buFont typeface="Arial" panose="020B0604020202020204" pitchFamily="34" charset="0"/>
              <a:buChar char="•"/>
              <a:defRPr/>
            </a:pPr>
            <a:r>
              <a:rPr lang="en-US" sz="2400" dirty="0">
                <a:latin typeface="Times New Roman" panose="02020603050405020304"/>
                <a:cs typeface="Arial" panose="020B0604020202020204"/>
              </a:rPr>
              <a:t>To provide an interactive and user-friendly UI for user’s ease of understanding the results obtained from the input data provided.</a:t>
            </a:r>
          </a:p>
          <a:p>
            <a:pPr marL="109220" indent="0" algn="just" eaLnBrk="1" fontAlgn="auto" hangingPunct="1">
              <a:lnSpc>
                <a:spcPct val="93000"/>
              </a:lnSpc>
              <a:spcBef>
                <a:spcPts val="0"/>
              </a:spcBef>
              <a:spcAft>
                <a:spcPts val="1415"/>
              </a:spcAft>
              <a:defRPr/>
            </a:pPr>
            <a:endParaRPr lang="en-IN" altLang="en-US" sz="28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7" y="32345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Scope</a:t>
            </a:r>
          </a:p>
        </p:txBody>
      </p:sp>
      <p:sp>
        <p:nvSpPr>
          <p:cNvPr id="2" name="TextBox 1"/>
          <p:cNvSpPr txBox="1"/>
          <p:nvPr/>
        </p:nvSpPr>
        <p:spPr>
          <a:xfrm>
            <a:off x="500319" y="1827604"/>
            <a:ext cx="7894554"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lgn="just">
              <a:buAutoNum type="arabicPeriod"/>
            </a:pPr>
            <a:r>
              <a:rPr lang="en-US" sz="2400" dirty="0">
                <a:latin typeface="Times New Roman" panose="02020603050405020304"/>
                <a:cs typeface="Times New Roman" panose="02020603050405020304"/>
              </a:rPr>
              <a:t>Rainfall Prediction System is significant not only on the micro but also on the macro level.</a:t>
            </a:r>
          </a:p>
          <a:p>
            <a:pPr marL="342900" indent="-342900" algn="just">
              <a:buAutoNum type="arabicPeriod"/>
            </a:pPr>
            <a:endParaRPr lang="en-US" sz="2400" dirty="0">
              <a:latin typeface="Times New Roman" panose="02020603050405020304"/>
              <a:cs typeface="Times New Roman" panose="02020603050405020304"/>
            </a:endParaRPr>
          </a:p>
          <a:p>
            <a:pPr marL="342900" indent="-342900" algn="just">
              <a:buAutoNum type="arabicPeriod"/>
            </a:pPr>
            <a:r>
              <a:rPr lang="en-US" sz="2400" dirty="0">
                <a:latin typeface="Times New Roman" panose="02020603050405020304"/>
                <a:cs typeface="Times New Roman" panose="02020603050405020304"/>
              </a:rPr>
              <a:t>The Rainfall Prediction System is of significance  in the field of agriculture, water reserve management, flood prediction.</a:t>
            </a:r>
          </a:p>
          <a:p>
            <a:pPr marL="342900" indent="-342900" algn="just">
              <a:buAutoNum type="arabicPeriod"/>
            </a:pPr>
            <a:endParaRPr lang="en-US" sz="2400" dirty="0">
              <a:latin typeface="Times New Roman" panose="02020603050405020304"/>
              <a:cs typeface="Times New Roman" panose="02020603050405020304"/>
            </a:endParaRPr>
          </a:p>
          <a:p>
            <a:pPr marL="342900" indent="-342900" algn="just">
              <a:buAutoNum type="arabicPeriod"/>
            </a:pPr>
            <a:r>
              <a:rPr lang="en-US" sz="2400" dirty="0">
                <a:latin typeface="Times New Roman" panose="02020603050405020304"/>
                <a:cs typeface="Times New Roman" panose="02020603050405020304"/>
              </a:rPr>
              <a:t>It is also important to be utilized by the agricultural industries for keeping their crops safe and ensure the production of seasonal fruits and vegetables by updated rainfall prediction. </a:t>
            </a:r>
          </a:p>
        </p:txBody>
      </p:sp>
    </p:spTree>
  </p:cSld>
  <p:clrMapOvr>
    <a:overrideClrMapping bg1="lt1" tx1="dk1" bg2="lt2" tx2="dk2" accent1="accent1" accent2="accent2" accent3="accent3" accent4="accent4" accent5="accent5" accent6="accent6" hlink="hlink" folHlink="folHlink"/>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103632"/>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Literature Survey</a:t>
            </a:r>
          </a:p>
        </p:txBody>
      </p:sp>
      <p:sp>
        <p:nvSpPr>
          <p:cNvPr id="6146" name="Rectangle 2"/>
          <p:cNvSpPr>
            <a:spLocks noChangeArrowheads="1"/>
          </p:cNvSpPr>
          <p:nvPr/>
        </p:nvSpPr>
        <p:spPr bwMode="auto">
          <a:xfrm>
            <a:off x="287784" y="1534977"/>
            <a:ext cx="9070975" cy="4989513"/>
          </a:xfrm>
          <a:prstGeom prst="rect">
            <a:avLst/>
          </a:prstGeom>
          <a:noFill/>
          <a:ln>
            <a:noFill/>
          </a:ln>
          <a:effectLst/>
        </p:spPr>
        <p:txBody>
          <a:bodyPr lIns="0" tIns="21240" rIns="0" bIns="0" anchor="t"/>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452120" indent="-342900" eaLnBrk="1" fontAlgn="auto" hangingPunct="1">
              <a:lnSpc>
                <a:spcPct val="93000"/>
              </a:lnSpc>
              <a:spcBef>
                <a:spcPts val="0"/>
              </a:spcBef>
              <a:spcAft>
                <a:spcPts val="1415"/>
              </a:spcAft>
              <a:buFont typeface="Arial" panose="020B0604020202020204" pitchFamily="34" charset="0"/>
              <a:buChar char="•"/>
              <a:defRPr/>
            </a:pPr>
            <a:endParaRPr lang="en-IN" sz="2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452120" indent="-342900" eaLnBrk="1" fontAlgn="auto" hangingPunct="1">
              <a:lnSpc>
                <a:spcPct val="93000"/>
              </a:lnSpc>
              <a:spcBef>
                <a:spcPts val="0"/>
              </a:spcBef>
              <a:spcAft>
                <a:spcPts val="1415"/>
              </a:spcAft>
              <a:buFont typeface="Arial" panose="020B0604020202020204" pitchFamily="34" charset="0"/>
              <a:buChar char="•"/>
              <a:defRPr/>
            </a:pPr>
            <a:endParaRPr lang="en-IN" sz="2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452120" indent="-342900" eaLnBrk="1" fontAlgn="auto" hangingPunct="1">
              <a:lnSpc>
                <a:spcPct val="93000"/>
              </a:lnSpc>
              <a:spcBef>
                <a:spcPts val="0"/>
              </a:spcBef>
              <a:spcAft>
                <a:spcPts val="1415"/>
              </a:spcAft>
              <a:buFont typeface="Arial" panose="020B0604020202020204" pitchFamily="34" charset="0"/>
              <a:buChar char="•"/>
              <a:defRPr/>
            </a:pPr>
            <a:endParaRPr lang="en-US" altLang="en-US" sz="24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14EEF9A7-1C1D-A535-450F-9A2D9E9BF259}"/>
              </a:ext>
            </a:extLst>
          </p:cNvPr>
          <p:cNvGraphicFramePr>
            <a:graphicFrameLocks noGrp="1"/>
          </p:cNvGraphicFramePr>
          <p:nvPr>
            <p:extLst>
              <p:ext uri="{D42A27DB-BD31-4B8C-83A1-F6EECF244321}">
                <p14:modId xmlns:p14="http://schemas.microsoft.com/office/powerpoint/2010/main" val="2583219135"/>
              </p:ext>
            </p:extLst>
          </p:nvPr>
        </p:nvGraphicFramePr>
        <p:xfrm>
          <a:off x="146304" y="1152145"/>
          <a:ext cx="9790553" cy="6084076"/>
        </p:xfrm>
        <a:graphic>
          <a:graphicData uri="http://schemas.openxmlformats.org/drawingml/2006/table">
            <a:tbl>
              <a:tblPr>
                <a:tableStyleId>{5C22544A-7EE6-4342-B048-85BDC9FD1C3A}</a:tableStyleId>
              </a:tblPr>
              <a:tblGrid>
                <a:gridCol w="607166">
                  <a:extLst>
                    <a:ext uri="{9D8B030D-6E8A-4147-A177-3AD203B41FA5}">
                      <a16:colId xmlns:a16="http://schemas.microsoft.com/office/drawing/2014/main" val="1245009452"/>
                    </a:ext>
                  </a:extLst>
                </a:gridCol>
                <a:gridCol w="2780138">
                  <a:extLst>
                    <a:ext uri="{9D8B030D-6E8A-4147-A177-3AD203B41FA5}">
                      <a16:colId xmlns:a16="http://schemas.microsoft.com/office/drawing/2014/main" val="4082744942"/>
                    </a:ext>
                  </a:extLst>
                </a:gridCol>
                <a:gridCol w="1581980">
                  <a:extLst>
                    <a:ext uri="{9D8B030D-6E8A-4147-A177-3AD203B41FA5}">
                      <a16:colId xmlns:a16="http://schemas.microsoft.com/office/drawing/2014/main" val="4205342155"/>
                    </a:ext>
                  </a:extLst>
                </a:gridCol>
                <a:gridCol w="571108">
                  <a:extLst>
                    <a:ext uri="{9D8B030D-6E8A-4147-A177-3AD203B41FA5}">
                      <a16:colId xmlns:a16="http://schemas.microsoft.com/office/drawing/2014/main" val="3759911875"/>
                    </a:ext>
                  </a:extLst>
                </a:gridCol>
                <a:gridCol w="1387534">
                  <a:extLst>
                    <a:ext uri="{9D8B030D-6E8A-4147-A177-3AD203B41FA5}">
                      <a16:colId xmlns:a16="http://schemas.microsoft.com/office/drawing/2014/main" val="1974693874"/>
                    </a:ext>
                  </a:extLst>
                </a:gridCol>
                <a:gridCol w="1506647">
                  <a:extLst>
                    <a:ext uri="{9D8B030D-6E8A-4147-A177-3AD203B41FA5}">
                      <a16:colId xmlns:a16="http://schemas.microsoft.com/office/drawing/2014/main" val="1447655738"/>
                    </a:ext>
                  </a:extLst>
                </a:gridCol>
                <a:gridCol w="1355980">
                  <a:extLst>
                    <a:ext uri="{9D8B030D-6E8A-4147-A177-3AD203B41FA5}">
                      <a16:colId xmlns:a16="http://schemas.microsoft.com/office/drawing/2014/main" val="4276589493"/>
                    </a:ext>
                  </a:extLst>
                </a:gridCol>
              </a:tblGrid>
              <a:tr h="421205">
                <a:tc>
                  <a:txBody>
                    <a:bodyPr/>
                    <a:lstStyle/>
                    <a:p>
                      <a:pPr marL="106045" marR="0" algn="l">
                        <a:lnSpc>
                          <a:spcPts val="134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Sr.no</a:t>
                      </a:r>
                    </a:p>
                  </a:txBody>
                  <a:tcPr marL="47391" marR="47391" marT="31594" marB="31594"/>
                </a:tc>
                <a:tc>
                  <a:txBody>
                    <a:bodyPr/>
                    <a:lstStyle/>
                    <a:p>
                      <a:pPr marL="0" marR="409575" algn="ctr">
                        <a:lnSpc>
                          <a:spcPts val="134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Title</a:t>
                      </a:r>
                    </a:p>
                  </a:txBody>
                  <a:tcPr marL="47391" marR="47391" marT="31594" marB="31594"/>
                </a:tc>
                <a:tc>
                  <a:txBody>
                    <a:bodyPr/>
                    <a:lstStyle/>
                    <a:p>
                      <a:pPr marL="0" marR="0" algn="l">
                        <a:lnSpc>
                          <a:spcPts val="134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Author(s)</a:t>
                      </a:r>
                    </a:p>
                  </a:txBody>
                  <a:tcPr marL="47391" marR="47391" marT="31594" marB="31594"/>
                </a:tc>
                <a:tc>
                  <a:txBody>
                    <a:bodyPr/>
                    <a:lstStyle/>
                    <a:p>
                      <a:pPr marL="0" marR="0" algn="l">
                        <a:lnSpc>
                          <a:spcPts val="1340"/>
                        </a:lnSpc>
                        <a:spcBef>
                          <a:spcPts val="0"/>
                        </a:spcBef>
                        <a:spcAft>
                          <a:spcPts val="0"/>
                        </a:spcAft>
                      </a:pPr>
                      <a:r>
                        <a:rPr lang="en-IN" sz="1400">
                          <a:effectLst/>
                          <a:latin typeface="Times New Roman" panose="02020603050405020304" pitchFamily="18" charset="0"/>
                          <a:cs typeface="Times New Roman" panose="02020603050405020304" pitchFamily="18" charset="0"/>
                        </a:rPr>
                        <a:t>Year</a:t>
                      </a:r>
                    </a:p>
                  </a:txBody>
                  <a:tcPr marL="47391" marR="47391" marT="31594" marB="31594"/>
                </a:tc>
                <a:tc>
                  <a:txBody>
                    <a:bodyPr/>
                    <a:lstStyle/>
                    <a:p>
                      <a:pPr marL="0" marR="0" algn="l">
                        <a:lnSpc>
                          <a:spcPts val="1340"/>
                        </a:lnSpc>
                        <a:spcBef>
                          <a:spcPts val="0"/>
                        </a:spcBef>
                        <a:spcAft>
                          <a:spcPts val="0"/>
                        </a:spcAft>
                      </a:pPr>
                      <a:r>
                        <a:rPr lang="en-IN" sz="1400">
                          <a:effectLst/>
                          <a:latin typeface="Times New Roman" panose="02020603050405020304" pitchFamily="18" charset="0"/>
                          <a:cs typeface="Times New Roman" panose="02020603050405020304" pitchFamily="18" charset="0"/>
                        </a:rPr>
                        <a:t>Algorithms</a:t>
                      </a:r>
                    </a:p>
                  </a:txBody>
                  <a:tcPr marL="47391" marR="47391" marT="31594" marB="31594"/>
                </a:tc>
                <a:tc>
                  <a:txBody>
                    <a:bodyPr/>
                    <a:lstStyle/>
                    <a:p>
                      <a:pPr marL="0" marR="0" algn="l">
                        <a:lnSpc>
                          <a:spcPts val="1340"/>
                        </a:lnSpc>
                        <a:spcBef>
                          <a:spcPts val="0"/>
                        </a:spcBef>
                        <a:spcAft>
                          <a:spcPts val="0"/>
                        </a:spcAft>
                      </a:pPr>
                      <a:r>
                        <a:rPr lang="en-IN" sz="1400">
                          <a:effectLst/>
                          <a:latin typeface="Times New Roman" panose="02020603050405020304" pitchFamily="18" charset="0"/>
                          <a:cs typeface="Times New Roman" panose="02020603050405020304" pitchFamily="18" charset="0"/>
                        </a:rPr>
                        <a:t>Limitations</a:t>
                      </a:r>
                    </a:p>
                  </a:txBody>
                  <a:tcPr marL="47391" marR="47391" marT="31594" marB="31594"/>
                </a:tc>
                <a:tc>
                  <a:txBody>
                    <a:bodyPr/>
                    <a:lstStyle/>
                    <a:p>
                      <a:pPr marL="0" marR="0" algn="l">
                        <a:lnSpc>
                          <a:spcPts val="1340"/>
                        </a:lnSpc>
                        <a:spcBef>
                          <a:spcPts val="0"/>
                        </a:spcBef>
                        <a:spcAft>
                          <a:spcPts val="0"/>
                        </a:spcAft>
                      </a:pPr>
                      <a:r>
                        <a:rPr lang="en-IN" sz="1400">
                          <a:effectLst/>
                          <a:latin typeface="Times New Roman" panose="02020603050405020304" pitchFamily="18" charset="0"/>
                          <a:cs typeface="Times New Roman" panose="02020603050405020304" pitchFamily="18" charset="0"/>
                        </a:rPr>
                        <a:t>Result</a:t>
                      </a:r>
                    </a:p>
                  </a:txBody>
                  <a:tcPr marL="47391" marR="47391" marT="31594" marB="31594"/>
                </a:tc>
                <a:extLst>
                  <a:ext uri="{0D108BD9-81ED-4DB2-BD59-A6C34878D82A}">
                    <a16:rowId xmlns:a16="http://schemas.microsoft.com/office/drawing/2014/main" val="2284934929"/>
                  </a:ext>
                </a:extLst>
              </a:tr>
              <a:tr h="1656741">
                <a:tc>
                  <a:txBody>
                    <a:bodyPr/>
                    <a:lstStyle/>
                    <a:p>
                      <a:pPr marL="72390" marR="0" algn="l">
                        <a:lnSpc>
                          <a:spcPts val="1365"/>
                        </a:lnSpc>
                        <a:spcBef>
                          <a:spcPts val="0"/>
                        </a:spcBef>
                        <a:spcAft>
                          <a:spcPts val="0"/>
                        </a:spcAft>
                      </a:pPr>
                      <a:r>
                        <a:rPr lang="en-IN" sz="1400">
                          <a:effectLst/>
                          <a:latin typeface="Times New Roman" panose="02020603050405020304" pitchFamily="18" charset="0"/>
                          <a:cs typeface="Times New Roman" panose="02020603050405020304" pitchFamily="18" charset="0"/>
                        </a:rPr>
                        <a:t>1</a:t>
                      </a:r>
                    </a:p>
                  </a:txBody>
                  <a:tcPr marL="47391" marR="47391" marT="31594" marB="31594"/>
                </a:tc>
                <a:tc>
                  <a:txBody>
                    <a:bodyPr/>
                    <a:lstStyle/>
                    <a:p>
                      <a:pPr marL="2540" marR="0" algn="l">
                        <a:lnSpc>
                          <a:spcPct val="114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An Application of Neural Networks for Rainfall </a:t>
                      </a:r>
                    </a:p>
                    <a:p>
                      <a:pPr marL="2540" marR="0" algn="l">
                        <a:lnSpc>
                          <a:spcPct val="114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Prediction</a:t>
                      </a:r>
                    </a:p>
                  </a:txBody>
                  <a:tcPr marL="47391" marR="47391" marT="31594" marB="31594"/>
                </a:tc>
                <a:tc>
                  <a:txBody>
                    <a:bodyPr/>
                    <a:lstStyle/>
                    <a:p>
                      <a:pPr marL="41910" marR="0" algn="l">
                        <a:lnSpc>
                          <a:spcPts val="134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Kin C. </a:t>
                      </a:r>
                      <a:r>
                        <a:rPr lang="en-US" sz="1400" dirty="0" err="1">
                          <a:effectLst/>
                          <a:latin typeface="Times New Roman" panose="02020603050405020304" pitchFamily="18" charset="0"/>
                          <a:cs typeface="Times New Roman" panose="02020603050405020304" pitchFamily="18" charset="0"/>
                        </a:rPr>
                        <a:t>Luk</a:t>
                      </a:r>
                      <a:r>
                        <a:rPr lang="en-US" sz="1400" dirty="0">
                          <a:effectLst/>
                          <a:latin typeface="Times New Roman" panose="02020603050405020304" pitchFamily="18" charset="0"/>
                          <a:cs typeface="Times New Roman" panose="02020603050405020304" pitchFamily="18" charset="0"/>
                        </a:rPr>
                        <a:t>, J.E. Ball and A. Sharma</a:t>
                      </a:r>
                    </a:p>
                  </a:txBody>
                  <a:tcPr marL="47391" marR="47391" marT="31594" marB="31594"/>
                </a:tc>
                <a:tc>
                  <a:txBody>
                    <a:bodyPr/>
                    <a:lstStyle/>
                    <a:p>
                      <a:pPr marL="5080" marR="0" algn="l">
                        <a:lnSpc>
                          <a:spcPts val="134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2001</a:t>
                      </a:r>
                    </a:p>
                  </a:txBody>
                  <a:tcPr marL="47391" marR="47391" marT="31594" marB="31594"/>
                </a:tc>
                <a:tc>
                  <a:txBody>
                    <a:bodyPr/>
                    <a:lstStyle/>
                    <a:p>
                      <a:pPr marL="1270" marR="101600" algn="l">
                        <a:lnSpc>
                          <a:spcPct val="114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Multiple Regression Techniques were used inside a neural network</a:t>
                      </a:r>
                    </a:p>
                  </a:txBody>
                  <a:tcPr marL="47391" marR="47391" marT="31594" marB="31594"/>
                </a:tc>
                <a:tc>
                  <a:txBody>
                    <a:bodyPr/>
                    <a:lstStyle/>
                    <a:p>
                      <a:pPr marL="0" marR="0">
                        <a:lnSpc>
                          <a:spcPct val="114000"/>
                        </a:lnSpc>
                        <a:spcBef>
                          <a:spcPts val="0"/>
                        </a:spcBef>
                        <a:spcAft>
                          <a:spcPts val="0"/>
                        </a:spcAft>
                      </a:pPr>
                      <a:r>
                        <a:rPr lang="en-US" sz="1400">
                          <a:effectLst/>
                          <a:latin typeface="Times New Roman" panose="02020603050405020304" pitchFamily="18" charset="0"/>
                          <a:cs typeface="Times New Roman" panose="02020603050405020304" pitchFamily="18" charset="0"/>
                        </a:rPr>
                        <a:t>It involves very lengthy and complicated procedure of calculations and analysis</a:t>
                      </a:r>
                    </a:p>
                  </a:txBody>
                  <a:tcPr marL="47391" marR="47391" marT="31594" marB="31594"/>
                </a:tc>
                <a:tc>
                  <a:txBody>
                    <a:bodyPr/>
                    <a:lstStyle/>
                    <a:p>
                      <a:pPr marL="0" marR="0" algn="just">
                        <a:lnSpc>
                          <a:spcPct val="114000"/>
                        </a:lnSpc>
                        <a:spcBef>
                          <a:spcPts val="0"/>
                        </a:spcBef>
                        <a:spcAft>
                          <a:spcPts val="0"/>
                        </a:spcAft>
                      </a:pPr>
                      <a:r>
                        <a:rPr lang="en-US" sz="1400">
                          <a:effectLst/>
                          <a:latin typeface="Times New Roman" panose="02020603050405020304" pitchFamily="18" charset="0"/>
                          <a:cs typeface="Times New Roman" panose="02020603050405020304" pitchFamily="18" charset="0"/>
                        </a:rPr>
                        <a:t>Result was accurate and can be used for prediction in future</a:t>
                      </a:r>
                    </a:p>
                  </a:txBody>
                  <a:tcPr marL="47391" marR="47391" marT="31594" marB="31594"/>
                </a:tc>
                <a:extLst>
                  <a:ext uri="{0D108BD9-81ED-4DB2-BD59-A6C34878D82A}">
                    <a16:rowId xmlns:a16="http://schemas.microsoft.com/office/drawing/2014/main" val="1370780716"/>
                  </a:ext>
                </a:extLst>
              </a:tr>
              <a:tr h="2237068">
                <a:tc>
                  <a:txBody>
                    <a:bodyPr/>
                    <a:lstStyle/>
                    <a:p>
                      <a:pPr marL="72390" marR="0" algn="l">
                        <a:lnSpc>
                          <a:spcPts val="1365"/>
                        </a:lnSpc>
                        <a:spcBef>
                          <a:spcPts val="0"/>
                        </a:spcBef>
                        <a:spcAft>
                          <a:spcPts val="0"/>
                        </a:spcAft>
                      </a:pPr>
                      <a:r>
                        <a:rPr lang="en-IN" sz="1400">
                          <a:effectLst/>
                          <a:latin typeface="Times New Roman" panose="02020603050405020304" pitchFamily="18" charset="0"/>
                          <a:cs typeface="Times New Roman" panose="02020603050405020304" pitchFamily="18" charset="0"/>
                        </a:rPr>
                        <a:t>2</a:t>
                      </a:r>
                    </a:p>
                  </a:txBody>
                  <a:tcPr marL="47391" marR="47391" marT="31594" marB="31594"/>
                </a:tc>
                <a:tc>
                  <a:txBody>
                    <a:bodyPr/>
                    <a:lstStyle/>
                    <a:p>
                      <a:pPr marL="2540" marR="13335" algn="l">
                        <a:lnSpc>
                          <a:spcPct val="114000"/>
                        </a:lnSpc>
                        <a:spcBef>
                          <a:spcPts val="0"/>
                        </a:spcBef>
                        <a:spcAft>
                          <a:spcPts val="0"/>
                        </a:spcAft>
                      </a:pPr>
                      <a:r>
                        <a:rPr lang="en-US" sz="1400">
                          <a:effectLst/>
                          <a:latin typeface="Times New Roman" panose="02020603050405020304" pitchFamily="18" charset="0"/>
                          <a:cs typeface="Times New Roman" panose="02020603050405020304" pitchFamily="18" charset="0"/>
                        </a:rPr>
                        <a:t>Computational Analysis of Neural Network Model</a:t>
                      </a:r>
                    </a:p>
                  </a:txBody>
                  <a:tcPr marL="47391" marR="47391" marT="31594" marB="31594"/>
                </a:tc>
                <a:tc>
                  <a:txBody>
                    <a:bodyPr/>
                    <a:lstStyle/>
                    <a:p>
                      <a:pPr marL="1905" marR="103505" algn="l">
                        <a:lnSpc>
                          <a:spcPct val="114000"/>
                        </a:lnSpc>
                        <a:spcBef>
                          <a:spcPts val="0"/>
                        </a:spcBef>
                        <a:spcAft>
                          <a:spcPts val="0"/>
                        </a:spcAft>
                      </a:pPr>
                      <a:r>
                        <a:rPr lang="en-US" sz="1400">
                          <a:effectLst/>
                          <a:latin typeface="Times New Roman" panose="02020603050405020304" pitchFamily="18" charset="0"/>
                          <a:cs typeface="Times New Roman" panose="02020603050405020304" pitchFamily="18" charset="0"/>
                        </a:rPr>
                        <a:t>A.C. Subhashini and V. Joseph Raj</a:t>
                      </a:r>
                    </a:p>
                  </a:txBody>
                  <a:tcPr marL="47391" marR="47391" marT="31594" marB="31594"/>
                </a:tc>
                <a:tc>
                  <a:txBody>
                    <a:bodyPr/>
                    <a:lstStyle/>
                    <a:p>
                      <a:pPr marL="5080" marR="0" algn="l">
                        <a:lnSpc>
                          <a:spcPts val="1340"/>
                        </a:lnSpc>
                        <a:spcBef>
                          <a:spcPts val="0"/>
                        </a:spcBef>
                        <a:spcAft>
                          <a:spcPts val="0"/>
                        </a:spcAft>
                      </a:pPr>
                      <a:r>
                        <a:rPr lang="en-IN" sz="1400">
                          <a:effectLst/>
                          <a:latin typeface="Times New Roman" panose="02020603050405020304" pitchFamily="18" charset="0"/>
                          <a:cs typeface="Times New Roman" panose="02020603050405020304" pitchFamily="18" charset="0"/>
                        </a:rPr>
                        <a:t>2010</a:t>
                      </a:r>
                    </a:p>
                  </a:txBody>
                  <a:tcPr marL="47391" marR="47391" marT="31594" marB="31594"/>
                </a:tc>
                <a:tc>
                  <a:txBody>
                    <a:bodyPr/>
                    <a:lstStyle/>
                    <a:p>
                      <a:pPr marL="1270" marR="149860" algn="l">
                        <a:lnSpc>
                          <a:spcPct val="114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Back propagation algorithm was used in this model</a:t>
                      </a:r>
                    </a:p>
                  </a:txBody>
                  <a:tcPr marL="47391" marR="47391" marT="31594" marB="31594"/>
                </a:tc>
                <a:tc>
                  <a:txBody>
                    <a:bodyPr/>
                    <a:lstStyle/>
                    <a:p>
                      <a:pPr marL="635" marR="33655" algn="l">
                        <a:lnSpc>
                          <a:spcPct val="114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The model is quiet sensitive to noisy data and that’s why  there is hinderance in results </a:t>
                      </a:r>
                    </a:p>
                  </a:txBody>
                  <a:tcPr marL="47391" marR="47391" marT="31594" marB="31594"/>
                </a:tc>
                <a:tc>
                  <a:txBody>
                    <a:bodyPr/>
                    <a:lstStyle/>
                    <a:p>
                      <a:pPr marL="0" marR="0" algn="just">
                        <a:lnSpc>
                          <a:spcPct val="114000"/>
                        </a:lnSpc>
                        <a:spcBef>
                          <a:spcPts val="10"/>
                        </a:spcBef>
                        <a:spcAft>
                          <a:spcPts val="0"/>
                        </a:spcAft>
                      </a:pPr>
                      <a:r>
                        <a:rPr lang="en-US" sz="1400" dirty="0">
                          <a:effectLst/>
                          <a:latin typeface="Times New Roman" panose="02020603050405020304" pitchFamily="18" charset="0"/>
                          <a:cs typeface="Times New Roman" panose="02020603050405020304" pitchFamily="18" charset="0"/>
                        </a:rPr>
                        <a:t>Back propagation has proven to be useful in this study</a:t>
                      </a:r>
                    </a:p>
                  </a:txBody>
                  <a:tcPr marL="47391" marR="47391" marT="31594" marB="31594"/>
                </a:tc>
                <a:extLst>
                  <a:ext uri="{0D108BD9-81ED-4DB2-BD59-A6C34878D82A}">
                    <a16:rowId xmlns:a16="http://schemas.microsoft.com/office/drawing/2014/main" val="3215592351"/>
                  </a:ext>
                </a:extLst>
              </a:tr>
              <a:tr h="1769062">
                <a:tc>
                  <a:txBody>
                    <a:bodyPr/>
                    <a:lstStyle/>
                    <a:p>
                      <a:pPr marL="72390" marR="0" algn="l">
                        <a:lnSpc>
                          <a:spcPts val="1365"/>
                        </a:lnSpc>
                        <a:spcBef>
                          <a:spcPts val="0"/>
                        </a:spcBef>
                        <a:spcAft>
                          <a:spcPts val="0"/>
                        </a:spcAft>
                      </a:pPr>
                      <a:r>
                        <a:rPr lang="en-IN" sz="1400" dirty="0">
                          <a:effectLst/>
                          <a:latin typeface="Times New Roman" panose="02020603050405020304" pitchFamily="18" charset="0"/>
                          <a:cs typeface="Times New Roman" panose="02020603050405020304" pitchFamily="18" charset="0"/>
                        </a:rPr>
                        <a:t>3</a:t>
                      </a:r>
                    </a:p>
                  </a:txBody>
                  <a:tcPr marL="47391" marR="47391" marT="31594" marB="31594"/>
                </a:tc>
                <a:tc>
                  <a:txBody>
                    <a:bodyPr/>
                    <a:lstStyle/>
                    <a:p>
                      <a:pPr marL="2540" marR="99695" algn="l">
                        <a:lnSpc>
                          <a:spcPct val="114000"/>
                        </a:lnSpc>
                        <a:spcBef>
                          <a:spcPts val="0"/>
                        </a:spcBef>
                        <a:spcAft>
                          <a:spcPts val="0"/>
                        </a:spcAft>
                      </a:pPr>
                      <a:r>
                        <a:rPr lang="en-US" sz="1400">
                          <a:effectLst/>
                          <a:latin typeface="Times New Roman" panose="02020603050405020304" pitchFamily="18" charset="0"/>
                          <a:cs typeface="Times New Roman" panose="02020603050405020304" pitchFamily="18" charset="0"/>
                        </a:rPr>
                        <a:t>Temperature Forecasting  based on Neural Network Approach</a:t>
                      </a:r>
                    </a:p>
                  </a:txBody>
                  <a:tcPr marL="47391" marR="47391" marT="31594" marB="31594"/>
                </a:tc>
                <a:tc>
                  <a:txBody>
                    <a:bodyPr/>
                    <a:lstStyle/>
                    <a:p>
                      <a:pPr marL="1905" marR="0" algn="l">
                        <a:lnSpc>
                          <a:spcPct val="114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Mohsen </a:t>
                      </a:r>
                      <a:r>
                        <a:rPr lang="en-IN" sz="1400" dirty="0" err="1">
                          <a:effectLst/>
                          <a:latin typeface="Times New Roman" panose="02020603050405020304" pitchFamily="18" charset="0"/>
                          <a:cs typeface="Times New Roman" panose="02020603050405020304" pitchFamily="18" charset="0"/>
                        </a:rPr>
                        <a:t>Hayati</a:t>
                      </a:r>
                      <a:r>
                        <a:rPr lang="en-IN" sz="1400" dirty="0">
                          <a:effectLst/>
                          <a:latin typeface="Times New Roman" panose="02020603050405020304" pitchFamily="18" charset="0"/>
                          <a:cs typeface="Times New Roman" panose="02020603050405020304" pitchFamily="18" charset="0"/>
                        </a:rPr>
                        <a:t> and Zahra </a:t>
                      </a:r>
                    </a:p>
                    <a:p>
                      <a:pPr marL="1905" marR="0" algn="l">
                        <a:lnSpc>
                          <a:spcPct val="114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Mohebi</a:t>
                      </a:r>
                    </a:p>
                  </a:txBody>
                  <a:tcPr marL="47391" marR="47391" marT="31594" marB="31594"/>
                </a:tc>
                <a:tc>
                  <a:txBody>
                    <a:bodyPr/>
                    <a:lstStyle/>
                    <a:p>
                      <a:pPr marL="5080" marR="0" algn="l">
                        <a:lnSpc>
                          <a:spcPts val="1340"/>
                        </a:lnSpc>
                        <a:spcBef>
                          <a:spcPts val="0"/>
                        </a:spcBef>
                        <a:spcAft>
                          <a:spcPts val="0"/>
                        </a:spcAft>
                      </a:pPr>
                      <a:r>
                        <a:rPr lang="en-IN" sz="1400">
                          <a:effectLst/>
                          <a:latin typeface="Times New Roman" panose="02020603050405020304" pitchFamily="18" charset="0"/>
                          <a:cs typeface="Times New Roman" panose="02020603050405020304" pitchFamily="18" charset="0"/>
                        </a:rPr>
                        <a:t>2007</a:t>
                      </a:r>
                    </a:p>
                  </a:txBody>
                  <a:tcPr marL="47391" marR="47391" marT="31594" marB="31594"/>
                </a:tc>
                <a:tc>
                  <a:txBody>
                    <a:bodyPr/>
                    <a:lstStyle/>
                    <a:p>
                      <a:pPr marL="1270" marR="313055" algn="l">
                        <a:lnSpc>
                          <a:spcPct val="114000"/>
                        </a:lnSpc>
                        <a:spcBef>
                          <a:spcPts val="0"/>
                        </a:spcBef>
                        <a:spcAft>
                          <a:spcPts val="0"/>
                        </a:spcAft>
                      </a:pPr>
                      <a:r>
                        <a:rPr lang="en-US" sz="1400">
                          <a:effectLst/>
                          <a:latin typeface="Times New Roman" panose="02020603050405020304" pitchFamily="18" charset="0"/>
                          <a:cs typeface="Times New Roman" panose="02020603050405020304" pitchFamily="18" charset="0"/>
                        </a:rPr>
                        <a:t>They tested using real time dataset and used back propagation algorithm</a:t>
                      </a:r>
                    </a:p>
                  </a:txBody>
                  <a:tcPr marL="47391" marR="47391" marT="31594" marB="31594"/>
                </a:tc>
                <a:tc>
                  <a:txBody>
                    <a:bodyPr/>
                    <a:lstStyle/>
                    <a:p>
                      <a:pPr marL="635" marR="43180" algn="l">
                        <a:lnSpc>
                          <a:spcPct val="114000"/>
                        </a:lnSpc>
                        <a:spcBef>
                          <a:spcPts val="0"/>
                        </a:spcBef>
                        <a:spcAft>
                          <a:spcPts val="0"/>
                        </a:spcAft>
                      </a:pPr>
                      <a:r>
                        <a:rPr lang="en-US" sz="1400">
                          <a:effectLst/>
                          <a:latin typeface="Times New Roman" panose="02020603050405020304" pitchFamily="18" charset="0"/>
                          <a:cs typeface="Times New Roman" panose="02020603050405020304" pitchFamily="18" charset="0"/>
                        </a:rPr>
                        <a:t>The model takes a large time for computation of result. More time is used in this process</a:t>
                      </a:r>
                    </a:p>
                  </a:txBody>
                  <a:tcPr marL="47391" marR="47391" marT="31594" marB="31594"/>
                </a:tc>
                <a:tc>
                  <a:txBody>
                    <a:bodyPr/>
                    <a:lstStyle/>
                    <a:p>
                      <a:pPr marL="0" marR="88900" algn="l">
                        <a:lnSpc>
                          <a:spcPct val="114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Their model had potential to forecast temperature</a:t>
                      </a:r>
                    </a:p>
                  </a:txBody>
                  <a:tcPr marL="47391" marR="47391" marT="31594" marB="31594"/>
                </a:tc>
                <a:extLst>
                  <a:ext uri="{0D108BD9-81ED-4DB2-BD59-A6C34878D82A}">
                    <a16:rowId xmlns:a16="http://schemas.microsoft.com/office/drawing/2014/main" val="581042763"/>
                  </a:ext>
                </a:extLst>
              </a:tr>
            </a:tbl>
          </a:graphicData>
        </a:graphic>
      </p:graphicFrame>
    </p:spTree>
  </p:cSld>
  <p:clrMapOvr>
    <a:overrideClrMapping bg1="lt1" tx1="dk1" bg2="lt2" tx2="dk2" accent1="accent1" accent2="accent2" accent3="accent3" accent4="accent4" accent5="accent5" accent6="accent6" hlink="hlink" folHlink="folHlink"/>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a:t>
            </a:r>
            <a:r>
              <a:rPr lang="en-IN" altLang="en-US" sz="3600" b="1" dirty="0">
                <a:solidFill>
                  <a:srgbClr val="000000"/>
                </a:solidFill>
                <a:latin typeface="Times New Roman" panose="02020603050405020304" pitchFamily="18" charset="0"/>
                <a:cs typeface="DejaVu Sans" charset="0"/>
              </a:rPr>
              <a:t>Proposed System</a:t>
            </a:r>
          </a:p>
          <a:p>
            <a:pP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6146" name="Rectangle 2"/>
          <p:cNvSpPr>
            <a:spLocks noChangeArrowheads="1"/>
          </p:cNvSpPr>
          <p:nvPr/>
        </p:nvSpPr>
        <p:spPr bwMode="auto">
          <a:xfrm>
            <a:off x="-5507" y="507917"/>
            <a:ext cx="9082548" cy="5915660"/>
          </a:xfrm>
          <a:prstGeom prst="rect">
            <a:avLst/>
          </a:prstGeom>
          <a:noFill/>
          <a:ln>
            <a:noFill/>
          </a:ln>
          <a:effectLst/>
        </p:spPr>
        <p:txBody>
          <a:bodyPr lIns="0" tIns="21240" rIns="0" bIns="0" anchor="ctr"/>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935990" lvl="2" indent="-342900" algn="just">
              <a:spcBef>
                <a:spcPts val="0"/>
              </a:spcBef>
              <a:spcAft>
                <a:spcPts val="1415"/>
              </a:spcAft>
              <a:buFont typeface="Arial" panose="020B0604020202020204"/>
              <a:buChar char="•"/>
              <a:defRPr/>
            </a:pPr>
            <a:r>
              <a:rPr lang="en-IN" sz="2400" dirty="0">
                <a:latin typeface="Times New Roman" panose="02020603050405020304"/>
                <a:ea typeface="Times New Roman" panose="02020603050405020304" pitchFamily="18" charset="0"/>
                <a:cs typeface="Arial" panose="020B0604020202020204"/>
              </a:rPr>
              <a:t>The proposed solution to this is to predict precipitation in short-term forecasts. Designing and developing a precipitation forecasting system with a web interface (GUI). </a:t>
            </a:r>
          </a:p>
          <a:p>
            <a:pPr marL="935990" lvl="2" indent="-342900" algn="just">
              <a:spcBef>
                <a:spcPts val="0"/>
              </a:spcBef>
              <a:spcAft>
                <a:spcPts val="1415"/>
              </a:spcAft>
              <a:buFont typeface="Arial" panose="020B0604020202020204"/>
              <a:buChar char="•"/>
              <a:defRPr/>
            </a:pPr>
            <a:r>
              <a:rPr lang="en-IN" sz="2400" dirty="0">
                <a:latin typeface="Times New Roman" panose="02020603050405020304"/>
                <a:ea typeface="Times New Roman" panose="02020603050405020304" pitchFamily="18" charset="0"/>
                <a:cs typeface="Arial" panose="020B0604020202020204"/>
              </a:rPr>
              <a:t>Predict precipitation of the next day at a particular location. Accurate and accurate forecasts help develop better strategies for agriculture and water storage, and are also informed about floods to implement precautionary measures.</a:t>
            </a:r>
          </a:p>
          <a:p>
            <a:pPr marL="935990" lvl="2" indent="-342900" algn="just">
              <a:spcBef>
                <a:spcPts val="0"/>
              </a:spcBef>
              <a:spcAft>
                <a:spcPts val="1415"/>
              </a:spcAft>
              <a:buFont typeface="Arial" panose="020B0604020202020204"/>
              <a:buChar char="•"/>
              <a:defRPr/>
            </a:pPr>
            <a:r>
              <a:rPr lang="en-IN" sz="2400" dirty="0">
                <a:latin typeface="Times New Roman" panose="02020603050405020304"/>
                <a:ea typeface="Times New Roman" panose="02020603050405020304" pitchFamily="18" charset="0"/>
                <a:cs typeface="Arial" panose="020B0604020202020204"/>
              </a:rPr>
              <a:t> Prediction systems are implemented comparing various machine learning algorithms using linear regression</a:t>
            </a:r>
            <a:r>
              <a:rPr lang="en-IN" sz="2400" dirty="0">
                <a:effectLst/>
                <a:latin typeface="Times New Roman" panose="02020603050405020304"/>
                <a:ea typeface="Times New Roman" panose="02020603050405020304" pitchFamily="18" charset="0"/>
                <a:cs typeface="Arial" panose="020B0604020202020204"/>
              </a:rPr>
              <a:t>. </a:t>
            </a:r>
            <a:r>
              <a:rPr lang="en-IN" sz="2400" dirty="0">
                <a:latin typeface="Times New Roman" panose="02020603050405020304"/>
                <a:ea typeface="Times New Roman" panose="02020603050405020304" pitchFamily="18" charset="0"/>
                <a:cs typeface="Arial" panose="020B0604020202020204"/>
              </a:rPr>
              <a:t>The data is analysed and visualized using histograms, graphs, etc. to derive meaningful information from </a:t>
            </a:r>
            <a:r>
              <a:rPr lang="en-IN" sz="2400" dirty="0">
                <a:effectLst/>
                <a:latin typeface="Times New Roman" panose="02020603050405020304"/>
                <a:ea typeface="Times New Roman" panose="02020603050405020304" pitchFamily="18" charset="0"/>
                <a:cs typeface="Arial" panose="020B0604020202020204"/>
              </a:rPr>
              <a:t>the </a:t>
            </a:r>
            <a:r>
              <a:rPr lang="en-IN" sz="2400" dirty="0">
                <a:latin typeface="Times New Roman" panose="02020603050405020304"/>
                <a:ea typeface="Times New Roman" panose="02020603050405020304" pitchFamily="18" charset="0"/>
                <a:cs typeface="Arial" panose="020B0604020202020204"/>
              </a:rPr>
              <a:t>patterns of precipitation data obtained. </a:t>
            </a:r>
            <a:endParaRPr lang="en-IN" sz="2400" dirty="0">
              <a:latin typeface="Times New Roman" panose="02020603050405020304"/>
              <a:cs typeface="Arial" panose="020B0604020202020204"/>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tx1"/>
                </a:solidFill>
                <a:latin typeface="Times New Roman" panose="02020603050405020304"/>
                <a:cs typeface="Times New Roman" panose="02020603050405020304"/>
              </a:rPr>
              <a:t>6. Algorithm Used</a:t>
            </a:r>
          </a:p>
        </p:txBody>
      </p:sp>
      <p:sp>
        <p:nvSpPr>
          <p:cNvPr id="3" name="Content Placeholder 2"/>
          <p:cNvSpPr>
            <a:spLocks noGrp="1"/>
          </p:cNvSpPr>
          <p:nvPr>
            <p:ph idx="1"/>
          </p:nvPr>
        </p:nvSpPr>
        <p:spPr>
          <a:xfrm>
            <a:off x="671513" y="1640955"/>
            <a:ext cx="8803185" cy="4278313"/>
          </a:xfrm>
        </p:spPr>
        <p:txBody>
          <a:bodyPr/>
          <a:lstStyle/>
          <a:p>
            <a:r>
              <a:rPr lang="en-US" sz="2400" dirty="0">
                <a:latin typeface="Times New Roman" panose="02020603050405020304"/>
                <a:ea typeface="+mn-lt"/>
                <a:cs typeface="Times New Roman" panose="02020603050405020304"/>
              </a:rPr>
              <a:t>Linear regression is a supervised machine learning algorithm used to predict a continuous outcome variable based on one or more input variables (also known as features). The algorithm works by finding a linear relationship between the input variables and the outcome variable.</a:t>
            </a:r>
          </a:p>
          <a:p>
            <a:r>
              <a:rPr lang="en-US" sz="2400" dirty="0">
                <a:latin typeface="Times New Roman" panose="02020603050405020304"/>
                <a:ea typeface="+mn-lt"/>
                <a:cs typeface="+mn-lt"/>
              </a:rPr>
              <a:t>In its simplest form, linear regression involves finding the line of best fit through a set of data points. The line of best fit is the one that minimizes the sum of the squared differences between the observed values and the predicted values.</a:t>
            </a:r>
            <a:endParaRPr lang="en-US" sz="2400" dirty="0">
              <a:latin typeface="Times New Roman" panose="02020603050405020304"/>
              <a:cs typeface="Times New Roman" panose="02020603050405020304"/>
            </a:endParaRPr>
          </a:p>
          <a:p>
            <a:endParaRPr lang="en-US" sz="2400" dirty="0">
              <a:latin typeface="Times New Roman" panose="02020603050405020304"/>
              <a:cs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 scatter chart&#10;&#10;Description automatically generated"/>
          <p:cNvPicPr>
            <a:picLocks noGrp="1" noChangeAspect="1"/>
          </p:cNvPicPr>
          <p:nvPr>
            <p:ph idx="1"/>
          </p:nvPr>
        </p:nvPicPr>
        <p:blipFill>
          <a:blip r:embed="rId2"/>
          <a:stretch>
            <a:fillRect/>
          </a:stretch>
        </p:blipFill>
        <p:spPr>
          <a:xfrm>
            <a:off x="894168" y="807509"/>
            <a:ext cx="3808761" cy="3810000"/>
          </a:xfrm>
        </p:spPr>
      </p:pic>
      <p:sp>
        <p:nvSpPr>
          <p:cNvPr id="6" name="TextBox 5"/>
          <p:cNvSpPr txBox="1"/>
          <p:nvPr/>
        </p:nvSpPr>
        <p:spPr>
          <a:xfrm>
            <a:off x="1186322" y="5060467"/>
            <a:ext cx="703655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spcBef>
                <a:spcPts val="1100"/>
              </a:spcBef>
              <a:buFont typeface="Arial" panose="020B0604020202020204"/>
              <a:buChar char="•"/>
            </a:pPr>
            <a:r>
              <a:rPr lang="en-US" sz="2400" b="1" dirty="0">
                <a:solidFill>
                  <a:srgbClr val="404040"/>
                </a:solidFill>
                <a:latin typeface="Times New Roman" panose="02020603050405020304"/>
                <a:cs typeface="Times New Roman" panose="02020603050405020304"/>
              </a:rPr>
              <a:t>Data Set Used - </a:t>
            </a:r>
            <a:r>
              <a:rPr lang="en-US" sz="2400" dirty="0">
                <a:solidFill>
                  <a:srgbClr val="404040"/>
                </a:solidFill>
                <a:latin typeface="Times New Roman" panose="02020603050405020304"/>
                <a:cs typeface="Times New Roman" panose="02020603050405020304"/>
              </a:rPr>
              <a:t> Rainfall Prediction in Australia dataset from Kaggle</a:t>
            </a:r>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171</TotalTime>
  <Words>1026</Words>
  <Application>Microsoft Office PowerPoint</Application>
  <PresentationFormat>Custom</PresentationFormat>
  <Paragraphs>133</Paragraphs>
  <Slides>18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Algorithm Used</vt:lpstr>
      <vt:lpstr>PowerPoint Presentation</vt:lpstr>
      <vt:lpstr>PowerPoint Presentation</vt:lpstr>
      <vt:lpstr>PowerPoint Presentation</vt:lpstr>
      <vt:lpstr>PowerPoint Presentation</vt:lpstr>
      <vt:lpstr>PowerPoint Presentation</vt:lpstr>
      <vt:lpstr>Suggestions in Review-1</vt:lpstr>
      <vt:lpstr>Result and Discussion</vt:lpstr>
      <vt:lpstr>Conclusion and 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Dhananjay Solkar</cp:lastModifiedBy>
  <cp:revision>788</cp:revision>
  <cp:lastPrinted>2113-01-01T00:00:00Z</cp:lastPrinted>
  <dcterms:created xsi:type="dcterms:W3CDTF">2017-10-25T08:22:00Z</dcterms:created>
  <dcterms:modified xsi:type="dcterms:W3CDTF">2023-04-20T09:47:10Z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y fmtid="{D5CDD505-2E9C-101B-9397-08002B2CF9AE}" pid="12" name="ICV">
    <vt:lpwstr>615A0CD7E9894EC9B862D2B51368A8F8</vt:lpwstr>
  </property>
  <property fmtid="{D5CDD505-2E9C-101B-9397-08002B2CF9AE}" pid="13" name="KSOProductBuildVer">
    <vt:lpwstr>1033-11.2.0.11516</vt:lpwstr>
  </property>
</Properties>
</file>