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73" r:id="rId12"/>
    <p:sldId id="266" r:id="rId13"/>
    <p:sldId id="275" r:id="rId14"/>
    <p:sldId id="276" r:id="rId15"/>
    <p:sldId id="278" r:id="rId16"/>
    <p:sldId id="277" r:id="rId17"/>
    <p:sldId id="271" r:id="rId18"/>
    <p:sldId id="272" r:id="rId19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59:46.6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46 24575,'3'4'0,"0"1"0,0-1 0,-1 1 0,0 0 0,1 0 0,-2 0 0,1 0 0,0 0 0,-1 1 0,0-1 0,0 9 0,0-8 0,0 1 0,0-1 0,1 1 0,0-1 0,0 1 0,1-1 0,2 6 0,-4-11 0,-1-1 0,1 1 0,-1-1 0,1 0 0,-1 1 0,1-1 0,-1 0 0,1 1 0,-1-1 0,1 0 0,0 0 0,-1 0 0,1 0 0,-1 0 0,1 1 0,0-1 0,-1 0 0,1 0 0,-1 0 0,1 0 0,0-1 0,-1 1 0,1 0 0,-1 0 0,1 0 0,0 0 0,-1-1 0,1 1 0,-1 0 0,1 0 0,-1-1 0,1 1 0,-1 0 0,1-1 0,-1 1 0,1-1 0,-1 1 0,0-1 0,1 1 0,-1-1 0,0 1 0,1-1 0,-1 1 0,0-1 0,1 1 0,-1-1 0,0 0 0,23-37 0,-19 30 0,5-8 0,-3 6 0,0 0 0,0 0 0,1 1 0,9-10 0,-16 18 0,1 1 0,-1 0 0,0-1 0,0 1 0,0 0 0,1-1 0,-1 1 0,0 0 0,0-1 0,1 1 0,-1 0 0,0 0 0,1-1 0,-1 1 0,0 0 0,1 0 0,-1 0 0,0 0 0,1-1 0,-1 1 0,0 0 0,1 0 0,-1 0 0,0 0 0,1 0 0,-1 0 0,1 0 0,-1 0 0,0 0 0,1 0 0,-1 0 0,0 0 0,1 0 0,-1 0 0,1 0 0,-1 1 0,0-1 0,1 0 0,-1 0 0,1 1 0,0 16 0,-9 26 0,-5 7 0,5-20 0,0 0 0,2 0 0,1 1 0,-1 35 0,8-133 0,17-109 0,-20 192 0,2 0 0,-1 0 0,2 0 0,0 0 0,1 0 0,0 0 0,10 24 0,-13-40 0,0 1 0,0-1 0,1 0 0,-1 1 0,0-1 0,1 0 0,-1 1 0,0-1 0,1 0 0,-1 0 0,0 1 0,1-1 0,-1 0 0,0 0 0,1 0 0,-1 0 0,1 0 0,-1 1 0,1-1 0,-1 0 0,0 0 0,1 0 0,-1 0 0,1 0 0,-1 0 0,1 0 0,-1 0 0,0 0 0,1 0 0,-1-1 0,1 1 0,-1 0 0,0 0 0,1 0 0,-1 0 0,1-1 0,-1 1 0,0 0 0,1 0 0,-1-1 0,0 1 0,1 0 0,-1-1 0,0 1 0,0 0 0,1-1 0,-1 1 0,0 0 0,0-1 0,0 1 0,1-1 0,-1 1 0,0 0 0,0-1 0,0 1 0,0-1 0,0 0 0,13-29 0,-11 27 0,14-47 0,-11 34 0,0 0 0,0 0 0,2 0 0,0 1 0,0 0 0,2 0 0,0 1 0,11-14 0,-20 28 0,0-1 0,0 1 0,1-1 0,-1 1 0,0 0 0,1-1 0,-1 1 0,0-1 0,1 1 0,-1 0 0,1-1 0,-1 1 0,1 0 0,-1-1 0,1 1 0,-1 0 0,1 0 0,-1-1 0,1 1 0,-1 0 0,1 0 0,-1 0 0,1 0 0,-1 0 0,1 0 0,-1 0 0,1 0 0,-1 0 0,1 0 0,0 0 0,-1 0 0,1 0 0,-1 0 0,1 0 0,-1 1 0,1-1 0,-1 0 0,1 0 0,-1 1 0,1-1 0,-1 0 0,0 1 0,1-1 0,-1 0 0,1 1 0,-1-1 0,0 1 0,1-1 0,-1 0 0,0 1 0,1-1 0,-1 1 0,0-1 0,0 1 0,0-1 0,1 1 0,-1 0 0,0-1 0,0 1 0,7 44 0,-5-26 0,5-4-1365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8:00:01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0233" y="-35305"/>
            <a:ext cx="17805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519" y="2403805"/>
            <a:ext cx="6842125" cy="402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99" y="2134097"/>
            <a:ext cx="94384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35" dirty="0"/>
              <a:t>FACIAL RECOGNITION ATTENDANCE 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9723" y="6524625"/>
            <a:ext cx="3819272" cy="794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3265"/>
              </a:lnSpc>
              <a:spcBef>
                <a:spcPts val="95"/>
              </a:spcBef>
            </a:pPr>
            <a:r>
              <a:rPr sz="2800" b="1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Project</a:t>
            </a:r>
            <a:r>
              <a:rPr sz="2800" b="1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Guide</a:t>
            </a:r>
            <a:endParaRPr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sz="2400" b="1" spc="-10" dirty="0">
                <a:latin typeface="Times New Roman"/>
                <a:cs typeface="Times New Roman"/>
              </a:rPr>
              <a:t>Prof.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Apurva Chaudhari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3CBA3-6809-185F-FD1B-9756952C01D0}"/>
              </a:ext>
            </a:extLst>
          </p:cNvPr>
          <p:cNvSpPr txBox="1"/>
          <p:nvPr/>
        </p:nvSpPr>
        <p:spPr>
          <a:xfrm>
            <a:off x="2642870" y="3476625"/>
            <a:ext cx="4798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Umredkar(20104012)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Shruti Pinjarkar(20104016)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Sankholkar(20104010)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384E3-C782-BE21-D225-EEAB05BA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" y="225712"/>
            <a:ext cx="95043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52227" y="0"/>
            <a:ext cx="4434205" cy="7569200"/>
            <a:chOff x="5652227" y="0"/>
            <a:chExt cx="4434205" cy="7569200"/>
          </a:xfrm>
        </p:grpSpPr>
        <p:sp>
          <p:nvSpPr>
            <p:cNvPr id="4" name="object 4"/>
            <p:cNvSpPr/>
            <p:nvPr/>
          </p:nvSpPr>
          <p:spPr>
            <a:xfrm>
              <a:off x="5656989" y="4607902"/>
              <a:ext cx="4424680" cy="2951480"/>
            </a:xfrm>
            <a:custGeom>
              <a:avLst/>
              <a:gdLst/>
              <a:ahLst/>
              <a:cxnLst/>
              <a:rect l="l" t="t" r="r" b="b"/>
              <a:pathLst>
                <a:path w="4424680" h="2951479">
                  <a:moveTo>
                    <a:pt x="0" y="2951138"/>
                  </a:moveTo>
                  <a:lnTo>
                    <a:pt x="4424269" y="0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764780" y="0"/>
              <a:ext cx="1343025" cy="7559675"/>
            </a:xfrm>
            <a:custGeom>
              <a:avLst/>
              <a:gdLst/>
              <a:ahLst/>
              <a:cxnLst/>
              <a:rect l="l" t="t" r="r" b="b"/>
              <a:pathLst>
                <a:path w="1343025" h="7559675">
                  <a:moveTo>
                    <a:pt x="0" y="0"/>
                  </a:moveTo>
                  <a:lnTo>
                    <a:pt x="1343025" y="7559674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7534" y="0"/>
              <a:ext cx="2484120" cy="7559040"/>
            </a:xfrm>
            <a:custGeom>
              <a:avLst/>
              <a:gdLst/>
              <a:ahLst/>
              <a:cxnLst/>
              <a:rect l="l" t="t" r="r" b="b"/>
              <a:pathLst>
                <a:path w="2484120" h="7559040">
                  <a:moveTo>
                    <a:pt x="2230868" y="0"/>
                  </a:moveTo>
                  <a:lnTo>
                    <a:pt x="0" y="7559037"/>
                  </a:lnTo>
                  <a:lnTo>
                    <a:pt x="2483724" y="7559037"/>
                  </a:lnTo>
                  <a:lnTo>
                    <a:pt x="2483724" y="8969"/>
                  </a:lnTo>
                  <a:lnTo>
                    <a:pt x="2230868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43166" y="0"/>
              <a:ext cx="2138680" cy="7559040"/>
            </a:xfrm>
            <a:custGeom>
              <a:avLst/>
              <a:gdLst/>
              <a:ahLst/>
              <a:cxnLst/>
              <a:rect l="l" t="t" r="r" b="b"/>
              <a:pathLst>
                <a:path w="2138679" h="7559040">
                  <a:moveTo>
                    <a:pt x="2138092" y="0"/>
                  </a:moveTo>
                  <a:lnTo>
                    <a:pt x="0" y="0"/>
                  </a:lnTo>
                  <a:lnTo>
                    <a:pt x="1324530" y="7559035"/>
                  </a:lnTo>
                  <a:lnTo>
                    <a:pt x="2138092" y="7559035"/>
                  </a:lnTo>
                  <a:lnTo>
                    <a:pt x="2138092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8249" y="4320987"/>
              <a:ext cx="2763520" cy="3238500"/>
            </a:xfrm>
            <a:custGeom>
              <a:avLst/>
              <a:gdLst/>
              <a:ahLst/>
              <a:cxnLst/>
              <a:rect l="l" t="t" r="r" b="b"/>
              <a:pathLst>
                <a:path w="2763520" h="3238500">
                  <a:moveTo>
                    <a:pt x="2763009" y="0"/>
                  </a:moveTo>
                  <a:lnTo>
                    <a:pt x="0" y="3238050"/>
                  </a:lnTo>
                  <a:lnTo>
                    <a:pt x="2763009" y="3238050"/>
                  </a:lnTo>
                  <a:lnTo>
                    <a:pt x="2763009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730676" y="0"/>
              <a:ext cx="2350770" cy="7559040"/>
            </a:xfrm>
            <a:custGeom>
              <a:avLst/>
              <a:gdLst/>
              <a:ahLst/>
              <a:cxnLst/>
              <a:rect l="l" t="t" r="r" b="b"/>
              <a:pathLst>
                <a:path w="2350770" h="7559040">
                  <a:moveTo>
                    <a:pt x="2350582" y="0"/>
                  </a:moveTo>
                  <a:lnTo>
                    <a:pt x="0" y="0"/>
                  </a:lnTo>
                  <a:lnTo>
                    <a:pt x="2044257" y="7559035"/>
                  </a:lnTo>
                  <a:lnTo>
                    <a:pt x="2350582" y="7549977"/>
                  </a:lnTo>
                  <a:lnTo>
                    <a:pt x="2350582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5524" y="0"/>
              <a:ext cx="935990" cy="7559040"/>
            </a:xfrm>
            <a:custGeom>
              <a:avLst/>
              <a:gdLst/>
              <a:ahLst/>
              <a:cxnLst/>
              <a:rect l="l" t="t" r="r" b="b"/>
              <a:pathLst>
                <a:path w="935990" h="7559040">
                  <a:moveTo>
                    <a:pt x="935734" y="0"/>
                  </a:moveTo>
                  <a:lnTo>
                    <a:pt x="745096" y="0"/>
                  </a:lnTo>
                  <a:lnTo>
                    <a:pt x="0" y="7559035"/>
                  </a:lnTo>
                  <a:lnTo>
                    <a:pt x="935734" y="7559035"/>
                  </a:lnTo>
                  <a:lnTo>
                    <a:pt x="935734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24270" y="0"/>
              <a:ext cx="1157605" cy="7559040"/>
            </a:xfrm>
            <a:custGeom>
              <a:avLst/>
              <a:gdLst/>
              <a:ahLst/>
              <a:cxnLst/>
              <a:rect l="l" t="t" r="r" b="b"/>
              <a:pathLst>
                <a:path w="1157604" h="7559040">
                  <a:moveTo>
                    <a:pt x="1156989" y="0"/>
                  </a:moveTo>
                  <a:lnTo>
                    <a:pt x="0" y="0"/>
                  </a:lnTo>
                  <a:lnTo>
                    <a:pt x="1033925" y="7559035"/>
                  </a:lnTo>
                  <a:lnTo>
                    <a:pt x="1156989" y="7559035"/>
                  </a:lnTo>
                  <a:lnTo>
                    <a:pt x="1156989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4064" y="5420581"/>
              <a:ext cx="1187450" cy="2138680"/>
            </a:xfrm>
            <a:custGeom>
              <a:avLst/>
              <a:gdLst/>
              <a:ahLst/>
              <a:cxnLst/>
              <a:rect l="l" t="t" r="r" b="b"/>
              <a:pathLst>
                <a:path w="1187450" h="2138679">
                  <a:moveTo>
                    <a:pt x="1187195" y="0"/>
                  </a:moveTo>
                  <a:lnTo>
                    <a:pt x="0" y="2138456"/>
                  </a:lnTo>
                  <a:lnTo>
                    <a:pt x="1187195" y="2132943"/>
                  </a:lnTo>
                  <a:lnTo>
                    <a:pt x="118719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8366" y="383223"/>
            <a:ext cx="5146238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5" dirty="0"/>
              <a:t>8</a:t>
            </a:r>
            <a:r>
              <a:rPr spc="5" dirty="0"/>
              <a:t>.</a:t>
            </a:r>
            <a:r>
              <a:rPr spc="-30" dirty="0"/>
              <a:t> </a:t>
            </a:r>
            <a:r>
              <a:rPr lang="en-IN" spc="10" dirty="0"/>
              <a:t>Data Flow Diagram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960F59-507A-5A20-9EEB-383F027E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" y="1239525"/>
            <a:ext cx="9405313" cy="59741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A25BCE-35DF-7615-9694-36F270355FD5}"/>
                  </a:ext>
                </a:extLst>
              </p14:cNvPr>
              <p14:cNvContentPartPr/>
              <p14:nvPr/>
            </p14:nvContentPartPr>
            <p14:xfrm>
              <a:off x="6614040" y="2422080"/>
              <a:ext cx="112320" cy="12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A25BCE-35DF-7615-9694-36F270355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1400" y="2359440"/>
                <a:ext cx="237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E67E2D-20E6-45FD-006A-75FBAEA11828}"/>
                  </a:ext>
                </a:extLst>
              </p14:cNvPr>
              <p14:cNvContentPartPr/>
              <p14:nvPr/>
            </p14:nvContentPartPr>
            <p14:xfrm>
              <a:off x="6738750" y="2481135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E67E2D-20E6-45FD-006A-75FBAEA11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6110" y="241849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52227" y="0"/>
            <a:ext cx="4434205" cy="7569200"/>
            <a:chOff x="5652227" y="0"/>
            <a:chExt cx="4434205" cy="7569200"/>
          </a:xfrm>
        </p:grpSpPr>
        <p:sp>
          <p:nvSpPr>
            <p:cNvPr id="4" name="object 4"/>
            <p:cNvSpPr/>
            <p:nvPr/>
          </p:nvSpPr>
          <p:spPr>
            <a:xfrm>
              <a:off x="5656989" y="4607902"/>
              <a:ext cx="4424680" cy="2951480"/>
            </a:xfrm>
            <a:custGeom>
              <a:avLst/>
              <a:gdLst/>
              <a:ahLst/>
              <a:cxnLst/>
              <a:rect l="l" t="t" r="r" b="b"/>
              <a:pathLst>
                <a:path w="4424680" h="2951479">
                  <a:moveTo>
                    <a:pt x="0" y="2951138"/>
                  </a:moveTo>
                  <a:lnTo>
                    <a:pt x="4424269" y="0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764780" y="0"/>
              <a:ext cx="1343025" cy="7559675"/>
            </a:xfrm>
            <a:custGeom>
              <a:avLst/>
              <a:gdLst/>
              <a:ahLst/>
              <a:cxnLst/>
              <a:rect l="l" t="t" r="r" b="b"/>
              <a:pathLst>
                <a:path w="1343025" h="7559675">
                  <a:moveTo>
                    <a:pt x="0" y="0"/>
                  </a:moveTo>
                  <a:lnTo>
                    <a:pt x="1343025" y="7559674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7534" y="0"/>
              <a:ext cx="2484120" cy="7559040"/>
            </a:xfrm>
            <a:custGeom>
              <a:avLst/>
              <a:gdLst/>
              <a:ahLst/>
              <a:cxnLst/>
              <a:rect l="l" t="t" r="r" b="b"/>
              <a:pathLst>
                <a:path w="2484120" h="7559040">
                  <a:moveTo>
                    <a:pt x="2230868" y="0"/>
                  </a:moveTo>
                  <a:lnTo>
                    <a:pt x="0" y="7559037"/>
                  </a:lnTo>
                  <a:lnTo>
                    <a:pt x="2483724" y="7559037"/>
                  </a:lnTo>
                  <a:lnTo>
                    <a:pt x="2483724" y="8969"/>
                  </a:lnTo>
                  <a:lnTo>
                    <a:pt x="2230868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43166" y="0"/>
              <a:ext cx="2138680" cy="7559040"/>
            </a:xfrm>
            <a:custGeom>
              <a:avLst/>
              <a:gdLst/>
              <a:ahLst/>
              <a:cxnLst/>
              <a:rect l="l" t="t" r="r" b="b"/>
              <a:pathLst>
                <a:path w="2138679" h="7559040">
                  <a:moveTo>
                    <a:pt x="2138092" y="0"/>
                  </a:moveTo>
                  <a:lnTo>
                    <a:pt x="0" y="0"/>
                  </a:lnTo>
                  <a:lnTo>
                    <a:pt x="1324530" y="7559035"/>
                  </a:lnTo>
                  <a:lnTo>
                    <a:pt x="2138092" y="7559035"/>
                  </a:lnTo>
                  <a:lnTo>
                    <a:pt x="2138092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8249" y="4320987"/>
              <a:ext cx="2763520" cy="3238500"/>
            </a:xfrm>
            <a:custGeom>
              <a:avLst/>
              <a:gdLst/>
              <a:ahLst/>
              <a:cxnLst/>
              <a:rect l="l" t="t" r="r" b="b"/>
              <a:pathLst>
                <a:path w="2763520" h="3238500">
                  <a:moveTo>
                    <a:pt x="2763009" y="0"/>
                  </a:moveTo>
                  <a:lnTo>
                    <a:pt x="0" y="3238050"/>
                  </a:lnTo>
                  <a:lnTo>
                    <a:pt x="2763009" y="3238050"/>
                  </a:lnTo>
                  <a:lnTo>
                    <a:pt x="2763009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730676" y="0"/>
              <a:ext cx="2350770" cy="7559040"/>
            </a:xfrm>
            <a:custGeom>
              <a:avLst/>
              <a:gdLst/>
              <a:ahLst/>
              <a:cxnLst/>
              <a:rect l="l" t="t" r="r" b="b"/>
              <a:pathLst>
                <a:path w="2350770" h="7559040">
                  <a:moveTo>
                    <a:pt x="2350582" y="0"/>
                  </a:moveTo>
                  <a:lnTo>
                    <a:pt x="0" y="0"/>
                  </a:lnTo>
                  <a:lnTo>
                    <a:pt x="2044257" y="7559035"/>
                  </a:lnTo>
                  <a:lnTo>
                    <a:pt x="2350582" y="7549977"/>
                  </a:lnTo>
                  <a:lnTo>
                    <a:pt x="2350582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5524" y="0"/>
              <a:ext cx="935990" cy="7559040"/>
            </a:xfrm>
            <a:custGeom>
              <a:avLst/>
              <a:gdLst/>
              <a:ahLst/>
              <a:cxnLst/>
              <a:rect l="l" t="t" r="r" b="b"/>
              <a:pathLst>
                <a:path w="935990" h="7559040">
                  <a:moveTo>
                    <a:pt x="935734" y="0"/>
                  </a:moveTo>
                  <a:lnTo>
                    <a:pt x="745096" y="0"/>
                  </a:lnTo>
                  <a:lnTo>
                    <a:pt x="0" y="7559035"/>
                  </a:lnTo>
                  <a:lnTo>
                    <a:pt x="935734" y="7559035"/>
                  </a:lnTo>
                  <a:lnTo>
                    <a:pt x="935734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24270" y="0"/>
              <a:ext cx="1157605" cy="7559040"/>
            </a:xfrm>
            <a:custGeom>
              <a:avLst/>
              <a:gdLst/>
              <a:ahLst/>
              <a:cxnLst/>
              <a:rect l="l" t="t" r="r" b="b"/>
              <a:pathLst>
                <a:path w="1157604" h="7559040">
                  <a:moveTo>
                    <a:pt x="1156989" y="0"/>
                  </a:moveTo>
                  <a:lnTo>
                    <a:pt x="0" y="0"/>
                  </a:lnTo>
                  <a:lnTo>
                    <a:pt x="1033925" y="7559035"/>
                  </a:lnTo>
                  <a:lnTo>
                    <a:pt x="1156989" y="7559035"/>
                  </a:lnTo>
                  <a:lnTo>
                    <a:pt x="1156989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4064" y="5420581"/>
              <a:ext cx="1187450" cy="2138680"/>
            </a:xfrm>
            <a:custGeom>
              <a:avLst/>
              <a:gdLst/>
              <a:ahLst/>
              <a:cxnLst/>
              <a:rect l="l" t="t" r="r" b="b"/>
              <a:pathLst>
                <a:path w="1187450" h="2138679">
                  <a:moveTo>
                    <a:pt x="1187195" y="0"/>
                  </a:moveTo>
                  <a:lnTo>
                    <a:pt x="0" y="2138456"/>
                  </a:lnTo>
                  <a:lnTo>
                    <a:pt x="1187195" y="2132943"/>
                  </a:lnTo>
                  <a:lnTo>
                    <a:pt x="118719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8500" y="581025"/>
            <a:ext cx="379666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950" spc="5" dirty="0"/>
              <a:t>9</a:t>
            </a:r>
            <a:r>
              <a:rPr sz="3950" spc="5" dirty="0"/>
              <a:t>.</a:t>
            </a:r>
            <a:r>
              <a:rPr sz="3950" spc="-30" dirty="0"/>
              <a:t> </a:t>
            </a:r>
            <a:r>
              <a:rPr lang="en-IN" sz="3950" spc="10" dirty="0"/>
              <a:t>Use Case</a:t>
            </a:r>
            <a:endParaRPr sz="39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1A812A-DD9E-4CC8-1E6C-31535B5B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12215"/>
            <a:ext cx="9525000" cy="62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428625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10</a:t>
            </a:r>
            <a:r>
              <a:rPr dirty="0"/>
              <a:t>.</a:t>
            </a:r>
            <a:r>
              <a:rPr spc="-95" dirty="0"/>
              <a:t> </a:t>
            </a:r>
            <a:r>
              <a:rPr spc="-35" dirty="0"/>
              <a:t>Technology </a:t>
            </a:r>
            <a:r>
              <a:rPr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1190625"/>
            <a:ext cx="7239000" cy="316105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080" indent="-342900">
              <a:lnSpc>
                <a:spcPct val="1475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ontend</a:t>
            </a:r>
            <a:endParaRPr lang="en-IN" sz="2400" b="1" u="heavy" spc="-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12700" marR="5080">
              <a:lnSpc>
                <a:spcPct val="147500"/>
              </a:lnSpc>
              <a:spcBef>
                <a:spcPts val="220"/>
              </a:spcBef>
            </a:pPr>
            <a:r>
              <a:rPr lang="en-IN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lang="en-IN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Tkinter</a:t>
            </a:r>
          </a:p>
          <a:p>
            <a:pPr marL="12700" marR="5080">
              <a:lnSpc>
                <a:spcPct val="147500"/>
              </a:lnSpc>
              <a:spcBef>
                <a:spcPts val="220"/>
              </a:spcBef>
            </a:pPr>
            <a:r>
              <a:rPr lang="en-IN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Python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75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Backend</a:t>
            </a:r>
          </a:p>
          <a:p>
            <a:pPr marL="12700" marR="5080">
              <a:lnSpc>
                <a:spcPct val="147500"/>
              </a:lnSpc>
              <a:spcBef>
                <a:spcPts val="220"/>
              </a:spcBef>
            </a:pPr>
            <a:r>
              <a:rPr lang="en-IN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lang="en-IN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SQlite</a:t>
            </a:r>
            <a:endParaRPr lang="en-IN" sz="2200" dirty="0">
              <a:latin typeface="Times New Roman"/>
              <a:cs typeface="Times New Roman"/>
            </a:endParaRPr>
          </a:p>
        </p:txBody>
      </p:sp>
      <p:pic>
        <p:nvPicPr>
          <p:cNvPr id="1028" name="Picture 4" descr="Free 3D Python Programming Language Logo 12697295 PNG with Transparent  Background">
            <a:extLst>
              <a:ext uri="{FF2B5EF4-FFF2-40B4-BE49-F238E27FC236}">
                <a16:creationId xmlns:a16="http://schemas.microsoft.com/office/drawing/2014/main" id="{CC878FFC-A37C-55A0-E64B-F9CFCBB75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95" y="2028825"/>
            <a:ext cx="742329" cy="7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logo">
            <a:extLst>
              <a:ext uri="{FF2B5EF4-FFF2-40B4-BE49-F238E27FC236}">
                <a16:creationId xmlns:a16="http://schemas.microsoft.com/office/drawing/2014/main" id="{CB9D401F-74D6-CD18-169A-AE474CFD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3792580"/>
            <a:ext cx="1333028" cy="9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428625"/>
            <a:ext cx="541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11</a:t>
            </a:r>
            <a:r>
              <a:rPr dirty="0"/>
              <a:t>.</a:t>
            </a:r>
            <a:r>
              <a:rPr spc="-95" dirty="0"/>
              <a:t> </a:t>
            </a:r>
            <a:r>
              <a:rPr lang="en-IN" spc="-35" dirty="0"/>
              <a:t>Suggestions in Review-1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1190625"/>
            <a:ext cx="7239000" cy="158908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080" indent="-342900">
              <a:lnSpc>
                <a:spcPct val="1475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IN"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able to import student details in the form of csv files to save time.</a:t>
            </a:r>
          </a:p>
          <a:p>
            <a:pPr marL="12700" marR="5080">
              <a:lnSpc>
                <a:spcPct val="147500"/>
              </a:lnSpc>
              <a:spcBef>
                <a:spcPts val="22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86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428625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12</a:t>
            </a:r>
            <a:r>
              <a:rPr dirty="0"/>
              <a:t>.</a:t>
            </a:r>
            <a:r>
              <a:rPr spc="-95" dirty="0"/>
              <a:t> </a:t>
            </a:r>
            <a:r>
              <a:rPr lang="en-IN" spc="-35" dirty="0"/>
              <a:t>Result and Discussion</a:t>
            </a:r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D7BD4-9DF7-F214-FA63-E9920A04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258"/>
            <a:ext cx="5346700" cy="2961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E1D44-7E68-D624-6915-513A822E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73" y="4349140"/>
            <a:ext cx="6145727" cy="3229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9D85E-56FD-24B7-8C63-7CF3EA329B23}"/>
              </a:ext>
            </a:extLst>
          </p:cNvPr>
          <p:cNvSpPr txBox="1"/>
          <p:nvPr/>
        </p:nvSpPr>
        <p:spPr>
          <a:xfrm>
            <a:off x="6020336" y="3748822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71EB3-A541-D912-B5B1-9FD808EB9D60}"/>
              </a:ext>
            </a:extLst>
          </p:cNvPr>
          <p:cNvSpPr txBox="1"/>
          <p:nvPr/>
        </p:nvSpPr>
        <p:spPr>
          <a:xfrm>
            <a:off x="1682751" y="42150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68661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428625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12</a:t>
            </a:r>
            <a:r>
              <a:rPr dirty="0"/>
              <a:t>.</a:t>
            </a:r>
            <a:r>
              <a:rPr spc="-95" dirty="0"/>
              <a:t> </a:t>
            </a:r>
            <a:r>
              <a:rPr lang="en-IN" spc="-35" dirty="0"/>
              <a:t>Result and Discussion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DBF27-E563-A39E-D7EF-76578ED4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650"/>
            <a:ext cx="5727700" cy="325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A2B80-4268-5DBF-2A04-8A80548A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4401428"/>
            <a:ext cx="5956300" cy="3180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510EBC-81E0-A6F1-D005-6105B376E1D6}"/>
              </a:ext>
            </a:extLst>
          </p:cNvPr>
          <p:cNvSpPr txBox="1"/>
          <p:nvPr/>
        </p:nvSpPr>
        <p:spPr>
          <a:xfrm>
            <a:off x="5711497" y="3932518"/>
            <a:ext cx="3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4504E-C4AB-26CF-A629-CD61778CDE81}"/>
              </a:ext>
            </a:extLst>
          </p:cNvPr>
          <p:cNvSpPr txBox="1"/>
          <p:nvPr/>
        </p:nvSpPr>
        <p:spPr>
          <a:xfrm>
            <a:off x="1460500" y="4455738"/>
            <a:ext cx="239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Panel</a:t>
            </a:r>
          </a:p>
        </p:txBody>
      </p:sp>
    </p:spTree>
    <p:extLst>
      <p:ext uri="{BB962C8B-B14F-4D97-AF65-F5344CB8AC3E}">
        <p14:creationId xmlns:p14="http://schemas.microsoft.com/office/powerpoint/2010/main" val="57125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428625"/>
            <a:ext cx="6324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13</a:t>
            </a:r>
            <a:r>
              <a:rPr dirty="0"/>
              <a:t>.</a:t>
            </a:r>
            <a:r>
              <a:rPr spc="-95" dirty="0"/>
              <a:t> </a:t>
            </a:r>
            <a:r>
              <a:rPr lang="en-IN" spc="-35" dirty="0"/>
              <a:t>Conclusion and Future Scope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1190625"/>
            <a:ext cx="9448800" cy="695914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attendance systems are more accurate and efficient compared to traditional attendance systems like paper registers or card-swipe systems.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attendance systems eliminate the possibility of proxy attendance or buddy punching, which is common in traditional attendance systems.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attendance systems save time and effort in recording attendance, calculating attendance data, and generating reports.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attendance systems can be integrated with biometric  authentication systems like fingerprint or iris recognition to enhance       security.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attendance systems can be integrated with IoT devices to track attendance in remote locations or work-from-home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475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endParaRPr lang="en-IN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370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52425"/>
            <a:ext cx="300037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dirty="0"/>
              <a:t>14</a:t>
            </a:r>
            <a:r>
              <a:rPr dirty="0"/>
              <a:t>.References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1EC21-CD9C-A933-5DEF-9DC311F6AA92}"/>
              </a:ext>
            </a:extLst>
          </p:cNvPr>
          <p:cNvSpPr txBox="1"/>
          <p:nvPr/>
        </p:nvSpPr>
        <p:spPr>
          <a:xfrm>
            <a:off x="390634" y="1266825"/>
            <a:ext cx="8537466" cy="580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I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S.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Tolba</a:t>
            </a:r>
            <a:r>
              <a:rPr lang="en-I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A.H. El-Baz, and A.A. El-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Harby</a:t>
            </a:r>
            <a:r>
              <a:rPr lang="en-I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 “</a:t>
            </a:r>
            <a:r>
              <a:rPr lang="en-GB" sz="2400" i="0" u="none" strike="noStrike" kern="1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and Identification using Deep Learning Approach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   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Advanced Computer Science and Applications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vol. 54, pp. 303-308)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(2019).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 Y. et al. “A Real-Time Facial Recognition System for Classroom Attendance Management”. 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Innovative Computing, Information and Control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(vol. 15(3), pp. 1057-1070,)(2016)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Jain, A. K. et al. “Handbook of Biometrics (2nd ed.)” by 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(vol. 21, pp. 350-387)  (2016)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2227" y="0"/>
            <a:ext cx="4434205" cy="7569200"/>
            <a:chOff x="5652227" y="0"/>
            <a:chExt cx="4434205" cy="7569200"/>
          </a:xfrm>
        </p:grpSpPr>
        <p:sp>
          <p:nvSpPr>
            <p:cNvPr id="3" name="object 3"/>
            <p:cNvSpPr/>
            <p:nvPr/>
          </p:nvSpPr>
          <p:spPr>
            <a:xfrm>
              <a:off x="5656989" y="4607902"/>
              <a:ext cx="4424680" cy="2951480"/>
            </a:xfrm>
            <a:custGeom>
              <a:avLst/>
              <a:gdLst/>
              <a:ahLst/>
              <a:cxnLst/>
              <a:rect l="l" t="t" r="r" b="b"/>
              <a:pathLst>
                <a:path w="4424680" h="2951479">
                  <a:moveTo>
                    <a:pt x="0" y="2951138"/>
                  </a:moveTo>
                  <a:lnTo>
                    <a:pt x="4424269" y="0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64780" y="0"/>
              <a:ext cx="1343025" cy="7559675"/>
            </a:xfrm>
            <a:custGeom>
              <a:avLst/>
              <a:gdLst/>
              <a:ahLst/>
              <a:cxnLst/>
              <a:rect l="l" t="t" r="r" b="b"/>
              <a:pathLst>
                <a:path w="1343025" h="7559675">
                  <a:moveTo>
                    <a:pt x="0" y="0"/>
                  </a:moveTo>
                  <a:lnTo>
                    <a:pt x="1343025" y="7559674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7534" y="0"/>
              <a:ext cx="2484120" cy="7559040"/>
            </a:xfrm>
            <a:custGeom>
              <a:avLst/>
              <a:gdLst/>
              <a:ahLst/>
              <a:cxnLst/>
              <a:rect l="l" t="t" r="r" b="b"/>
              <a:pathLst>
                <a:path w="2484120" h="7559040">
                  <a:moveTo>
                    <a:pt x="2230868" y="0"/>
                  </a:moveTo>
                  <a:lnTo>
                    <a:pt x="0" y="7559037"/>
                  </a:lnTo>
                  <a:lnTo>
                    <a:pt x="2483724" y="7559037"/>
                  </a:lnTo>
                  <a:lnTo>
                    <a:pt x="2483724" y="8969"/>
                  </a:lnTo>
                  <a:lnTo>
                    <a:pt x="2230868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43166" y="0"/>
              <a:ext cx="2138680" cy="7559040"/>
            </a:xfrm>
            <a:custGeom>
              <a:avLst/>
              <a:gdLst/>
              <a:ahLst/>
              <a:cxnLst/>
              <a:rect l="l" t="t" r="r" b="b"/>
              <a:pathLst>
                <a:path w="2138679" h="7559040">
                  <a:moveTo>
                    <a:pt x="2138092" y="0"/>
                  </a:moveTo>
                  <a:lnTo>
                    <a:pt x="0" y="0"/>
                  </a:lnTo>
                  <a:lnTo>
                    <a:pt x="1324530" y="7559035"/>
                  </a:lnTo>
                  <a:lnTo>
                    <a:pt x="2138092" y="7559035"/>
                  </a:lnTo>
                  <a:lnTo>
                    <a:pt x="2138092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8249" y="4320987"/>
              <a:ext cx="2763520" cy="3238500"/>
            </a:xfrm>
            <a:custGeom>
              <a:avLst/>
              <a:gdLst/>
              <a:ahLst/>
              <a:cxnLst/>
              <a:rect l="l" t="t" r="r" b="b"/>
              <a:pathLst>
                <a:path w="2763520" h="3238500">
                  <a:moveTo>
                    <a:pt x="2763009" y="0"/>
                  </a:moveTo>
                  <a:lnTo>
                    <a:pt x="0" y="3238050"/>
                  </a:lnTo>
                  <a:lnTo>
                    <a:pt x="2763009" y="3238050"/>
                  </a:lnTo>
                  <a:lnTo>
                    <a:pt x="2763009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0676" y="0"/>
              <a:ext cx="2350770" cy="7559040"/>
            </a:xfrm>
            <a:custGeom>
              <a:avLst/>
              <a:gdLst/>
              <a:ahLst/>
              <a:cxnLst/>
              <a:rect l="l" t="t" r="r" b="b"/>
              <a:pathLst>
                <a:path w="2350770" h="7559040">
                  <a:moveTo>
                    <a:pt x="2350582" y="0"/>
                  </a:moveTo>
                  <a:lnTo>
                    <a:pt x="0" y="0"/>
                  </a:lnTo>
                  <a:lnTo>
                    <a:pt x="2044257" y="7559035"/>
                  </a:lnTo>
                  <a:lnTo>
                    <a:pt x="2350582" y="7549977"/>
                  </a:lnTo>
                  <a:lnTo>
                    <a:pt x="2350582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5524" y="0"/>
              <a:ext cx="935990" cy="7559040"/>
            </a:xfrm>
            <a:custGeom>
              <a:avLst/>
              <a:gdLst/>
              <a:ahLst/>
              <a:cxnLst/>
              <a:rect l="l" t="t" r="r" b="b"/>
              <a:pathLst>
                <a:path w="935990" h="7559040">
                  <a:moveTo>
                    <a:pt x="935734" y="0"/>
                  </a:moveTo>
                  <a:lnTo>
                    <a:pt x="745096" y="0"/>
                  </a:lnTo>
                  <a:lnTo>
                    <a:pt x="0" y="7559035"/>
                  </a:lnTo>
                  <a:lnTo>
                    <a:pt x="935734" y="7559035"/>
                  </a:lnTo>
                  <a:lnTo>
                    <a:pt x="935734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24270" y="0"/>
              <a:ext cx="1157605" cy="7559040"/>
            </a:xfrm>
            <a:custGeom>
              <a:avLst/>
              <a:gdLst/>
              <a:ahLst/>
              <a:cxnLst/>
              <a:rect l="l" t="t" r="r" b="b"/>
              <a:pathLst>
                <a:path w="1157604" h="7559040">
                  <a:moveTo>
                    <a:pt x="1156989" y="0"/>
                  </a:moveTo>
                  <a:lnTo>
                    <a:pt x="0" y="0"/>
                  </a:lnTo>
                  <a:lnTo>
                    <a:pt x="1033925" y="7559035"/>
                  </a:lnTo>
                  <a:lnTo>
                    <a:pt x="1156989" y="7559035"/>
                  </a:lnTo>
                  <a:lnTo>
                    <a:pt x="1156989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94064" y="5420581"/>
              <a:ext cx="1187450" cy="2138680"/>
            </a:xfrm>
            <a:custGeom>
              <a:avLst/>
              <a:gdLst/>
              <a:ahLst/>
              <a:cxnLst/>
              <a:rect l="l" t="t" r="r" b="b"/>
              <a:pathLst>
                <a:path w="1187450" h="2138679">
                  <a:moveTo>
                    <a:pt x="1187195" y="0"/>
                  </a:moveTo>
                  <a:lnTo>
                    <a:pt x="0" y="2138456"/>
                  </a:lnTo>
                  <a:lnTo>
                    <a:pt x="1187195" y="2132943"/>
                  </a:lnTo>
                  <a:lnTo>
                    <a:pt x="118719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27300" y="3265276"/>
            <a:ext cx="541567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204" dirty="0"/>
              <a:t> </a:t>
            </a:r>
            <a:r>
              <a:rPr sz="6600" spc="-50" dirty="0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235585"/>
            <a:ext cx="1780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5" dirty="0"/>
              <a:t>n</a:t>
            </a:r>
            <a:r>
              <a:rPr spc="-5" dirty="0"/>
              <a:t>ten</a:t>
            </a:r>
            <a:r>
              <a:rPr dirty="0"/>
              <a:t>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809625"/>
            <a:ext cx="4267200" cy="65176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500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Introduction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0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dirty="0">
                <a:latin typeface="Times New Roman"/>
                <a:cs typeface="Times New Roman"/>
              </a:rPr>
              <a:t>Objectives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Scope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00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Literature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Survey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10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Proposed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System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0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Project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Outcomes</a:t>
            </a:r>
            <a:endParaRPr lang="en-IN" sz="2000" b="1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0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lang="en-IN" sz="2000" b="1" dirty="0">
                <a:latin typeface="Times New Roman"/>
                <a:cs typeface="Times New Roman"/>
              </a:rPr>
              <a:t>Data Flow Diagram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0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lang="en-IN" sz="2000" b="1" spc="-5" dirty="0">
                <a:latin typeface="Times New Roman"/>
                <a:cs typeface="Times New Roman"/>
              </a:rPr>
              <a:t>Use Case</a:t>
            </a:r>
            <a:endParaRPr sz="20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Technology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Stack</a:t>
            </a:r>
            <a:endParaRPr lang="en-IN" sz="2000" b="1" spc="-5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lang="en-IN" sz="2000" b="1" spc="-5" dirty="0">
                <a:latin typeface="Times New Roman"/>
                <a:cs typeface="Times New Roman"/>
              </a:rPr>
              <a:t>Suggestions in Review-1</a:t>
            </a: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lang="en-IN" sz="2000" b="1" spc="-5" dirty="0">
                <a:latin typeface="Times New Roman"/>
                <a:cs typeface="Times New Roman"/>
              </a:rPr>
              <a:t>Result and Discussion </a:t>
            </a: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lang="en-IN" sz="2000" b="1" spc="-5" dirty="0">
                <a:latin typeface="Times New Roman"/>
                <a:cs typeface="Times New Roman"/>
              </a:rPr>
              <a:t>Conclusion and Future Scope</a:t>
            </a:r>
          </a:p>
          <a:p>
            <a:pPr marL="335280" indent="-323215">
              <a:lnSpc>
                <a:spcPct val="100000"/>
              </a:lnSpc>
              <a:spcBef>
                <a:spcPts val="1405"/>
              </a:spcBef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lang="en-IN" sz="2000" b="1" spc="-5" dirty="0">
                <a:latin typeface="Times New Roman"/>
                <a:cs typeface="Times New Roman"/>
              </a:rPr>
              <a:t>References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14" y="557467"/>
            <a:ext cx="296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9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740789"/>
            <a:ext cx="8837295" cy="39049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310515" indent="-343535">
              <a:lnSpc>
                <a:spcPts val="2690"/>
              </a:lnSpc>
              <a:spcBef>
                <a:spcPts val="345"/>
              </a:spcBef>
              <a:buFont typeface="Wingdings"/>
              <a:buChar char=""/>
              <a:tabLst>
                <a:tab pos="356235" algn="l"/>
              </a:tabLst>
            </a:pP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61ABE-A8B7-69D2-B3EE-FA00B93BC104}"/>
              </a:ext>
            </a:extLst>
          </p:cNvPr>
          <p:cNvSpPr txBox="1"/>
          <p:nvPr/>
        </p:nvSpPr>
        <p:spPr>
          <a:xfrm>
            <a:off x="471255" y="1334601"/>
            <a:ext cx="83044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roposed system is based on face recognition to maintain the attendance record of students.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Institutions for better privacy in attendance thus reducing proxy. </a:t>
            </a:r>
          </a:p>
          <a:p>
            <a:pPr algn="just"/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the attendance was taken on manual basis which causes a lot human 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provided-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face recognition attendance system automatically identifies and confirms a person and records attendance based on their face detection thus manual work reduces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581025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90" dirty="0"/>
              <a:t> </a:t>
            </a: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419225"/>
            <a:ext cx="8742376" cy="4836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implify and automate the process of recording and tracking students attendance through face recognition technology.</a:t>
            </a:r>
          </a:p>
          <a:p>
            <a:pPr marL="12065" marR="432434" algn="just">
              <a:spcBef>
                <a:spcPts val="355"/>
              </a:spcBef>
              <a:tabLst>
                <a:tab pos="355600" algn="l"/>
                <a:tab pos="356235" algn="l"/>
              </a:tabLst>
            </a:pPr>
            <a:endParaRPr lang="en-US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manual process errors by providing automated and a reliable attendance system which uses face recognition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US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privacy and security which student cannot while presenting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friend while they are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cost effective as there is no use of hardware.</a:t>
            </a:r>
          </a:p>
          <a:p>
            <a:pPr marL="355600" marR="432434" indent="-343535" algn="just"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spc="-9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70" dirty="0"/>
              <a:t> </a:t>
            </a:r>
            <a:r>
              <a:rPr spc="-5" dirty="0"/>
              <a:t>Scope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64D785A-ACF3-1219-039C-9C4BCA74A6AE}"/>
              </a:ext>
            </a:extLst>
          </p:cNvPr>
          <p:cNvSpPr txBox="1"/>
          <p:nvPr/>
        </p:nvSpPr>
        <p:spPr>
          <a:xfrm>
            <a:off x="490524" y="1495425"/>
            <a:ext cx="8582660" cy="381578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facility for the automated attendance of students.</a:t>
            </a:r>
          </a:p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live face recognition to recognize each individual and mark their attendance automatically. </a:t>
            </a:r>
          </a:p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image processing to provide inputs to the system. </a:t>
            </a:r>
          </a:p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 algn="just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face recognition attendance system automatically identifies and confirms a person and records attendance based on their face detection.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179189"/>
            <a:ext cx="4273550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4.Literature</a:t>
            </a:r>
            <a:r>
              <a:rPr spc="-65" dirty="0"/>
              <a:t> </a:t>
            </a:r>
            <a:r>
              <a:rPr spc="10" dirty="0"/>
              <a:t>Survey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87BA1C-9B8E-34B8-41E5-F1D72C799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44531"/>
              </p:ext>
            </p:extLst>
          </p:nvPr>
        </p:nvGraphicFramePr>
        <p:xfrm>
          <a:off x="166914" y="962025"/>
          <a:ext cx="9675585" cy="46669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2204">
                  <a:extLst>
                    <a:ext uri="{9D8B030D-6E8A-4147-A177-3AD203B41FA5}">
                      <a16:colId xmlns:a16="http://schemas.microsoft.com/office/drawing/2014/main" val="2054226078"/>
                    </a:ext>
                  </a:extLst>
                </a:gridCol>
                <a:gridCol w="1583837">
                  <a:extLst>
                    <a:ext uri="{9D8B030D-6E8A-4147-A177-3AD203B41FA5}">
                      <a16:colId xmlns:a16="http://schemas.microsoft.com/office/drawing/2014/main" val="97181425"/>
                    </a:ext>
                  </a:extLst>
                </a:gridCol>
                <a:gridCol w="1613430">
                  <a:extLst>
                    <a:ext uri="{9D8B030D-6E8A-4147-A177-3AD203B41FA5}">
                      <a16:colId xmlns:a16="http://schemas.microsoft.com/office/drawing/2014/main" val="1990517954"/>
                    </a:ext>
                  </a:extLst>
                </a:gridCol>
                <a:gridCol w="681835">
                  <a:extLst>
                    <a:ext uri="{9D8B030D-6E8A-4147-A177-3AD203B41FA5}">
                      <a16:colId xmlns:a16="http://schemas.microsoft.com/office/drawing/2014/main" val="2263473703"/>
                    </a:ext>
                  </a:extLst>
                </a:gridCol>
                <a:gridCol w="1835712">
                  <a:extLst>
                    <a:ext uri="{9D8B030D-6E8A-4147-A177-3AD203B41FA5}">
                      <a16:colId xmlns:a16="http://schemas.microsoft.com/office/drawing/2014/main" val="3215501075"/>
                    </a:ext>
                  </a:extLst>
                </a:gridCol>
                <a:gridCol w="1775774">
                  <a:extLst>
                    <a:ext uri="{9D8B030D-6E8A-4147-A177-3AD203B41FA5}">
                      <a16:colId xmlns:a16="http://schemas.microsoft.com/office/drawing/2014/main" val="2579496495"/>
                    </a:ext>
                  </a:extLst>
                </a:gridCol>
                <a:gridCol w="1412793">
                  <a:extLst>
                    <a:ext uri="{9D8B030D-6E8A-4147-A177-3AD203B41FA5}">
                      <a16:colId xmlns:a16="http://schemas.microsoft.com/office/drawing/2014/main" val="4212361975"/>
                    </a:ext>
                  </a:extLst>
                </a:gridCol>
              </a:tblGrid>
              <a:tr h="248622">
                <a:tc>
                  <a:txBody>
                    <a:bodyPr/>
                    <a:lstStyle/>
                    <a:p>
                      <a:pPr marL="118110" marR="116205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Sr.no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4330" marR="351155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382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Author(s)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6520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2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925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Outcomes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050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Methodology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956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4460"/>
                  </a:ext>
                </a:extLst>
              </a:tr>
              <a:tr h="1792451">
                <a:tc>
                  <a:txBody>
                    <a:bodyPr/>
                    <a:lstStyle/>
                    <a:p>
                      <a:pPr marL="342900" marR="116205" lvl="0" indent="-34290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Facial Recognition: A Literature Review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A. S. Tolba, A.H. El-Baz, and A.A. El-</a:t>
                      </a:r>
                      <a:r>
                        <a:rPr lang="en-IN" sz="1800" kern="100" dirty="0" err="1">
                          <a:solidFill>
                            <a:schemeClr val="tx1"/>
                          </a:solidFill>
                          <a:effectLst/>
                        </a:rPr>
                        <a:t>Harby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4455" marR="8382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6520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20" dirty="0">
                          <a:solidFill>
                            <a:schemeClr val="tx1"/>
                          </a:solidFill>
                          <a:effectLst/>
                        </a:rPr>
                        <a:t>2005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A parameter-based combined classifier has been developed 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800" kern="100" spc="15" dirty="0">
                          <a:solidFill>
                            <a:schemeClr val="tx1"/>
                          </a:solidFill>
                          <a:effectLst/>
                        </a:rPr>
                        <a:t>in order to improve the generalization capability and 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hence the system performance of face recognition system</a:t>
                      </a:r>
                    </a:p>
                    <a:p>
                      <a:pPr marL="38925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Facial recognition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attendance systems typically use a combination of hardware and software to capture images of people's faces, analyze those images, and match them against a database of known individuals to determine their identity.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Facial recognition systems have a high accuracy rate in identifying individuals, as they use unique biometric information that is difficult to replicate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170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179189"/>
            <a:ext cx="4273550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4.Literature</a:t>
            </a:r>
            <a:r>
              <a:rPr spc="-65" dirty="0"/>
              <a:t> </a:t>
            </a:r>
            <a:r>
              <a:rPr spc="10" dirty="0"/>
              <a:t>Survey</a:t>
            </a:r>
            <a:endParaRPr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5D4B42-A5C4-9228-0B6C-03F4551C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2" y="2282825"/>
            <a:ext cx="236526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C7A74F-D362-243E-E663-D7148E529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6906"/>
              </p:ext>
            </p:extLst>
          </p:nvPr>
        </p:nvGraphicFramePr>
        <p:xfrm>
          <a:off x="165100" y="1100901"/>
          <a:ext cx="9753598" cy="457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9992">
                  <a:extLst>
                    <a:ext uri="{9D8B030D-6E8A-4147-A177-3AD203B41FA5}">
                      <a16:colId xmlns:a16="http://schemas.microsoft.com/office/drawing/2014/main" val="1896439306"/>
                    </a:ext>
                  </a:extLst>
                </a:gridCol>
                <a:gridCol w="1665046">
                  <a:extLst>
                    <a:ext uri="{9D8B030D-6E8A-4147-A177-3AD203B41FA5}">
                      <a16:colId xmlns:a16="http://schemas.microsoft.com/office/drawing/2014/main" val="1151572501"/>
                    </a:ext>
                  </a:extLst>
                </a:gridCol>
                <a:gridCol w="1626439">
                  <a:extLst>
                    <a:ext uri="{9D8B030D-6E8A-4147-A177-3AD203B41FA5}">
                      <a16:colId xmlns:a16="http://schemas.microsoft.com/office/drawing/2014/main" val="2020963628"/>
                    </a:ext>
                  </a:extLst>
                </a:gridCol>
                <a:gridCol w="687332">
                  <a:extLst>
                    <a:ext uri="{9D8B030D-6E8A-4147-A177-3AD203B41FA5}">
                      <a16:colId xmlns:a16="http://schemas.microsoft.com/office/drawing/2014/main" val="3308771936"/>
                    </a:ext>
                  </a:extLst>
                </a:gridCol>
                <a:gridCol w="1850513">
                  <a:extLst>
                    <a:ext uri="{9D8B030D-6E8A-4147-A177-3AD203B41FA5}">
                      <a16:colId xmlns:a16="http://schemas.microsoft.com/office/drawing/2014/main" val="2517261654"/>
                    </a:ext>
                  </a:extLst>
                </a:gridCol>
                <a:gridCol w="1790092">
                  <a:extLst>
                    <a:ext uri="{9D8B030D-6E8A-4147-A177-3AD203B41FA5}">
                      <a16:colId xmlns:a16="http://schemas.microsoft.com/office/drawing/2014/main" val="914290080"/>
                    </a:ext>
                  </a:extLst>
                </a:gridCol>
                <a:gridCol w="1424184">
                  <a:extLst>
                    <a:ext uri="{9D8B030D-6E8A-4147-A177-3AD203B41FA5}">
                      <a16:colId xmlns:a16="http://schemas.microsoft.com/office/drawing/2014/main" val="39792166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18110" marR="116205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Sr.no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4330" marR="351155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382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Author(s)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6520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2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925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Outcomes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050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Methodology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9565" algn="l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39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A16170-B782-9A6A-FFAF-7B3F7D0EB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048"/>
              </p:ext>
            </p:extLst>
          </p:nvPr>
        </p:nvGraphicFramePr>
        <p:xfrm>
          <a:off x="165101" y="1558101"/>
          <a:ext cx="9753600" cy="5582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13362">
                  <a:extLst>
                    <a:ext uri="{9D8B030D-6E8A-4147-A177-3AD203B41FA5}">
                      <a16:colId xmlns:a16="http://schemas.microsoft.com/office/drawing/2014/main" val="185673796"/>
                    </a:ext>
                  </a:extLst>
                </a:gridCol>
                <a:gridCol w="1663429">
                  <a:extLst>
                    <a:ext uri="{9D8B030D-6E8A-4147-A177-3AD203B41FA5}">
                      <a16:colId xmlns:a16="http://schemas.microsoft.com/office/drawing/2014/main" val="119555006"/>
                    </a:ext>
                  </a:extLst>
                </a:gridCol>
                <a:gridCol w="1624517">
                  <a:extLst>
                    <a:ext uri="{9D8B030D-6E8A-4147-A177-3AD203B41FA5}">
                      <a16:colId xmlns:a16="http://schemas.microsoft.com/office/drawing/2014/main" val="50888474"/>
                    </a:ext>
                  </a:extLst>
                </a:gridCol>
                <a:gridCol w="687421">
                  <a:extLst>
                    <a:ext uri="{9D8B030D-6E8A-4147-A177-3AD203B41FA5}">
                      <a16:colId xmlns:a16="http://schemas.microsoft.com/office/drawing/2014/main" val="3530603601"/>
                    </a:ext>
                  </a:extLst>
                </a:gridCol>
                <a:gridCol w="1848257">
                  <a:extLst>
                    <a:ext uri="{9D8B030D-6E8A-4147-A177-3AD203B41FA5}">
                      <a16:colId xmlns:a16="http://schemas.microsoft.com/office/drawing/2014/main" val="3598917973"/>
                    </a:ext>
                  </a:extLst>
                </a:gridCol>
                <a:gridCol w="1789890">
                  <a:extLst>
                    <a:ext uri="{9D8B030D-6E8A-4147-A177-3AD203B41FA5}">
                      <a16:colId xmlns:a16="http://schemas.microsoft.com/office/drawing/2014/main" val="3105093660"/>
                    </a:ext>
                  </a:extLst>
                </a:gridCol>
                <a:gridCol w="1426724">
                  <a:extLst>
                    <a:ext uri="{9D8B030D-6E8A-4147-A177-3AD203B41FA5}">
                      <a16:colId xmlns:a16="http://schemas.microsoft.com/office/drawing/2014/main" val="1292177517"/>
                    </a:ext>
                  </a:extLst>
                </a:gridCol>
              </a:tblGrid>
              <a:tr h="4813671">
                <a:tc>
                  <a:txBody>
                    <a:bodyPr/>
                    <a:lstStyle/>
                    <a:p>
                      <a:pPr marL="347472" marR="118872" indent="-347472" algn="ctr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+mj-lt"/>
                        <a:buAutoNum type="arabicPeriod"/>
                      </a:pPr>
                      <a:r>
                        <a:rPr lang="en-US" sz="1100" b="1" i="0" u="none" strike="noStrike" kern="10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47472" algn="l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800" b="1" i="0" u="none" strike="noStrike" kern="10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Face Recognition and Identification using Deep Learning Approach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2296" algn="l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KH Teoh, RC Ismail and  SZM Naziri. 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0584" algn="l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800" b="1" i="0" u="none" strike="noStrike" kern="10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accuracy of face recognition on image is higher than the accuracy on the real-time video. It can be observed that the resolution of image is a lot better than the real-time video.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0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deep learning-based facial recognition attendance system involves data collection, model training, feature extraction and classification. It uses a large dataset to train a deep learning model to recognize unique facial features, which is used for attendance tracking.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800" b="1" i="0" u="none" strike="noStrike" kern="10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800" b="1" i="0" u="none" strike="noStrike" kern="10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this paper, a face recognition and identification system is designed and developed using deep learning approach. 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8" marR="5668" marT="566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66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8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23947"/>
            <a:ext cx="42068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5.</a:t>
            </a:r>
            <a:r>
              <a:rPr spc="-40" dirty="0"/>
              <a:t> </a:t>
            </a:r>
            <a:r>
              <a:rPr dirty="0"/>
              <a:t>Proposed</a:t>
            </a:r>
            <a:r>
              <a:rPr spc="-20" dirty="0"/>
              <a:t> </a:t>
            </a:r>
            <a:r>
              <a:rPr spc="10" dirty="0"/>
              <a:t>System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4E98513-DB5B-AA1D-4E6A-18EBD132B7EF}"/>
              </a:ext>
            </a:extLst>
          </p:cNvPr>
          <p:cNvSpPr txBox="1"/>
          <p:nvPr/>
        </p:nvSpPr>
        <p:spPr>
          <a:xfrm>
            <a:off x="490524" y="1495425"/>
            <a:ext cx="8666176" cy="5700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developed for deploying an easy and a secure way of taking down attendance.</a:t>
            </a:r>
          </a:p>
          <a:p>
            <a:pPr marL="12065" marR="432434">
              <a:lnSpc>
                <a:spcPts val="2680"/>
              </a:lnSpc>
              <a:spcBef>
                <a:spcPts val="355"/>
              </a:spcBef>
              <a:tabLst>
                <a:tab pos="355600" algn="l"/>
                <a:tab pos="356235" algn="l"/>
              </a:tabLst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first captures an image of all the authorized persons and stores the information into database. 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it stores the image by mapping it into a face coordinate structure.</a:t>
            </a: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Lastly it compares the image of the test and the training image and determines who is and is not present.</a:t>
            </a: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will also be able to export and import attendance data as required in CSV format.                           </a:t>
            </a: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2434" indent="-343535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52425"/>
            <a:ext cx="428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7</a:t>
            </a:r>
            <a:r>
              <a:rPr dirty="0"/>
              <a:t>.</a:t>
            </a:r>
            <a:r>
              <a:rPr spc="-35" dirty="0"/>
              <a:t> </a:t>
            </a:r>
            <a:r>
              <a:rPr lang="en-IN" spc="-35" dirty="0"/>
              <a:t>Project Outcomes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91BBFA-AB82-BA3C-F5BC-049ACFFD8FD9}"/>
              </a:ext>
            </a:extLst>
          </p:cNvPr>
          <p:cNvSpPr txBox="1"/>
          <p:nvPr/>
        </p:nvSpPr>
        <p:spPr>
          <a:xfrm>
            <a:off x="353848" y="1190625"/>
            <a:ext cx="8582660" cy="536428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attendance tracking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simplify and automate the process of taking attendance </a:t>
            </a:r>
          </a:p>
          <a:p>
            <a:pPr marL="12065" marR="432434" algn="just">
              <a:lnSpc>
                <a:spcPts val="2680"/>
              </a:lnSpc>
              <a:spcBef>
                <a:spcPts val="355"/>
              </a:spcBef>
              <a:tabLst>
                <a:tab pos="355600" algn="l"/>
                <a:tab pos="356235" algn="l"/>
              </a:tabLs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storing images of authorized persons, the system can ensure that only those individuals who are authorized can be marked as present.</a:t>
            </a: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Export/import attendance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for daily, monthly attendance records.</a:t>
            </a: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432434" algn="just">
              <a:lnSpc>
                <a:spcPts val="2680"/>
              </a:lnSpc>
              <a:spcBef>
                <a:spcPts val="355"/>
              </a:spcBef>
              <a:tabLst>
                <a:tab pos="355600" algn="l"/>
                <a:tab pos="356235" algn="l"/>
              </a:tabLs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432434" indent="-342900" algn="just">
              <a:lnSpc>
                <a:spcPts val="2680"/>
              </a:lnSpc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CDE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973</Words>
  <Application>Microsoft Office PowerPoint</Application>
  <PresentationFormat>Custom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Wingdings</vt:lpstr>
      <vt:lpstr>Office Theme</vt:lpstr>
      <vt:lpstr>FACIAL RECOGNITION ATTENDANCE SYSTEM</vt:lpstr>
      <vt:lpstr>Contents</vt:lpstr>
      <vt:lpstr>1. Introduction</vt:lpstr>
      <vt:lpstr>2. Objectives</vt:lpstr>
      <vt:lpstr>3. Scope</vt:lpstr>
      <vt:lpstr>4.Literature Survey</vt:lpstr>
      <vt:lpstr>4.Literature Survey</vt:lpstr>
      <vt:lpstr>5. Proposed System</vt:lpstr>
      <vt:lpstr>7. Project Outcomes</vt:lpstr>
      <vt:lpstr>8. Data Flow Diagram</vt:lpstr>
      <vt:lpstr>9. Use Case</vt:lpstr>
      <vt:lpstr>10. Technology Stack</vt:lpstr>
      <vt:lpstr>11. Suggestions in Review-1</vt:lpstr>
      <vt:lpstr>12. Result and Discussion</vt:lpstr>
      <vt:lpstr>12. Result and Discussion</vt:lpstr>
      <vt:lpstr>13. Conclusion and Future Scope</vt:lpstr>
      <vt:lpstr>14.References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Aryan Sankholkar</cp:lastModifiedBy>
  <cp:revision>29</cp:revision>
  <dcterms:created xsi:type="dcterms:W3CDTF">2022-11-11T18:51:50Z</dcterms:created>
  <dcterms:modified xsi:type="dcterms:W3CDTF">2023-04-30T18:03:14Z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2022-11-11T00:00:00Z</vt:filetime>
  </property>
</Properties>
</file>