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7" r:id="rId3"/>
    <p:sldMasterId id="2147483668" r:id="rId4"/>
    <p:sldMasterId id="2147483669" r:id="rId5"/>
  </p:sldMasterIdLst>
  <p:notesMasterIdLst>
    <p:notesMasterId r:id="rId25"/>
  </p:notesMasterIdLst>
  <p:sldIdLst>
    <p:sldId id="257" r:id="rId6"/>
    <p:sldId id="258" r:id="rId7"/>
    <p:sldId id="259" r:id="rId8"/>
    <p:sldId id="273" r:id="rId9"/>
    <p:sldId id="260" r:id="rId10"/>
    <p:sldId id="261" r:id="rId11"/>
    <p:sldId id="262" r:id="rId12"/>
    <p:sldId id="263" r:id="rId13"/>
    <p:sldId id="274" r:id="rId14"/>
    <p:sldId id="264" r:id="rId15"/>
    <p:sldId id="265" r:id="rId16"/>
    <p:sldId id="266" r:id="rId17"/>
    <p:sldId id="267" r:id="rId18"/>
    <p:sldId id="268" r:id="rId19"/>
    <p:sldId id="275" r:id="rId20"/>
    <p:sldId id="269" r:id="rId21"/>
    <p:sldId id="270" r:id="rId22"/>
    <p:sldId id="271" r:id="rId23"/>
    <p:sldId id="272" r:id="rId24"/>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D97C75-65D3-4392-826D-D93901EAFFDE}">
  <a:tblStyle styleId="{24D97C75-65D3-4392-826D-D93901EAFFD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416"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80" name="Google Shape;280;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1" name="Google Shape;281;p1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87" name="Google Shape;287;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8" name="Google Shape;288;p1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4" name="Google Shape;294;p13: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5: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6" name="Google Shape;306;p15: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2" name="Google Shape;312;p16: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19</a:t>
            </a:fld>
            <a:endParaRPr/>
          </a:p>
        </p:txBody>
      </p:sp>
      <p:sp>
        <p:nvSpPr>
          <p:cNvPr id="318" name="Google Shape;318;p17: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9" name="Google Shape;319;p1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23" name="Google Shape;223;p3:notes"/>
          <p:cNvSpPr>
            <a:spLocks noGrp="1" noRot="1" noChangeAspect="1"/>
          </p:cNvSpPr>
          <p:nvPr>
            <p:ph type="sldImg" idx="2"/>
          </p:nvPr>
        </p:nvSpPr>
        <p:spPr>
          <a:xfrm>
            <a:off x="215900" y="812800"/>
            <a:ext cx="71280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6</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7</a:t>
            </a:fld>
            <a:endParaRPr/>
          </a:p>
        </p:txBody>
      </p:sp>
      <p:sp>
        <p:nvSpPr>
          <p:cNvPr id="251" name="Google Shape;251;p7: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p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259" name="Google Shape;259;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0" name="Google Shape;260;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266" name="Google Shape;266;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7" name="Google Shape;267;p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73" name="Google Shape;273;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4" name="Google Shape;274;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764"/>
              <a:buNone/>
              <a:defRPr sz="2205">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18"/>
          <p:cNvSpPr txBox="1">
            <a:spLocks noGrp="1"/>
          </p:cNvSpPr>
          <p:nvPr>
            <p:ph type="ctrTitle"/>
          </p:nvPr>
        </p:nvSpPr>
        <p:spPr>
          <a:xfrm>
            <a:off x="1246403" y="2650553"/>
            <a:ext cx="6423600" cy="18147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sz="5952">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8"/>
          <p:cNvSpPr txBox="1">
            <a:spLocks noGrp="1"/>
          </p:cNvSpPr>
          <p:nvPr>
            <p:ph type="subTitle" idx="1"/>
          </p:nvPr>
        </p:nvSpPr>
        <p:spPr>
          <a:xfrm>
            <a:off x="1246403" y="4465295"/>
            <a:ext cx="6423600" cy="1209000"/>
          </a:xfrm>
          <a:prstGeom prst="rect">
            <a:avLst/>
          </a:prstGeom>
          <a:noFill/>
          <a:ln>
            <a:noFill/>
          </a:ln>
        </p:spPr>
        <p:txBody>
          <a:bodyPr spcFirstLastPara="1" wrap="square" lIns="91425" tIns="45700" rIns="91425" bIns="45700" anchor="t" anchorCtr="0">
            <a:noAutofit/>
          </a:bodyPr>
          <a:lstStyle>
            <a:lvl1pPr lvl="0" algn="r" rtl="0">
              <a:spcBef>
                <a:spcPts val="1100"/>
              </a:spcBef>
              <a:spcAft>
                <a:spcPts val="0"/>
              </a:spcAft>
              <a:buSzPts val="1520"/>
              <a:buNone/>
              <a:defRPr>
                <a:solidFill>
                  <a:srgbClr val="7F7F7F"/>
                </a:solidFill>
              </a:defRPr>
            </a:lvl1pPr>
            <a:lvl2pPr lvl="1" algn="ctr" rtl="0">
              <a:spcBef>
                <a:spcPts val="1100"/>
              </a:spcBef>
              <a:spcAft>
                <a:spcPts val="0"/>
              </a:spcAft>
              <a:buSzPts val="1360"/>
              <a:buNone/>
              <a:defRPr>
                <a:solidFill>
                  <a:srgbClr val="888888"/>
                </a:solidFill>
              </a:defRPr>
            </a:lvl2pPr>
            <a:lvl3pPr lvl="2" algn="ctr" rtl="0">
              <a:spcBef>
                <a:spcPts val="1100"/>
              </a:spcBef>
              <a:spcAft>
                <a:spcPts val="0"/>
              </a:spcAft>
              <a:buSzPts val="1200"/>
              <a:buNone/>
              <a:defRPr>
                <a:solidFill>
                  <a:srgbClr val="888888"/>
                </a:solidFill>
              </a:defRPr>
            </a:lvl3pPr>
            <a:lvl4pPr lvl="3" algn="ctr" rtl="0">
              <a:spcBef>
                <a:spcPts val="1100"/>
              </a:spcBef>
              <a:spcAft>
                <a:spcPts val="0"/>
              </a:spcAft>
              <a:buSzPts val="1040"/>
              <a:buNone/>
              <a:defRPr>
                <a:solidFill>
                  <a:srgbClr val="888888"/>
                </a:solidFill>
              </a:defRPr>
            </a:lvl4pPr>
            <a:lvl5pPr lvl="4" algn="ctr" rtl="0">
              <a:spcBef>
                <a:spcPts val="1100"/>
              </a:spcBef>
              <a:spcAft>
                <a:spcPts val="0"/>
              </a:spcAft>
              <a:buSzPts val="1040"/>
              <a:buNone/>
              <a:defRPr>
                <a:solidFill>
                  <a:srgbClr val="888888"/>
                </a:solidFill>
              </a:defRPr>
            </a:lvl5pPr>
            <a:lvl6pPr lvl="5" algn="ctr" rtl="0">
              <a:spcBef>
                <a:spcPts val="1102"/>
              </a:spcBef>
              <a:spcAft>
                <a:spcPts val="0"/>
              </a:spcAft>
              <a:buSzPts val="1058"/>
              <a:buNone/>
              <a:defRPr>
                <a:solidFill>
                  <a:srgbClr val="888888"/>
                </a:solidFill>
              </a:defRPr>
            </a:lvl6pPr>
            <a:lvl7pPr lvl="6" algn="ctr" rtl="0">
              <a:spcBef>
                <a:spcPts val="1102"/>
              </a:spcBef>
              <a:spcAft>
                <a:spcPts val="0"/>
              </a:spcAft>
              <a:buSzPts val="1058"/>
              <a:buNone/>
              <a:defRPr>
                <a:solidFill>
                  <a:srgbClr val="888888"/>
                </a:solidFill>
              </a:defRPr>
            </a:lvl7pPr>
            <a:lvl8pPr lvl="7" algn="ctr" rtl="0">
              <a:spcBef>
                <a:spcPts val="1102"/>
              </a:spcBef>
              <a:spcAft>
                <a:spcPts val="0"/>
              </a:spcAft>
              <a:buSzPts val="1058"/>
              <a:buNone/>
              <a:defRPr>
                <a:solidFill>
                  <a:srgbClr val="888888"/>
                </a:solidFill>
              </a:defRPr>
            </a:lvl8pPr>
            <a:lvl9pPr lvl="8" algn="ctr" rtl="0">
              <a:spcBef>
                <a:spcPts val="1102"/>
              </a:spcBef>
              <a:spcAft>
                <a:spcPts val="0"/>
              </a:spcAft>
              <a:buSzPts val="1058"/>
              <a:buNone/>
              <a:defRPr>
                <a:solidFill>
                  <a:srgbClr val="888888"/>
                </a:solidFill>
              </a:defRPr>
            </a:lvl9pPr>
          </a:lstStyle>
          <a:p>
            <a:endParaRPr/>
          </a:p>
        </p:txBody>
      </p:sp>
      <p:sp>
        <p:nvSpPr>
          <p:cNvPr id="151" name="Google Shape;151;p1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p1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1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20"/>
          <p:cNvSpPr txBox="1">
            <a:spLocks noGrp="1"/>
          </p:cNvSpPr>
          <p:nvPr>
            <p:ph type="body" idx="1"/>
          </p:nvPr>
        </p:nvSpPr>
        <p:spPr>
          <a:xfrm>
            <a:off x="1213857" y="4003828"/>
            <a:ext cx="5975100" cy="420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411"/>
              <a:buFont typeface="Trebuchet MS"/>
              <a:buNone/>
              <a:defRPr sz="1764">
                <a:solidFill>
                  <a:srgbClr val="7F7F7F"/>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76" name="Google Shape;176;p20"/>
          <p:cNvSpPr txBox="1">
            <a:spLocks noGrp="1"/>
          </p:cNvSpPr>
          <p:nvPr>
            <p:ph type="body" idx="2"/>
          </p:nvPr>
        </p:nvSpPr>
        <p:spPr>
          <a:xfrm>
            <a:off x="672040"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77" name="Google Shape;177;p2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p2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1" name="Google Shape;201;p22"/>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rgbClr val="3F3F3F"/>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02" name="Google Shape;202;p22"/>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203" name="Google Shape;203;p2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2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5" name="Google Shape;205;p2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chemeClr val="accent1"/>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800" cy="4239300"/>
          </a:xfrm>
          <a:prstGeom prst="rect">
            <a:avLst/>
          </a:prstGeom>
          <a:noFill/>
          <a:ln>
            <a:noFill/>
          </a:ln>
        </p:spPr>
      </p:sp>
      <p:sp>
        <p:nvSpPr>
          <p:cNvPr id="89" name="Google Shape;89;p10"/>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058"/>
              <a:buNone/>
              <a:defRPr sz="1323"/>
            </a:lvl1pPr>
            <a:lvl2pPr marL="914400" lvl="1" indent="-228600" algn="l" rtl="0">
              <a:spcBef>
                <a:spcPts val="1100"/>
              </a:spcBef>
              <a:spcAft>
                <a:spcPts val="0"/>
              </a:spcAft>
              <a:buSzPts val="1058"/>
              <a:buNone/>
              <a:defRPr sz="1323"/>
            </a:lvl2pPr>
            <a:lvl3pPr marL="1371600" lvl="2" indent="-228600" algn="l" rtl="0">
              <a:spcBef>
                <a:spcPts val="1100"/>
              </a:spcBef>
              <a:spcAft>
                <a:spcPts val="0"/>
              </a:spcAft>
              <a:buSzPts val="882"/>
              <a:buNone/>
              <a:defRPr sz="1102"/>
            </a:lvl3pPr>
            <a:lvl4pPr marL="1828800" lvl="3" indent="-228600" algn="l" rtl="0">
              <a:spcBef>
                <a:spcPts val="1100"/>
              </a:spcBef>
              <a:spcAft>
                <a:spcPts val="0"/>
              </a:spcAft>
              <a:buSzPts val="794"/>
              <a:buNone/>
              <a:defRPr sz="992"/>
            </a:lvl4pPr>
            <a:lvl5pPr marL="2286000" lvl="4" indent="-228600" algn="l" rtl="0">
              <a:spcBef>
                <a:spcPts val="1100"/>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234"/>
              <a:buNone/>
              <a:defRPr sz="1543"/>
            </a:lvl1pPr>
            <a:lvl2pPr marL="914400" lvl="1" indent="-228600" algn="l" rtl="0">
              <a:spcBef>
                <a:spcPts val="1100"/>
              </a:spcBef>
              <a:spcAft>
                <a:spcPts val="0"/>
              </a:spcAft>
              <a:buSzPts val="926"/>
              <a:buNone/>
              <a:defRPr sz="1157"/>
            </a:lvl2pPr>
            <a:lvl3pPr marL="1371600" lvl="2" indent="-228600" algn="l" rtl="0">
              <a:spcBef>
                <a:spcPts val="1100"/>
              </a:spcBef>
              <a:spcAft>
                <a:spcPts val="0"/>
              </a:spcAft>
              <a:buSzPts val="794"/>
              <a:buNone/>
              <a:defRPr sz="992"/>
            </a:lvl3pPr>
            <a:lvl4pPr marL="1828800" lvl="3" indent="-228600" algn="l" rtl="0">
              <a:spcBef>
                <a:spcPts val="1100"/>
              </a:spcBef>
              <a:spcAft>
                <a:spcPts val="0"/>
              </a:spcAft>
              <a:buSzPts val="662"/>
              <a:buNone/>
              <a:defRPr sz="827"/>
            </a:lvl4pPr>
            <a:lvl5pPr marL="2286000" lvl="4" indent="-228600" algn="l" rtl="0">
              <a:spcBef>
                <a:spcPts val="1100"/>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886" cy="7579449"/>
            <a:chOff x="-8467" y="-8468"/>
            <a:chExt cx="9169889" cy="6875407"/>
          </a:xfrm>
        </p:grpSpPr>
        <p:sp>
          <p:nvSpPr>
            <p:cNvPr id="11" name="Google Shape;11;p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08886" cy="7579449"/>
            <a:chOff x="-8467" y="-8468"/>
            <a:chExt cx="9169889" cy="6875407"/>
          </a:xfrm>
        </p:grpSpPr>
        <p:sp>
          <p:nvSpPr>
            <p:cNvPr id="34" name="Google Shape;34;p3"/>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36" name="Google Shape;36;p3"/>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37" name="Google Shape;37;p3"/>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17"/>
          <p:cNvGrpSpPr/>
          <p:nvPr/>
        </p:nvGrpSpPr>
        <p:grpSpPr>
          <a:xfrm>
            <a:off x="-9525" y="-9525"/>
            <a:ext cx="10108885" cy="7579117"/>
            <a:chOff x="-8466" y="-8468"/>
            <a:chExt cx="9169888" cy="6875106"/>
          </a:xfrm>
        </p:grpSpPr>
        <p:cxnSp>
          <p:nvCxnSpPr>
            <p:cNvPr id="133" name="Google Shape;133;p17"/>
            <p:cNvCxnSpPr/>
            <p:nvPr/>
          </p:nvCxnSpPr>
          <p:spPr>
            <a:xfrm rot="10800000" flipH="1">
              <a:off x="5130870"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4" name="Google Shape;134;p17"/>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35" name="Google Shape;135;p17"/>
            <p:cNvSpPr/>
            <p:nvPr/>
          </p:nvSpPr>
          <p:spPr>
            <a:xfrm>
              <a:off x="6891981"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17"/>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17"/>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17"/>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17"/>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17"/>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17"/>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17"/>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17"/>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7"/>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1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1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19"/>
          <p:cNvGrpSpPr/>
          <p:nvPr/>
        </p:nvGrpSpPr>
        <p:grpSpPr>
          <a:xfrm>
            <a:off x="-9525" y="-9525"/>
            <a:ext cx="10108886" cy="7579449"/>
            <a:chOff x="-8467" y="-8468"/>
            <a:chExt cx="9169889" cy="6875407"/>
          </a:xfrm>
        </p:grpSpPr>
        <p:sp>
          <p:nvSpPr>
            <p:cNvPr id="156" name="Google Shape;156;p19"/>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19"/>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58" name="Google Shape;158;p19"/>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59" name="Google Shape;159;p19"/>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19"/>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19"/>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19"/>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19"/>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19"/>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19"/>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19"/>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19"/>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1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19"/>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1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1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1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21"/>
          <p:cNvGrpSpPr/>
          <p:nvPr/>
        </p:nvGrpSpPr>
        <p:grpSpPr>
          <a:xfrm>
            <a:off x="-9525" y="-9525"/>
            <a:ext cx="10108886" cy="7579449"/>
            <a:chOff x="-8467" y="-8468"/>
            <a:chExt cx="9169889" cy="6875407"/>
          </a:xfrm>
        </p:grpSpPr>
        <p:sp>
          <p:nvSpPr>
            <p:cNvPr id="182" name="Google Shape;182;p2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2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84" name="Google Shape;184;p2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85" name="Google Shape;185;p2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2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2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2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2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2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2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21"/>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21"/>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2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2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2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2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2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p:nvPr/>
        </p:nvSpPr>
        <p:spPr>
          <a:xfrm>
            <a:off x="503237" y="1768475"/>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a:effectLst>
                  <a:outerShdw blurRad="38100" dist="38100" dir="2700000" algn="tl">
                    <a:srgbClr val="C0C0C0"/>
                  </a:outerShdw>
                </a:effectLst>
                <a:latin typeface="Times New Roman"/>
                <a:cs typeface="Times New Roman"/>
                <a:sym typeface="Times New Roman"/>
              </a:rPr>
              <a:t>Music Recommendation System</a:t>
            </a:r>
            <a:endParaRPr dirty="0"/>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dirty="0">
                <a:effectLst>
                  <a:outerShdw blurRad="38100" dist="38100" dir="2700000" algn="tl">
                    <a:srgbClr val="C0C0C0"/>
                  </a:outerShdw>
                </a:effectLst>
                <a:latin typeface="Times New Roman"/>
                <a:cs typeface="Times New Roman"/>
                <a:sym typeface="Times New Roman"/>
              </a:rPr>
              <a:t>Riya Sawant  20104078</a:t>
            </a:r>
          </a:p>
          <a:p>
            <a:pPr marL="0" marR="0" lvl="0" indent="0" algn="ctr" rtl="0">
              <a:lnSpc>
                <a:spcPct val="93000"/>
              </a:lnSpc>
              <a:spcBef>
                <a:spcPts val="0"/>
              </a:spcBef>
              <a:spcAft>
                <a:spcPts val="0"/>
              </a:spcAft>
              <a:buClr>
                <a:srgbClr val="000000"/>
              </a:buClr>
              <a:buSzPts val="3200"/>
              <a:buFont typeface="Times New Roman"/>
              <a:buNone/>
            </a:pPr>
            <a:r>
              <a:rPr lang="en-US" sz="3200" b="1" dirty="0">
                <a:effectLst>
                  <a:outerShdw blurRad="38100" dist="38100" dir="2700000" algn="tl">
                    <a:srgbClr val="C0C0C0"/>
                  </a:outerShdw>
                </a:effectLst>
                <a:latin typeface="Times New Roman"/>
                <a:cs typeface="Times New Roman"/>
                <a:sym typeface="Times New Roman"/>
              </a:rPr>
              <a:t>Srusti Patil 20104066</a:t>
            </a:r>
          </a:p>
          <a:p>
            <a:pPr marL="0" marR="0" lvl="0" indent="0" algn="ctr" rtl="0">
              <a:lnSpc>
                <a:spcPct val="93000"/>
              </a:lnSpc>
              <a:spcBef>
                <a:spcPts val="0"/>
              </a:spcBef>
              <a:spcAft>
                <a:spcPts val="0"/>
              </a:spcAft>
              <a:buClr>
                <a:srgbClr val="000000"/>
              </a:buClr>
              <a:buSzPts val="3200"/>
              <a:buFont typeface="Times New Roman"/>
              <a:buNone/>
            </a:pPr>
            <a:r>
              <a:rPr lang="en-US" sz="3200" b="1" dirty="0">
                <a:effectLst>
                  <a:outerShdw blurRad="38100" dist="38100" dir="2700000" algn="tl">
                    <a:srgbClr val="C0C0C0"/>
                  </a:outerShdw>
                </a:effectLst>
                <a:latin typeface="Times New Roman"/>
                <a:cs typeface="Times New Roman"/>
                <a:sym typeface="Times New Roman"/>
              </a:rPr>
              <a:t>Ritvik Shetty 20104067</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4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Ms. </a:t>
            </a:r>
            <a:r>
              <a:rPr lang="en-US" sz="2400" b="1" dirty="0">
                <a:effectLst>
                  <a:outerShdw blurRad="38100" dist="38100" dir="2700000" algn="tl">
                    <a:srgbClr val="C0C0C0"/>
                  </a:outerShdw>
                </a:effectLst>
                <a:latin typeface="Times New Roman"/>
                <a:ea typeface="Times New Roman"/>
                <a:cs typeface="Times New Roman"/>
                <a:sym typeface="Times New Roman"/>
              </a:rPr>
              <a:t>Rujata Chaudhari</a:t>
            </a:r>
            <a:endParaRPr dirty="0"/>
          </a:p>
        </p:txBody>
      </p:sp>
      <p:cxnSp>
        <p:nvCxnSpPr>
          <p:cNvPr id="219" name="Google Shape;219;p24"/>
          <p:cNvCxnSpPr/>
          <p:nvPr/>
        </p:nvCxnSpPr>
        <p:spPr>
          <a:xfrm>
            <a:off x="0" y="1743075"/>
            <a:ext cx="10080600"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0"/>
              </a:srgbClr>
            </a:outerShdw>
          </a:effectLst>
        </p:spPr>
      </p:cxnSp>
      <p:pic>
        <p:nvPicPr>
          <p:cNvPr id="220" name="Google Shape;220;p24"/>
          <p:cNvPicPr preferRelativeResize="0"/>
          <p:nvPr/>
        </p:nvPicPr>
        <p:blipFill rotWithShape="1">
          <a:blip r:embed="rId3">
            <a:alphaModFix/>
          </a:blip>
          <a:srcRect/>
          <a:stretch/>
        </p:blipFill>
        <p:spPr>
          <a:xfrm>
            <a:off x="215900" y="174625"/>
            <a:ext cx="9504362" cy="13890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8"/>
        <p:cNvGrpSpPr/>
        <p:nvPr/>
      </p:nvGrpSpPr>
      <p:grpSpPr>
        <a:xfrm>
          <a:off x="0" y="0"/>
          <a:ext cx="0" cy="0"/>
          <a:chOff x="0" y="0"/>
          <a:chExt cx="0" cy="0"/>
        </a:xfrm>
      </p:grpSpPr>
      <p:sp>
        <p:nvSpPr>
          <p:cNvPr id="269" name="Google Shape;269;p31"/>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6. Outcome of Project</a:t>
            </a:r>
            <a:endParaRPr/>
          </a:p>
        </p:txBody>
      </p:sp>
      <p:sp>
        <p:nvSpPr>
          <p:cNvPr id="270" name="Google Shape;270;p31"/>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eaLnBrk="1" hangingPunct="1">
              <a:lnSpc>
                <a:spcPct val="150000"/>
              </a:lnSpc>
              <a:spcAft>
                <a:spcPts val="1413"/>
              </a:spcAft>
              <a:buFontTx/>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User Can create account and Log in</a:t>
            </a:r>
          </a:p>
          <a:p>
            <a:pPr eaLnBrk="1" hangingPunct="1">
              <a:lnSpc>
                <a:spcPct val="150000"/>
              </a:lnSpc>
              <a:spcAft>
                <a:spcPts val="1413"/>
              </a:spcAft>
              <a:buFontTx/>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User can search songs of a particular language and artist</a:t>
            </a:r>
          </a:p>
          <a:p>
            <a:pPr eaLnBrk="1" hangingPunct="1">
              <a:lnSpc>
                <a:spcPct val="150000"/>
              </a:lnSpc>
              <a:spcAft>
                <a:spcPts val="1413"/>
              </a:spcAft>
              <a:buFontTx/>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User can create it’s own playlist and like songs.</a:t>
            </a:r>
          </a:p>
          <a:p>
            <a:pPr eaLnBrk="1" hangingPunct="1">
              <a:lnSpc>
                <a:spcPct val="150000"/>
              </a:lnSpc>
              <a:spcAft>
                <a:spcPts val="1413"/>
              </a:spcAft>
              <a:buFontTx/>
              <a:buAutoNum type="arabicPeriod"/>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107950" marR="0" lvl="0" indent="0" algn="l" rtl="0">
              <a:lnSpc>
                <a:spcPct val="93000"/>
              </a:lnSpc>
              <a:spcBef>
                <a:spcPts val="0"/>
              </a:spcBef>
              <a:spcAft>
                <a:spcPts val="0"/>
              </a:spcAft>
              <a:buClr>
                <a:srgbClr val="000000"/>
              </a:buClr>
              <a:buSzPts val="2400"/>
              <a:buFont typeface="Times New Roman"/>
              <a:buNone/>
            </a:pPr>
            <a:endParaRPr dirty="0"/>
          </a:p>
        </p:txBody>
      </p:sp>
      <p:pic>
        <p:nvPicPr>
          <p:cNvPr id="2" name="Picture 2">
            <a:extLst>
              <a:ext uri="{FF2B5EF4-FFF2-40B4-BE49-F238E27FC236}">
                <a16:creationId xmlns:a16="http://schemas.microsoft.com/office/drawing/2014/main" id="{826E5E61-06FD-7D92-B106-D80306DAD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000" y="4119563"/>
            <a:ext cx="50768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5"/>
        <p:cNvGrpSpPr/>
        <p:nvPr/>
      </p:nvGrpSpPr>
      <p:grpSpPr>
        <a:xfrm>
          <a:off x="0" y="0"/>
          <a:ext cx="0" cy="0"/>
          <a:chOff x="0" y="0"/>
          <a:chExt cx="0" cy="0"/>
        </a:xfrm>
      </p:grpSpPr>
      <p:sp>
        <p:nvSpPr>
          <p:cNvPr id="276" name="Google Shape;276;p3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7. </a:t>
            </a:r>
            <a:r>
              <a:rPr lang="en-US" sz="3600" b="1" dirty="0">
                <a:effectLst>
                  <a:outerShdw blurRad="38100" dist="38100" dir="2700000" algn="tl">
                    <a:srgbClr val="C0C0C0"/>
                  </a:outerShdw>
                </a:effectLst>
                <a:latin typeface="Times New Roman"/>
                <a:ea typeface="Times New Roman"/>
                <a:cs typeface="Times New Roman"/>
                <a:sym typeface="Times New Roman"/>
              </a:rPr>
              <a:t>Flow</a:t>
            </a: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Diagram</a:t>
            </a:r>
            <a:endParaRPr dirty="0"/>
          </a:p>
        </p:txBody>
      </p:sp>
      <p:sp>
        <p:nvSpPr>
          <p:cNvPr id="277" name="Google Shape;277;p32"/>
          <p:cNvSpPr txBox="1"/>
          <p:nvPr/>
        </p:nvSpPr>
        <p:spPr>
          <a:xfrm>
            <a:off x="503237" y="1563725"/>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52997069-351E-F208-7E6C-E06DBD8819AA}"/>
              </a:ext>
            </a:extLst>
          </p:cNvPr>
          <p:cNvPicPr>
            <a:picLocks noChangeAspect="1"/>
          </p:cNvPicPr>
          <p:nvPr/>
        </p:nvPicPr>
        <p:blipFill>
          <a:blip r:embed="rId3"/>
          <a:stretch>
            <a:fillRect/>
          </a:stretch>
        </p:blipFill>
        <p:spPr>
          <a:xfrm>
            <a:off x="810622" y="1412544"/>
            <a:ext cx="8459381" cy="50568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2"/>
        <p:cNvGrpSpPr/>
        <p:nvPr/>
      </p:nvGrpSpPr>
      <p:grpSpPr>
        <a:xfrm>
          <a:off x="0" y="0"/>
          <a:ext cx="0" cy="0"/>
          <a:chOff x="0" y="0"/>
          <a:chExt cx="0" cy="0"/>
        </a:xfrm>
      </p:grpSpPr>
      <p:sp>
        <p:nvSpPr>
          <p:cNvPr id="283" name="Google Shape;283;p33"/>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8. Use Case/Data Flow Diagram</a:t>
            </a:r>
            <a:endParaRPr/>
          </a:p>
        </p:txBody>
      </p:sp>
      <p:sp>
        <p:nvSpPr>
          <p:cNvPr id="284" name="Google Shape;284;p33"/>
          <p:cNvSpPr txBox="1"/>
          <p:nvPr/>
        </p:nvSpPr>
        <p:spPr>
          <a:xfrm>
            <a:off x="503237" y="15636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F3B829B5-9960-C6A7-C058-23043DC8D1A3}"/>
              </a:ext>
            </a:extLst>
          </p:cNvPr>
          <p:cNvPicPr>
            <a:picLocks noChangeAspect="1"/>
          </p:cNvPicPr>
          <p:nvPr/>
        </p:nvPicPr>
        <p:blipFill>
          <a:blip r:embed="rId3"/>
          <a:stretch>
            <a:fillRect/>
          </a:stretch>
        </p:blipFill>
        <p:spPr>
          <a:xfrm>
            <a:off x="1760220" y="1563687"/>
            <a:ext cx="6995160" cy="54314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sp>
        <p:nvSpPr>
          <p:cNvPr id="290" name="Google Shape;290;p34"/>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9. Technology Stack</a:t>
            </a:r>
            <a:endParaRPr/>
          </a:p>
        </p:txBody>
      </p:sp>
      <p:sp>
        <p:nvSpPr>
          <p:cNvPr id="291" name="Google Shape;291;p34"/>
          <p:cNvSpPr txBox="1"/>
          <p:nvPr/>
        </p:nvSpPr>
        <p:spPr>
          <a:xfrm>
            <a:off x="1009525" y="1666557"/>
            <a:ext cx="9071100" cy="5194200"/>
          </a:xfrm>
          <a:prstGeom prst="rect">
            <a:avLst/>
          </a:prstGeom>
          <a:noFill/>
          <a:ln>
            <a:noFill/>
          </a:ln>
        </p:spPr>
        <p:txBody>
          <a:bodyPr spcFirstLastPara="1" wrap="square" lIns="0" tIns="21225" rIns="0" bIns="0" anchor="t" anchorCtr="0">
            <a:noAutofit/>
          </a:bodyPr>
          <a:lstStyle/>
          <a:p>
            <a:pPr marR="0" lvl="0" algn="l" rtl="0">
              <a:lnSpc>
                <a:spcPct val="150000"/>
              </a:lnSpc>
              <a:spcBef>
                <a:spcPts val="1400"/>
              </a:spcBef>
              <a:spcAft>
                <a:spcPts val="0"/>
              </a:spcAft>
              <a:buClr>
                <a:srgbClr val="000000"/>
              </a:buClr>
              <a:buSzPts val="2400"/>
            </a:pPr>
            <a:r>
              <a:rPr lang="en-US" dirty="0"/>
              <a:t> </a:t>
            </a:r>
            <a:r>
              <a:rPr lang="en-US" sz="2600" dirty="0">
                <a:solidFill>
                  <a:schemeClr val="tx1"/>
                </a:solidFill>
                <a:latin typeface="Times New Roman" panose="02020603050405020304" pitchFamily="18" charset="0"/>
                <a:cs typeface="Times New Roman" panose="02020603050405020304" pitchFamily="18" charset="0"/>
              </a:rPr>
              <a:t>Frontend :  Python </a:t>
            </a:r>
          </a:p>
          <a:p>
            <a:pPr marR="0" lvl="0" algn="l" rtl="0">
              <a:lnSpc>
                <a:spcPct val="150000"/>
              </a:lnSpc>
              <a:spcBef>
                <a:spcPts val="1400"/>
              </a:spcBef>
              <a:spcAft>
                <a:spcPts val="0"/>
              </a:spcAft>
              <a:buClr>
                <a:srgbClr val="000000"/>
              </a:buClr>
              <a:buSzPts val="2400"/>
            </a:pPr>
            <a:r>
              <a:rPr lang="en-US" sz="2600" dirty="0">
                <a:solidFill>
                  <a:schemeClr val="tx1"/>
                </a:solidFill>
                <a:latin typeface="Times New Roman" panose="02020603050405020304" pitchFamily="18" charset="0"/>
                <a:cs typeface="Times New Roman" panose="02020603050405020304" pitchFamily="18" charset="0"/>
              </a:rPr>
              <a:t>Backend : SQLite</a:t>
            </a:r>
          </a:p>
          <a:p>
            <a:pPr marR="0" lvl="0" algn="l" rtl="0">
              <a:lnSpc>
                <a:spcPct val="150000"/>
              </a:lnSpc>
              <a:spcBef>
                <a:spcPts val="1400"/>
              </a:spcBef>
              <a:spcAft>
                <a:spcPts val="0"/>
              </a:spcAft>
              <a:buClr>
                <a:srgbClr val="000000"/>
              </a:buClr>
              <a:buSzPts val="2400"/>
            </a:pPr>
            <a:endParaRPr lang="en-US" sz="2600" dirty="0">
              <a:solidFill>
                <a:schemeClr val="tx1"/>
              </a:solidFill>
              <a:latin typeface="Times New Roman" panose="02020603050405020304" pitchFamily="18" charset="0"/>
              <a:cs typeface="Times New Roman" panose="02020603050405020304" pitchFamily="18" charset="0"/>
            </a:endParaRPr>
          </a:p>
          <a:p>
            <a:pPr marR="0" lvl="0" algn="l" rtl="0">
              <a:lnSpc>
                <a:spcPct val="150000"/>
              </a:lnSpc>
              <a:spcBef>
                <a:spcPts val="1400"/>
              </a:spcBef>
              <a:spcAft>
                <a:spcPts val="0"/>
              </a:spcAft>
              <a:buClr>
                <a:srgbClr val="000000"/>
              </a:buClr>
              <a:buSzPts val="2400"/>
            </a:pPr>
            <a:r>
              <a:rPr lang="en-US" sz="2600" dirty="0">
                <a:solidFill>
                  <a:schemeClr val="tx1"/>
                </a:solidFill>
                <a:latin typeface="Times New Roman" panose="02020603050405020304" pitchFamily="18" charset="0"/>
                <a:cs typeface="Times New Roman" panose="02020603050405020304" pitchFamily="18" charset="0"/>
              </a:rPr>
              <a:t> </a:t>
            </a:r>
            <a:r>
              <a:rPr lang="en-US" dirty="0"/>
              <a:t> :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4000"/>
              <a:buFont typeface="Times New Roman"/>
              <a:buNone/>
            </a:pPr>
            <a:r>
              <a:rPr lang="en-US" sz="4000" b="1" i="0" u="none" dirty="0">
                <a:solidFill>
                  <a:srgbClr val="000000"/>
                </a:solidFill>
                <a:latin typeface="Times New Roman"/>
                <a:ea typeface="Times New Roman"/>
                <a:cs typeface="Times New Roman"/>
                <a:sym typeface="Times New Roman"/>
              </a:rPr>
              <a:t>Suggestions in Review-1</a:t>
            </a:r>
            <a:br>
              <a:rPr lang="en-US" sz="4000" b="1" i="0" u="none" dirty="0">
                <a:solidFill>
                  <a:srgbClr val="000000"/>
                </a:solidFill>
                <a:latin typeface="Times New Roman"/>
                <a:ea typeface="Times New Roman"/>
                <a:cs typeface="Times New Roman"/>
                <a:sym typeface="Times New Roman"/>
              </a:rPr>
            </a:br>
            <a:endParaRPr dirty="0"/>
          </a:p>
        </p:txBody>
      </p:sp>
      <p:sp>
        <p:nvSpPr>
          <p:cNvPr id="297" name="Google Shape;297;p35"/>
          <p:cNvSpPr txBox="1">
            <a:spLocks noGrp="1"/>
          </p:cNvSpPr>
          <p:nvPr>
            <p:ph type="body" idx="1"/>
          </p:nvPr>
        </p:nvSpPr>
        <p:spPr>
          <a:xfrm>
            <a:off x="671512" y="1954530"/>
            <a:ext cx="8083868" cy="4705020"/>
          </a:xfrm>
          <a:prstGeom prst="rect">
            <a:avLst/>
          </a:prstGeom>
          <a:noFill/>
          <a:ln>
            <a:noFill/>
          </a:ln>
        </p:spPr>
        <p:txBody>
          <a:bodyPr spcFirstLastPara="1" wrap="square" lIns="91425" tIns="45700" rIns="91425" bIns="45700" anchor="t" anchorCtr="0">
            <a:noAutofit/>
          </a:bodyPr>
          <a:lstStyle/>
          <a:p>
            <a:pPr marL="439420" indent="-342900">
              <a:spcBef>
                <a:spcPts val="0"/>
              </a:spcBef>
              <a:buClrTx/>
              <a:buSzPct val="7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GUI </a:t>
            </a:r>
          </a:p>
          <a:p>
            <a:pPr marL="96520" indent="0">
              <a:spcBef>
                <a:spcPts val="0"/>
              </a:spcBef>
              <a:buClrTx/>
              <a:buSzPct val="70000"/>
              <a:buNone/>
            </a:pPr>
            <a:endParaRPr lang="en-US" sz="2400" dirty="0">
              <a:latin typeface="Times New Roman" panose="02020603050405020304" pitchFamily="18" charset="0"/>
              <a:cs typeface="Times New Roman" panose="02020603050405020304" pitchFamily="18" charset="0"/>
            </a:endParaRPr>
          </a:p>
          <a:p>
            <a:pPr marL="96520" indent="0">
              <a:spcBef>
                <a:spcPts val="0"/>
              </a:spcBef>
              <a:buClrTx/>
              <a:buSzPct val="70000"/>
              <a:buNone/>
            </a:pPr>
            <a:endParaRPr lang="en-US" sz="2400" dirty="0">
              <a:latin typeface="Times New Roman" panose="02020603050405020304" pitchFamily="18" charset="0"/>
              <a:cs typeface="Times New Roman" panose="02020603050405020304" pitchFamily="18" charset="0"/>
            </a:endParaRPr>
          </a:p>
          <a:p>
            <a:pPr marL="96520" indent="0">
              <a:spcBef>
                <a:spcPts val="0"/>
              </a:spcBef>
              <a:buClrTx/>
              <a:buSzPct val="70000"/>
              <a:buNone/>
            </a:pPr>
            <a:endParaRPr sz="2400" dirty="0">
              <a:latin typeface="Times New Roman" panose="02020603050405020304" pitchFamily="18" charset="0"/>
              <a:cs typeface="Times New Roman" panose="02020603050405020304" pitchFamily="18" charset="0"/>
              <a:sym typeface="Trebuchet MS"/>
            </a:endParaRPr>
          </a:p>
        </p:txBody>
      </p:sp>
      <p:pic>
        <p:nvPicPr>
          <p:cNvPr id="3" name="Picture 2">
            <a:extLst>
              <a:ext uri="{FF2B5EF4-FFF2-40B4-BE49-F238E27FC236}">
                <a16:creationId xmlns:a16="http://schemas.microsoft.com/office/drawing/2014/main" id="{AB6D70B0-FFA1-24C7-E1AF-ABD9D634EC60}"/>
              </a:ext>
            </a:extLst>
          </p:cNvPr>
          <p:cNvPicPr>
            <a:picLocks noChangeAspect="1"/>
          </p:cNvPicPr>
          <p:nvPr/>
        </p:nvPicPr>
        <p:blipFill>
          <a:blip r:embed="rId3"/>
          <a:stretch>
            <a:fillRect/>
          </a:stretch>
        </p:blipFill>
        <p:spPr>
          <a:xfrm>
            <a:off x="1062672" y="2503170"/>
            <a:ext cx="7955280" cy="4480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E3BAE-5C05-C5B1-CDDE-90450B3653B1}"/>
              </a:ext>
            </a:extLst>
          </p:cNvPr>
          <p:cNvSpPr>
            <a:spLocks noGrp="1"/>
          </p:cNvSpPr>
          <p:nvPr>
            <p:ph type="body" idx="1"/>
          </p:nvPr>
        </p:nvSpPr>
        <p:spPr>
          <a:xfrm>
            <a:off x="571500" y="1085850"/>
            <a:ext cx="8812213" cy="6934200"/>
          </a:xfrm>
        </p:spPr>
        <p:txBody>
          <a:bodyPr/>
          <a:lstStyle/>
          <a:p>
            <a:pPr>
              <a:buFont typeface="Arial" panose="020B0604020202020204" pitchFamily="34" charset="0"/>
              <a:buChar char="•"/>
            </a:pPr>
            <a:r>
              <a:rPr lang="en-US" dirty="0"/>
              <a:t>Model Training for Recommendation System :</a:t>
            </a:r>
          </a:p>
          <a:p>
            <a:pPr>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C08A39C2-F5E1-56E2-A1D0-132812E98AF5}"/>
              </a:ext>
            </a:extLst>
          </p:cNvPr>
          <p:cNvPicPr>
            <a:picLocks noChangeAspect="1"/>
          </p:cNvPicPr>
          <p:nvPr/>
        </p:nvPicPr>
        <p:blipFill>
          <a:blip r:embed="rId2"/>
          <a:stretch>
            <a:fillRect/>
          </a:stretch>
        </p:blipFill>
        <p:spPr>
          <a:xfrm>
            <a:off x="1600201" y="2034539"/>
            <a:ext cx="6572250" cy="4057651"/>
          </a:xfrm>
          <a:prstGeom prst="rect">
            <a:avLst/>
          </a:prstGeom>
        </p:spPr>
      </p:pic>
    </p:spTree>
    <p:extLst>
      <p:ext uri="{BB962C8B-B14F-4D97-AF65-F5344CB8AC3E}">
        <p14:creationId xmlns:p14="http://schemas.microsoft.com/office/powerpoint/2010/main" val="297462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4000"/>
              <a:buFont typeface="Times New Roman"/>
              <a:buNone/>
            </a:pPr>
            <a:r>
              <a:rPr lang="en-US" sz="4000" b="1" i="0" u="none">
                <a:solidFill>
                  <a:srgbClr val="000000"/>
                </a:solidFill>
                <a:latin typeface="Times New Roman"/>
                <a:ea typeface="Times New Roman"/>
                <a:cs typeface="Times New Roman"/>
                <a:sym typeface="Times New Roman"/>
              </a:rPr>
              <a:t>Result and Discussion</a:t>
            </a:r>
            <a:br>
              <a:rPr lang="en-US" sz="4000" b="1" i="0" u="none">
                <a:solidFill>
                  <a:srgbClr val="000000"/>
                </a:solidFill>
                <a:latin typeface="Times New Roman"/>
                <a:ea typeface="Times New Roman"/>
                <a:cs typeface="Times New Roman"/>
                <a:sym typeface="Times New Roman"/>
              </a:rPr>
            </a:br>
            <a:endParaRPr/>
          </a:p>
        </p:txBody>
      </p:sp>
      <p:sp>
        <p:nvSpPr>
          <p:cNvPr id="303" name="Google Shape;303;p36"/>
          <p:cNvSpPr txBox="1">
            <a:spLocks noGrp="1"/>
          </p:cNvSpPr>
          <p:nvPr>
            <p:ph type="body" idx="1"/>
          </p:nvPr>
        </p:nvSpPr>
        <p:spPr>
          <a:xfrm>
            <a:off x="671512" y="1417320"/>
            <a:ext cx="7866698" cy="5977890"/>
          </a:xfrm>
          <a:prstGeom prst="rect">
            <a:avLst/>
          </a:prstGeom>
          <a:noFill/>
          <a:ln>
            <a:noFill/>
          </a:ln>
        </p:spPr>
        <p:txBody>
          <a:bodyPr spcFirstLastPara="1" wrap="square" lIns="91425" tIns="45700" rIns="91425" bIns="45700" anchor="t" anchorCtr="0">
            <a:noAutofit/>
          </a:bodyPr>
          <a:lstStyle/>
          <a:p>
            <a:pPr marL="512445" marR="477520" algn="just">
              <a:lnSpc>
                <a:spcPct val="150000"/>
              </a:lnSpc>
              <a:spcAft>
                <a:spcPts val="0"/>
              </a:spcAft>
              <a:buClrTx/>
              <a:buFont typeface="Arial" panose="020B0604020202020204" pitchFamily="34" charset="0"/>
              <a:buChar char="•"/>
            </a:pPr>
            <a:r>
              <a:rPr lang="en-US" sz="2000" dirty="0">
                <a:solidFill>
                  <a:schemeClr val="tx1"/>
                </a:solidFill>
                <a:effectLst/>
                <a:latin typeface="Times New Roman" panose="02020603050405020304" pitchFamily="18" charset="0"/>
                <a:ea typeface="Times New Roman" panose="02020603050405020304" pitchFamily="18" charset="0"/>
              </a:rPr>
              <a:t>Music recommendation system would depend on the specific algorithm and data inputs used to generate the recommendations. Generally, a music recommendation system would analyze user data such as listening history, user ratings and preferences, and demographic information to suggest songs, artists, or playlists that the user is likely to enjoy.</a:t>
            </a:r>
            <a:endParaRPr lang="en-IN" sz="2000" dirty="0">
              <a:solidFill>
                <a:schemeClr val="tx1"/>
              </a:solidFill>
              <a:effectLst/>
              <a:latin typeface="Times New Roman" panose="02020603050405020304" pitchFamily="18" charset="0"/>
              <a:ea typeface="Times New Roman" panose="02020603050405020304" pitchFamily="18" charset="0"/>
            </a:endParaRPr>
          </a:p>
          <a:p>
            <a:pPr marL="512445" marR="477520" algn="just">
              <a:lnSpc>
                <a:spcPct val="150000"/>
              </a:lnSpc>
              <a:spcAft>
                <a:spcPts val="0"/>
              </a:spcAft>
              <a:buClrTx/>
              <a:buFont typeface="Arial" panose="020B0604020202020204" pitchFamily="34" charset="0"/>
              <a:buChar char="•"/>
            </a:pPr>
            <a:r>
              <a:rPr lang="en-US" sz="2000" dirty="0">
                <a:solidFill>
                  <a:schemeClr val="tx1"/>
                </a:solidFill>
                <a:effectLst/>
                <a:latin typeface="Times New Roman" panose="02020603050405020304" pitchFamily="18" charset="0"/>
                <a:ea typeface="Times New Roman" panose="02020603050405020304" pitchFamily="18" charset="0"/>
              </a:rPr>
              <a:t>The recommendations could be based on a variety of factors, such as genre, tempo, artist similarity, popularity, and other user behavior patterns. The system might also incorporate machine learning algorithms to improve the accuracy of its recommendations over time, as it gathers more data on user preferences and behavior</a:t>
            </a:r>
            <a:endParaRPr lang="en-IN" sz="2000" dirty="0">
              <a:solidFill>
                <a:schemeClr val="tx1"/>
              </a:solidFill>
              <a:effectLst/>
              <a:latin typeface="Times New Roman" panose="02020603050405020304" pitchFamily="18" charset="0"/>
              <a:ea typeface="Times New Roman" panose="02020603050405020304" pitchFamily="18" charset="0"/>
            </a:endParaRPr>
          </a:p>
          <a:p>
            <a:pPr marL="377825" marR="0" lvl="0" indent="-281305" algn="l" rtl="0">
              <a:spcBef>
                <a:spcPts val="0"/>
              </a:spcBef>
              <a:spcAft>
                <a:spcPts val="0"/>
              </a:spcAft>
              <a:buClr>
                <a:schemeClr val="accent1"/>
              </a:buClr>
              <a:buSzPts val="1520"/>
              <a:buFont typeface="Noto Sans Symbols"/>
              <a:buNone/>
            </a:pPr>
            <a:endParaRPr sz="1900" dirty="0">
              <a:solidFill>
                <a:srgbClr val="40404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7"/>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4000"/>
              <a:buFont typeface="Times New Roman"/>
              <a:buNone/>
            </a:pPr>
            <a:r>
              <a:rPr lang="en-US" sz="4000" b="1" i="0" u="none">
                <a:solidFill>
                  <a:srgbClr val="000000"/>
                </a:solidFill>
                <a:latin typeface="Times New Roman"/>
                <a:ea typeface="Times New Roman"/>
                <a:cs typeface="Times New Roman"/>
                <a:sym typeface="Times New Roman"/>
              </a:rPr>
              <a:t>Conclusion and Future Scope</a:t>
            </a:r>
            <a:br>
              <a:rPr lang="en-US" sz="4000" b="1" i="0" u="none">
                <a:solidFill>
                  <a:srgbClr val="000000"/>
                </a:solidFill>
                <a:latin typeface="Times New Roman"/>
                <a:ea typeface="Times New Roman"/>
                <a:cs typeface="Times New Roman"/>
                <a:sym typeface="Times New Roman"/>
              </a:rPr>
            </a:br>
            <a:endParaRPr/>
          </a:p>
        </p:txBody>
      </p:sp>
      <p:sp>
        <p:nvSpPr>
          <p:cNvPr id="309" name="Google Shape;309;p37"/>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p>
            <a:pPr marL="377825" marR="0" lvl="0" indent="-281305" algn="just" rtl="0">
              <a:spcBef>
                <a:spcPts val="0"/>
              </a:spcBef>
              <a:spcAft>
                <a:spcPts val="0"/>
              </a:spcAft>
              <a:buClr>
                <a:schemeClr val="accent1"/>
              </a:buClr>
              <a:buSzPts val="1520"/>
              <a:buFont typeface="Noto Sans Symbols"/>
              <a:buNone/>
            </a:pPr>
            <a:r>
              <a:rPr lang="en-US" sz="2200" dirty="0">
                <a:effectLst/>
                <a:latin typeface="Times New Roman" panose="02020603050405020304" pitchFamily="18" charset="0"/>
                <a:ea typeface="Times New Roman" panose="02020603050405020304" pitchFamily="18" charset="0"/>
              </a:rPr>
              <a:t>In conclusion, music recommendation systems have become an essential tool for music streaming services and other digital music platforms. These systems use a variety of algorithms and data inputs to analyze user preferences and behavior patterns and suggest songs, artists, and playlists that users are likely to enjoy.</a:t>
            </a:r>
          </a:p>
          <a:p>
            <a:pPr marL="377825" marR="0" lvl="0" indent="-281305" algn="just" rtl="0">
              <a:spcBef>
                <a:spcPts val="0"/>
              </a:spcBef>
              <a:spcAft>
                <a:spcPts val="0"/>
              </a:spcAft>
              <a:buClr>
                <a:schemeClr val="accent1"/>
              </a:buClr>
              <a:buSzPts val="1520"/>
              <a:buFont typeface="Noto Sans Symbols"/>
              <a:buNone/>
            </a:pPr>
            <a:endParaRPr lang="en-US" sz="2200" dirty="0">
              <a:solidFill>
                <a:srgbClr val="40404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8"/>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4000"/>
              <a:buFont typeface="Times New Roman"/>
              <a:buNone/>
            </a:pPr>
            <a:r>
              <a:rPr lang="en-US" sz="4000" b="1" i="0" u="none">
                <a:solidFill>
                  <a:srgbClr val="000000"/>
                </a:solidFill>
                <a:latin typeface="Times New Roman"/>
                <a:ea typeface="Times New Roman"/>
                <a:cs typeface="Times New Roman"/>
                <a:sym typeface="Times New Roman"/>
              </a:rPr>
              <a:t>References</a:t>
            </a:r>
            <a:br>
              <a:rPr lang="en-US" sz="4000" b="1" i="0" u="none">
                <a:solidFill>
                  <a:srgbClr val="000000"/>
                </a:solidFill>
                <a:latin typeface="Times New Roman"/>
                <a:ea typeface="Times New Roman"/>
                <a:cs typeface="Times New Roman"/>
                <a:sym typeface="Times New Roman"/>
              </a:rPr>
            </a:br>
            <a:endParaRPr/>
          </a:p>
        </p:txBody>
      </p:sp>
      <p:sp>
        <p:nvSpPr>
          <p:cNvPr id="315" name="Google Shape;315;p38"/>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p>
            <a:pPr marL="342900" marR="542290" lvl="0" indent="-342900" algn="just">
              <a:lnSpc>
                <a:spcPct val="150000"/>
              </a:lnSpc>
              <a:spcAft>
                <a:spcPts val="0"/>
              </a:spcAft>
              <a:buClr>
                <a:srgbClr val="202429"/>
              </a:buClr>
              <a:buSzPts val="1200"/>
              <a:buFont typeface="Times New Roman" panose="02020603050405020304" pitchFamily="18" charset="0"/>
              <a:buAutoNum type="arabicPeriod"/>
              <a:tabLst>
                <a:tab pos="728345" algn="l"/>
              </a:tabLst>
            </a:pPr>
            <a:r>
              <a:rPr lang="en-US" sz="2200" dirty="0">
                <a:effectLst/>
                <a:latin typeface="Times New Roman" panose="02020603050405020304" pitchFamily="18" charset="0"/>
                <a:ea typeface="Times New Roman" panose="02020603050405020304" pitchFamily="18" charset="0"/>
              </a:rPr>
              <a:t>https://towardsdatascience.com/part-iii-building-a-song-recommendation-system-with-spotify-cf76b52705e7 </a:t>
            </a:r>
            <a:endParaRPr lang="en-IN" sz="2200" dirty="0">
              <a:effectLst/>
              <a:latin typeface="Times New Roman" panose="02020603050405020304" pitchFamily="18" charset="0"/>
              <a:ea typeface="Times New Roman" panose="02020603050405020304" pitchFamily="18" charset="0"/>
            </a:endParaRPr>
          </a:p>
          <a:p>
            <a:pPr marL="342900" marR="542290" lvl="0" indent="-342900" algn="just">
              <a:lnSpc>
                <a:spcPct val="150000"/>
              </a:lnSpc>
              <a:spcAft>
                <a:spcPts val="0"/>
              </a:spcAft>
              <a:buClr>
                <a:srgbClr val="202429"/>
              </a:buClr>
              <a:buSzPts val="1200"/>
              <a:buFont typeface="Times New Roman" panose="02020603050405020304" pitchFamily="18" charset="0"/>
              <a:buAutoNum type="arabicPeriod"/>
              <a:tabLst>
                <a:tab pos="728345" algn="l"/>
              </a:tabLst>
            </a:pPr>
            <a:r>
              <a:rPr lang="en-US" sz="2200" dirty="0">
                <a:effectLst/>
                <a:latin typeface="Times New Roman" panose="02020603050405020304" pitchFamily="18" charset="0"/>
                <a:ea typeface="Times New Roman" panose="02020603050405020304" pitchFamily="18" charset="0"/>
              </a:rPr>
              <a:t>https://www.enjoyalgorithms.com/blog/music-recommendation-system-using-ml      </a:t>
            </a:r>
            <a:endParaRPr lang="en-IN" sz="2200" dirty="0">
              <a:effectLst/>
              <a:latin typeface="Times New Roman" panose="02020603050405020304" pitchFamily="18" charset="0"/>
              <a:ea typeface="Times New Roman" panose="02020603050405020304" pitchFamily="18" charset="0"/>
            </a:endParaRPr>
          </a:p>
          <a:p>
            <a:pPr marL="382270" indent="-285750">
              <a:spcBef>
                <a:spcPts val="0"/>
              </a:spcBef>
              <a:buSzPts val="1520"/>
              <a:buFont typeface="Arial" panose="020B0604020202020204" pitchFamily="34" charset="0"/>
              <a:buChar char="•"/>
            </a:pPr>
            <a:endParaRPr lang="en-US" sz="1800" dirty="0">
              <a:solidFill>
                <a:srgbClr val="202429"/>
              </a:solidFill>
              <a:effectLst/>
              <a:latin typeface="Times New Roman" panose="02020603050405020304" pitchFamily="18" charset="0"/>
              <a:ea typeface="Times New Roman" panose="02020603050405020304" pitchFamily="18" charset="0"/>
            </a:endParaRPr>
          </a:p>
          <a:p>
            <a:pPr marL="377825" marR="0" lvl="0" indent="-281305" algn="l" rtl="0">
              <a:spcBef>
                <a:spcPts val="0"/>
              </a:spcBef>
              <a:spcAft>
                <a:spcPts val="0"/>
              </a:spcAft>
              <a:buClr>
                <a:schemeClr val="accent1"/>
              </a:buClr>
              <a:buSzPts val="1520"/>
              <a:buFont typeface="Noto Sans Symbols"/>
              <a:buNone/>
            </a:pPr>
            <a:endParaRPr sz="1900" dirty="0">
              <a:solidFill>
                <a:srgbClr val="404040"/>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0"/>
        <p:cNvGrpSpPr/>
        <p:nvPr/>
      </p:nvGrpSpPr>
      <p:grpSpPr>
        <a:xfrm>
          <a:off x="0" y="0"/>
          <a:ext cx="0" cy="0"/>
          <a:chOff x="0" y="0"/>
          <a:chExt cx="0" cy="0"/>
        </a:xfrm>
      </p:grpSpPr>
      <p:sp>
        <p:nvSpPr>
          <p:cNvPr id="321" name="Google Shape;321;p39"/>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p:nvPr/>
        </p:nvSpPr>
        <p:spPr>
          <a:xfrm>
            <a:off x="504825" y="-6350"/>
            <a:ext cx="9071100" cy="7542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227" name="Google Shape;227;p25"/>
          <p:cNvSpPr txBox="1"/>
          <p:nvPr/>
        </p:nvSpPr>
        <p:spPr>
          <a:xfrm>
            <a:off x="377825" y="466725"/>
            <a:ext cx="9323400" cy="5578500"/>
          </a:xfrm>
          <a:prstGeom prst="rect">
            <a:avLst/>
          </a:prstGeom>
          <a:noFill/>
          <a:ln>
            <a:noFill/>
          </a:ln>
        </p:spPr>
        <p:txBody>
          <a:bodyPr spcFirstLastPara="1" wrap="square" lIns="0" tIns="21225" rIns="0" bIns="0" anchor="t" anchorCtr="0">
            <a:noAutofit/>
          </a:bodyPr>
          <a:lstStyle/>
          <a:p>
            <a:pPr marL="430212" marR="0" lvl="0" indent="-322262" algn="l" rtl="0">
              <a:lnSpc>
                <a:spcPct val="100000"/>
              </a:lnSpc>
              <a:spcBef>
                <a:spcPts val="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Introduction</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Objectives</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Scope</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Literature Survey</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Proposed System</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Project Outcomes</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Block Diagram </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Use Case/DFD</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Technology Stack</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Suggestions in Review-1</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Result and Discussion</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Conclusion and Future Scope</a:t>
            </a:r>
            <a:endParaRPr/>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a:solidFill>
                  <a:srgbClr val="000000"/>
                </a:solidFill>
                <a:latin typeface="Times New Roman"/>
                <a:ea typeface="Times New Roman"/>
                <a:cs typeface="Times New Roman"/>
                <a:sym typeface="Times New Roman"/>
              </a:rPr>
              <a:t>References</a:t>
            </a:r>
            <a:endParaRPr/>
          </a:p>
          <a:p>
            <a:pPr marL="430212" marR="0" lvl="0" indent="-253682" algn="l" rtl="0">
              <a:lnSpc>
                <a:spcPct val="150000"/>
              </a:lnSpc>
              <a:spcBef>
                <a:spcPts val="1400"/>
              </a:spcBef>
              <a:spcAft>
                <a:spcPts val="0"/>
              </a:spcAft>
              <a:buClr>
                <a:srgbClr val="000000"/>
              </a:buClr>
              <a:buSzPts val="1080"/>
              <a:buFont typeface="Noto Sans Symbols"/>
              <a:buNone/>
            </a:pPr>
            <a:endParaRPr sz="2400" b="0" i="0" u="none">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1. Introduction</a:t>
            </a:r>
            <a:endParaRPr dirty="0"/>
          </a:p>
        </p:txBody>
      </p:sp>
      <p:sp>
        <p:nvSpPr>
          <p:cNvPr id="234" name="Google Shape;234;p26"/>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450850" marR="0" lvl="0" indent="-342900" algn="l" rtl="0">
              <a:spcBef>
                <a:spcPts val="0"/>
              </a:spcBef>
              <a:spcAft>
                <a:spcPts val="0"/>
              </a:spcAft>
              <a:buClr>
                <a:srgbClr val="000000"/>
              </a:buClr>
              <a:buSzPts val="2400"/>
              <a:buFont typeface="Arial"/>
              <a:buChar char="•"/>
            </a:pPr>
            <a:r>
              <a:rPr lang="en-US" sz="2600" dirty="0">
                <a:latin typeface="Times New Roman" panose="02020603050405020304" pitchFamily="18" charset="0"/>
                <a:cs typeface="Times New Roman" panose="02020603050405020304" pitchFamily="18" charset="0"/>
              </a:rPr>
              <a:t>With the rise of digital content distribution, we have access to a huge music collection. With millions of songs to choose from, we sometimes feel overwhelmed. Thus, an efficient music recommender system is necessary in the interest of both music service providers and customers</a:t>
            </a:r>
          </a:p>
          <a:p>
            <a:pPr marL="450850" marR="0" lvl="0" indent="-342900" algn="l" rtl="0">
              <a:spcBef>
                <a:spcPts val="0"/>
              </a:spcBef>
              <a:spcAft>
                <a:spcPts val="0"/>
              </a:spcAft>
              <a:buClr>
                <a:srgbClr val="000000"/>
              </a:buClr>
              <a:buSzPts val="2400"/>
              <a:buFont typeface="Arial"/>
              <a:buChar char="•"/>
            </a:pPr>
            <a:r>
              <a:rPr lang="en-US" sz="2600" dirty="0">
                <a:latin typeface="Times New Roman" panose="02020603050405020304" pitchFamily="18" charset="0"/>
                <a:cs typeface="Times New Roman" panose="02020603050405020304" pitchFamily="18" charset="0"/>
              </a:rPr>
              <a:t>Our music recommender system is large-scale and personalized. We learn from users listening history and features of songs and predict songs that  user would like to listen to.</a:t>
            </a:r>
          </a:p>
          <a:p>
            <a:pPr marL="450850" marR="0" lvl="0" indent="-342900" algn="l" rtl="0">
              <a:lnSpc>
                <a:spcPct val="93000"/>
              </a:lnSpc>
              <a:spcBef>
                <a:spcPts val="0"/>
              </a:spcBef>
              <a:spcAft>
                <a:spcPts val="0"/>
              </a:spcAft>
              <a:buClr>
                <a:srgbClr val="000000"/>
              </a:buClr>
              <a:buSzPts val="2400"/>
              <a:buFont typeface="Arial"/>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B212-6364-6BE6-A768-113300ED7247}"/>
              </a:ext>
            </a:extLst>
          </p:cNvPr>
          <p:cNvSpPr>
            <a:spLocks noGrp="1"/>
          </p:cNvSpPr>
          <p:nvPr>
            <p:ph type="title"/>
          </p:nvPr>
        </p:nvSpPr>
        <p:spPr>
          <a:xfrm>
            <a:off x="671512" y="671512"/>
            <a:ext cx="6997800" cy="768668"/>
          </a:xfrm>
        </p:spPr>
        <p:txBody>
          <a:bodyPr/>
          <a:lstStyle/>
          <a:p>
            <a:r>
              <a:rPr lang="en-US" sz="3600" dirty="0">
                <a:solidFill>
                  <a:schemeClr val="tx1"/>
                </a:solidFill>
                <a:latin typeface="Times New Roman" panose="02020603050405020304" pitchFamily="18" charset="0"/>
                <a:cs typeface="Times New Roman" panose="02020603050405020304" pitchFamily="18" charset="0"/>
              </a:rPr>
              <a:t>Introduction :</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0A0B3AA-EE38-19FD-1219-6D92C4B21AD7}"/>
              </a:ext>
            </a:extLst>
          </p:cNvPr>
          <p:cNvSpPr>
            <a:spLocks noGrp="1"/>
          </p:cNvSpPr>
          <p:nvPr>
            <p:ph type="body" idx="1"/>
          </p:nvPr>
        </p:nvSpPr>
        <p:spPr>
          <a:xfrm>
            <a:off x="671512" y="1531620"/>
            <a:ext cx="7843838" cy="5543550"/>
          </a:xfrm>
        </p:spPr>
        <p:txBody>
          <a:bodyPr/>
          <a:lstStyle/>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Problem Identified : </a:t>
            </a:r>
          </a:p>
          <a:p>
            <a:pPr marL="137160" indent="0">
              <a:buClr>
                <a:schemeClr val="tx1"/>
              </a:buClr>
              <a:buNone/>
            </a:pPr>
            <a:r>
              <a:rPr lang="en-US" sz="2200" dirty="0">
                <a:solidFill>
                  <a:schemeClr val="tx1"/>
                </a:solidFill>
                <a:latin typeface="Times New Roman" panose="02020603050405020304" pitchFamily="18" charset="0"/>
                <a:cs typeface="Times New Roman" panose="02020603050405020304" pitchFamily="18" charset="0"/>
              </a:rPr>
              <a:t>         In today's fast-paced world, people have access to an overwhelming amount of music from a variety of sources. With so much content available, it can be difficult for music lovers to discover new artists and songs that match their tastes.</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Solution Proposed :</a:t>
            </a:r>
          </a:p>
          <a:p>
            <a:pPr marL="137160" indent="0">
              <a:buClr>
                <a:schemeClr val="tx1"/>
              </a:buClr>
              <a:buNone/>
            </a:pPr>
            <a:r>
              <a:rPr lang="en-US" sz="2200" dirty="0">
                <a:solidFill>
                  <a:schemeClr val="tx1"/>
                </a:solidFill>
                <a:latin typeface="Times New Roman" panose="02020603050405020304" pitchFamily="18" charset="0"/>
                <a:cs typeface="Times New Roman" panose="02020603050405020304" pitchFamily="18" charset="0"/>
              </a:rPr>
              <a:t>         Our goal is to develop a music recommendation system that can provide highly personalized recommendations to users based on their listening history and preferences. This system should be able to analyze a user's past listening habits</a:t>
            </a:r>
          </a:p>
          <a:p>
            <a:pPr>
              <a:buClr>
                <a:schemeClr val="tx1"/>
              </a:buClr>
              <a:buFont typeface="Arial" panose="020B0604020202020204" pitchFamily="34" charset="0"/>
              <a:buChar char="•"/>
            </a:pPr>
            <a:endParaRPr lang="en-IN" dirty="0"/>
          </a:p>
        </p:txBody>
      </p:sp>
    </p:spTree>
    <p:extLst>
      <p:ext uri="{BB962C8B-B14F-4D97-AF65-F5344CB8AC3E}">
        <p14:creationId xmlns:p14="http://schemas.microsoft.com/office/powerpoint/2010/main" val="293390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27"/>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2. Objectives</a:t>
            </a:r>
            <a:endParaRPr/>
          </a:p>
        </p:txBody>
      </p:sp>
      <p:sp>
        <p:nvSpPr>
          <p:cNvPr id="241" name="Google Shape;241;p27"/>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0"/>
              </a:spcBef>
              <a:spcAft>
                <a:spcPts val="0"/>
              </a:spcAft>
              <a:buClr>
                <a:srgbClr val="000000"/>
              </a:buClr>
              <a:buSzPts val="2400"/>
              <a:buFont typeface="Times New Roman"/>
              <a:buNone/>
            </a:pPr>
            <a:r>
              <a:rPr lang="en-US" sz="2800" dirty="0">
                <a:latin typeface="Times New Roman" panose="02020603050405020304" pitchFamily="18" charset="0"/>
                <a:cs typeface="Times New Roman" panose="02020603050405020304" pitchFamily="18" charset="0"/>
              </a:rPr>
              <a:t>The objective of the Music Recommendation is</a:t>
            </a:r>
          </a:p>
          <a:p>
            <a:pPr marL="107950" marR="0" lvl="0" indent="0" algn="l" rtl="0">
              <a:lnSpc>
                <a:spcPct val="93000"/>
              </a:lnSpc>
              <a:spcBef>
                <a:spcPts val="0"/>
              </a:spcBef>
              <a:spcAft>
                <a:spcPts val="0"/>
              </a:spcAft>
              <a:buClr>
                <a:srgbClr val="000000"/>
              </a:buClr>
              <a:buSzPts val="2400"/>
              <a:buFont typeface="Times New Roman"/>
              <a:buNone/>
            </a:pPr>
            <a:endParaRPr lang="en-US" sz="28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enhance user experience by providing personalized music recommendations.</a:t>
            </a:r>
          </a:p>
          <a:p>
            <a:pPr marL="107950" marR="0" lvl="0" algn="l" rtl="0">
              <a:lnSpc>
                <a:spcPct val="93000"/>
              </a:lnSpc>
              <a:spcBef>
                <a:spcPts val="0"/>
              </a:spcBef>
              <a:spcAft>
                <a:spcPts val="0"/>
              </a:spcAft>
              <a:buClr>
                <a:srgbClr val="000000"/>
              </a:buClr>
              <a:buSzPts val="2400"/>
            </a:pPr>
            <a:endParaRPr lang="en-US" sz="28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discover new music by different categories.</a:t>
            </a: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understand user’s music preferences </a:t>
            </a: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65150" marR="0" lvl="0" indent="-457200" algn="l" rtl="0">
              <a:lnSpc>
                <a:spcPct val="93000"/>
              </a:lnSpc>
              <a:spcBef>
                <a:spcPts val="0"/>
              </a:spcBef>
              <a:spcAft>
                <a:spcPts val="0"/>
              </a:spcAft>
              <a:buClr>
                <a:srgbClr val="000000"/>
              </a:buClr>
              <a:buSzPts val="24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provide user friendly experience without any cost.</a:t>
            </a:r>
          </a:p>
          <a:p>
            <a:pPr marL="107950" marR="0" lvl="0" indent="0" algn="l" rtl="0">
              <a:lnSpc>
                <a:spcPct val="93000"/>
              </a:lnSpc>
              <a:spcBef>
                <a:spcPts val="0"/>
              </a:spcBef>
              <a:spcAft>
                <a:spcPts val="0"/>
              </a:spcAft>
              <a:buClr>
                <a:srgbClr val="000000"/>
              </a:buClr>
              <a:buSzPts val="2400"/>
              <a:buFont typeface="Times New Roman"/>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28"/>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3. Scope</a:t>
            </a:r>
            <a:endParaRPr/>
          </a:p>
        </p:txBody>
      </p:sp>
      <p:sp>
        <p:nvSpPr>
          <p:cNvPr id="248" name="Google Shape;248;p28"/>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457200" indent="-457200" algn="just">
              <a:buClrTx/>
              <a:buFont typeface="Trebuchet MS" panose="020B0603020202020204" pitchFamily="34" charset="0"/>
              <a:buAutoNum type="arabicPeriod"/>
            </a:pPr>
            <a:r>
              <a:rPr lang="en-US" altLang="en-US" sz="2800" dirty="0">
                <a:latin typeface="Times New Roman" panose="02020603050405020304" pitchFamily="18" charset="0"/>
                <a:cs typeface="Times New Roman" panose="02020603050405020304" pitchFamily="18" charset="0"/>
              </a:rPr>
              <a:t>Can access songs by a particular album and artists.</a:t>
            </a:r>
          </a:p>
          <a:p>
            <a:pPr marL="457200" indent="-457200" algn="just">
              <a:buClrTx/>
              <a:buFont typeface="Trebuchet MS" panose="020B0603020202020204" pitchFamily="34" charset="0"/>
              <a:buAutoNum type="arabicPeriod"/>
            </a:pPr>
            <a:endParaRPr lang="en-US" altLang="en-US" sz="2800" dirty="0">
              <a:latin typeface="Times New Roman" panose="02020603050405020304" pitchFamily="18" charset="0"/>
              <a:cs typeface="Times New Roman" panose="02020603050405020304" pitchFamily="18" charset="0"/>
            </a:endParaRPr>
          </a:p>
          <a:p>
            <a:pPr marL="457200" indent="-457200" algn="just">
              <a:buClrTx/>
              <a:buFont typeface="Trebuchet MS" panose="020B0603020202020204" pitchFamily="34" charset="0"/>
              <a:buAutoNum type="arabicPeriod"/>
            </a:pPr>
            <a:r>
              <a:rPr lang="en-US" altLang="en-US" sz="2800" dirty="0">
                <a:latin typeface="Times New Roman" panose="02020603050405020304" pitchFamily="18" charset="0"/>
                <a:cs typeface="Times New Roman" panose="02020603050405020304" pitchFamily="18" charset="0"/>
              </a:rPr>
              <a:t>Can also add their favourite songs.</a:t>
            </a:r>
          </a:p>
          <a:p>
            <a:pPr marL="457200" indent="-457200" algn="just">
              <a:buClrTx/>
              <a:buFont typeface="Trebuchet MS" panose="020B0603020202020204" pitchFamily="34" charset="0"/>
              <a:buAutoNum type="arabicPeriod"/>
            </a:pPr>
            <a:endParaRPr lang="en-US" altLang="en-US" sz="2800" dirty="0">
              <a:latin typeface="Times New Roman" panose="02020603050405020304" pitchFamily="18" charset="0"/>
              <a:cs typeface="Times New Roman" panose="02020603050405020304" pitchFamily="18" charset="0"/>
            </a:endParaRPr>
          </a:p>
          <a:p>
            <a:pPr marL="457200" indent="-457200" algn="just">
              <a:buClrTx/>
              <a:buFont typeface="Trebuchet MS" panose="020B0603020202020204" pitchFamily="34" charset="0"/>
              <a:buAutoNum type="arabicPeriod"/>
            </a:pPr>
            <a:r>
              <a:rPr lang="en-IN" altLang="en-US" sz="2800" dirty="0">
                <a:latin typeface="Times New Roman" panose="02020603050405020304" pitchFamily="18" charset="0"/>
                <a:cs typeface="Times New Roman" panose="02020603050405020304" pitchFamily="18" charset="0"/>
              </a:rPr>
              <a:t>Can create a playlist of their own.</a:t>
            </a:r>
          </a:p>
          <a:p>
            <a:pPr marL="457200" indent="-457200" algn="just">
              <a:buClrTx/>
              <a:buFont typeface="Trebuchet MS" panose="020B0603020202020204" pitchFamily="34" charset="0"/>
              <a:buAutoNum type="arabicPeriod"/>
            </a:pPr>
            <a:endParaRPr lang="en-IN" altLang="en-US" sz="2800" dirty="0">
              <a:latin typeface="Times New Roman" panose="02020603050405020304" pitchFamily="18" charset="0"/>
              <a:cs typeface="Times New Roman" panose="02020603050405020304" pitchFamily="18" charset="0"/>
            </a:endParaRPr>
          </a:p>
          <a:p>
            <a:pPr marL="457200" indent="-457200" algn="just">
              <a:buClrTx/>
              <a:buFont typeface="Trebuchet MS" panose="020B0603020202020204" pitchFamily="34" charset="0"/>
              <a:buAutoNum type="arabicPeriod"/>
            </a:pPr>
            <a:r>
              <a:rPr lang="en-US" altLang="en-US" sz="2800" dirty="0">
                <a:latin typeface="Times New Roman" panose="02020603050405020304" pitchFamily="18" charset="0"/>
                <a:cs typeface="Times New Roman" panose="02020603050405020304" pitchFamily="18" charset="0"/>
              </a:rPr>
              <a:t>Can listen to similar songs at one place.</a:t>
            </a:r>
            <a:endParaRPr lang="en-IN" altLang="en-US" sz="2800" dirty="0">
              <a:latin typeface="Times New Roman" panose="02020603050405020304" pitchFamily="18" charset="0"/>
              <a:cs typeface="Times New Roman" panose="02020603050405020304" pitchFamily="18" charset="0"/>
            </a:endParaRPr>
          </a:p>
          <a:p>
            <a:pPr marL="107950" marR="0" lvl="0" indent="0" algn="l" rtl="0">
              <a:lnSpc>
                <a:spcPct val="93000"/>
              </a:lnSpc>
              <a:spcBef>
                <a:spcPts val="0"/>
              </a:spcBef>
              <a:spcAft>
                <a:spcPts val="0"/>
              </a:spcAft>
              <a:buClr>
                <a:srgbClr val="000000"/>
              </a:buClr>
              <a:buSzPts val="2400"/>
              <a:buFont typeface="Times New Roman"/>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3"/>
        <p:cNvGrpSpPr/>
        <p:nvPr/>
      </p:nvGrpSpPr>
      <p:grpSpPr>
        <a:xfrm>
          <a:off x="0" y="0"/>
          <a:ext cx="0" cy="0"/>
          <a:chOff x="0" y="0"/>
          <a:chExt cx="0" cy="0"/>
        </a:xfrm>
      </p:grpSpPr>
      <p:sp>
        <p:nvSpPr>
          <p:cNvPr id="254" name="Google Shape;254;p2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4. Literature Survey</a:t>
            </a:r>
            <a:endParaRPr/>
          </a:p>
        </p:txBody>
      </p:sp>
      <p:sp>
        <p:nvSpPr>
          <p:cNvPr id="255" name="Google Shape;255;p29"/>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107950" marR="0" lvl="0" indent="0" algn="l" rtl="0">
              <a:lnSpc>
                <a:spcPct val="93000"/>
              </a:lnSpc>
              <a:spcBef>
                <a:spcPts val="140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  </a:t>
            </a:r>
            <a:endParaRPr dirty="0"/>
          </a:p>
          <a:p>
            <a:pPr marL="107950" marR="0" lvl="0" indent="0" algn="l" rtl="0">
              <a:lnSpc>
                <a:spcPct val="93000"/>
              </a:lnSpc>
              <a:spcBef>
                <a:spcPts val="1400"/>
              </a:spcBef>
              <a:spcAft>
                <a:spcPts val="0"/>
              </a:spcAft>
              <a:buClr>
                <a:schemeClr val="dk1"/>
              </a:buClr>
              <a:buSzPts val="2400"/>
              <a:buFont typeface="Trebuchet MS"/>
              <a:buNone/>
            </a:pPr>
            <a:endParaRPr sz="2400" b="0" i="0" u="none" dirty="0">
              <a:solidFill>
                <a:srgbClr val="000000"/>
              </a:solidFill>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chemeClr val="dk1"/>
              </a:buClr>
              <a:buSzPts val="2400"/>
              <a:buFont typeface="Trebuchet MS"/>
              <a:buNone/>
            </a:pPr>
            <a:endParaRPr sz="2400" b="0" i="0" u="none" dirty="0">
              <a:solidFill>
                <a:srgbClr val="000000"/>
              </a:solidFill>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chemeClr val="dk1"/>
              </a:buClr>
              <a:buSzPts val="2400"/>
              <a:buFont typeface="Trebuchet MS"/>
              <a:buNone/>
            </a:pPr>
            <a:endParaRPr sz="2400" b="0" i="0" u="none" dirty="0">
              <a:solidFill>
                <a:srgbClr val="000000"/>
              </a:solidFill>
              <a:latin typeface="Times New Roman"/>
              <a:ea typeface="Times New Roman"/>
              <a:cs typeface="Times New Roman"/>
              <a:sym typeface="Times New Roman"/>
            </a:endParaRPr>
          </a:p>
          <a:p>
            <a:pPr marL="107950" marR="0" lvl="0" indent="0" algn="l" rtl="0">
              <a:lnSpc>
                <a:spcPct val="93000"/>
              </a:lnSpc>
              <a:spcBef>
                <a:spcPts val="1400"/>
              </a:spcBef>
              <a:spcAft>
                <a:spcPts val="0"/>
              </a:spcAft>
              <a:buClr>
                <a:srgbClr val="000000"/>
              </a:buClr>
              <a:buSzPts val="2400"/>
              <a:buFont typeface="Times New Roman"/>
              <a:buNone/>
            </a:pPr>
            <a:r>
              <a:rPr lang="en-US" sz="2400" b="0" i="0" u="none" dirty="0">
                <a:solidFill>
                  <a:srgbClr val="000000"/>
                </a:solidFill>
                <a:latin typeface="Times New Roman"/>
                <a:ea typeface="Times New Roman"/>
                <a:cs typeface="Times New Roman"/>
                <a:sym typeface="Times New Roman"/>
              </a:rPr>
              <a:t> </a:t>
            </a:r>
            <a:endParaRPr sz="24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b="0" i="0" u="none" dirty="0">
              <a:solidFill>
                <a:srgbClr val="000000"/>
              </a:solidFill>
              <a:latin typeface="Times New Roman"/>
              <a:ea typeface="Times New Roman"/>
              <a:cs typeface="Times New Roman"/>
              <a:sym typeface="Times New Roman"/>
            </a:endParaRPr>
          </a:p>
        </p:txBody>
      </p:sp>
      <p:graphicFrame>
        <p:nvGraphicFramePr>
          <p:cNvPr id="256" name="Google Shape;256;p29"/>
          <p:cNvGraphicFramePr/>
          <p:nvPr>
            <p:extLst>
              <p:ext uri="{D42A27DB-BD31-4B8C-83A1-F6EECF244321}">
                <p14:modId xmlns:p14="http://schemas.microsoft.com/office/powerpoint/2010/main" val="2751055756"/>
              </p:ext>
            </p:extLst>
          </p:nvPr>
        </p:nvGraphicFramePr>
        <p:xfrm>
          <a:off x="503236" y="1394461"/>
          <a:ext cx="9071100" cy="5166359"/>
        </p:xfrm>
        <a:graphic>
          <a:graphicData uri="http://schemas.openxmlformats.org/drawingml/2006/table">
            <a:tbl>
              <a:tblPr>
                <a:noFill/>
                <a:tableStyleId>{24D97C75-65D3-4392-826D-D93901EAFFDE}</a:tableStyleId>
              </a:tblPr>
              <a:tblGrid>
                <a:gridCol w="727304">
                  <a:extLst>
                    <a:ext uri="{9D8B030D-6E8A-4147-A177-3AD203B41FA5}">
                      <a16:colId xmlns:a16="http://schemas.microsoft.com/office/drawing/2014/main" val="20000"/>
                    </a:ext>
                  </a:extLst>
                </a:gridCol>
                <a:gridCol w="1213967">
                  <a:extLst>
                    <a:ext uri="{9D8B030D-6E8A-4147-A177-3AD203B41FA5}">
                      <a16:colId xmlns:a16="http://schemas.microsoft.com/office/drawing/2014/main" val="20001"/>
                    </a:ext>
                  </a:extLst>
                </a:gridCol>
                <a:gridCol w="1645757">
                  <a:extLst>
                    <a:ext uri="{9D8B030D-6E8A-4147-A177-3AD203B41FA5}">
                      <a16:colId xmlns:a16="http://schemas.microsoft.com/office/drawing/2014/main" val="20002"/>
                    </a:ext>
                  </a:extLst>
                </a:gridCol>
                <a:gridCol w="619371">
                  <a:extLst>
                    <a:ext uri="{9D8B030D-6E8A-4147-A177-3AD203B41FA5}">
                      <a16:colId xmlns:a16="http://schemas.microsoft.com/office/drawing/2014/main" val="20003"/>
                    </a:ext>
                  </a:extLst>
                </a:gridCol>
                <a:gridCol w="1709463">
                  <a:extLst>
                    <a:ext uri="{9D8B030D-6E8A-4147-A177-3AD203B41FA5}">
                      <a16:colId xmlns:a16="http://schemas.microsoft.com/office/drawing/2014/main" val="20004"/>
                    </a:ext>
                  </a:extLst>
                </a:gridCol>
                <a:gridCol w="1578511">
                  <a:extLst>
                    <a:ext uri="{9D8B030D-6E8A-4147-A177-3AD203B41FA5}">
                      <a16:colId xmlns:a16="http://schemas.microsoft.com/office/drawing/2014/main" val="20005"/>
                    </a:ext>
                  </a:extLst>
                </a:gridCol>
                <a:gridCol w="1576727">
                  <a:extLst>
                    <a:ext uri="{9D8B030D-6E8A-4147-A177-3AD203B41FA5}">
                      <a16:colId xmlns:a16="http://schemas.microsoft.com/office/drawing/2014/main" val="20006"/>
                    </a:ext>
                  </a:extLst>
                </a:gridCol>
              </a:tblGrid>
              <a:tr h="451493">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Sr.no</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Title</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Author(s)</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Year</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dirty="0">
                          <a:solidFill>
                            <a:srgbClr val="FFFFFF"/>
                          </a:solidFill>
                          <a:latin typeface="Trebuchet MS"/>
                          <a:ea typeface="Trebuchet MS"/>
                          <a:cs typeface="Trebuchet MS"/>
                          <a:sym typeface="Trebuchet MS"/>
                        </a:rPr>
                        <a:t>Outcomes</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Methodology</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200"/>
                        <a:buFont typeface="Trebuchet MS"/>
                        <a:buNone/>
                      </a:pPr>
                      <a:r>
                        <a:rPr lang="en-US" sz="1200" b="1" i="0" u="none" strike="noStrike" cap="none">
                          <a:solidFill>
                            <a:srgbClr val="FFFFFF"/>
                          </a:solidFill>
                          <a:latin typeface="Trebuchet MS"/>
                          <a:ea typeface="Trebuchet MS"/>
                          <a:cs typeface="Trebuchet MS"/>
                          <a:sym typeface="Trebuchet MS"/>
                        </a:rPr>
                        <a:t>Result</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195531">
                <a:tc>
                  <a:txBody>
                    <a:bodyPr/>
                    <a:lstStyle/>
                    <a:p>
                      <a:pPr marL="0" marR="0" lvl="0" indent="0" algn="ctr" rtl="0">
                        <a:lnSpc>
                          <a:spcPct val="100000"/>
                        </a:lnSpc>
                        <a:spcBef>
                          <a:spcPts val="0"/>
                        </a:spcBef>
                        <a:spcAft>
                          <a:spcPts val="0"/>
                        </a:spcAft>
                        <a:buClr>
                          <a:srgbClr val="FFFFFF"/>
                        </a:buClr>
                        <a:buSzPts val="1000"/>
                        <a:buFont typeface="Trebuchet MS"/>
                        <a:buNone/>
                      </a:pPr>
                      <a:r>
                        <a:rPr lang="en-US" sz="1000" b="1" i="0" u="none" strike="noStrike" cap="none" dirty="0">
                          <a:solidFill>
                            <a:srgbClr val="FFFFFF"/>
                          </a:solidFill>
                          <a:latin typeface="Trebuchet MS"/>
                          <a:ea typeface="Trebuchet MS"/>
                          <a:cs typeface="Trebuchet MS"/>
                          <a:sym typeface="Trebuchet MS"/>
                        </a:rPr>
                        <a:t>1</a:t>
                      </a:r>
                      <a:endParaRPr dirty="0"/>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algn="l">
                        <a:spcBef>
                          <a:spcPts val="15"/>
                        </a:spcBef>
                        <a:spcAft>
                          <a:spcPts val="0"/>
                        </a:spcAft>
                      </a:pPr>
                      <a:r>
                        <a:rPr lang="en-IN" sz="1200" dirty="0">
                          <a:effectLst/>
                          <a:latin typeface="Times New Roman" panose="02020603050405020304" pitchFamily="18" charset="0"/>
                          <a:ea typeface="Times New Roman" panose="02020603050405020304" pitchFamily="18" charset="0"/>
                        </a:rPr>
                        <a:t>Content-based Recommender Systems</a:t>
                      </a:r>
                    </a:p>
                  </a:txBody>
                  <a:tcPr marL="114300" marR="114300"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algn="l">
                        <a:spcBef>
                          <a:spcPts val="15"/>
                        </a:spcBef>
                      </a:pPr>
                      <a:r>
                        <a:rPr lang="it-IT" sz="1200" dirty="0">
                          <a:effectLst/>
                          <a:latin typeface="Times New Roman" panose="02020603050405020304" pitchFamily="18" charset="0"/>
                          <a:ea typeface="Times New Roman" panose="02020603050405020304" pitchFamily="18" charset="0"/>
                        </a:rPr>
                        <a:t>Pasquale Lops, Marco American state Gemmis, and Giovanni Semeraro</a:t>
                      </a:r>
                      <a:endParaRPr lang="en-IN" sz="1200" dirty="0">
                        <a:effectLst/>
                        <a:latin typeface="Times New Roman" panose="02020603050405020304" pitchFamily="18" charset="0"/>
                        <a:ea typeface="Times New Roman" panose="02020603050405020304" pitchFamily="18" charset="0"/>
                      </a:endParaRPr>
                    </a:p>
                  </a:txBody>
                  <a:tcPr marL="114300" marR="114300" marT="0" marB="0">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200" b="0" i="0" u="none" strike="noStrike" cap="none" dirty="0">
                          <a:solidFill>
                            <a:srgbClr val="000000"/>
                          </a:solidFill>
                          <a:latin typeface="Trebuchet MS"/>
                          <a:ea typeface="Trebuchet MS"/>
                          <a:cs typeface="Trebuchet MS"/>
                          <a:sym typeface="Trebuchet MS"/>
                        </a:rPr>
                        <a:t> </a:t>
                      </a:r>
                      <a:r>
                        <a:rPr lang="en-US" sz="1400" b="0" i="0" u="none" strike="noStrike" cap="none" dirty="0">
                          <a:solidFill>
                            <a:srgbClr val="000000"/>
                          </a:solidFill>
                          <a:effectLst/>
                          <a:latin typeface="Arial"/>
                          <a:ea typeface="Arial"/>
                          <a:cs typeface="Arial"/>
                          <a:sym typeface="Arial"/>
                        </a:rPr>
                        <a:t>2010</a:t>
                      </a:r>
                      <a:endParaRPr dirty="0"/>
                    </a:p>
                  </a:txBody>
                  <a:tcPr marL="68575" marR="68575" marT="0" marB="0">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000" b="0" i="0" u="none" strike="noStrike" cap="none" dirty="0">
                          <a:solidFill>
                            <a:srgbClr val="000000"/>
                          </a:solidFill>
                          <a:latin typeface="Trebuchet MS"/>
                          <a:ea typeface="Trebuchet MS"/>
                          <a:cs typeface="Trebuchet MS"/>
                          <a:sym typeface="Trebuchet MS"/>
                        </a:rPr>
                        <a:t> </a:t>
                      </a: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proposed system improved customer satisfaction and sales revenue by providing personalized recommendations and accurate sales forecasting.</a:t>
                      </a:r>
                      <a:endParaRPr sz="12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algn="l">
                        <a:spcBef>
                          <a:spcPts val="15"/>
                        </a:spcBef>
                      </a:pPr>
                      <a:r>
                        <a:rPr lang="en-US" sz="1200" dirty="0">
                          <a:effectLst/>
                          <a:latin typeface="Times New Roman" panose="02020603050405020304" pitchFamily="18" charset="0"/>
                          <a:ea typeface="Times New Roman" panose="02020603050405020304" pitchFamily="18" charset="0"/>
                        </a:rPr>
                        <a:t>Advantages: Learning of рrоfile is made easy. Quality improves overtime. Соnsiders implicit feedback.</a:t>
                      </a:r>
                    </a:p>
                    <a:p>
                      <a:pPr algn="l">
                        <a:spcBef>
                          <a:spcPts val="15"/>
                        </a:spcBef>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Disadvantages: Does not completely overcome the problem of over specialization and serendipity.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200" b="0" i="0" u="none" strike="noStrike" cap="none" dirty="0">
                          <a:solidFill>
                            <a:srgbClr val="000000"/>
                          </a:solidFill>
                          <a:latin typeface="Trebuchet MS"/>
                          <a:ea typeface="Trebuchet MS"/>
                          <a:cs typeface="Trebuchet MS"/>
                          <a:sym typeface="Trebuchet MS"/>
                        </a:rPr>
                        <a:t> Through this , we have learned about content based recommendations</a:t>
                      </a:r>
                      <a:endParaRPr dirty="0"/>
                    </a:p>
                  </a:txBody>
                  <a:tcPr marL="68575" marR="68575" marT="0" marB="0">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rgbClr val="D2ECF9"/>
                    </a:solidFill>
                  </a:tcPr>
                </a:tc>
                <a:extLst>
                  <a:ext uri="{0D108BD9-81ED-4DB2-BD59-A6C34878D82A}">
                    <a16:rowId xmlns:a16="http://schemas.microsoft.com/office/drawing/2014/main" val="10001"/>
                  </a:ext>
                </a:extLst>
              </a:tr>
              <a:tr h="2519335">
                <a:tc>
                  <a:txBody>
                    <a:bodyPr/>
                    <a:lstStyle/>
                    <a:p>
                      <a:pPr marL="0" marR="0" lvl="0" indent="0" algn="ctr" rtl="0">
                        <a:lnSpc>
                          <a:spcPct val="100000"/>
                        </a:lnSpc>
                        <a:spcBef>
                          <a:spcPts val="0"/>
                        </a:spcBef>
                        <a:spcAft>
                          <a:spcPts val="0"/>
                        </a:spcAft>
                        <a:buClr>
                          <a:srgbClr val="FFFFFF"/>
                        </a:buClr>
                        <a:buSzPts val="1000"/>
                        <a:buFont typeface="Trebuchet MS"/>
                        <a:buNone/>
                      </a:pPr>
                      <a:r>
                        <a:rPr lang="en-US" dirty="0"/>
                        <a:t>2</a:t>
                      </a:r>
                      <a:endParaRPr dirty="0"/>
                    </a:p>
                  </a:txBody>
                  <a:tcPr marL="68575" marR="68575" marT="0" marB="0">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algn="l">
                        <a:spcBef>
                          <a:spcPts val="15"/>
                        </a:spcBef>
                        <a:spcAft>
                          <a:spcPts val="0"/>
                        </a:spcAft>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Feature-based Opinion Mining Using Cosine Similarity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algn="l">
                        <a:spcBef>
                          <a:spcPts val="15"/>
                        </a:spcBef>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Mahesh Chandra and P. Radha Krishna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dirty="0"/>
                        <a:t>2014</a:t>
                      </a:r>
                      <a:endParaRPr dirty="0"/>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000"/>
                        <a:buFont typeface="Trebuchet MS"/>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It proposes a feature-based opinion mining system that uses cosine similarity to measure the similarity between the features of products and the opinions of users</a:t>
                      </a:r>
                      <a:r>
                        <a:rPr lang="en-US" sz="1400" b="0" i="0" u="none" strike="noStrike" cap="none" dirty="0">
                          <a:solidFill>
                            <a:srgbClr val="000000"/>
                          </a:solidFill>
                          <a:effectLst/>
                          <a:latin typeface="Arial"/>
                          <a:ea typeface="Arial"/>
                          <a:cs typeface="Arial"/>
                          <a:sym typeface="Arial"/>
                        </a:rPr>
                        <a:t>.</a:t>
                      </a:r>
                      <a:endParaRPr dirty="0"/>
                    </a:p>
                  </a:txBody>
                  <a:tcPr marL="68575" marR="68575"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algn="l">
                        <a:spcBef>
                          <a:spcPts val="15"/>
                        </a:spcBef>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It includes  data includes, preprocessing, sentiment analysis, feature opinion matrix, cosine similarity and ranking finally.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tc>
                  <a:txBody>
                    <a:bodyPr/>
                    <a:lstStyle/>
                    <a:p>
                      <a:pPr marL="0" marR="0" lvl="0" indent="0" algn="l" rtl="0">
                        <a:lnSpc>
                          <a:spcPct val="100000"/>
                        </a:lnSpc>
                        <a:spcBef>
                          <a:spcPts val="0"/>
                        </a:spcBef>
                        <a:spcAft>
                          <a:spcPts val="0"/>
                        </a:spcAft>
                        <a:buClr>
                          <a:srgbClr val="000000"/>
                        </a:buClr>
                        <a:buSzPts val="1200"/>
                        <a:buFont typeface="Trebuchet MS"/>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Through this we have implemented cosine similarity rule in our recommendation system.</a:t>
                      </a:r>
                      <a:endParaRPr sz="1200" dirty="0">
                        <a:latin typeface="Times New Roman" panose="02020603050405020304" pitchFamily="18" charset="0"/>
                        <a:cs typeface="Times New Roman" panose="02020603050405020304" pitchFamily="18" charset="0"/>
                      </a:endParaRPr>
                    </a:p>
                  </a:txBody>
                  <a:tcPr marL="68575" marR="68575" marT="0" marB="0">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ECF9"/>
                    </a:solidFill>
                  </a:tcPr>
                </a:tc>
                <a:extLst>
                  <a:ext uri="{0D108BD9-81ED-4DB2-BD59-A6C34878D82A}">
                    <a16:rowId xmlns:a16="http://schemas.microsoft.com/office/drawing/2014/main" val="244724096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sp>
        <p:nvSpPr>
          <p:cNvPr id="262" name="Google Shape;262;p3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5. </a:t>
            </a:r>
            <a:r>
              <a:rPr lang="en-US" sz="3600" b="1" i="0" u="none">
                <a:solidFill>
                  <a:srgbClr val="000000"/>
                </a:solidFill>
                <a:latin typeface="Times New Roman"/>
                <a:ea typeface="Times New Roman"/>
                <a:cs typeface="Times New Roman"/>
                <a:sym typeface="Times New Roman"/>
              </a:rPr>
              <a:t>Proposed System</a:t>
            </a:r>
            <a:endParaRPr/>
          </a:p>
          <a:p>
            <a:pPr marL="0" marR="0" lvl="0" indent="0" algn="l" rtl="0">
              <a:lnSpc>
                <a:spcPct val="100000"/>
              </a:lnSpc>
              <a:spcBef>
                <a:spcPts val="0"/>
              </a:spcBef>
              <a:spcAft>
                <a:spcPts val="0"/>
              </a:spcAft>
              <a:buNone/>
            </a:pPr>
            <a:endParaRPr sz="3600" b="1" i="0" u="none">
              <a:solidFill>
                <a:srgbClr val="000000"/>
              </a:solidFill>
              <a:latin typeface="Times New Roman"/>
              <a:ea typeface="Times New Roman"/>
              <a:cs typeface="Times New Roman"/>
              <a:sym typeface="Times New Roman"/>
            </a:endParaRPr>
          </a:p>
        </p:txBody>
      </p:sp>
      <p:sp>
        <p:nvSpPr>
          <p:cNvPr id="263" name="Google Shape;263;p30"/>
          <p:cNvSpPr txBox="1"/>
          <p:nvPr/>
        </p:nvSpPr>
        <p:spPr>
          <a:xfrm>
            <a:off x="503237" y="1768474"/>
            <a:ext cx="9071100" cy="5489575"/>
          </a:xfrm>
          <a:prstGeom prst="rect">
            <a:avLst/>
          </a:prstGeom>
          <a:noFill/>
          <a:ln>
            <a:noFill/>
          </a:ln>
        </p:spPr>
        <p:txBody>
          <a:bodyPr spcFirstLastPara="1" wrap="square" lIns="0" tIns="21225" rIns="0" bIns="0" anchor="t" anchorCtr="0">
            <a:noAutofit/>
          </a:bodyPr>
          <a:lstStyle/>
          <a:p>
            <a:pPr marL="342900" marR="0" lvl="0" indent="-342900" algn="l" rtl="0">
              <a:lnSpc>
                <a:spcPct val="100000"/>
              </a:lnSpc>
              <a:spcBef>
                <a:spcPts val="1400"/>
              </a:spcBef>
              <a:spcAft>
                <a:spcPts val="0"/>
              </a:spcAft>
              <a:buFont typeface="Arial" panose="020B0604020202020204" pitchFamily="34" charset="0"/>
              <a:buChar char="•"/>
            </a:pPr>
            <a:r>
              <a:rPr lang="en-US" sz="2400" b="0" i="0" u="none" strike="noStrike" cap="none" dirty="0">
                <a:solidFill>
                  <a:srgbClr val="000000"/>
                </a:solidFill>
                <a:latin typeface="Times New Roman"/>
                <a:ea typeface="Times New Roman"/>
                <a:cs typeface="Times New Roman"/>
                <a:sym typeface="Times New Roman"/>
              </a:rPr>
              <a:t>A music recommendation system which is better and easy to use.</a:t>
            </a:r>
          </a:p>
          <a:p>
            <a:pPr marL="342900" marR="0" lvl="0" indent="-342900" algn="l" rtl="0">
              <a:lnSpc>
                <a:spcPct val="100000"/>
              </a:lnSpc>
              <a:spcBef>
                <a:spcPts val="1400"/>
              </a:spcBef>
              <a:spcAft>
                <a:spcPts val="0"/>
              </a:spcAft>
              <a:buFont typeface="Arial" panose="020B0604020202020204" pitchFamily="34" charset="0"/>
              <a:buChar char="•"/>
            </a:pPr>
            <a:r>
              <a:rPr lang="en-US" sz="2400" b="0" i="0" u="none" strike="noStrike" cap="none" dirty="0">
                <a:solidFill>
                  <a:srgbClr val="000000"/>
                </a:solidFill>
                <a:latin typeface="Times New Roman"/>
                <a:ea typeface="Times New Roman"/>
                <a:cs typeface="Times New Roman"/>
                <a:sym typeface="Times New Roman"/>
              </a:rPr>
              <a:t>The system will predict songs based on users behavior.</a:t>
            </a:r>
          </a:p>
          <a:p>
            <a:pPr marL="342900" marR="0" lvl="0" indent="-342900" algn="l" rtl="0">
              <a:lnSpc>
                <a:spcPct val="100000"/>
              </a:lnSpc>
              <a:spcBef>
                <a:spcPts val="1400"/>
              </a:spcBef>
              <a:spcAft>
                <a:spcPts val="0"/>
              </a:spcAft>
              <a:buFont typeface="Arial" panose="020B0604020202020204" pitchFamily="34" charset="0"/>
              <a:buChar char="•"/>
            </a:pPr>
            <a:r>
              <a:rPr lang="en-US" sz="2400" b="0" i="0" u="none" strike="noStrike" cap="none" dirty="0">
                <a:solidFill>
                  <a:srgbClr val="000000"/>
                </a:solidFill>
                <a:latin typeface="Times New Roman"/>
                <a:ea typeface="Times New Roman"/>
                <a:cs typeface="Times New Roman"/>
                <a:sym typeface="Times New Roman"/>
              </a:rPr>
              <a:t>The system will take a song as an input and recommend no. of songs based on users request.</a:t>
            </a:r>
          </a:p>
          <a:p>
            <a:pPr marL="342900" marR="0" lvl="0" indent="-342900" algn="l" rtl="0">
              <a:lnSpc>
                <a:spcPct val="100000"/>
              </a:lnSpc>
              <a:spcBef>
                <a:spcPts val="1400"/>
              </a:spcBef>
              <a:spcAft>
                <a:spcPts val="0"/>
              </a:spcAft>
              <a:buFont typeface="Arial" panose="020B0604020202020204" pitchFamily="34" charset="0"/>
              <a:buChar char="•"/>
            </a:pPr>
            <a:r>
              <a:rPr lang="en-US" sz="2400" b="0" i="0" u="none" strike="noStrike" cap="none" dirty="0">
                <a:solidFill>
                  <a:srgbClr val="000000"/>
                </a:solidFill>
                <a:latin typeface="Times New Roman"/>
                <a:ea typeface="Times New Roman"/>
                <a:cs typeface="Times New Roman"/>
                <a:sym typeface="Times New Roman"/>
              </a:rPr>
              <a:t> The goal of this recommendation system would be to provide personalized content by rightly identifying what the user wants and save their time.</a:t>
            </a:r>
          </a:p>
          <a:p>
            <a:pPr marL="0" marR="0" lvl="0" indent="0" algn="l" rtl="0">
              <a:lnSpc>
                <a:spcPct val="100000"/>
              </a:lnSpc>
              <a:spcBef>
                <a:spcPts val="140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To achieve this we will use machine learning techniques to make a recommendation model.</a:t>
            </a:r>
          </a:p>
          <a:p>
            <a:pPr marL="0" marR="0" lvl="0" indent="0" algn="l" rtl="0">
              <a:lnSpc>
                <a:spcPct val="100000"/>
              </a:lnSpc>
              <a:spcBef>
                <a:spcPts val="140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This model will be able to suggest songs based on users choices. </a:t>
            </a:r>
          </a:p>
          <a:p>
            <a:pPr marL="0" marR="0" lvl="0" indent="0" algn="l" rtl="0">
              <a:lnSpc>
                <a:spcPct val="100000"/>
              </a:lnSpc>
              <a:spcBef>
                <a:spcPts val="140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7D38-68E8-0A13-46DA-B0FCC451809E}"/>
              </a:ext>
            </a:extLst>
          </p:cNvPr>
          <p:cNvSpPr>
            <a:spLocks noGrp="1"/>
          </p:cNvSpPr>
          <p:nvPr>
            <p:ph type="title"/>
          </p:nvPr>
        </p:nvSpPr>
        <p:spPr>
          <a:xfrm>
            <a:off x="671512" y="671512"/>
            <a:ext cx="6997800" cy="780098"/>
          </a:xfrm>
        </p:spPr>
        <p:txBody>
          <a:bodyPr/>
          <a:lstStyle/>
          <a:p>
            <a:r>
              <a:rPr lang="en-US" sz="4000" dirty="0">
                <a:solidFill>
                  <a:schemeClr val="tx1"/>
                </a:solidFill>
                <a:latin typeface="Times New Roman" panose="02020603050405020304" pitchFamily="18" charset="0"/>
                <a:cs typeface="Times New Roman" panose="02020603050405020304" pitchFamily="18" charset="0"/>
              </a:rPr>
              <a:t>Algorithm Used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E6A8692-8511-B3E2-CD25-0C8A36A1CE8A}"/>
              </a:ext>
            </a:extLst>
          </p:cNvPr>
          <p:cNvSpPr>
            <a:spLocks noGrp="1"/>
          </p:cNvSpPr>
          <p:nvPr>
            <p:ph type="body" idx="1"/>
          </p:nvPr>
        </p:nvSpPr>
        <p:spPr>
          <a:xfrm>
            <a:off x="671512" y="1851660"/>
            <a:ext cx="7786688" cy="4807890"/>
          </a:xfrm>
        </p:spPr>
        <p:txBody>
          <a:bodyPr/>
          <a:lstStyle/>
          <a:p>
            <a:pPr marL="137160" indent="0">
              <a:buClrTx/>
              <a:buSzPct val="83000"/>
              <a:buNone/>
            </a:pPr>
            <a:r>
              <a:rPr lang="en-US" dirty="0">
                <a:solidFill>
                  <a:schemeClr val="tx1"/>
                </a:solidFill>
              </a:rPr>
              <a:t> Content Based Recommendation </a:t>
            </a:r>
          </a:p>
          <a:p>
            <a:pPr>
              <a:buClrTx/>
              <a:buSzPct val="83000"/>
              <a:buFont typeface="Wingdings" panose="05000000000000000000" pitchFamily="2" charset="2"/>
              <a:buChar char="Ø"/>
            </a:pPr>
            <a:r>
              <a:rPr lang="en-US" dirty="0">
                <a:solidFill>
                  <a:schemeClr val="tx1"/>
                </a:solidFill>
              </a:rPr>
              <a:t>Cosine Similarity Method </a:t>
            </a:r>
          </a:p>
          <a:p>
            <a:pPr marL="137160" indent="0">
              <a:buClrTx/>
              <a:buSzPct val="83000"/>
              <a:buNone/>
            </a:pPr>
            <a:r>
              <a:rPr lang="en-US" dirty="0">
                <a:solidFill>
                  <a:schemeClr val="tx1"/>
                </a:solidFill>
              </a:rPr>
              <a:t> </a:t>
            </a:r>
          </a:p>
          <a:p>
            <a:pPr marL="137160" indent="0">
              <a:buClrTx/>
              <a:buSzPct val="83000"/>
              <a:buNone/>
            </a:pPr>
            <a:r>
              <a:rPr lang="en-US" dirty="0">
                <a:solidFill>
                  <a:schemeClr val="tx1"/>
                </a:solidFill>
              </a:rPr>
              <a:t>   </a:t>
            </a:r>
            <a:endParaRPr lang="en-IN" dirty="0">
              <a:solidFill>
                <a:schemeClr val="tx1"/>
              </a:solidFill>
            </a:endParaRPr>
          </a:p>
        </p:txBody>
      </p:sp>
      <p:pic>
        <p:nvPicPr>
          <p:cNvPr id="5" name="Picture 4">
            <a:extLst>
              <a:ext uri="{FF2B5EF4-FFF2-40B4-BE49-F238E27FC236}">
                <a16:creationId xmlns:a16="http://schemas.microsoft.com/office/drawing/2014/main" id="{FB1E7DB7-0296-042F-AA40-9CE6652A1252}"/>
              </a:ext>
            </a:extLst>
          </p:cNvPr>
          <p:cNvPicPr>
            <a:picLocks noChangeAspect="1"/>
          </p:cNvPicPr>
          <p:nvPr/>
        </p:nvPicPr>
        <p:blipFill>
          <a:blip r:embed="rId2"/>
          <a:stretch>
            <a:fillRect/>
          </a:stretch>
        </p:blipFill>
        <p:spPr>
          <a:xfrm>
            <a:off x="2160270" y="3040380"/>
            <a:ext cx="5509042" cy="3619170"/>
          </a:xfrm>
          <a:prstGeom prst="rect">
            <a:avLst/>
          </a:prstGeom>
        </p:spPr>
      </p:pic>
    </p:spTree>
    <p:extLst>
      <p:ext uri="{BB962C8B-B14F-4D97-AF65-F5344CB8AC3E}">
        <p14:creationId xmlns:p14="http://schemas.microsoft.com/office/powerpoint/2010/main" val="47341405"/>
      </p:ext>
    </p:extLst>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860</Words>
  <Application>Microsoft Office PowerPoint</Application>
  <PresentationFormat>Custom</PresentationFormat>
  <Paragraphs>128</Paragraphs>
  <Slides>19</Slides>
  <Notes>16</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vt:i4>
      </vt:variant>
    </vt:vector>
  </HeadingPairs>
  <TitlesOfParts>
    <vt:vector size="29" baseType="lpstr">
      <vt:lpstr>Arial</vt:lpstr>
      <vt:lpstr>Noto Sans Symbols</vt:lpstr>
      <vt:lpstr>Times New Roman</vt:lpstr>
      <vt:lpstr>Trebuchet MS</vt:lpstr>
      <vt:lpstr>Wingdings</vt:lpstr>
      <vt:lpstr>Facet</vt:lpstr>
      <vt:lpstr>Facet</vt:lpstr>
      <vt:lpstr>1_Facet</vt:lpstr>
      <vt:lpstr>2_Facet</vt:lpstr>
      <vt:lpstr>3_Facet</vt:lpstr>
      <vt:lpstr>PowerPoint Presentation</vt:lpstr>
      <vt:lpstr>PowerPoint Presentation</vt:lpstr>
      <vt:lpstr>PowerPoint Presentation</vt:lpstr>
      <vt:lpstr>Introduction :</vt:lpstr>
      <vt:lpstr>PowerPoint Presentation</vt:lpstr>
      <vt:lpstr>PowerPoint Presentation</vt:lpstr>
      <vt:lpstr>PowerPoint Presentation</vt:lpstr>
      <vt:lpstr>PowerPoint Presentation</vt:lpstr>
      <vt:lpstr>Algorithm Used :</vt:lpstr>
      <vt:lpstr>PowerPoint Presentation</vt:lpstr>
      <vt:lpstr>PowerPoint Presentation</vt:lpstr>
      <vt:lpstr>PowerPoint Presentation</vt:lpstr>
      <vt:lpstr>PowerPoint Presentation</vt:lpstr>
      <vt:lpstr>Suggestions in Review-1 </vt:lpstr>
      <vt:lpstr>PowerPoint Presentation</vt:lpstr>
      <vt:lpstr>Result and Discussion </vt:lpstr>
      <vt:lpstr>Conclusion and 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Ritvik Shetty</dc:creator>
  <cp:lastModifiedBy>Ritvik Shetty</cp:lastModifiedBy>
  <cp:revision>1</cp:revision>
  <dcterms:modified xsi:type="dcterms:W3CDTF">2023-04-20T18:48:36Z</dcterms:modified>
</cp:coreProperties>
</file>