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85" r:id="rId7"/>
    <p:sldId id="261" r:id="rId8"/>
    <p:sldId id="262" r:id="rId9"/>
    <p:sldId id="267" r:id="rId10"/>
    <p:sldId id="263" r:id="rId11"/>
    <p:sldId id="277" r:id="rId12"/>
    <p:sldId id="278" r:id="rId13"/>
    <p:sldId id="266" r:id="rId14"/>
    <p:sldId id="276" r:id="rId15"/>
    <p:sldId id="268" r:id="rId16"/>
    <p:sldId id="264" r:id="rId17"/>
    <p:sldId id="298" r:id="rId18"/>
    <p:sldId id="299" r:id="rId19"/>
    <p:sldId id="300" r:id="rId20"/>
    <p:sldId id="301" r:id="rId21"/>
    <p:sldId id="260" r:id="rId22"/>
  </p:sldIdLst>
  <p:sldSz cx="10080625" cy="7559675"/>
  <p:notesSz cx="6858000" cy="9144000"/>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5"/>
    <p:restoredTop sz="94631"/>
  </p:normalViewPr>
  <p:slideViewPr>
    <p:cSldViewPr showGuides="1">
      <p:cViewPr varScale="1">
        <p:scale>
          <a:sx n="99" d="100"/>
          <a:sy n="99" d="100"/>
        </p:scale>
        <p:origin x="1656" y="90"/>
      </p:cViewPr>
      <p:guideLst>
        <p:guide orient="horz" pos="2154"/>
        <p:guide pos="2865"/>
      </p:guideLst>
    </p:cSldViewPr>
  </p:slideViewPr>
  <p:outlineViewPr>
    <p:cViewPr varScale="1">
      <p:scale>
        <a:sx n="170" d="200"/>
        <a:sy n="170" d="2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Rot="1" noChangeAspect="1"/>
          </p:cNvSpPr>
          <p:nvPr>
            <p:ph type="sldImg"/>
          </p:nvPr>
        </p:nvSpPr>
        <p:spPr>
          <a:xfrm>
            <a:off x="215900" y="812800"/>
            <a:ext cx="7126288" cy="4006850"/>
          </a:xfrm>
          <a:prstGeom prst="rect">
            <a:avLst/>
          </a:prstGeom>
          <a:noFill/>
          <a:ln w="9525">
            <a:noFill/>
          </a:ln>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a:pPr>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6" charset="0"/>
              <a:ea typeface="+mn-ea"/>
              <a:cs typeface="+mn-cs"/>
            </a:endParaRPr>
          </a:p>
        </p:txBody>
      </p:sp>
      <p:sp>
        <p:nvSpPr>
          <p:cNvPr id="3075" name="Rectangle 3"/>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lstStyle>
            <a:lvl1pP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lstStyle>
            <a:lvl1pPr algn="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lstStyle>
            <a:lvl1pP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lstStyle/>
          <a:p>
            <a:pPr lvl="0" algn="r" defTabSz="457200" eaLnBrk="1" hangingPunct="1">
              <a:lnSpc>
                <a:spcPct val="93000"/>
              </a:lnSpc>
              <a:buClr>
                <a:srgbClr val="000000"/>
              </a:buClr>
              <a:buSzPct val="100000"/>
              <a:buFont typeface="Times New Roman" panose="02020603050405020304" pitchFamily="16" charset="0"/>
              <a:buNone/>
              <a:tabLst>
                <a:tab pos="449580" algn="l"/>
                <a:tab pos="898525" algn="l"/>
                <a:tab pos="1348105" algn="l"/>
                <a:tab pos="1797050" algn="l"/>
                <a:tab pos="2246630" algn="l"/>
                <a:tab pos="2695575" algn="l"/>
                <a:tab pos="3145155" algn="l"/>
              </a:tabLst>
            </a:pPr>
            <a:fld id="{9A0DB2DC-4C9A-4742-B13C-FB6460FD3503}" type="slidenum">
              <a:rPr lang="en-IN" altLang="en-US" sz="1400" dirty="0">
                <a:solidFill>
                  <a:srgbClr val="000000"/>
                </a:solidFill>
                <a:latin typeface="Times New Roman" panose="02020603050405020304" pitchFamily="16" charset="0"/>
                <a:cs typeface="DejaVu Sans" charset="0"/>
              </a:rPr>
            </a:fld>
            <a:endParaRPr lang="en-IN" altLang="en-US" sz="1400" dirty="0">
              <a:solidFill>
                <a:srgbClr val="000000"/>
              </a:solidFill>
              <a:latin typeface="Times New Roman" panose="02020603050405020304" pitchFamily="16" charset="0"/>
              <a:ea typeface="DejaVu Sans" charset="0"/>
              <a:cs typeface="DejaVu Sans" charset="0"/>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9219"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9220"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27651"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7652"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29699"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9700"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2355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3556"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2355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3556"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2355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3556"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2355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3556"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3174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31748"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1126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1268"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1331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3316"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15363"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5364"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17411"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7412"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19459"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9460"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2150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1508"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2355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3556"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1938" cy="4006850"/>
          </a:xfrm>
        </p:spPr>
      </p:sp>
      <p:sp>
        <p:nvSpPr>
          <p:cNvPr id="3" name="Text Placeholder 2"/>
          <p:cNvSpPr>
            <a:spLocks noGrp="1"/>
          </p:cNvSpPr>
          <p:nvPr>
            <p:ph type="body"/>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17"/>
          <p:cNvGrpSpPr/>
          <p:nvPr/>
        </p:nvGrpSpPr>
        <p:grpSpPr>
          <a:xfrm>
            <a:off x="-9525" y="-9525"/>
            <a:ext cx="10110788" cy="7578725"/>
            <a:chOff x="-8466" y="-8468"/>
            <a:chExt cx="9171316" cy="6874935"/>
          </a:xfrm>
        </p:grpSpPr>
        <p:cxnSp>
          <p:nvCxnSpPr>
            <p:cNvPr id="4" name="Straight Connector 2"/>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8" name="Freeform 29"/>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3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31"/>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3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3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3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3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17"/>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4190" indent="0" algn="ctr">
              <a:buNone/>
              <a:defRPr>
                <a:solidFill>
                  <a:schemeClr val="tx1">
                    <a:tint val="75000"/>
                  </a:schemeClr>
                </a:solidFill>
              </a:defRPr>
            </a:lvl2pPr>
            <a:lvl3pPr marL="1007745" indent="0" algn="ctr">
              <a:buNone/>
              <a:defRPr>
                <a:solidFill>
                  <a:schemeClr val="tx1">
                    <a:tint val="75000"/>
                  </a:schemeClr>
                </a:solidFill>
              </a:defRPr>
            </a:lvl3pPr>
            <a:lvl4pPr marL="1511935" indent="0" algn="ctr">
              <a:buNone/>
              <a:defRPr>
                <a:solidFill>
                  <a:schemeClr val="tx1">
                    <a:tint val="75000"/>
                  </a:schemeClr>
                </a:solidFill>
              </a:defRPr>
            </a:lvl4pPr>
            <a:lvl5pPr marL="2016125" indent="0" algn="ctr">
              <a:buNone/>
              <a:defRPr>
                <a:solidFill>
                  <a:schemeClr val="tx1">
                    <a:tint val="75000"/>
                  </a:schemeClr>
                </a:solidFill>
              </a:defRPr>
            </a:lvl5pPr>
            <a:lvl6pPr marL="2519680" indent="0" algn="ctr">
              <a:buNone/>
              <a:defRPr>
                <a:solidFill>
                  <a:schemeClr val="tx1">
                    <a:tint val="75000"/>
                  </a:schemeClr>
                </a:solidFill>
              </a:defRPr>
            </a:lvl6pPr>
            <a:lvl7pPr marL="3023870" indent="0" algn="ctr">
              <a:buNone/>
              <a:defRPr>
                <a:solidFill>
                  <a:schemeClr val="tx1">
                    <a:tint val="75000"/>
                  </a:schemeClr>
                </a:solidFill>
              </a:defRPr>
            </a:lvl7pPr>
            <a:lvl8pPr marL="3528060" indent="0" algn="ctr">
              <a:buNone/>
              <a:defRPr>
                <a:solidFill>
                  <a:schemeClr val="tx1">
                    <a:tint val="75000"/>
                  </a:schemeClr>
                </a:solidFill>
              </a:defRPr>
            </a:lvl8pPr>
            <a:lvl9pPr marL="4031615" indent="0" algn="ctr">
              <a:buNone/>
              <a:defRPr>
                <a:solidFill>
                  <a:schemeClr val="tx1">
                    <a:tint val="75000"/>
                  </a:schemeClr>
                </a:solidFill>
              </a:defRPr>
            </a:lvl9pPr>
          </a:lstStyle>
          <a:p>
            <a:r>
              <a:rPr lang="en-US"/>
              <a:t>Click to edit Master subtitle style</a:t>
            </a:r>
            <a:endParaRPr lang="en-US" dirty="0"/>
          </a:p>
        </p:txBody>
      </p:sp>
      <p:sp>
        <p:nvSpPr>
          <p:cNvPr id="26"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5A137295-A65B-4806-9397-A68027E8F12E}"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7"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8"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eaLnBrk="1" hangingPunct="1">
              <a:buNone/>
            </a:pPr>
            <a:fld id="{9A0DB2DC-4C9A-4742-B13C-FB6460FD350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06010F-D73D-41AC-B2EA-5771829EBAD3}"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bg>
      <p:bgPr>
        <a:solidFill>
          <a:schemeClr val="bg1"/>
        </a:solidFill>
        <a:effectLst/>
      </p:bgPr>
    </p:bg>
    <p:spTree>
      <p:nvGrpSpPr>
        <p:cNvPr id="1" name=""/>
        <p:cNvGrpSpPr/>
        <p:nvPr/>
      </p:nvGrpSpPr>
      <p:grpSpPr>
        <a:xfrm>
          <a:off x="0" y="0"/>
          <a:ext cx="0" cy="0"/>
          <a:chOff x="0" y="0"/>
          <a:chExt cx="0" cy="0"/>
        </a:xfrm>
      </p:grpSpPr>
      <p:sp>
        <p:nvSpPr>
          <p:cNvPr id="4" name="TextBox 1"/>
          <p:cNvSpPr txBox="1"/>
          <p:nvPr/>
        </p:nvSpPr>
        <p:spPr>
          <a:xfrm>
            <a:off x="531813" y="871538"/>
            <a:ext cx="504825"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endPar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endParaRPr>
          </a:p>
        </p:txBody>
      </p:sp>
      <p:sp>
        <p:nvSpPr>
          <p:cNvPr id="5" name="TextBox 2"/>
          <p:cNvSpPr txBox="1"/>
          <p:nvPr/>
        </p:nvSpPr>
        <p:spPr>
          <a:xfrm>
            <a:off x="7439025" y="3181350"/>
            <a:ext cx="503238"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endPar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endParaRP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5">
                <a:solidFill>
                  <a:schemeClr val="tx1">
                    <a:lumMod val="50000"/>
                    <a:lumOff val="50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17"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37DC782B-40C5-41D1-B58D-D9B8EDD785AE}"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8"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9"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eaLnBrk="1" hangingPunct="1">
              <a:buNone/>
            </a:pPr>
            <a:fld id="{9A0DB2DC-4C9A-4742-B13C-FB6460FD3503}"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06010F-D73D-41AC-B2EA-5771829EBAD3}"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bg>
      <p:bgPr>
        <a:solidFill>
          <a:schemeClr val="bg1"/>
        </a:solidFill>
        <a:effectLst/>
      </p:bgPr>
    </p:bg>
    <p:spTree>
      <p:nvGrpSpPr>
        <p:cNvPr id="1" name=""/>
        <p:cNvGrpSpPr/>
        <p:nvPr/>
      </p:nvGrpSpPr>
      <p:grpSpPr>
        <a:xfrm>
          <a:off x="0" y="0"/>
          <a:ext cx="0" cy="0"/>
          <a:chOff x="0" y="0"/>
          <a:chExt cx="0" cy="0"/>
        </a:xfrm>
      </p:grpSpPr>
      <p:sp>
        <p:nvSpPr>
          <p:cNvPr id="4" name="TextBox 1"/>
          <p:cNvSpPr txBox="1"/>
          <p:nvPr/>
        </p:nvSpPr>
        <p:spPr>
          <a:xfrm>
            <a:off x="531813" y="871538"/>
            <a:ext cx="504825"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endPar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endParaRPr>
          </a:p>
        </p:txBody>
      </p:sp>
      <p:sp>
        <p:nvSpPr>
          <p:cNvPr id="5" name="TextBox 2"/>
          <p:cNvSpPr txBox="1"/>
          <p:nvPr/>
        </p:nvSpPr>
        <p:spPr>
          <a:xfrm>
            <a:off x="7439025" y="3181350"/>
            <a:ext cx="503238"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endPar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endParaRP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tx1">
                    <a:lumMod val="75000"/>
                    <a:lumOff val="25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17"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DF790E64-3827-4D17-AD26-6A09C6C4BE1E}"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8"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9"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eaLnBrk="1" hangingPunct="1">
              <a:buNone/>
            </a:pPr>
            <a:fld id="{9A0DB2DC-4C9A-4742-B13C-FB6460FD3503}"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accent1"/>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06010F-D73D-41AC-B2EA-5771829EBAD3}"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6"/>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06010F-D73D-41AC-B2EA-5771829EBAD3}"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06010F-D73D-41AC-B2EA-5771829EBAD3}"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7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06010F-D73D-41AC-B2EA-5771829EBAD3}"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1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06010F-D73D-41AC-B2EA-5771829EBAD3}"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06010F-D73D-41AC-B2EA-5771829EBAD3}"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06010F-D73D-41AC-B2EA-5771829EBAD3}"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06010F-D73D-41AC-B2EA-5771829EBAD3}"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06010F-D73D-41AC-B2EA-5771829EBAD3}"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5"/>
            </a:lvl1pPr>
            <a:lvl2pPr marL="377825" indent="0">
              <a:buNone/>
              <a:defRPr sz="1155"/>
            </a:lvl2pPr>
            <a:lvl3pPr marL="755650" indent="0">
              <a:buNone/>
              <a:defRPr sz="990"/>
            </a:lvl3pPr>
            <a:lvl4pPr marL="1134110" indent="0">
              <a:buNone/>
              <a:defRPr sz="825"/>
            </a:lvl4pPr>
            <a:lvl5pPr marL="1511935" indent="0">
              <a:buNone/>
              <a:defRPr sz="825"/>
            </a:lvl5pPr>
            <a:lvl6pPr marL="1889760" indent="0">
              <a:buNone/>
              <a:defRPr sz="825"/>
            </a:lvl6pPr>
            <a:lvl7pPr marL="2267585" indent="0">
              <a:buNone/>
              <a:defRPr sz="825"/>
            </a:lvl7pPr>
            <a:lvl8pPr marL="2646045" indent="0">
              <a:buNone/>
              <a:defRPr sz="825"/>
            </a:lvl8pPr>
            <a:lvl9pPr marL="3023870" indent="0">
              <a:buNone/>
              <a:defRPr sz="82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06010F-D73D-41AC-B2EA-5771829EBAD3}"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5"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vert="horz" wrap="square" lIns="91440" tIns="45720" rIns="91440" bIns="45720" numCol="1" rtlCol="0" anchor="t" anchorCtr="0" compatLnSpc="1">
            <a:normAutofit/>
          </a:bodyPr>
          <a:lstStyle>
            <a:lvl1pPr marL="0" indent="0" algn="ctr">
              <a:buNone/>
              <a:defRPr sz="1765"/>
            </a:lvl1pPr>
            <a:lvl2pPr marL="504190" indent="0">
              <a:buNone/>
              <a:defRPr sz="1765"/>
            </a:lvl2pPr>
            <a:lvl3pPr marL="1007745" indent="0">
              <a:buNone/>
              <a:defRPr sz="1765"/>
            </a:lvl3pPr>
            <a:lvl4pPr marL="1511935" indent="0">
              <a:buNone/>
              <a:defRPr sz="1765"/>
            </a:lvl4pPr>
            <a:lvl5pPr marL="2016125" indent="0">
              <a:buNone/>
              <a:defRPr sz="1765"/>
            </a:lvl5pPr>
            <a:lvl6pPr marL="2519680" indent="0">
              <a:buNone/>
              <a:defRPr sz="1765"/>
            </a:lvl6pPr>
            <a:lvl7pPr marL="3023870" indent="0">
              <a:buNone/>
              <a:defRPr sz="1765"/>
            </a:lvl7pPr>
            <a:lvl8pPr marL="3528060" indent="0">
              <a:buNone/>
              <a:defRPr sz="1765"/>
            </a:lvl8pPr>
            <a:lvl9pPr marL="4031615" indent="0">
              <a:buNone/>
              <a:defRPr sz="1765"/>
            </a:lvl9pPr>
          </a:lstStyle>
          <a:p>
            <a:pPr marL="0" marR="0" lvl="0" indent="0" algn="ctr" defTabSz="503555" rtl="0" eaLnBrk="0" fontAlgn="base" latinLnBrk="0" hangingPunct="0">
              <a:lnSpc>
                <a:spcPct val="100000"/>
              </a:lnSpc>
              <a:spcBef>
                <a:spcPts val="1100"/>
              </a:spcBef>
              <a:spcAft>
                <a:spcPct val="0"/>
              </a:spcAft>
              <a:buClr>
                <a:schemeClr val="accent1"/>
              </a:buClr>
              <a:buSzPct val="80000"/>
              <a:buFont typeface="Wingdings 3" panose="05040102010807070707" pitchFamily="82" charset="2"/>
              <a:buNone/>
              <a:defRPr/>
            </a:pPr>
            <a:r>
              <a:rPr kumimoji="0" lang="en-US" sz="1765" b="0" i="0" u="none" strike="noStrike" kern="1200" cap="none" spc="0" normalizeH="0" baseline="0" noProof="0">
                <a:ln>
                  <a:noFill/>
                </a:ln>
                <a:solidFill>
                  <a:srgbClr val="404040"/>
                </a:solidFill>
                <a:effectLst/>
                <a:uLnTx/>
                <a:uFillTx/>
                <a:latin typeface="+mn-lt"/>
                <a:ea typeface="+mn-ea"/>
                <a:cs typeface="+mn-cs"/>
              </a:rPr>
              <a:t>Click icon to add picture</a:t>
            </a:r>
            <a:endParaRPr kumimoji="0" lang="en-US" sz="1765"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06010F-D73D-41AC-B2EA-5771829EBAD3}"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p:cNvGrpSpPr/>
          <p:nvPr/>
        </p:nvGrpSpPr>
        <p:grpSpPr>
          <a:xfrm>
            <a:off x="-9525" y="-9525"/>
            <a:ext cx="10110788" cy="7578725"/>
            <a:chOff x="-8467" y="-8468"/>
            <a:chExt cx="9171317" cy="6874935"/>
          </a:xfrm>
        </p:grpSpPr>
        <p:sp>
          <p:nvSpPr>
            <p:cNvPr id="7" name="Freeform 6"/>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p:cNvSpPr>
          <p:nvPr>
            <p:ph type="title"/>
          </p:nvPr>
        </p:nvSpPr>
        <p:spPr>
          <a:xfrm>
            <a:off x="671513" y="671513"/>
            <a:ext cx="6997700" cy="1455737"/>
          </a:xfrm>
          <a:prstGeom prst="rect">
            <a:avLst/>
          </a:prstGeom>
          <a:noFill/>
          <a:ln w="9525">
            <a:noFill/>
          </a:ln>
        </p:spPr>
        <p:txBody>
          <a:bodyPr/>
          <a:lstStyle/>
          <a:p>
            <a:pPr lvl="0"/>
            <a:r>
              <a:rPr lang="en-US" altLang="en-US" dirty="0"/>
              <a:t>Click to edit Master title style</a:t>
            </a:r>
            <a:endParaRPr lang="en-US" altLang="en-US" dirty="0"/>
          </a:p>
        </p:txBody>
      </p:sp>
      <p:sp>
        <p:nvSpPr>
          <p:cNvPr id="1028" name="Text Placeholder 2"/>
          <p:cNvSpPr>
            <a:spLocks noGrp="1"/>
          </p:cNvSpPr>
          <p:nvPr>
            <p:ph type="body" idx="1"/>
          </p:nvPr>
        </p:nvSpPr>
        <p:spPr>
          <a:xfrm>
            <a:off x="671513" y="2381250"/>
            <a:ext cx="6997700" cy="4278313"/>
          </a:xfrm>
          <a:prstGeom prst="rect">
            <a:avLst/>
          </a:prstGeom>
          <a:noFill/>
          <a:ln w="9525">
            <a:noFill/>
          </a:ln>
        </p:spPr>
        <p:txBody>
          <a:bodyPr/>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lgn="r" eaLnBrk="1" fontAlgn="auto" hangingPunct="1">
              <a:spcBef>
                <a:spcPts val="0"/>
              </a:spcBef>
              <a:spcAft>
                <a:spcPts val="0"/>
              </a:spcAft>
              <a:defRPr sz="990">
                <a:solidFill>
                  <a:schemeClr val="tx1">
                    <a:tint val="75000"/>
                  </a:schemeClr>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6A06010F-D73D-41AC-B2EA-5771829EBAD3}"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lgn="l" eaLnBrk="1" fontAlgn="auto" hangingPunct="1">
              <a:spcBef>
                <a:spcPts val="0"/>
              </a:spcBef>
              <a:spcAft>
                <a:spcPts val="0"/>
              </a:spcAft>
              <a:defRPr sz="99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lvl1pPr algn="r">
              <a:defRPr sz="900">
                <a:solidFill>
                  <a:schemeClr val="accent1"/>
                </a:solidFill>
              </a:defRPr>
            </a:lvl1p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503555" rtl="0" eaLnBrk="0" fontAlgn="base" hangingPunct="0">
        <a:spcBef>
          <a:spcPct val="0"/>
        </a:spcBef>
        <a:spcAft>
          <a:spcPct val="0"/>
        </a:spcAft>
        <a:defRPr sz="3900" kern="1200">
          <a:solidFill>
            <a:schemeClr val="accent1"/>
          </a:solidFill>
          <a:latin typeface="+mj-lt"/>
          <a:ea typeface="+mj-ea"/>
          <a:cs typeface="+mj-cs"/>
        </a:defRPr>
      </a:lvl1pPr>
      <a:lvl2pPr algn="l" defTabSz="503555"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555"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555"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555"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900" kern="1200">
          <a:solidFill>
            <a:srgbClr val="404040"/>
          </a:solidFill>
          <a:latin typeface="+mn-lt"/>
          <a:ea typeface="+mn-ea"/>
          <a:cs typeface="+mn-cs"/>
        </a:defRPr>
      </a:lvl1pPr>
      <a:lvl2pPr marL="817880" indent="-3143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700" kern="1200">
          <a:solidFill>
            <a:srgbClr val="404040"/>
          </a:solidFill>
          <a:latin typeface="+mn-lt"/>
          <a:ea typeface="+mn-ea"/>
          <a:cs typeface="+mn-cs"/>
        </a:defRPr>
      </a:lvl2pPr>
      <a:lvl3pPr marL="1259205"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500" kern="1200">
          <a:solidFill>
            <a:srgbClr val="404040"/>
          </a:solidFill>
          <a:latin typeface="+mn-lt"/>
          <a:ea typeface="+mn-ea"/>
          <a:cs typeface="+mn-cs"/>
        </a:defRPr>
      </a:lvl3pPr>
      <a:lvl4pPr marL="176403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4pPr>
      <a:lvl5pPr marL="226695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5pPr>
      <a:lvl6pPr marL="2771775"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6pPr>
      <a:lvl7pPr marL="3275965"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7pPr>
      <a:lvl8pPr marL="377952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8pPr>
      <a:lvl9pPr marL="428371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9pPr>
    </p:bodyStyle>
    <p:otherStyle>
      <a:defPPr>
        <a:defRPr lang="en-US"/>
      </a:defPPr>
      <a:lvl1pPr marL="0" algn="l" defTabSz="504190" rtl="0" eaLnBrk="1" latinLnBrk="0" hangingPunct="1">
        <a:defRPr sz="1985" kern="1200">
          <a:solidFill>
            <a:schemeClr val="tx1"/>
          </a:solidFill>
          <a:latin typeface="+mn-lt"/>
          <a:ea typeface="+mn-ea"/>
          <a:cs typeface="+mn-cs"/>
        </a:defRPr>
      </a:lvl1pPr>
      <a:lvl2pPr marL="504190" algn="l" defTabSz="504190" rtl="0" eaLnBrk="1" latinLnBrk="0" hangingPunct="1">
        <a:defRPr sz="1985" kern="1200">
          <a:solidFill>
            <a:schemeClr val="tx1"/>
          </a:solidFill>
          <a:latin typeface="+mn-lt"/>
          <a:ea typeface="+mn-ea"/>
          <a:cs typeface="+mn-cs"/>
        </a:defRPr>
      </a:lvl2pPr>
      <a:lvl3pPr marL="1007745" algn="l" defTabSz="504190" rtl="0" eaLnBrk="1" latinLnBrk="0" hangingPunct="1">
        <a:defRPr sz="1985" kern="1200">
          <a:solidFill>
            <a:schemeClr val="tx1"/>
          </a:solidFill>
          <a:latin typeface="+mn-lt"/>
          <a:ea typeface="+mn-ea"/>
          <a:cs typeface="+mn-cs"/>
        </a:defRPr>
      </a:lvl3pPr>
      <a:lvl4pPr marL="1511935" algn="l" defTabSz="504190" rtl="0" eaLnBrk="1" latinLnBrk="0" hangingPunct="1">
        <a:defRPr sz="1985" kern="1200">
          <a:solidFill>
            <a:schemeClr val="tx1"/>
          </a:solidFill>
          <a:latin typeface="+mn-lt"/>
          <a:ea typeface="+mn-ea"/>
          <a:cs typeface="+mn-cs"/>
        </a:defRPr>
      </a:lvl4pPr>
      <a:lvl5pPr marL="2016125" algn="l" defTabSz="504190" rtl="0" eaLnBrk="1" latinLnBrk="0" hangingPunct="1">
        <a:defRPr sz="1985" kern="1200">
          <a:solidFill>
            <a:schemeClr val="tx1"/>
          </a:solidFill>
          <a:latin typeface="+mn-lt"/>
          <a:ea typeface="+mn-ea"/>
          <a:cs typeface="+mn-cs"/>
        </a:defRPr>
      </a:lvl5pPr>
      <a:lvl6pPr marL="2519680" algn="l" defTabSz="504190" rtl="0" eaLnBrk="1" latinLnBrk="0" hangingPunct="1">
        <a:defRPr sz="1985" kern="1200">
          <a:solidFill>
            <a:schemeClr val="tx1"/>
          </a:solidFill>
          <a:latin typeface="+mn-lt"/>
          <a:ea typeface="+mn-ea"/>
          <a:cs typeface="+mn-cs"/>
        </a:defRPr>
      </a:lvl6pPr>
      <a:lvl7pPr marL="3023870" algn="l" defTabSz="504190" rtl="0" eaLnBrk="1" latinLnBrk="0" hangingPunct="1">
        <a:defRPr sz="1985" kern="1200">
          <a:solidFill>
            <a:schemeClr val="tx1"/>
          </a:solidFill>
          <a:latin typeface="+mn-lt"/>
          <a:ea typeface="+mn-ea"/>
          <a:cs typeface="+mn-cs"/>
        </a:defRPr>
      </a:lvl7pPr>
      <a:lvl8pPr marL="3528060" algn="l" defTabSz="504190" rtl="0" eaLnBrk="1" latinLnBrk="0" hangingPunct="1">
        <a:defRPr sz="1985" kern="1200">
          <a:solidFill>
            <a:schemeClr val="tx1"/>
          </a:solidFill>
          <a:latin typeface="+mn-lt"/>
          <a:ea typeface="+mn-ea"/>
          <a:cs typeface="+mn-cs"/>
        </a:defRPr>
      </a:lvl8pPr>
      <a:lvl9pPr marL="4031615" algn="l" defTabSz="50419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jpeg"/><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altLang="en-IN" sz="3600" b="1" noProof="0" dirty="0" smtClean="0">
                <a:ln>
                  <a:noFill/>
                </a:ln>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Group - 14</a:t>
            </a:r>
            <a:endParaRPr lang="en-US" altLang="en-IN" sz="3600" b="1" noProof="0" dirty="0" smtClean="0">
              <a:ln>
                <a:noFill/>
              </a:ln>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lang="en-IN" altLang="en-US" sz="3600" b="1" noProof="0" dirty="0" smtClean="0">
              <a:ln>
                <a:noFill/>
              </a:ln>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3600" b="1" noProof="0" dirty="0" smtClean="0">
                <a:ln>
                  <a:noFill/>
                </a:ln>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Human Activity Recognition</a:t>
            </a:r>
            <a:endParaRPr kumimoji="0" lang="en-IN" altLang="en-US" sz="3600" b="1" i="0" u="none" strike="noStrike" kern="1200" cap="none" spc="0" normalizeH="0" baseline="0" noProof="0" dirty="0" smtClean="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200" b="0" i="0" u="none" strike="noStrike" kern="1200" cap="none" spc="0" normalizeH="0" baseline="0" noProof="0" dirty="0" smtClean="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algn="ctr" eaLnBrk="1" fontAlgn="auto" hangingPunct="1">
              <a:lnSpc>
                <a:spcPct val="100000"/>
              </a:lnSpc>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6" charset="0"/>
                <a:cs typeface="Times New Roman" panose="02020603050405020304" pitchFamily="16" charset="0"/>
                <a:sym typeface="+mn-ea"/>
              </a:rPr>
              <a:t>Rohan Bait 2</a:t>
            </a:r>
            <a:r>
              <a:rPr lang="en-US" altLang="en-IN" sz="3200" dirty="0" smtClean="0">
                <a:solidFill>
                  <a:srgbClr val="000000"/>
                </a:solidFill>
                <a:effectLst>
                  <a:outerShdw blurRad="38100" dist="38100" dir="2700000" algn="tl">
                    <a:srgbClr val="000000">
                      <a:alpha val="43137"/>
                    </a:srgbClr>
                  </a:outerShdw>
                </a:effectLst>
                <a:latin typeface="Times New Roman" panose="02020603050405020304" pitchFamily="16" charset="0"/>
                <a:cs typeface="Times New Roman" panose="02020603050405020304" pitchFamily="16" charset="0"/>
                <a:sym typeface="+mn-ea"/>
              </a:rPr>
              <a:t>1204008</a:t>
            </a:r>
            <a:endParaRPr lang="en-IN" altLang="en-US" sz="3200" noProof="0" dirty="0" smtClean="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endParaRPr>
          </a:p>
          <a:p>
            <a:pPr marL="0" marR="0" lvl="0" indent="0" algn="ctr" defTabSz="457200" rtl="0" eaLnBrk="1" fontAlgn="auto" latinLnBrk="0" hangingPunct="1">
              <a:lnSpc>
                <a:spcPct val="100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3200" noProof="0" dirty="0" err="1" smtClean="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Pratham</a:t>
            </a:r>
            <a:r>
              <a:rPr lang="en-IN" altLang="en-US" sz="3200" noProof="0" dirty="0" smtClean="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 </a:t>
            </a:r>
            <a:r>
              <a:rPr lang="en-IN" altLang="en-US" sz="320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Pise 20104069</a:t>
            </a: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100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320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Pratik Pandit 21204009</a:t>
            </a:r>
            <a:endParaRPr lang="en-IN" altLang="en-US" sz="320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32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Project Guide</a:t>
            </a:r>
            <a:endParaRPr kumimoji="0" lang="en-IN" altLang="en-US" sz="3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32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Ms. </a:t>
            </a:r>
            <a:r>
              <a:rPr lang="en-IN" altLang="en-US" sz="3200" b="1" dirty="0" err="1" smtClean="0">
                <a:solidFill>
                  <a:srgbClr val="000000"/>
                </a:solidFill>
                <a:effectLst>
                  <a:outerShdw blurRad="38100" dist="38100" dir="2700000" algn="tl">
                    <a:srgbClr val="000000">
                      <a:alpha val="43137"/>
                    </a:srgbClr>
                  </a:outerShdw>
                </a:effectLst>
                <a:latin typeface="Times New Roman" panose="02020603050405020304" pitchFamily="16" charset="0"/>
                <a:cs typeface="Times New Roman" panose="02020603050405020304" pitchFamily="16" charset="0"/>
                <a:sym typeface="+mn-ea"/>
              </a:rPr>
              <a:t>Mandar</a:t>
            </a:r>
            <a:r>
              <a:rPr lang="en-IN" altLang="en-US" sz="3200" b="1" dirty="0" smtClean="0">
                <a:solidFill>
                  <a:srgbClr val="000000"/>
                </a:solidFill>
                <a:effectLst>
                  <a:outerShdw blurRad="38100" dist="38100" dir="2700000" algn="tl">
                    <a:srgbClr val="000000">
                      <a:alpha val="43137"/>
                    </a:srgbClr>
                  </a:outerShdw>
                </a:effectLst>
                <a:latin typeface="Times New Roman" panose="02020603050405020304" pitchFamily="16" charset="0"/>
                <a:cs typeface="Times New Roman" panose="02020603050405020304" pitchFamily="16" charset="0"/>
                <a:sym typeface="+mn-ea"/>
              </a:rPr>
              <a:t> </a:t>
            </a:r>
            <a:r>
              <a:rPr lang="en-IN" altLang="en-US" sz="3200" b="1" dirty="0" err="1" smtClean="0">
                <a:solidFill>
                  <a:srgbClr val="000000"/>
                </a:solidFill>
                <a:effectLst>
                  <a:outerShdw blurRad="38100" dist="38100" dir="2700000" algn="tl">
                    <a:srgbClr val="000000">
                      <a:alpha val="43137"/>
                    </a:srgbClr>
                  </a:outerShdw>
                </a:effectLst>
                <a:latin typeface="Times New Roman" panose="02020603050405020304" pitchFamily="16" charset="0"/>
                <a:cs typeface="Times New Roman" panose="02020603050405020304" pitchFamily="16" charset="0"/>
                <a:sym typeface="+mn-ea"/>
              </a:rPr>
              <a:t>Ganjapurkar</a:t>
            </a:r>
            <a:endParaRPr kumimoji="0" lang="en-IN" altLang="en-US"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p:txBody>
      </p:sp>
      <p:pic>
        <p:nvPicPr>
          <p:cNvPr id="8195" name="Picture 2"/>
          <p:cNvPicPr>
            <a:picLocks noChangeAspect="1"/>
          </p:cNvPicPr>
          <p:nvPr/>
        </p:nvPicPr>
        <p:blipFill>
          <a:blip r:embed="rId1"/>
          <a:stretch>
            <a:fillRect/>
          </a:stretch>
        </p:blipFill>
        <p:spPr>
          <a:xfrm>
            <a:off x="71438" y="-96837"/>
            <a:ext cx="9934575" cy="1871662"/>
          </a:xfrm>
          <a:prstGeom prst="rect">
            <a:avLst/>
          </a:prstGeom>
          <a:noFill/>
          <a:ln w="9525">
            <a:noFill/>
          </a:ln>
        </p:spPr>
      </p:pic>
      <p:cxnSp>
        <p:nvCxnSpPr>
          <p:cNvPr id="3" name="Straight Connector 2"/>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323215"/>
            <a:ext cx="7684135" cy="1011555"/>
          </a:xfrm>
        </p:spPr>
        <p:txBody>
          <a:bodyPr/>
          <a:lstStyle/>
          <a:p>
            <a:r>
              <a:rPr lang="en-US" sz="3600" b="1" dirty="0" smtClean="0">
                <a:solidFill>
                  <a:schemeClr val="tx1"/>
                </a:solidFill>
                <a:latin typeface="Times New Roman" panose="02020603050405020304" pitchFamily="16" charset="0"/>
                <a:cs typeface="Times New Roman" panose="02020603050405020304" pitchFamily="16" charset="0"/>
              </a:rPr>
              <a:t>7. Algorithm Used</a:t>
            </a:r>
            <a:endParaRPr lang="en-US" sz="3600" b="1" dirty="0">
              <a:solidFill>
                <a:schemeClr val="tx1"/>
              </a:solidFill>
              <a:latin typeface="Times New Roman" panose="02020603050405020304" pitchFamily="16" charset="0"/>
              <a:cs typeface="Times New Roman" panose="02020603050405020304" pitchFamily="16" charset="0"/>
            </a:endParaRPr>
          </a:p>
        </p:txBody>
      </p:sp>
      <p:sp>
        <p:nvSpPr>
          <p:cNvPr id="3" name="Content Placeholder 2"/>
          <p:cNvSpPr>
            <a:spLocks noGrp="1"/>
          </p:cNvSpPr>
          <p:nvPr>
            <p:ph idx="1"/>
          </p:nvPr>
        </p:nvSpPr>
        <p:spPr>
          <a:xfrm>
            <a:off x="287655" y="1334770"/>
            <a:ext cx="9415780" cy="4973320"/>
          </a:xfrm>
        </p:spPr>
        <p:txBody>
          <a:bodyPr/>
          <a:lstStyle/>
          <a:p>
            <a:pPr marL="0" indent="0">
              <a:buClr>
                <a:srgbClr val="000000"/>
              </a:buClr>
              <a:buFont typeface="Wingdings" panose="05000000000000000000" charset="0"/>
              <a:buNone/>
            </a:pPr>
            <a:r>
              <a:rPr lang="en-US" sz="2400" u="sng" dirty="0" smtClean="0">
                <a:solidFill>
                  <a:schemeClr val="tx1"/>
                </a:solidFill>
                <a:effectLst>
                  <a:outerShdw blurRad="38100" dist="19050" dir="2700000" algn="tl" rotWithShape="0">
                    <a:schemeClr val="dk1">
                      <a:alpha val="40000"/>
                    </a:schemeClr>
                  </a:outerShdw>
                </a:effectLst>
                <a:latin typeface="Times New Roman" panose="02020603050405020304" pitchFamily="16" charset="0"/>
                <a:cs typeface="Times New Roman" panose="02020603050405020304" pitchFamily="16" charset="0"/>
              </a:rPr>
              <a:t>2) TensorFlow -</a:t>
            </a:r>
            <a:endParaRPr lang="en-US" sz="2400" u="sng" dirty="0" smtClean="0">
              <a:solidFill>
                <a:schemeClr val="tx1"/>
              </a:solidFill>
              <a:effectLst>
                <a:outerShdw blurRad="38100" dist="19050" dir="2700000" algn="tl" rotWithShape="0">
                  <a:schemeClr val="dk1">
                    <a:alpha val="40000"/>
                  </a:schemeClr>
                </a:outerShdw>
              </a:effectLst>
              <a:latin typeface="Times New Roman" panose="02020603050405020304" pitchFamily="16" charset="0"/>
              <a:cs typeface="Times New Roman" panose="02020603050405020304" pitchFamily="16" charset="0"/>
            </a:endParaRPr>
          </a:p>
          <a:p>
            <a:pPr algn="just">
              <a:buClr>
                <a:srgbClr val="000000"/>
              </a:buClr>
              <a:buFont typeface="Wingdings" panose="05000000000000000000" charset="0"/>
              <a:buChar char="Ø"/>
            </a:pPr>
            <a:r>
              <a:rPr lang="en-US" sz="2400" dirty="0">
                <a:latin typeface="Times New Roman" panose="02020603050405020304" pitchFamily="16" charset="0"/>
                <a:cs typeface="Times New Roman" panose="02020603050405020304" pitchFamily="16" charset="0"/>
              </a:rPr>
              <a:t>The TensorFlow model works by taking an input image or video frame and processing it through a series of convolutional layers. </a:t>
            </a:r>
            <a:endParaRPr lang="en-US" sz="2400" dirty="0">
              <a:latin typeface="Times New Roman" panose="02020603050405020304" pitchFamily="16" charset="0"/>
              <a:cs typeface="Times New Roman" panose="02020603050405020304" pitchFamily="16" charset="0"/>
            </a:endParaRPr>
          </a:p>
          <a:p>
            <a:pPr marL="0" indent="0" algn="just">
              <a:buClr>
                <a:srgbClr val="000000"/>
              </a:buClr>
              <a:buFont typeface="Wingdings" panose="05000000000000000000" charset="0"/>
              <a:buNone/>
            </a:pPr>
            <a:endParaRPr lang="en-US" sz="2400" dirty="0">
              <a:latin typeface="Times New Roman" panose="02020603050405020304" pitchFamily="16" charset="0"/>
              <a:cs typeface="Times New Roman" panose="02020603050405020304" pitchFamily="16" charset="0"/>
            </a:endParaRPr>
          </a:p>
          <a:p>
            <a:pPr algn="just">
              <a:buClr>
                <a:srgbClr val="000000"/>
              </a:buClr>
              <a:buFont typeface="Wingdings" panose="05000000000000000000" charset="0"/>
              <a:buChar char="Ø"/>
            </a:pPr>
            <a:r>
              <a:rPr lang="en-US" sz="2400" dirty="0">
                <a:latin typeface="Times New Roman" panose="02020603050405020304" pitchFamily="16" charset="0"/>
                <a:cs typeface="Times New Roman" panose="02020603050405020304" pitchFamily="16" charset="0"/>
              </a:rPr>
              <a:t>These layers are designed to extract relevant features from the image, such as the position of key body joints and other landmarks. </a:t>
            </a:r>
            <a:endParaRPr lang="en-US" sz="2400" dirty="0">
              <a:latin typeface="Times New Roman" panose="02020603050405020304" pitchFamily="16" charset="0"/>
              <a:cs typeface="Times New Roman" panose="02020603050405020304" pitchFamily="16" charset="0"/>
            </a:endParaRPr>
          </a:p>
          <a:p>
            <a:pPr marL="0" indent="0" algn="just">
              <a:buClr>
                <a:srgbClr val="000000"/>
              </a:buClr>
              <a:buFont typeface="Wingdings" panose="05000000000000000000" charset="0"/>
              <a:buNone/>
            </a:pPr>
            <a:endParaRPr lang="en-US" sz="2400" dirty="0">
              <a:latin typeface="Times New Roman" panose="02020603050405020304" pitchFamily="16" charset="0"/>
              <a:cs typeface="Times New Roman" panose="02020603050405020304" pitchFamily="16" charset="0"/>
            </a:endParaRPr>
          </a:p>
          <a:p>
            <a:pPr algn="just">
              <a:buClr>
                <a:srgbClr val="000000"/>
              </a:buClr>
              <a:buFont typeface="Wingdings" panose="05000000000000000000" charset="0"/>
              <a:buChar char="Ø"/>
            </a:pPr>
            <a:r>
              <a:rPr lang="en-US" sz="2400" dirty="0">
                <a:latin typeface="Times New Roman" panose="02020603050405020304" pitchFamily="16" charset="0"/>
                <a:cs typeface="Times New Roman" panose="02020603050405020304" pitchFamily="16" charset="0"/>
              </a:rPr>
              <a:t>The output of the convolutional layers is then passed through a series of fully connected layers, which are designed to map the input features to a set of 3D joint coordinates that represent the estimated pose of a person in the image or video.</a:t>
            </a:r>
            <a:endParaRPr lang="en-US" sz="2400" dirty="0">
              <a:latin typeface="Times New Roman" panose="02020603050405020304" pitchFamily="16" charset="0"/>
              <a:cs typeface="Times New Roman" panose="02020603050405020304" pitchFamily="16"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8</a:t>
            </a: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 Outcome of Project</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6146" name="Rectangle 2"/>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342900" indent="-342900" algn="just">
              <a:buFont typeface="Wingdings" panose="05000000000000000000" pitchFamily="2" charset="2"/>
              <a:buChar char="Ø"/>
            </a:pPr>
            <a:r>
              <a:rPr lang="en-US" sz="2400" dirty="0">
                <a:latin typeface="Times New Roman" panose="02020603050405020304" pitchFamily="16" charset="0"/>
                <a:cs typeface="Times New Roman" panose="02020603050405020304" pitchFamily="16" charset="0"/>
              </a:rPr>
              <a:t>The outcomes of human activity recognition (HAR) can be beneficial in several different ways, depending on the application and context in which it is used. </a:t>
            </a:r>
            <a:endParaRPr lang="en-US" sz="2400" dirty="0">
              <a:latin typeface="Times New Roman" panose="02020603050405020304" pitchFamily="16" charset="0"/>
              <a:cs typeface="Times New Roman" panose="02020603050405020304" pitchFamily="16" charset="0"/>
            </a:endParaRPr>
          </a:p>
          <a:p>
            <a:pPr marL="0" indent="0" algn="just">
              <a:buFont typeface="Wingdings" panose="05000000000000000000" pitchFamily="2" charset="2"/>
            </a:pPr>
            <a:endParaRPr lang="en-US" sz="2400" dirty="0" smtClean="0">
              <a:latin typeface="Times New Roman" panose="02020603050405020304" pitchFamily="16" charset="0"/>
              <a:cs typeface="Times New Roman" panose="02020603050405020304" pitchFamily="16" charset="0"/>
            </a:endParaRPr>
          </a:p>
          <a:p>
            <a:pPr marL="342900" indent="-342900" algn="just">
              <a:buFont typeface="Wingdings" panose="05000000000000000000" pitchFamily="2" charset="2"/>
              <a:buChar char="Ø"/>
            </a:pPr>
            <a:r>
              <a:rPr lang="en-US" sz="2400" dirty="0">
                <a:latin typeface="Times New Roman" panose="02020603050405020304" pitchFamily="16" charset="0"/>
                <a:cs typeface="Times New Roman" panose="02020603050405020304" pitchFamily="16" charset="0"/>
              </a:rPr>
              <a:t>Here are some of the potential outcomes of </a:t>
            </a:r>
            <a:r>
              <a:rPr lang="en-US" sz="2400" dirty="0" smtClean="0">
                <a:latin typeface="Times New Roman" panose="02020603050405020304" pitchFamily="16" charset="0"/>
                <a:cs typeface="Times New Roman" panose="02020603050405020304" pitchFamily="16" charset="0"/>
              </a:rPr>
              <a:t>HAR: </a:t>
            </a:r>
            <a:r>
              <a:rPr lang="en-US" altLang="en-IN" sz="2400" dirty="0" smtClean="0">
                <a:latin typeface="Times New Roman" panose="02020603050405020304" pitchFamily="16" charset="0"/>
                <a:cs typeface="Times New Roman" panose="02020603050405020304" pitchFamily="16" charset="0"/>
              </a:rPr>
              <a:t>Since we used Human Activity Recognition in heal an awareness </a:t>
            </a:r>
            <a:r>
              <a:rPr lang="en-US" altLang="en-IN" sz="2400" dirty="0" err="1" smtClean="0">
                <a:latin typeface="Times New Roman" panose="02020603050405020304" pitchFamily="16" charset="0"/>
                <a:cs typeface="Times New Roman" panose="02020603050405020304" pitchFamily="16" charset="0"/>
              </a:rPr>
              <a:t>i.e</a:t>
            </a:r>
            <a:r>
              <a:rPr lang="en-US" altLang="en-IN" sz="2400" dirty="0" smtClean="0">
                <a:latin typeface="Times New Roman" panose="02020603050405020304" pitchFamily="16" charset="0"/>
                <a:cs typeface="Times New Roman" panose="02020603050405020304" pitchFamily="16" charset="0"/>
              </a:rPr>
              <a:t> the Yoga.</a:t>
            </a:r>
            <a:endParaRPr lang="en-US" altLang="en-IN" sz="2400" dirty="0" smtClean="0">
              <a:latin typeface="Times New Roman" panose="02020603050405020304" pitchFamily="16" charset="0"/>
              <a:cs typeface="Times New Roman" panose="02020603050405020304" pitchFamily="16" charset="0"/>
            </a:endParaRPr>
          </a:p>
          <a:p>
            <a:pPr marL="0" indent="0" algn="just">
              <a:buFont typeface="Wingdings" panose="05000000000000000000" pitchFamily="2" charset="2"/>
            </a:pPr>
            <a:endParaRPr lang="en-US" altLang="en-IN" sz="2400" dirty="0" smtClean="0">
              <a:latin typeface="Times New Roman" panose="02020603050405020304" pitchFamily="16" charset="0"/>
              <a:cs typeface="Times New Roman" panose="02020603050405020304" pitchFamily="16" charset="0"/>
            </a:endParaRPr>
          </a:p>
          <a:p>
            <a:pPr marL="342900" indent="-342900" algn="just">
              <a:buFont typeface="Wingdings" panose="05000000000000000000" pitchFamily="2" charset="2"/>
              <a:buChar char="Ø"/>
            </a:pPr>
            <a:r>
              <a:rPr lang="en-US" sz="2400" dirty="0">
                <a:latin typeface="Times New Roman" panose="02020603050405020304" pitchFamily="16" charset="0"/>
                <a:cs typeface="Times New Roman" panose="02020603050405020304" pitchFamily="16" charset="0"/>
              </a:rPr>
              <a:t>Health and Wellness: HAR can be used to monitor physical activity and detect changes in behavior, which can provide insights into an individual's health and wellness. This information can be used to develop personalized fitness plans, track progress, and prevent health problems.</a:t>
            </a:r>
            <a:endParaRPr lang="en-US" sz="2400" dirty="0">
              <a:latin typeface="Times New Roman" panose="02020603050405020304" pitchFamily="16" charset="0"/>
              <a:cs typeface="Times New Roman" panose="02020603050405020304" pitchFamily="16" charset="0"/>
            </a:endParaRPr>
          </a:p>
          <a:p>
            <a:pPr marL="342900" indent="-342900" algn="just">
              <a:buFont typeface="Wingdings" panose="05000000000000000000" pitchFamily="2" charset="2"/>
              <a:buChar char="Ø"/>
            </a:pPr>
            <a:endParaRPr lang="en-US" altLang="en-IN" sz="2400" dirty="0">
              <a:latin typeface="Times New Roman" panose="02020603050405020304" pitchFamily="16" charset="0"/>
              <a:cs typeface="Times New Roman" panose="02020603050405020304" pitchFamily="16" charset="0"/>
            </a:endParaRPr>
          </a:p>
          <a:p>
            <a:pPr marL="0" indent="0" algn="just">
              <a:lnSpc>
                <a:spcPct val="100000"/>
              </a:lnSpc>
              <a:buFont typeface="Wingdings" panose="05000000000000000000" pitchFamily="2" charset="2"/>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0" indent="0" algn="just">
              <a:lnSpc>
                <a:spcPct val="100000"/>
              </a:lnSpc>
              <a:buFont typeface="Wingdings" panose="05000000000000000000" pitchFamily="2" charset="2"/>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03555" y="323215"/>
            <a:ext cx="6997700" cy="1092200"/>
          </a:xfrm>
        </p:spPr>
        <p:txBody>
          <a:bodyPr vert="horz" wrap="square" lIns="91440" tIns="45720" rIns="91440" bIns="45720" numCol="1" rtlCol="0" anchor="t" anchorCtr="0" compatLnSpc="1">
            <a:normAutofit/>
          </a:bodyPr>
          <a:lstStyle/>
          <a:p>
            <a:pPr marL="0" marR="0" lvl="0" indent="0" algn="l" defTabSz="503555"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6" charset="0"/>
                <a:ea typeface="+mj-ea"/>
                <a:cs typeface="Times New Roman" panose="02020603050405020304" pitchFamily="16" charset="0"/>
              </a:rPr>
              <a:t>9. Block Diagram</a:t>
            </a:r>
            <a:endParaRPr kumimoji="0" lang="en-IN" sz="3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6" charset="0"/>
              <a:ea typeface="+mj-ea"/>
              <a:cs typeface="Times New Roman" panose="02020603050405020304" pitchFamily="16" charset="0"/>
            </a:endParaRPr>
          </a:p>
        </p:txBody>
      </p:sp>
      <p:pic>
        <p:nvPicPr>
          <p:cNvPr id="3" name="Content Placeholder 2"/>
          <p:cNvPicPr>
            <a:picLocks noChangeAspect="1"/>
          </p:cNvPicPr>
          <p:nvPr>
            <p:ph sz="half" idx="1"/>
          </p:nvPr>
        </p:nvPicPr>
        <p:blipFill>
          <a:blip r:embed="rId1"/>
          <a:stretch>
            <a:fillRect/>
          </a:stretch>
        </p:blipFill>
        <p:spPr>
          <a:xfrm>
            <a:off x="114935" y="1725295"/>
            <a:ext cx="9814560" cy="479806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179070"/>
            <a:ext cx="9070975" cy="87630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10</a:t>
            </a: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 Use Case/Diagram</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26627" name="Rectangle 2"/>
          <p:cNvSpPr/>
          <p:nvPr/>
        </p:nvSpPr>
        <p:spPr>
          <a:xfrm>
            <a:off x="503238" y="1563688"/>
            <a:ext cx="9070975" cy="5194300"/>
          </a:xfrm>
          <a:prstGeom prst="rect">
            <a:avLst/>
          </a:prstGeom>
          <a:noFill/>
          <a:ln w="9525">
            <a:noFill/>
          </a:ln>
        </p:spPr>
        <p:txBody>
          <a:bodyPr lIns="0" tIns="21240" rIns="0" bIns="0"/>
          <a:lstStyle/>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ea typeface="Times New Roman" panose="02020603050405020304" pitchFamily="16" charset="0"/>
            </a:endParaRPr>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59410" y="1763395"/>
            <a:ext cx="8910955" cy="4768215"/>
          </a:xfr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179070"/>
            <a:ext cx="9070975" cy="987425"/>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11</a:t>
            </a: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 Technology Stack</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6146" name="Rectangle 2"/>
          <p:cNvSpPr>
            <a:spLocks noChangeArrowheads="1"/>
          </p:cNvSpPr>
          <p:nvPr/>
        </p:nvSpPr>
        <p:spPr bwMode="auto">
          <a:xfrm>
            <a:off x="503555" y="1344930"/>
            <a:ext cx="9070975" cy="5591810"/>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679450" marR="0" lvl="0" indent="-57150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sz="2400" noProof="0" dirty="0">
                <a:ln>
                  <a:noFill/>
                </a:ln>
                <a:solidFill>
                  <a:schemeClr val="tx1">
                    <a:alpha val="70000"/>
                  </a:schemeClr>
                </a:solidFill>
                <a:effectLst/>
                <a:uLnTx/>
                <a:uFillTx/>
                <a:latin typeface="Times New Roman" panose="02020603050405020304" pitchFamily="16" charset="0"/>
                <a:cs typeface="Times New Roman" panose="02020603050405020304" pitchFamily="16" charset="0"/>
                <a:sym typeface="+mn-ea"/>
              </a:rPr>
              <a:t>Frontend: </a:t>
            </a:r>
            <a:endParaRPr kumimoji="0" lang="en-IN" sz="24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107950" marR="0" lvl="0" indent="0" algn="just" defTabSz="457200" rtl="0" eaLnBrk="1" fontAlgn="auto" latinLnBrk="0" hangingPunct="1">
              <a:lnSpc>
                <a:spcPct val="100000"/>
              </a:lnSpc>
              <a:spcBef>
                <a:spcPct val="0"/>
              </a:spcBef>
              <a:spcAft>
                <a:spcPts val="0"/>
              </a:spcAft>
              <a:buClr>
                <a:schemeClr val="tx1"/>
              </a:buClr>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sz="2400" noProof="0" dirty="0">
                <a:ln>
                  <a:noFill/>
                </a:ln>
                <a:solidFill>
                  <a:schemeClr val="tx1">
                    <a:alpha val="70000"/>
                  </a:schemeClr>
                </a:solidFill>
                <a:effectLst/>
                <a:uLnTx/>
                <a:uFillTx/>
                <a:latin typeface="Times New Roman" panose="02020603050405020304" pitchFamily="16" charset="0"/>
                <a:cs typeface="Times New Roman" panose="02020603050405020304" pitchFamily="16" charset="0"/>
                <a:sym typeface="+mn-ea"/>
              </a:rPr>
              <a:t>	</a:t>
            </a:r>
            <a:r>
              <a:rPr lang="en-US" altLang="en-IN" sz="2400" noProof="0" dirty="0">
                <a:ln>
                  <a:noFill/>
                </a:ln>
                <a:solidFill>
                  <a:schemeClr val="tx1">
                    <a:alpha val="70000"/>
                  </a:schemeClr>
                </a:solidFill>
                <a:effectLst/>
                <a:uLnTx/>
                <a:uFillTx/>
                <a:latin typeface="Times New Roman" panose="02020603050405020304" pitchFamily="16" charset="0"/>
                <a:cs typeface="Times New Roman" panose="02020603050405020304" pitchFamily="16" charset="0"/>
                <a:sym typeface="+mn-ea"/>
              </a:rPr>
              <a:t>   </a:t>
            </a:r>
            <a:r>
              <a:rPr lang="en-US" altLang="en-IN" sz="2400" dirty="0" err="1" smtClean="0">
                <a:solidFill>
                  <a:schemeClr val="tx1">
                    <a:alpha val="70000"/>
                  </a:schemeClr>
                </a:solidFill>
                <a:latin typeface="Times New Roman" panose="02020603050405020304" pitchFamily="16" charset="0"/>
                <a:cs typeface="Times New Roman" panose="02020603050405020304" pitchFamily="16" charset="0"/>
                <a:sym typeface="+mn-ea"/>
              </a:rPr>
              <a:t>Html,Css</a:t>
            </a:r>
            <a:r>
              <a:rPr kumimoji="0" lang="en-US" altLang="en-IN" sz="24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rPr>
              <a:t>,Javascript &amp;</a:t>
            </a:r>
            <a:endParaRPr kumimoji="0" lang="en-US" altLang="en-IN" sz="24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107950" marR="0" lvl="0" indent="0" algn="just" defTabSz="457200" rtl="0" eaLnBrk="1" fontAlgn="auto" latinLnBrk="0" hangingPunct="1">
              <a:lnSpc>
                <a:spcPct val="100000"/>
              </a:lnSpc>
              <a:spcBef>
                <a:spcPct val="0"/>
              </a:spcBef>
              <a:spcAft>
                <a:spcPts val="0"/>
              </a:spcAft>
              <a:buClr>
                <a:schemeClr val="tx1"/>
              </a:buClr>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24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rPr>
              <a:t>       Bootstrap</a:t>
            </a:r>
            <a:endParaRPr kumimoji="0" lang="en-IN" sz="24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107950" marR="0" lvl="0" indent="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sz="24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107950" marR="0" lvl="0" indent="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sz="24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679450" marR="0" lvl="0" indent="-57150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sz="2400" noProof="0" dirty="0">
                <a:ln>
                  <a:noFill/>
                </a:ln>
                <a:solidFill>
                  <a:schemeClr val="tx1">
                    <a:alpha val="70000"/>
                  </a:schemeClr>
                </a:solidFill>
                <a:effectLst/>
                <a:uLnTx/>
                <a:uFillTx/>
                <a:latin typeface="Times New Roman" panose="02020603050405020304" pitchFamily="16" charset="0"/>
                <a:cs typeface="Times New Roman" panose="02020603050405020304" pitchFamily="16" charset="0"/>
                <a:sym typeface="+mn-ea"/>
              </a:rPr>
              <a:t>Backend:</a:t>
            </a:r>
            <a:endParaRPr kumimoji="0" lang="en-IN" sz="24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107950" marR="0" lvl="0" indent="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altLang="en-IN" sz="2400" noProof="0" dirty="0">
                <a:ln>
                  <a:noFill/>
                </a:ln>
                <a:solidFill>
                  <a:schemeClr val="tx1">
                    <a:alpha val="70000"/>
                  </a:schemeClr>
                </a:solidFill>
                <a:effectLst/>
                <a:uLnTx/>
                <a:uFillTx/>
                <a:latin typeface="Times New Roman" panose="02020603050405020304" pitchFamily="16" charset="0"/>
                <a:cs typeface="Times New Roman" panose="02020603050405020304" pitchFamily="16" charset="0"/>
                <a:sym typeface="+mn-ea"/>
              </a:rPr>
              <a:t>        </a:t>
            </a:r>
            <a:r>
              <a:rPr lang="en-US" altLang="en-IN" sz="2400" dirty="0" smtClean="0">
                <a:solidFill>
                  <a:schemeClr val="tx1">
                    <a:alpha val="70000"/>
                  </a:schemeClr>
                </a:solidFill>
                <a:latin typeface="Times New Roman" panose="02020603050405020304" pitchFamily="16" charset="0"/>
                <a:cs typeface="Times New Roman" panose="02020603050405020304" pitchFamily="16" charset="0"/>
                <a:sym typeface="+mn-ea"/>
              </a:rPr>
              <a:t>Python</a:t>
            </a:r>
            <a:endParaRPr kumimoji="0" lang="en-IN" altLang="en-IN" sz="24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107950" marR="0" lvl="0" indent="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sz="24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107950" marR="0" lvl="0" indent="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sz="24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107950" marR="0" lvl="0" indent="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sz="24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107950" marR="0" lvl="0" indent="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sz="24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679450" marR="0" lvl="0" indent="-57150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sz="2400" noProof="0" dirty="0">
                <a:ln>
                  <a:noFill/>
                </a:ln>
                <a:solidFill>
                  <a:schemeClr val="tx1">
                    <a:alpha val="70000"/>
                  </a:schemeClr>
                </a:solidFill>
                <a:effectLst/>
                <a:uLnTx/>
                <a:uFillTx/>
                <a:latin typeface="Times New Roman" panose="02020603050405020304" pitchFamily="16" charset="0"/>
                <a:cs typeface="Times New Roman" panose="02020603050405020304" pitchFamily="16" charset="0"/>
                <a:sym typeface="+mn-ea"/>
              </a:rPr>
              <a:t>Tools:</a:t>
            </a:r>
            <a:endParaRPr kumimoji="0" lang="en-IN" sz="24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107950" marR="0" lvl="0" indent="0" algn="just" defTabSz="457200" rtl="0" eaLnBrk="1" fontAlgn="auto" latinLnBrk="0" hangingPunct="1">
              <a:lnSpc>
                <a:spcPct val="100000"/>
              </a:lnSpc>
              <a:spcBef>
                <a:spcPct val="0"/>
              </a:spcBef>
              <a:spcAft>
                <a:spcPts val="0"/>
              </a:spcAft>
              <a:buClr>
                <a:schemeClr val="tx1"/>
              </a:buClr>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sz="2400" noProof="0" dirty="0">
                <a:ln>
                  <a:noFill/>
                </a:ln>
                <a:solidFill>
                  <a:schemeClr val="tx1">
                    <a:alpha val="70000"/>
                  </a:schemeClr>
                </a:solidFill>
                <a:effectLst/>
                <a:uLnTx/>
                <a:uFillTx/>
                <a:latin typeface="Times New Roman" panose="02020603050405020304" pitchFamily="16" charset="0"/>
                <a:cs typeface="Times New Roman" panose="02020603050405020304" pitchFamily="16" charset="0"/>
                <a:sym typeface="+mn-ea"/>
              </a:rPr>
              <a:t>      </a:t>
            </a:r>
            <a:r>
              <a:rPr lang="en-US" altLang="en-IN" sz="2400" noProof="0" dirty="0">
                <a:ln>
                  <a:noFill/>
                </a:ln>
                <a:solidFill>
                  <a:schemeClr val="tx1">
                    <a:alpha val="70000"/>
                  </a:schemeClr>
                </a:solidFill>
                <a:effectLst/>
                <a:uLnTx/>
                <a:uFillTx/>
                <a:latin typeface="Times New Roman" panose="02020603050405020304" pitchFamily="16" charset="0"/>
                <a:cs typeface="Times New Roman" panose="02020603050405020304" pitchFamily="16" charset="0"/>
                <a:sym typeface="+mn-ea"/>
              </a:rPr>
              <a:t> </a:t>
            </a:r>
            <a:r>
              <a:rPr lang="en-IN" sz="2400" noProof="0" dirty="0">
                <a:ln>
                  <a:noFill/>
                </a:ln>
                <a:solidFill>
                  <a:schemeClr val="tx1">
                    <a:alpha val="70000"/>
                  </a:schemeClr>
                </a:solidFill>
                <a:effectLst/>
                <a:uLnTx/>
                <a:uFillTx/>
                <a:latin typeface="Times New Roman" panose="02020603050405020304" pitchFamily="16" charset="0"/>
                <a:cs typeface="Times New Roman" panose="02020603050405020304" pitchFamily="16" charset="0"/>
                <a:sym typeface="+mn-ea"/>
              </a:rPr>
              <a:t>VS Code (Visual Studio Code)</a:t>
            </a: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pic>
        <p:nvPicPr>
          <p:cNvPr id="103" name="Picture 102"/>
          <p:cNvPicPr/>
          <p:nvPr/>
        </p:nvPicPr>
        <p:blipFill>
          <a:blip r:embed="rId1"/>
          <a:stretch>
            <a:fillRect/>
          </a:stretch>
        </p:blipFill>
        <p:spPr>
          <a:xfrm>
            <a:off x="5904230" y="5219700"/>
            <a:ext cx="2533650" cy="1336040"/>
          </a:xfrm>
          <a:prstGeom prst="rect">
            <a:avLst/>
          </a:prstGeom>
          <a:noFill/>
          <a:ln w="9525">
            <a:noFill/>
          </a:ln>
        </p:spPr>
      </p:pic>
      <p:pic>
        <p:nvPicPr>
          <p:cNvPr id="4" name="Content Placeholder 3"/>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36039"/>
          <a:stretch>
            <a:fillRect/>
          </a:stretch>
        </p:blipFill>
        <p:spPr>
          <a:xfrm>
            <a:off x="5184140" y="1306830"/>
            <a:ext cx="1827530" cy="1314450"/>
          </a:xfrm>
        </p:spPr>
      </p:pic>
      <p:pic>
        <p:nvPicPr>
          <p:cNvPr id="6" name="Content Placeholder 5"/>
          <p:cNvPicPr>
            <a:picLocks noGrp="1" noChangeAspect="1"/>
          </p:cNvPicPr>
          <p:nvPr>
            <p:ph sz="half" idx="2"/>
          </p:nvPr>
        </p:nvPicPr>
        <p:blipFill>
          <a:blip r:embed="rId3"/>
          <a:stretch>
            <a:fillRect/>
          </a:stretch>
        </p:blipFill>
        <p:spPr>
          <a:xfrm>
            <a:off x="6120130" y="3203575"/>
            <a:ext cx="1024255" cy="1202690"/>
          </a:xfrm>
          <a:prstGeom prst="rect">
            <a:avLst/>
          </a:prstGeom>
        </p:spPr>
      </p:pic>
      <p:pic>
        <p:nvPicPr>
          <p:cNvPr id="100" name="Picture 99"/>
          <p:cNvPicPr/>
          <p:nvPr/>
        </p:nvPicPr>
        <p:blipFill>
          <a:blip r:embed="rId4"/>
          <a:stretch>
            <a:fillRect/>
          </a:stretch>
        </p:blipFill>
        <p:spPr>
          <a:xfrm>
            <a:off x="8280400" y="1564005"/>
            <a:ext cx="885825" cy="895350"/>
          </a:xfrm>
          <a:prstGeom prst="rect">
            <a:avLst/>
          </a:prstGeom>
          <a:noFill/>
          <a:ln w="9525">
            <a:noFill/>
          </a:ln>
        </p:spPr>
      </p:pic>
      <p:pic>
        <p:nvPicPr>
          <p:cNvPr id="101" name="Picture 100"/>
          <p:cNvPicPr/>
          <p:nvPr/>
        </p:nvPicPr>
        <p:blipFill>
          <a:blip r:embed="rId5"/>
          <a:stretch>
            <a:fillRect/>
          </a:stretch>
        </p:blipFill>
        <p:spPr>
          <a:xfrm>
            <a:off x="6984365" y="1468755"/>
            <a:ext cx="1146175" cy="990600"/>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12</a:t>
            </a: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 </a:t>
            </a:r>
            <a:r>
              <a:rPr kumimoji="0" lang="en-US" alt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Suggestions in Review 1</a:t>
            </a:r>
            <a:endParaRPr kumimoji="0" lang="en-US" alt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6146" name="Rectangle 2"/>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342900" indent="-342900" algn="just">
              <a:buFont typeface="Wingdings" panose="05000000000000000000" pitchFamily="2" charset="2"/>
              <a:buChar char="Ø"/>
            </a:pPr>
            <a:r>
              <a:rPr lang="en-US" altLang="en-IN" sz="2400" dirty="0">
                <a:latin typeface="Times New Roman" panose="02020603050405020304" pitchFamily="16" charset="0"/>
                <a:cs typeface="Times New Roman" panose="02020603050405020304" pitchFamily="16" charset="0"/>
              </a:rPr>
              <a:t>To show pose accuracy in percentage bar format</a:t>
            </a:r>
            <a:endParaRPr lang="en-US" altLang="en-IN" sz="2400" dirty="0">
              <a:latin typeface="Times New Roman" panose="02020603050405020304" pitchFamily="16" charset="0"/>
              <a:cs typeface="Times New Roman" panose="02020603050405020304" pitchFamily="16" charset="0"/>
            </a:endParaRPr>
          </a:p>
          <a:p>
            <a:pPr marL="0" indent="0" algn="just">
              <a:lnSpc>
                <a:spcPct val="100000"/>
              </a:lnSpc>
              <a:buFont typeface="Wingdings" panose="05000000000000000000" pitchFamily="2" charset="2"/>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0" indent="0" algn="just">
              <a:lnSpc>
                <a:spcPct val="100000"/>
              </a:lnSpc>
              <a:buFont typeface="Wingdings" panose="05000000000000000000" pitchFamily="2" charset="2"/>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555" y="251460"/>
            <a:ext cx="9070975" cy="1124585"/>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13</a:t>
            </a: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 </a:t>
            </a:r>
            <a:r>
              <a:rPr kumimoji="0" lang="en-US" alt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Result and Discussion</a:t>
            </a:r>
            <a:endParaRPr kumimoji="0" lang="en-US" alt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6146" name="Rectangle 2"/>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342900" indent="-342900" algn="just">
              <a:buFont typeface="Wingdings" panose="05000000000000000000" pitchFamily="2" charset="2"/>
              <a:buChar char="Ø"/>
            </a:pPr>
            <a:endParaRPr lang="en-US" altLang="en-IN" sz="2400" dirty="0">
              <a:latin typeface="Times New Roman" panose="02020603050405020304" pitchFamily="16" charset="0"/>
              <a:cs typeface="Times New Roman" panose="02020603050405020304" pitchFamily="16" charset="0"/>
            </a:endParaRPr>
          </a:p>
          <a:p>
            <a:pPr marL="0" indent="0" algn="just">
              <a:lnSpc>
                <a:spcPct val="100000"/>
              </a:lnSpc>
              <a:buFont typeface="Wingdings" panose="05000000000000000000" pitchFamily="2" charset="2"/>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0" indent="0" algn="just">
              <a:lnSpc>
                <a:spcPct val="100000"/>
              </a:lnSpc>
              <a:buFont typeface="Wingdings" panose="05000000000000000000" pitchFamily="2" charset="2"/>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
        <p:nvSpPr>
          <p:cNvPr id="2" name="Text Box 1"/>
          <p:cNvSpPr txBox="1"/>
          <p:nvPr/>
        </p:nvSpPr>
        <p:spPr>
          <a:xfrm>
            <a:off x="503555" y="1768475"/>
            <a:ext cx="8364855" cy="4523105"/>
          </a:xfrm>
          <a:prstGeom prst="rect">
            <a:avLst/>
          </a:prstGeom>
          <a:noFill/>
        </p:spPr>
        <p:txBody>
          <a:bodyPr wrap="square" rtlCol="0" anchor="t">
            <a:spAutoFit/>
          </a:bodyPr>
          <a:p>
            <a:pPr marL="285750" indent="-285750" algn="just">
              <a:buFont typeface="Wingdings" panose="05000000000000000000" charset="0"/>
              <a:buChar char="Ø"/>
            </a:pPr>
            <a:r>
              <a:rPr lang="en-US" sz="2400">
                <a:latin typeface="Times New Roman" panose="02020603050405020304" pitchFamily="16" charset="0"/>
                <a:cs typeface="Times New Roman" panose="02020603050405020304" pitchFamily="16" charset="0"/>
              </a:rPr>
              <a:t>The result of a human pose estimation project is a model that can detect and accurately estimate the human body pose from an image or video.</a:t>
            </a:r>
            <a:endParaRPr lang="en-US" sz="2400">
              <a:latin typeface="Times New Roman" panose="02020603050405020304" pitchFamily="16" charset="0"/>
              <a:cs typeface="Times New Roman" panose="02020603050405020304" pitchFamily="16" charset="0"/>
            </a:endParaRPr>
          </a:p>
          <a:p>
            <a:pPr algn="just">
              <a:buFont typeface="Wingdings" panose="05000000000000000000" charset="0"/>
            </a:pPr>
            <a:r>
              <a:rPr lang="en-US" sz="2400">
                <a:latin typeface="Times New Roman" panose="02020603050405020304" pitchFamily="16" charset="0"/>
                <a:cs typeface="Times New Roman" panose="02020603050405020304" pitchFamily="16" charset="0"/>
              </a:rPr>
              <a:t> </a:t>
            </a:r>
            <a:endParaRPr lang="en-US" sz="2400">
              <a:latin typeface="Times New Roman" panose="02020603050405020304" pitchFamily="16" charset="0"/>
              <a:cs typeface="Times New Roman" panose="02020603050405020304" pitchFamily="16" charset="0"/>
            </a:endParaRPr>
          </a:p>
          <a:p>
            <a:pPr marL="285750" indent="-285750" algn="just">
              <a:buFont typeface="Wingdings" panose="05000000000000000000" charset="0"/>
              <a:buChar char="Ø"/>
            </a:pPr>
            <a:r>
              <a:rPr lang="en-US" sz="2400">
                <a:latin typeface="Times New Roman" panose="02020603050405020304" pitchFamily="16" charset="0"/>
                <a:cs typeface="Times New Roman" panose="02020603050405020304" pitchFamily="16" charset="0"/>
              </a:rPr>
              <a:t>This model is trained using large datasets of annotated images and videos, which enable it to learn to recognize the key points and joints of the human body and to infer the relative position and orientation of different body parts.</a:t>
            </a:r>
            <a:endParaRPr lang="en-US" sz="2400">
              <a:latin typeface="Times New Roman" panose="02020603050405020304" pitchFamily="16" charset="0"/>
              <a:cs typeface="Times New Roman" panose="02020603050405020304" pitchFamily="16" charset="0"/>
            </a:endParaRPr>
          </a:p>
          <a:p>
            <a:pPr marL="285750" indent="-285750" algn="just">
              <a:buFont typeface="Wingdings" panose="05000000000000000000" charset="0"/>
              <a:buChar char="Ø"/>
            </a:pPr>
            <a:endParaRPr lang="en-US" sz="2400">
              <a:latin typeface="Times New Roman" panose="02020603050405020304" pitchFamily="16" charset="0"/>
              <a:cs typeface="Times New Roman" panose="02020603050405020304" pitchFamily="16" charset="0"/>
            </a:endParaRPr>
          </a:p>
          <a:p>
            <a:pPr marL="285750" indent="-285750" algn="just">
              <a:buFont typeface="Wingdings" panose="05000000000000000000" charset="0"/>
              <a:buChar char="Ø"/>
            </a:pPr>
            <a:endParaRPr lang="en-US" sz="2400">
              <a:latin typeface="Times New Roman" panose="02020603050405020304" pitchFamily="16" charset="0"/>
              <a:cs typeface="Times New Roman" panose="02020603050405020304" pitchFamily="16" charset="0"/>
            </a:endParaRPr>
          </a:p>
          <a:p>
            <a:pPr marL="285750" indent="-285750" algn="just">
              <a:buFont typeface="Wingdings" panose="05000000000000000000" charset="0"/>
              <a:buChar char="Ø"/>
            </a:pPr>
            <a:endParaRPr lang="en-US" sz="2400">
              <a:latin typeface="Times New Roman" panose="02020603050405020304" pitchFamily="16" charset="0"/>
              <a:cs typeface="Times New Roman" panose="02020603050405020304" pitchFamily="16" charset="0"/>
            </a:endParaRPr>
          </a:p>
          <a:p>
            <a:pPr marL="285750" indent="-285750" algn="just">
              <a:buFont typeface="Wingdings" panose="05000000000000000000" charset="0"/>
              <a:buChar char="Ø"/>
            </a:pPr>
            <a:endParaRPr lang="en-US" sz="2400">
              <a:latin typeface="Times New Roman" panose="02020603050405020304" pitchFamily="16" charset="0"/>
              <a:cs typeface="Times New Roman" panose="02020603050405020304" pitchFamily="16"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3705" y="251460"/>
            <a:ext cx="9070975" cy="1022985"/>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14</a:t>
            </a: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 </a:t>
            </a:r>
            <a:r>
              <a:rPr kumimoji="0" lang="en-US" alt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Conclusion &amp; Future Scope</a:t>
            </a:r>
            <a:endParaRPr kumimoji="0" lang="en-US" alt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6146" name="Rectangle 2"/>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342900" indent="-342900" algn="just">
              <a:buFont typeface="Wingdings" panose="05000000000000000000" pitchFamily="2" charset="2"/>
              <a:buChar char="Ø"/>
            </a:pPr>
            <a:endParaRPr lang="en-US" altLang="en-IN" sz="2400" dirty="0">
              <a:latin typeface="Times New Roman" panose="02020603050405020304" pitchFamily="16" charset="0"/>
              <a:cs typeface="Times New Roman" panose="02020603050405020304" pitchFamily="16" charset="0"/>
            </a:endParaRPr>
          </a:p>
          <a:p>
            <a:pPr marL="0" indent="0" algn="just">
              <a:lnSpc>
                <a:spcPct val="100000"/>
              </a:lnSpc>
              <a:buFont typeface="Wingdings" panose="05000000000000000000" pitchFamily="2" charset="2"/>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0" indent="0" algn="just">
              <a:lnSpc>
                <a:spcPct val="100000"/>
              </a:lnSpc>
              <a:buFont typeface="Wingdings" panose="05000000000000000000" pitchFamily="2" charset="2"/>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
        <p:nvSpPr>
          <p:cNvPr id="3" name="Text Box 2"/>
          <p:cNvSpPr txBox="1"/>
          <p:nvPr/>
        </p:nvSpPr>
        <p:spPr>
          <a:xfrm>
            <a:off x="433705" y="1547495"/>
            <a:ext cx="8927465" cy="4707890"/>
          </a:xfrm>
          <a:prstGeom prst="rect">
            <a:avLst/>
          </a:prstGeom>
          <a:noFill/>
        </p:spPr>
        <p:txBody>
          <a:bodyPr wrap="square" rtlCol="0">
            <a:spAutoFit/>
          </a:bodyPr>
          <a:p>
            <a:pPr marL="285750" indent="-285750" algn="just">
              <a:buFont typeface="Wingdings" panose="05000000000000000000" charset="0"/>
              <a:buChar char="Ø"/>
            </a:pPr>
            <a:r>
              <a:rPr lang="en-US" sz="2000">
                <a:latin typeface="Times New Roman" panose="02020603050405020304" pitchFamily="16" charset="0"/>
                <a:cs typeface="Times New Roman" panose="02020603050405020304" pitchFamily="16" charset="0"/>
              </a:rPr>
              <a:t>Augmented Reality: Human pose estimation could be used in augmented reality applications to track the movements of a person's body and animate virtual characters accordingly, creating a more immersive experience.</a:t>
            </a:r>
            <a:endParaRPr lang="en-US" sz="2000">
              <a:latin typeface="Times New Roman" panose="02020603050405020304" pitchFamily="16" charset="0"/>
              <a:cs typeface="Times New Roman" panose="02020603050405020304" pitchFamily="16" charset="0"/>
            </a:endParaRPr>
          </a:p>
          <a:p>
            <a:pPr algn="just">
              <a:buFont typeface="Wingdings" panose="05000000000000000000" charset="0"/>
            </a:pPr>
            <a:endParaRPr lang="en-US" sz="2000">
              <a:latin typeface="Times New Roman" panose="02020603050405020304" pitchFamily="16" charset="0"/>
              <a:cs typeface="Times New Roman" panose="02020603050405020304" pitchFamily="16" charset="0"/>
            </a:endParaRPr>
          </a:p>
          <a:p>
            <a:pPr marL="285750" indent="-285750" algn="just">
              <a:buFont typeface="Wingdings" panose="05000000000000000000" charset="0"/>
              <a:buChar char="Ø"/>
            </a:pPr>
            <a:r>
              <a:rPr lang="en-US" sz="2000">
                <a:latin typeface="Times New Roman" panose="02020603050405020304" pitchFamily="16" charset="0"/>
                <a:cs typeface="Times New Roman" panose="02020603050405020304" pitchFamily="16" charset="0"/>
              </a:rPr>
              <a:t>Sports: In sports, human pose estimation could be used to analyze and improve athletic performance by tracking the movements of athletes during training and competitions.</a:t>
            </a:r>
            <a:endParaRPr lang="en-US" sz="2000">
              <a:latin typeface="Times New Roman" panose="02020603050405020304" pitchFamily="16" charset="0"/>
              <a:cs typeface="Times New Roman" panose="02020603050405020304" pitchFamily="16" charset="0"/>
            </a:endParaRPr>
          </a:p>
          <a:p>
            <a:pPr algn="just">
              <a:buFont typeface="Wingdings" panose="05000000000000000000" charset="0"/>
            </a:pPr>
            <a:endParaRPr lang="en-US" sz="2000">
              <a:latin typeface="Times New Roman" panose="02020603050405020304" pitchFamily="16" charset="0"/>
              <a:cs typeface="Times New Roman" panose="02020603050405020304" pitchFamily="16" charset="0"/>
            </a:endParaRPr>
          </a:p>
          <a:p>
            <a:pPr marL="285750" indent="-285750" algn="just">
              <a:buFont typeface="Wingdings" panose="05000000000000000000" charset="0"/>
              <a:buChar char="Ø"/>
            </a:pPr>
            <a:r>
              <a:rPr lang="en-US" sz="2000">
                <a:latin typeface="Times New Roman" panose="02020603050405020304" pitchFamily="16" charset="0"/>
                <a:cs typeface="Times New Roman" panose="02020603050405020304" pitchFamily="16" charset="0"/>
              </a:rPr>
              <a:t>Healthcare: In healthcare, human pose estimation could be used to monitor patients' movements and track their progress during physical therapy and rehabilitation.</a:t>
            </a:r>
            <a:endParaRPr lang="en-US" sz="2000">
              <a:latin typeface="Times New Roman" panose="02020603050405020304" pitchFamily="16" charset="0"/>
              <a:cs typeface="Times New Roman" panose="02020603050405020304" pitchFamily="16" charset="0"/>
            </a:endParaRPr>
          </a:p>
          <a:p>
            <a:pPr algn="just">
              <a:buFont typeface="Wingdings" panose="05000000000000000000" charset="0"/>
            </a:pPr>
            <a:endParaRPr lang="en-US" sz="2000">
              <a:latin typeface="Times New Roman" panose="02020603050405020304" pitchFamily="16" charset="0"/>
              <a:cs typeface="Times New Roman" panose="02020603050405020304" pitchFamily="16" charset="0"/>
            </a:endParaRPr>
          </a:p>
          <a:p>
            <a:pPr marL="285750" indent="-285750" algn="just">
              <a:buFont typeface="Wingdings" panose="05000000000000000000" charset="0"/>
              <a:buChar char="Ø"/>
            </a:pPr>
            <a:r>
              <a:rPr lang="en-US" sz="2000">
                <a:latin typeface="Times New Roman" panose="02020603050405020304" pitchFamily="16" charset="0"/>
                <a:cs typeface="Times New Roman" panose="02020603050405020304" pitchFamily="16" charset="0"/>
              </a:rPr>
              <a:t>Gaming: Human pose estimation could be used in gaming to create more interactive experiences that respond to the player's movements and gestures.</a:t>
            </a:r>
            <a:endParaRPr lang="en-US" sz="2000">
              <a:latin typeface="Times New Roman" panose="02020603050405020304" pitchFamily="16" charset="0"/>
              <a:cs typeface="Times New Roman" panose="02020603050405020304" pitchFamily="16" charset="0"/>
            </a:endParaRPr>
          </a:p>
          <a:p>
            <a:pPr marL="285750" indent="-285750" algn="just">
              <a:buFont typeface="Wingdings" panose="05000000000000000000" charset="0"/>
              <a:buChar char="Ø"/>
            </a:pPr>
            <a:endParaRPr lang="en-US" sz="2000">
              <a:latin typeface="Times New Roman" panose="02020603050405020304" pitchFamily="16" charset="0"/>
              <a:cs typeface="Times New Roman" panose="02020603050405020304" pitchFamily="16"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3705" y="179070"/>
            <a:ext cx="9070975" cy="107442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15</a:t>
            </a: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a:t>
            </a:r>
            <a:r>
              <a:rPr kumimoji="0" lang="en-US" alt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 References</a:t>
            </a:r>
            <a:endParaRPr kumimoji="0" lang="en-US" alt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6146" name="Rectangle 2"/>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342900" indent="-342900" algn="just">
              <a:buFont typeface="Wingdings" panose="05000000000000000000" pitchFamily="2" charset="2"/>
              <a:buChar char="Ø"/>
            </a:pPr>
            <a:endParaRPr lang="en-US" altLang="en-IN" sz="2400" dirty="0">
              <a:latin typeface="Times New Roman" panose="02020603050405020304" pitchFamily="16" charset="0"/>
              <a:cs typeface="Times New Roman" panose="02020603050405020304" pitchFamily="16" charset="0"/>
            </a:endParaRPr>
          </a:p>
          <a:p>
            <a:pPr marL="0" indent="0" algn="just">
              <a:lnSpc>
                <a:spcPct val="100000"/>
              </a:lnSpc>
              <a:buFont typeface="Wingdings" panose="05000000000000000000" pitchFamily="2" charset="2"/>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0" indent="0" algn="just">
              <a:lnSpc>
                <a:spcPct val="100000"/>
              </a:lnSpc>
              <a:buFont typeface="Wingdings" panose="05000000000000000000" pitchFamily="2" charset="2"/>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
        <p:nvSpPr>
          <p:cNvPr id="3" name="Text Box 2"/>
          <p:cNvSpPr txBox="1"/>
          <p:nvPr/>
        </p:nvSpPr>
        <p:spPr>
          <a:xfrm>
            <a:off x="433705" y="1601470"/>
            <a:ext cx="8927465" cy="4707890"/>
          </a:xfrm>
          <a:prstGeom prst="rect">
            <a:avLst/>
          </a:prstGeom>
          <a:noFill/>
        </p:spPr>
        <p:txBody>
          <a:bodyPr wrap="square" rtlCol="0">
            <a:spAutoFit/>
          </a:bodyPr>
          <a:p>
            <a:pPr marL="285750" indent="-285750" algn="just">
              <a:buFont typeface="Wingdings" panose="05000000000000000000" charset="0"/>
              <a:buChar char="Ø"/>
            </a:pPr>
            <a:r>
              <a:rPr lang="en-US" sz="2000">
                <a:latin typeface="Times New Roman" panose="02020603050405020304" pitchFamily="16" charset="0"/>
                <a:cs typeface="Times New Roman" panose="02020603050405020304" pitchFamily="16" charset="0"/>
              </a:rPr>
              <a:t>[</a:t>
            </a:r>
            <a:r>
              <a:rPr lang="en-IN" altLang="en-US" sz="2000">
                <a:latin typeface="Times New Roman" panose="02020603050405020304" pitchFamily="16" charset="0"/>
                <a:cs typeface="Times New Roman" panose="02020603050405020304" pitchFamily="16" charset="0"/>
              </a:rPr>
              <a:t>1</a:t>
            </a:r>
            <a:r>
              <a:rPr lang="en-US" sz="2000">
                <a:latin typeface="Times New Roman" panose="02020603050405020304" pitchFamily="16" charset="0"/>
                <a:cs typeface="Times New Roman" panose="02020603050405020304" pitchFamily="16" charset="0"/>
              </a:rPr>
              <a:t>] Srinivasan, D. (2019). Deep human pose estimation: </a:t>
            </a:r>
            <a:r>
              <a:rPr sz="2000">
                <a:latin typeface="Times New Roman" panose="02020603050405020304" pitchFamily="16" charset="0"/>
                <a:cs typeface="Times New Roman" panose="02020603050405020304" pitchFamily="16" charset="0"/>
              </a:rPr>
              <a:t>A Deep Learning Framework for Human Pose Estimation in Gym Environments</a:t>
            </a:r>
            <a:r>
              <a:rPr lang="en-US" sz="2000">
                <a:latin typeface="Times New Roman" panose="02020603050405020304" pitchFamily="16" charset="0"/>
                <a:cs typeface="Times New Roman" panose="02020603050405020304" pitchFamily="16" charset="0"/>
              </a:rPr>
              <a:t>.</a:t>
            </a:r>
            <a:endParaRPr lang="en-US" sz="2000">
              <a:latin typeface="Times New Roman" panose="02020603050405020304" pitchFamily="16" charset="0"/>
              <a:cs typeface="Times New Roman" panose="02020603050405020304" pitchFamily="16" charset="0"/>
            </a:endParaRPr>
          </a:p>
          <a:p>
            <a:pPr marL="285750" indent="-285750" algn="just">
              <a:buFont typeface="Wingdings" panose="05000000000000000000" charset="0"/>
              <a:buChar char="Ø"/>
            </a:pPr>
            <a:endParaRPr sz="2000">
              <a:latin typeface="Times New Roman" panose="02020603050405020304" pitchFamily="16" charset="0"/>
              <a:cs typeface="Times New Roman" panose="02020603050405020304" pitchFamily="16" charset="0"/>
            </a:endParaRPr>
          </a:p>
          <a:p>
            <a:pPr marL="285750" indent="-285750" algn="just">
              <a:buFont typeface="Wingdings" panose="05000000000000000000" charset="0"/>
              <a:buChar char="Ø"/>
            </a:pPr>
            <a:r>
              <a:rPr lang="en-US" altLang="en-US" sz="2000" dirty="0">
                <a:latin typeface="Times New Roman" panose="02020603050405020304" pitchFamily="16" charset="0"/>
                <a:cs typeface="Times New Roman" panose="02020603050405020304" pitchFamily="16" charset="0"/>
                <a:sym typeface="+mn-ea"/>
              </a:rPr>
              <a:t>[</a:t>
            </a:r>
            <a:r>
              <a:rPr lang="en-IN" altLang="en-US" sz="2000" dirty="0">
                <a:latin typeface="Times New Roman" panose="02020603050405020304" pitchFamily="16" charset="0"/>
                <a:cs typeface="Times New Roman" panose="02020603050405020304" pitchFamily="16" charset="0"/>
                <a:sym typeface="+mn-ea"/>
              </a:rPr>
              <a:t>2</a:t>
            </a:r>
            <a:r>
              <a:rPr lang="en-US" altLang="en-US" sz="2000" dirty="0">
                <a:latin typeface="Times New Roman" panose="02020603050405020304" pitchFamily="16" charset="0"/>
                <a:cs typeface="Times New Roman" panose="02020603050405020304" pitchFamily="16" charset="0"/>
                <a:sym typeface="+mn-ea"/>
              </a:rPr>
              <a:t>]</a:t>
            </a:r>
            <a:r>
              <a:rPr lang="en-US" altLang="en-US" sz="2000">
                <a:latin typeface="Times New Roman" panose="02020603050405020304" pitchFamily="16" charset="0"/>
                <a:cs typeface="Times New Roman" panose="02020603050405020304" pitchFamily="16" charset="0"/>
                <a:sym typeface="+mn-ea"/>
              </a:rPr>
              <a:t>M. Pfeiffer, A. Dornbush, R. Berlich</a:t>
            </a:r>
            <a:r>
              <a:rPr lang="en-US" altLang="en-US" sz="2000" dirty="0">
                <a:latin typeface="Times New Roman" panose="02020603050405020304" pitchFamily="16" charset="0"/>
                <a:cs typeface="Times New Roman" panose="02020603050405020304" pitchFamily="16" charset="0"/>
                <a:sym typeface="+mn-ea"/>
              </a:rPr>
              <a:t> introduced a Pose2Pose: Pose Estimation for Action Transfer in the Gym.</a:t>
            </a:r>
            <a:endParaRPr lang="en-US" altLang="en-US" sz="2000" dirty="0">
              <a:latin typeface="Times New Roman" panose="02020603050405020304" pitchFamily="16" charset="0"/>
              <a:cs typeface="Times New Roman" panose="02020603050405020304" pitchFamily="16" charset="0"/>
              <a:sym typeface="+mn-ea"/>
            </a:endParaRPr>
          </a:p>
          <a:p>
            <a:pPr algn="just">
              <a:buFont typeface="Wingdings" panose="05000000000000000000" charset="0"/>
            </a:pPr>
            <a:endParaRPr lang="en-US" altLang="en-US" sz="2000" dirty="0">
              <a:latin typeface="Times New Roman" panose="02020603050405020304" pitchFamily="16" charset="0"/>
              <a:cs typeface="Times New Roman" panose="02020603050405020304" pitchFamily="16" charset="0"/>
              <a:sym typeface="+mn-ea"/>
            </a:endParaRPr>
          </a:p>
          <a:p>
            <a:pPr marL="285750" indent="-285750" algn="just">
              <a:buFont typeface="Wingdings" panose="05000000000000000000" charset="0"/>
              <a:buChar char="Ø"/>
            </a:pPr>
            <a:r>
              <a:rPr lang="en-US" sz="2000">
                <a:latin typeface="Times New Roman" panose="02020603050405020304" pitchFamily="16" charset="0"/>
                <a:cs typeface="Times New Roman" panose="02020603050405020304" pitchFamily="16" charset="0"/>
              </a:rPr>
              <a:t>[</a:t>
            </a:r>
            <a:r>
              <a:rPr lang="en-IN" altLang="en-US" sz="2000">
                <a:latin typeface="Times New Roman" panose="02020603050405020304" pitchFamily="16" charset="0"/>
                <a:cs typeface="Times New Roman" panose="02020603050405020304" pitchFamily="16" charset="0"/>
              </a:rPr>
              <a:t>3</a:t>
            </a:r>
            <a:r>
              <a:rPr lang="en-US" sz="2000">
                <a:latin typeface="Times New Roman" panose="02020603050405020304" pitchFamily="16" charset="0"/>
                <a:cs typeface="Times New Roman" panose="02020603050405020304" pitchFamily="16" charset="0"/>
              </a:rPr>
              <a:t>] Wei, S. E., V., Kanade, T., &amp; Sheikh, Y. (201</a:t>
            </a:r>
            <a:r>
              <a:rPr lang="en-IN" altLang="en-US" sz="2000">
                <a:latin typeface="Times New Roman" panose="02020603050405020304" pitchFamily="16" charset="0"/>
                <a:cs typeface="Times New Roman" panose="02020603050405020304" pitchFamily="16" charset="0"/>
              </a:rPr>
              <a:t>9</a:t>
            </a:r>
            <a:r>
              <a:rPr lang="en-US" sz="2000">
                <a:latin typeface="Times New Roman" panose="02020603050405020304" pitchFamily="16" charset="0"/>
                <a:cs typeface="Times New Roman" panose="02020603050405020304" pitchFamily="16" charset="0"/>
              </a:rPr>
              <a:t>). DeepPose: Human Pose Estimation via Deep Neural Networks"</a:t>
            </a:r>
            <a:r>
              <a:rPr lang="en-IN" altLang="en-US" sz="2000">
                <a:latin typeface="Times New Roman" panose="02020603050405020304" pitchFamily="16" charset="0"/>
                <a:cs typeface="Times New Roman" panose="02020603050405020304" pitchFamily="16" charset="0"/>
              </a:rPr>
              <a:t>.</a:t>
            </a:r>
            <a:endParaRPr lang="en-IN" altLang="en-US" sz="2000">
              <a:latin typeface="Times New Roman" panose="02020603050405020304" pitchFamily="16" charset="0"/>
              <a:cs typeface="Times New Roman" panose="02020603050405020304" pitchFamily="16" charset="0"/>
            </a:endParaRPr>
          </a:p>
          <a:p>
            <a:pPr marL="285750" indent="-285750" algn="just">
              <a:buFont typeface="Wingdings" panose="05000000000000000000" charset="0"/>
              <a:buChar char="Ø"/>
            </a:pPr>
            <a:endParaRPr lang="en-IN" altLang="en-US" sz="2000" dirty="0" err="1">
              <a:latin typeface="Times New Roman" panose="02020603050405020304" pitchFamily="16" charset="0"/>
              <a:cs typeface="Times New Roman" panose="02020603050405020304" pitchFamily="16" charset="0"/>
              <a:sym typeface="+mn-ea"/>
            </a:endParaRPr>
          </a:p>
          <a:p>
            <a:pPr marL="285750" indent="-285750" algn="just">
              <a:buFont typeface="Wingdings" panose="05000000000000000000" charset="0"/>
              <a:buChar char="Ø"/>
            </a:pPr>
            <a:r>
              <a:rPr lang="en-US" altLang="en-US" sz="2000" dirty="0" err="1">
                <a:latin typeface="Times New Roman" panose="02020603050405020304" pitchFamily="16" charset="0"/>
                <a:cs typeface="Times New Roman" panose="02020603050405020304" pitchFamily="16" charset="0"/>
                <a:sym typeface="+mn-ea"/>
              </a:rPr>
              <a:t>[</a:t>
            </a:r>
            <a:r>
              <a:rPr lang="en-IN" altLang="en-US" sz="2000" dirty="0" err="1">
                <a:latin typeface="Times New Roman" panose="02020603050405020304" pitchFamily="16" charset="0"/>
                <a:cs typeface="Times New Roman" panose="02020603050405020304" pitchFamily="16" charset="0"/>
                <a:sym typeface="+mn-ea"/>
              </a:rPr>
              <a:t>4</a:t>
            </a:r>
            <a:r>
              <a:rPr lang="en-US" altLang="en-US" sz="2000" dirty="0" err="1">
                <a:latin typeface="Times New Roman" panose="02020603050405020304" pitchFamily="16" charset="0"/>
                <a:cs typeface="Times New Roman" panose="02020603050405020304" pitchFamily="16" charset="0"/>
                <a:sym typeface="+mn-ea"/>
              </a:rPr>
              <a:t>] N.Robertson</a:t>
            </a:r>
            <a:r>
              <a:rPr lang="en-US" altLang="en-US" sz="2000" dirty="0">
                <a:latin typeface="Times New Roman" panose="02020603050405020304" pitchFamily="16" charset="0"/>
                <a:cs typeface="Times New Roman" panose="02020603050405020304" pitchFamily="16" charset="0"/>
                <a:sym typeface="+mn-ea"/>
              </a:rPr>
              <a:t> and </a:t>
            </a:r>
            <a:r>
              <a:rPr lang="en-US" altLang="en-US" sz="2000" dirty="0" err="1">
                <a:latin typeface="Times New Roman" panose="02020603050405020304" pitchFamily="16" charset="0"/>
                <a:cs typeface="Times New Roman" panose="02020603050405020304" pitchFamily="16" charset="0"/>
                <a:sym typeface="+mn-ea"/>
              </a:rPr>
              <a:t>Issac</a:t>
            </a:r>
            <a:r>
              <a:rPr lang="en-US" altLang="en-US" sz="2000" dirty="0">
                <a:latin typeface="Times New Roman" panose="02020603050405020304" pitchFamily="16" charset="0"/>
                <a:cs typeface="Times New Roman" panose="02020603050405020304" pitchFamily="16" charset="0"/>
                <a:sym typeface="+mn-ea"/>
              </a:rPr>
              <a:t> Reid proposed a general method for human activity recognition in video using Computer Vision and Image Understanding</a:t>
            </a:r>
            <a:r>
              <a:rPr lang="en-US" altLang="en-US" sz="2000" dirty="0" smtClean="0">
                <a:latin typeface="Times New Roman" panose="02020603050405020304" pitchFamily="16" charset="0"/>
                <a:cs typeface="Times New Roman" panose="02020603050405020304" pitchFamily="16" charset="0"/>
                <a:sym typeface="+mn-ea"/>
              </a:rPr>
              <a:t>.</a:t>
            </a:r>
            <a:endParaRPr lang="en-US" altLang="en-US" sz="2000" dirty="0" smtClean="0">
              <a:latin typeface="Times New Roman" panose="02020603050405020304" pitchFamily="16" charset="0"/>
              <a:cs typeface="Times New Roman" panose="02020603050405020304" pitchFamily="16" charset="0"/>
              <a:sym typeface="+mn-ea"/>
            </a:endParaRPr>
          </a:p>
          <a:p>
            <a:pPr marL="285750" indent="-285750" algn="just">
              <a:buFont typeface="Wingdings" panose="05000000000000000000" charset="0"/>
              <a:buChar char="Ø"/>
            </a:pPr>
            <a:endParaRPr lang="en-US" altLang="en-US" sz="2000" dirty="0" smtClean="0">
              <a:latin typeface="Times New Roman" panose="02020603050405020304" pitchFamily="16" charset="0"/>
              <a:cs typeface="Times New Roman" panose="02020603050405020304" pitchFamily="16" charset="0"/>
              <a:sym typeface="+mn-ea"/>
            </a:endParaRPr>
          </a:p>
          <a:p>
            <a:pPr marL="285750" indent="-285750" algn="just">
              <a:buFont typeface="Wingdings" panose="05000000000000000000" charset="0"/>
              <a:buChar char="Ø"/>
            </a:pPr>
            <a:r>
              <a:rPr lang="en-US" altLang="en-US" sz="2000" dirty="0" err="1">
                <a:latin typeface="Times New Roman" panose="02020603050405020304" pitchFamily="16" charset="0"/>
                <a:cs typeface="Times New Roman" panose="02020603050405020304" pitchFamily="16" charset="0"/>
                <a:sym typeface="+mn-ea"/>
              </a:rPr>
              <a:t>[</a:t>
            </a:r>
            <a:r>
              <a:rPr lang="en-IN" altLang="en-US" sz="2000" dirty="0" err="1">
                <a:latin typeface="Times New Roman" panose="02020603050405020304" pitchFamily="16" charset="0"/>
                <a:cs typeface="Times New Roman" panose="02020603050405020304" pitchFamily="16" charset="0"/>
                <a:sym typeface="+mn-ea"/>
              </a:rPr>
              <a:t>5</a:t>
            </a:r>
            <a:r>
              <a:rPr lang="en-US" altLang="en-US" sz="2000" dirty="0" err="1">
                <a:latin typeface="Times New Roman" panose="02020603050405020304" pitchFamily="16" charset="0"/>
                <a:cs typeface="Times New Roman" panose="02020603050405020304" pitchFamily="16" charset="0"/>
                <a:sym typeface="+mn-ea"/>
              </a:rPr>
              <a:t>]</a:t>
            </a:r>
            <a:r>
              <a:rPr lang="en-IN" altLang="en-US" sz="2000" dirty="0" err="1">
                <a:latin typeface="Times New Roman" panose="02020603050405020304" pitchFamily="16" charset="0"/>
                <a:cs typeface="Times New Roman" panose="02020603050405020304" pitchFamily="16" charset="0"/>
                <a:sym typeface="+mn-ea"/>
              </a:rPr>
              <a:t> </a:t>
            </a:r>
            <a:r>
              <a:rPr lang="en-US" altLang="en-US" sz="2000" dirty="0" err="1">
                <a:latin typeface="Times New Roman" panose="02020603050405020304" pitchFamily="16" charset="0"/>
                <a:cs typeface="Times New Roman" panose="02020603050405020304" pitchFamily="16" charset="0"/>
                <a:sym typeface="+mn-ea"/>
              </a:rPr>
              <a:t>ZhuQ</a:t>
            </a:r>
            <a:r>
              <a:rPr lang="en-US" altLang="en-US" sz="2000" dirty="0">
                <a:latin typeface="Times New Roman" panose="02020603050405020304" pitchFamily="16" charset="0"/>
                <a:cs typeface="Times New Roman" panose="02020603050405020304" pitchFamily="16" charset="0"/>
                <a:sym typeface="+mn-ea"/>
              </a:rPr>
              <a:t>-Chen proposed how  S</a:t>
            </a:r>
            <a:r>
              <a:rPr lang="en-US" altLang="en-US" sz="2000" dirty="0" err="1">
                <a:latin typeface="Times New Roman" panose="02020603050405020304" pitchFamily="16" charset="0"/>
                <a:cs typeface="Times New Roman" panose="02020603050405020304" pitchFamily="16" charset="0"/>
                <a:sym typeface="+mn-ea"/>
              </a:rPr>
              <a:t>upervised</a:t>
            </a:r>
            <a:r>
              <a:rPr lang="en-US" altLang="en-US" sz="2000" dirty="0">
                <a:latin typeface="Times New Roman" panose="02020603050405020304" pitchFamily="16" charset="0"/>
                <a:cs typeface="Times New Roman" panose="02020603050405020304" pitchFamily="16" charset="0"/>
                <a:sym typeface="+mn-ea"/>
              </a:rPr>
              <a:t> Deep Learning Method for Human Activity Recognition</a:t>
            </a:r>
            <a:r>
              <a:rPr lang="en-US" altLang="en-US" sz="2000" dirty="0" smtClean="0">
                <a:latin typeface="Times New Roman" panose="02020603050405020304" pitchFamily="16" charset="0"/>
                <a:cs typeface="Times New Roman" panose="02020603050405020304" pitchFamily="16" charset="0"/>
                <a:sym typeface="+mn-ea"/>
              </a:rPr>
              <a:t>.</a:t>
            </a:r>
            <a:endParaRPr lang="en-US" altLang="en-US" sz="2000" dirty="0" smtClean="0">
              <a:latin typeface="Times New Roman" panose="02020603050405020304" pitchFamily="16" charset="0"/>
              <a:cs typeface="Times New Roman" panose="02020603050405020304" pitchFamily="16" charset="0"/>
            </a:endParaRPr>
          </a:p>
          <a:p>
            <a:pPr marL="285750" indent="-285750" algn="just">
              <a:buFont typeface="Wingdings" panose="05000000000000000000" charset="0"/>
              <a:buChar char="Ø"/>
            </a:pPr>
            <a:endParaRPr lang="en-US" sz="2000">
              <a:latin typeface="Times New Roman" panose="02020603050405020304" pitchFamily="16" charset="0"/>
              <a:cs typeface="Times New Roman" panose="02020603050405020304" pitchFamily="16"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p:nvPr/>
        </p:nvSpPr>
        <p:spPr>
          <a:xfrm>
            <a:off x="359410" y="2915920"/>
            <a:ext cx="9070975" cy="1262063"/>
          </a:xfrm>
          <a:prstGeom prst="rect">
            <a:avLst/>
          </a:prstGeom>
          <a:noFill/>
          <a:ln w="9525">
            <a:noFill/>
          </a:ln>
        </p:spPr>
        <p:txBody>
          <a:bodyPr lIns="0" tIns="31680" rIns="0" bIns="0" anchor="ctr" anchorCtr="0"/>
          <a:lstStyle/>
          <a:p>
            <a:pPr algn="ctr" defTabSz="457200" eaLnBrk="1" hangingPunct="1">
              <a:lnSpc>
                <a:spcPct val="93000"/>
              </a:lnSpc>
              <a:buClr>
                <a:srgbClr val="000000"/>
              </a:buClr>
              <a:buSzPct val="100000"/>
              <a:buFont typeface="Times New Roman" panose="02020603050405020304" pitchFamily="16"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b="1" dirty="0">
                <a:solidFill>
                  <a:srgbClr val="000000"/>
                </a:solidFill>
                <a:latin typeface="Times New Roman" panose="02020603050405020304" pitchFamily="16" charset="0"/>
                <a:cs typeface="DejaVu Sans" charset="0"/>
              </a:rPr>
              <a:t>Thank You...!!</a:t>
            </a:r>
            <a:endParaRPr lang="en-IN" altLang="en-US" sz="3600" b="1" dirty="0">
              <a:solidFill>
                <a:srgbClr val="000000"/>
              </a:solidFill>
              <a:latin typeface="Times New Roman" panose="02020603050405020304" pitchFamily="16" charset="0"/>
              <a:ea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p:nvPr/>
        </p:nvSpPr>
        <p:spPr>
          <a:xfrm>
            <a:off x="504825" y="107315"/>
            <a:ext cx="9070975" cy="710565"/>
          </a:xfrm>
          <a:prstGeom prst="rect">
            <a:avLst/>
          </a:prstGeom>
          <a:noFill/>
          <a:ln w="9525">
            <a:noFill/>
          </a:ln>
        </p:spPr>
        <p:txBody>
          <a:bodyPr lIns="0" tIns="31680" rIns="0" bIns="0" anchor="ctr" anchorCtr="0"/>
          <a:lstStyle/>
          <a:p>
            <a:pPr algn="ctr" defTabSz="457200" eaLnBrk="1" hangingPunct="1">
              <a:lnSpc>
                <a:spcPct val="93000"/>
              </a:lnSpc>
              <a:buClr>
                <a:srgbClr val="000000"/>
              </a:buClr>
              <a:buSzPct val="100000"/>
              <a:buFont typeface="Times New Roman" panose="02020603050405020304" pitchFamily="16"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b="1" dirty="0">
                <a:solidFill>
                  <a:srgbClr val="000000"/>
                </a:solidFill>
                <a:latin typeface="Times New Roman" panose="02020603050405020304" pitchFamily="16" charset="0"/>
                <a:cs typeface="DejaVu Sans" charset="0"/>
              </a:rPr>
              <a:t>Contents</a:t>
            </a:r>
            <a:endParaRPr lang="en-IN" altLang="en-US" sz="3600" b="1" dirty="0">
              <a:solidFill>
                <a:srgbClr val="000000"/>
              </a:solidFill>
              <a:latin typeface="Times New Roman" panose="02020603050405020304" pitchFamily="16" charset="0"/>
              <a:ea typeface="DejaVu Sans" charset="0"/>
            </a:endParaRPr>
          </a:p>
        </p:txBody>
      </p:sp>
      <p:sp>
        <p:nvSpPr>
          <p:cNvPr id="10243" name="Rectangle 2"/>
          <p:cNvSpPr/>
          <p:nvPr/>
        </p:nvSpPr>
        <p:spPr>
          <a:xfrm>
            <a:off x="431800" y="817880"/>
            <a:ext cx="9323705" cy="6714490"/>
          </a:xfrm>
          <a:prstGeom prst="rect">
            <a:avLst/>
          </a:prstGeom>
          <a:noFill/>
          <a:ln w="9525">
            <a:noFill/>
          </a:ln>
        </p:spPr>
        <p:txBody>
          <a:bodyPr lIns="0" tIns="21240" rIns="0" bIns="0"/>
          <a:lstStyle/>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000" b="1" dirty="0">
                <a:solidFill>
                  <a:srgbClr val="000000"/>
                </a:solidFill>
                <a:latin typeface="Times New Roman" panose="02020603050405020304" pitchFamily="16" charset="0"/>
                <a:cs typeface="DejaVu Sans" charset="0"/>
              </a:rPr>
              <a:t>Introduction</a:t>
            </a:r>
            <a:endParaRPr lang="en-IN" altLang="en-US" sz="2000" b="1" dirty="0">
              <a:solidFill>
                <a:srgbClr val="000000"/>
              </a:solidFill>
              <a:latin typeface="Times New Roman" panose="02020603050405020304" pitchFamily="16" charset="0"/>
              <a:cs typeface="DejaVu Sans" charset="0"/>
            </a:endParaRP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000" b="1" dirty="0">
                <a:solidFill>
                  <a:srgbClr val="000000"/>
                </a:solidFill>
                <a:latin typeface="Times New Roman" panose="02020603050405020304" pitchFamily="16" charset="0"/>
                <a:cs typeface="DejaVu Sans" charset="0"/>
              </a:rPr>
              <a:t>Objectives</a:t>
            </a:r>
            <a:endParaRPr lang="en-IN" altLang="en-US" sz="2000" b="1" dirty="0">
              <a:solidFill>
                <a:srgbClr val="000000"/>
              </a:solidFill>
              <a:latin typeface="Times New Roman" panose="02020603050405020304" pitchFamily="16" charset="0"/>
              <a:cs typeface="DejaVu Sans" charset="0"/>
            </a:endParaRP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000" b="1" dirty="0">
                <a:solidFill>
                  <a:srgbClr val="000000"/>
                </a:solidFill>
                <a:latin typeface="Times New Roman" panose="02020603050405020304" pitchFamily="16" charset="0"/>
                <a:cs typeface="DejaVu Sans" charset="0"/>
              </a:rPr>
              <a:t>Scope</a:t>
            </a:r>
            <a:endParaRPr lang="en-IN" altLang="en-US" sz="2000" b="1" dirty="0">
              <a:solidFill>
                <a:srgbClr val="000000"/>
              </a:solidFill>
              <a:latin typeface="Times New Roman" panose="02020603050405020304" pitchFamily="16" charset="0"/>
              <a:cs typeface="DejaVu Sans" charset="0"/>
            </a:endParaRP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000" b="1" dirty="0">
                <a:solidFill>
                  <a:srgbClr val="000000"/>
                </a:solidFill>
                <a:latin typeface="Times New Roman" panose="02020603050405020304" pitchFamily="16" charset="0"/>
                <a:cs typeface="DejaVu Sans" charset="0"/>
              </a:rPr>
              <a:t>Literature Survey</a:t>
            </a:r>
            <a:endParaRPr lang="en-IN" altLang="en-US" sz="2000" b="1" dirty="0">
              <a:solidFill>
                <a:srgbClr val="000000"/>
              </a:solidFill>
              <a:latin typeface="Times New Roman" panose="02020603050405020304" pitchFamily="16" charset="0"/>
              <a:cs typeface="DejaVu Sans" charset="0"/>
            </a:endParaRP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000" b="1" dirty="0">
                <a:solidFill>
                  <a:srgbClr val="000000"/>
                </a:solidFill>
                <a:latin typeface="Times New Roman" panose="02020603050405020304" pitchFamily="16" charset="0"/>
                <a:cs typeface="DejaVu Sans" charset="0"/>
              </a:rPr>
              <a:t>Proposed System</a:t>
            </a:r>
            <a:endParaRPr lang="en-IN" altLang="en-US" sz="2000" b="1" dirty="0">
              <a:solidFill>
                <a:srgbClr val="000000"/>
              </a:solidFill>
              <a:latin typeface="Times New Roman" panose="02020603050405020304" pitchFamily="16" charset="0"/>
              <a:cs typeface="DejaVu Sans" charset="0"/>
            </a:endParaRP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000" b="1" dirty="0" smtClean="0">
                <a:solidFill>
                  <a:srgbClr val="000000"/>
                </a:solidFill>
                <a:latin typeface="Times New Roman" panose="02020603050405020304" pitchFamily="16" charset="0"/>
                <a:cs typeface="DejaVu Sans" charset="0"/>
              </a:rPr>
              <a:t>Algorithm Used</a:t>
            </a:r>
            <a:endParaRPr lang="en-IN" altLang="en-US" sz="2000" b="1" dirty="0">
              <a:solidFill>
                <a:srgbClr val="000000"/>
              </a:solidFill>
              <a:latin typeface="Times New Roman" panose="02020603050405020304" pitchFamily="16" charset="0"/>
              <a:cs typeface="DejaVu Sans" charset="0"/>
            </a:endParaRPr>
          </a:p>
          <a:p>
            <a:pPr marL="430530" indent="-32258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000" b="1" dirty="0">
                <a:solidFill>
                  <a:srgbClr val="000000"/>
                </a:solidFill>
                <a:latin typeface="Times New Roman" panose="02020603050405020304" pitchFamily="16" charset="0"/>
                <a:cs typeface="DejaVu Sans" charset="0"/>
              </a:rPr>
              <a:t>Project Outcomes</a:t>
            </a:r>
            <a:endParaRPr lang="en-IN" altLang="en-US" sz="2000" b="1" dirty="0">
              <a:solidFill>
                <a:srgbClr val="000000"/>
              </a:solidFill>
              <a:latin typeface="Times New Roman" panose="02020603050405020304" pitchFamily="16" charset="0"/>
              <a:cs typeface="DejaVu Sans" charset="0"/>
            </a:endParaRP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000" b="1" dirty="0" smtClean="0">
                <a:solidFill>
                  <a:srgbClr val="000000"/>
                </a:solidFill>
                <a:latin typeface="Times New Roman" panose="02020603050405020304" pitchFamily="16" charset="0"/>
                <a:cs typeface="DejaVu Sans" charset="0"/>
              </a:rPr>
              <a:t>Block Diagram</a:t>
            </a:r>
            <a:endParaRPr lang="en-IN" altLang="en-US" sz="2000" b="1" dirty="0">
              <a:solidFill>
                <a:srgbClr val="000000"/>
              </a:solidFill>
              <a:latin typeface="Times New Roman" panose="02020603050405020304" pitchFamily="16" charset="0"/>
              <a:cs typeface="DejaVu Sans" charset="0"/>
            </a:endParaRP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IN" sz="2000" b="1" dirty="0" smtClean="0">
                <a:solidFill>
                  <a:srgbClr val="000000"/>
                </a:solidFill>
                <a:latin typeface="Times New Roman" panose="02020603050405020304" pitchFamily="16" charset="0"/>
                <a:cs typeface="DejaVu Sans" charset="0"/>
              </a:rPr>
              <a:t>Use Case/DFD</a:t>
            </a:r>
            <a:endParaRPr lang="en-US" altLang="en-IN" sz="2000" b="1" dirty="0">
              <a:solidFill>
                <a:srgbClr val="000000"/>
              </a:solidFill>
              <a:latin typeface="Times New Roman" panose="02020603050405020304" pitchFamily="16" charset="0"/>
              <a:cs typeface="DejaVu Sans" charset="0"/>
            </a:endParaRPr>
          </a:p>
          <a:p>
            <a:pPr marL="430530" indent="-32258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000" b="1" dirty="0">
                <a:solidFill>
                  <a:srgbClr val="000000"/>
                </a:solidFill>
                <a:latin typeface="Times New Roman" panose="02020603050405020304" pitchFamily="16" charset="0"/>
                <a:cs typeface="DejaVu Sans" charset="0"/>
              </a:rPr>
              <a:t>Technology Stack</a:t>
            </a:r>
            <a:endParaRPr lang="en-IN" altLang="en-US" sz="2000" b="1" dirty="0">
              <a:solidFill>
                <a:srgbClr val="000000"/>
              </a:solidFill>
              <a:latin typeface="Times New Roman" panose="02020603050405020304" pitchFamily="16" charset="0"/>
              <a:cs typeface="DejaVu Sans" charset="0"/>
            </a:endParaRP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000" b="1" dirty="0">
                <a:solidFill>
                  <a:srgbClr val="000000"/>
                </a:solidFill>
                <a:latin typeface="Times New Roman" panose="02020603050405020304" pitchFamily="16" charset="0"/>
                <a:cs typeface="DejaVu Sans" charset="0"/>
                <a:sym typeface="+mn-ea"/>
              </a:rPr>
              <a:t>Suggestions in Review-1</a:t>
            </a:r>
            <a:endParaRPr lang="en-IN" altLang="en-US" sz="2000" b="1" dirty="0">
              <a:solidFill>
                <a:srgbClr val="000000"/>
              </a:solidFill>
              <a:latin typeface="Times New Roman" panose="02020603050405020304" pitchFamily="16" charset="0"/>
              <a:cs typeface="DejaVu Sans" charset="0"/>
            </a:endParaRP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000" b="1" dirty="0">
                <a:solidFill>
                  <a:srgbClr val="000000"/>
                </a:solidFill>
                <a:latin typeface="Times New Roman" panose="02020603050405020304" pitchFamily="16" charset="0"/>
                <a:cs typeface="DejaVu Sans" charset="0"/>
                <a:sym typeface="+mn-ea"/>
              </a:rPr>
              <a:t>Result and Discussion</a:t>
            </a:r>
            <a:endParaRPr lang="en-IN" altLang="en-US" sz="2000" b="1" dirty="0">
              <a:solidFill>
                <a:srgbClr val="000000"/>
              </a:solidFill>
              <a:latin typeface="Times New Roman" panose="02020603050405020304" pitchFamily="16" charset="0"/>
              <a:cs typeface="DejaVu Sans" charset="0"/>
            </a:endParaRP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000" b="1" dirty="0">
                <a:solidFill>
                  <a:srgbClr val="000000"/>
                </a:solidFill>
                <a:latin typeface="Times New Roman" panose="02020603050405020304" pitchFamily="16" charset="0"/>
                <a:cs typeface="DejaVu Sans" charset="0"/>
                <a:sym typeface="+mn-ea"/>
              </a:rPr>
              <a:t>Conclusion and Future Scope</a:t>
            </a:r>
            <a:endParaRPr lang="en-IN" altLang="en-US" sz="2000" b="1" dirty="0">
              <a:solidFill>
                <a:srgbClr val="000000"/>
              </a:solidFill>
              <a:latin typeface="Times New Roman" panose="02020603050405020304" pitchFamily="16" charset="0"/>
              <a:cs typeface="DejaVu Sans" charset="0"/>
            </a:endParaRP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000" b="1" dirty="0">
                <a:solidFill>
                  <a:srgbClr val="000000"/>
                </a:solidFill>
                <a:latin typeface="Times New Roman" panose="02020603050405020304" pitchFamily="16" charset="0"/>
                <a:cs typeface="DejaVu Sans" charset="0"/>
                <a:sym typeface="+mn-ea"/>
              </a:rPr>
              <a:t>References</a:t>
            </a:r>
            <a:endParaRPr lang="en-IN" altLang="en-US" sz="2000" b="1" dirty="0">
              <a:solidFill>
                <a:srgbClr val="000000"/>
              </a:solidFill>
              <a:latin typeface="Times New Roman" panose="02020603050405020304" pitchFamily="16" charset="0"/>
              <a:cs typeface="DejaVu Sans" charset="0"/>
            </a:endParaRPr>
          </a:p>
          <a:p>
            <a:pPr marL="430530" indent="-32258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000" b="1" dirty="0">
              <a:solidFill>
                <a:srgbClr val="000000"/>
              </a:solidFill>
              <a:latin typeface="Times New Roman" panose="02020603050405020304" pitchFamily="16" charset="0"/>
              <a:cs typeface="DejaVu Sans" charset="0"/>
            </a:endParaRP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US" altLang="en-IN" sz="2000" b="1" dirty="0">
              <a:solidFill>
                <a:srgbClr val="000000"/>
              </a:solidFill>
              <a:latin typeface="Times New Roman" panose="02020603050405020304" pitchFamily="16" charset="0"/>
              <a:cs typeface="DejaVu Sans" charset="0"/>
            </a:endParaRP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000" b="1" dirty="0">
              <a:solidFill>
                <a:srgbClr val="000000"/>
              </a:solidFill>
              <a:latin typeface="Times New Roman" panose="02020603050405020304" pitchFamily="16" charset="0"/>
              <a:cs typeface="DejaVu Sans" charset="0"/>
            </a:endParaRPr>
          </a:p>
          <a:p>
            <a:pPr marL="430530" indent="-322580" defTabSz="457200" eaLnBrk="1" hangingPunct="1">
              <a:lnSpc>
                <a:spcPct val="15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cs typeface="DejaVu Sans" charset="0"/>
            </a:endParaRPr>
          </a:p>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ea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555" y="251460"/>
            <a:ext cx="9070975" cy="89662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1. Introduction</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12291" name="Rectangle 2"/>
          <p:cNvSpPr/>
          <p:nvPr/>
        </p:nvSpPr>
        <p:spPr>
          <a:xfrm>
            <a:off x="287655" y="1403350"/>
            <a:ext cx="9188450" cy="4989830"/>
          </a:xfrm>
          <a:prstGeom prst="rect">
            <a:avLst/>
          </a:prstGeom>
          <a:noFill/>
          <a:ln w="9525">
            <a:noFill/>
          </a:ln>
        </p:spPr>
        <p:txBody>
          <a:bodyPr lIns="0" tIns="21240" rIns="0" bIns="0"/>
          <a:lstStyle/>
          <a:p>
            <a:pPr marL="450850" lvl="0" indent="-342900" algn="just" eaLnBrk="1" fontAlgn="auto" hangingPunct="1">
              <a:lnSpc>
                <a:spcPct val="150000"/>
              </a:lnSpc>
              <a:spcAft>
                <a:spcPts val="0"/>
              </a:spcAft>
              <a:buClr>
                <a:schemeClr val="tx1"/>
              </a:buClr>
              <a:buFont typeface="Wingdings" panose="05000000000000000000" pitchFamily="2" charset="2"/>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sz="2400" dirty="0">
                <a:latin typeface="Times New Roman" panose="02020603050405020304" pitchFamily="16" charset="0"/>
                <a:cs typeface="Times New Roman" panose="02020603050405020304" pitchFamily="16" charset="0"/>
              </a:rPr>
              <a:t>Human activity recognition (HAR) is the process of automatically identifying and classifying human activities from sensor </a:t>
            </a:r>
            <a:r>
              <a:rPr lang="en-US" sz="2400" dirty="0" smtClean="0">
                <a:latin typeface="Times New Roman" panose="02020603050405020304" pitchFamily="16" charset="0"/>
                <a:cs typeface="Times New Roman" panose="02020603050405020304" pitchFamily="16" charset="0"/>
              </a:rPr>
              <a:t>such </a:t>
            </a:r>
            <a:r>
              <a:rPr lang="en-US" sz="2400" dirty="0">
                <a:latin typeface="Times New Roman" panose="02020603050405020304" pitchFamily="16" charset="0"/>
                <a:cs typeface="Times New Roman" panose="02020603050405020304" pitchFamily="16" charset="0"/>
              </a:rPr>
              <a:t>as </a:t>
            </a:r>
            <a:r>
              <a:rPr lang="en-US" sz="2400" dirty="0" smtClean="0">
                <a:latin typeface="Times New Roman" panose="02020603050405020304" pitchFamily="16" charset="0"/>
                <a:cs typeface="Times New Roman" panose="02020603050405020304" pitchFamily="16" charset="0"/>
              </a:rPr>
              <a:t>video </a:t>
            </a:r>
            <a:r>
              <a:rPr lang="en-US" sz="2400" dirty="0">
                <a:latin typeface="Times New Roman" panose="02020603050405020304" pitchFamily="16" charset="0"/>
                <a:cs typeface="Times New Roman" panose="02020603050405020304" pitchFamily="16" charset="0"/>
              </a:rPr>
              <a:t>data.</a:t>
            </a:r>
            <a:endParaRPr lang="en-US" sz="2400" dirty="0">
              <a:latin typeface="Times New Roman" panose="02020603050405020304" pitchFamily="16" charset="0"/>
              <a:cs typeface="Times New Roman" panose="02020603050405020304" pitchFamily="16" charset="0"/>
            </a:endParaRPr>
          </a:p>
          <a:p>
            <a:pPr marL="450850" lvl="0" indent="-342900" algn="just" eaLnBrk="1" fontAlgn="auto" hangingPunct="1">
              <a:lnSpc>
                <a:spcPct val="150000"/>
              </a:lnSpc>
              <a:spcAft>
                <a:spcPts val="0"/>
              </a:spcAft>
              <a:buClr>
                <a:schemeClr val="tx1"/>
              </a:buClr>
              <a:buFont typeface="Wingdings" panose="05000000000000000000" pitchFamily="2" charset="2"/>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sz="2400" dirty="0">
                <a:latin typeface="Times New Roman" panose="02020603050405020304" pitchFamily="16" charset="0"/>
                <a:cs typeface="Times New Roman" panose="02020603050405020304" pitchFamily="16" charset="0"/>
              </a:rPr>
              <a:t>The </a:t>
            </a:r>
            <a:r>
              <a:rPr lang="en-US" sz="2400" dirty="0" smtClean="0">
                <a:latin typeface="Times New Roman" panose="02020603050405020304" pitchFamily="16" charset="0"/>
                <a:cs typeface="Times New Roman" panose="02020603050405020304" pitchFamily="16" charset="0"/>
              </a:rPr>
              <a:t>HAR </a:t>
            </a:r>
            <a:r>
              <a:rPr lang="en-US" sz="2400" dirty="0">
                <a:latin typeface="Times New Roman" panose="02020603050405020304" pitchFamily="16" charset="0"/>
                <a:cs typeface="Times New Roman" panose="02020603050405020304" pitchFamily="16" charset="0"/>
              </a:rPr>
              <a:t>is to create systems that can accurately recognize </a:t>
            </a:r>
            <a:r>
              <a:rPr lang="en-US" sz="2400" dirty="0" smtClean="0">
                <a:latin typeface="Times New Roman" panose="02020603050405020304" pitchFamily="16" charset="0"/>
                <a:cs typeface="Times New Roman" panose="02020603050405020304" pitchFamily="16" charset="0"/>
              </a:rPr>
              <a:t> </a:t>
            </a:r>
            <a:r>
              <a:rPr lang="en-US" sz="2400" dirty="0">
                <a:latin typeface="Times New Roman" panose="02020603050405020304" pitchFamily="16" charset="0"/>
                <a:cs typeface="Times New Roman" panose="02020603050405020304" pitchFamily="16" charset="0"/>
              </a:rPr>
              <a:t>activities such as walking, running, sitting, standing, and other activities of daily living</a:t>
            </a:r>
            <a:r>
              <a:rPr lang="en-US" sz="2400" dirty="0" smtClean="0">
                <a:latin typeface="Times New Roman" panose="02020603050405020304" pitchFamily="16" charset="0"/>
                <a:cs typeface="Times New Roman" panose="02020603050405020304" pitchFamily="16" charset="0"/>
              </a:rPr>
              <a:t>.</a:t>
            </a:r>
            <a:endParaRPr lang="en-US" sz="2400" dirty="0" smtClean="0">
              <a:latin typeface="Times New Roman" panose="02020603050405020304" pitchFamily="16" charset="0"/>
              <a:cs typeface="Times New Roman" panose="02020603050405020304" pitchFamily="16" charset="0"/>
            </a:endParaRPr>
          </a:p>
          <a:p>
            <a:pPr marL="450850" lvl="0" indent="-342900" algn="just" eaLnBrk="1" fontAlgn="auto" hangingPunct="1">
              <a:lnSpc>
                <a:spcPct val="150000"/>
              </a:lnSpc>
              <a:spcAft>
                <a:spcPts val="0"/>
              </a:spcAft>
              <a:buClr>
                <a:schemeClr val="tx1"/>
              </a:buClr>
              <a:buFont typeface="Wingdings" panose="05000000000000000000" pitchFamily="2" charset="2"/>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sz="2400" dirty="0">
                <a:latin typeface="Times New Roman" panose="02020603050405020304" pitchFamily="16" charset="0"/>
                <a:cs typeface="Times New Roman" panose="02020603050405020304" pitchFamily="16" charset="0"/>
              </a:rPr>
              <a:t>The ultimate goal of HAR is to accurately recognize activities in various contexts and improve quality of life for individuals in different fields.</a:t>
            </a:r>
            <a:endParaRPr lang="en-US" sz="2400" dirty="0">
              <a:latin typeface="Times New Roman" panose="02020603050405020304" pitchFamily="16" charset="0"/>
              <a:cs typeface="Times New Roman" panose="02020603050405020304" pitchFamily="16"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6690" y="1026795"/>
            <a:ext cx="9549130" cy="5633085"/>
          </a:xfrm>
        </p:spPr>
        <p:txBody>
          <a:bodyPr/>
          <a:p>
            <a:pPr algn="just">
              <a:buClr>
                <a:srgbClr val="000000"/>
              </a:buClr>
              <a:buFont typeface="Wingdings" panose="05000000000000000000" charset="0"/>
              <a:buChar char="Ø"/>
            </a:pPr>
            <a:r>
              <a:rPr lang="en-US" sz="2400">
                <a:solidFill>
                  <a:schemeClr val="tx1"/>
                </a:solidFill>
                <a:effectLst>
                  <a:outerShdw blurRad="38100" dist="19050" dir="2700000" algn="tl" rotWithShape="0">
                    <a:schemeClr val="dk1">
                      <a:alpha val="40000"/>
                    </a:schemeClr>
                  </a:outerShdw>
                </a:effectLst>
                <a:latin typeface="Times New Roman" panose="02020603050405020304" pitchFamily="16" charset="0"/>
                <a:cs typeface="Times New Roman" panose="02020603050405020304" pitchFamily="16" charset="0"/>
              </a:rPr>
              <a:t>Problem Identified</a:t>
            </a:r>
            <a:r>
              <a:rPr lang="en-US" sz="2400">
                <a:latin typeface="Times New Roman" panose="02020603050405020304" pitchFamily="16" charset="0"/>
                <a:cs typeface="Times New Roman" panose="02020603050405020304" pitchFamily="16" charset="0"/>
              </a:rPr>
              <a:t> : identifying a physical activity carried out by an individual dependent on a trace of movement within a certain environment. </a:t>
            </a:r>
            <a:endParaRPr lang="en-US" sz="2400">
              <a:latin typeface="Times New Roman" panose="02020603050405020304" pitchFamily="16" charset="0"/>
              <a:cs typeface="Times New Roman" panose="02020603050405020304" pitchFamily="16" charset="0"/>
            </a:endParaRPr>
          </a:p>
          <a:p>
            <a:pPr marL="0" indent="0" algn="just">
              <a:buClr>
                <a:srgbClr val="000000"/>
              </a:buClr>
              <a:buFont typeface="Wingdings" panose="05000000000000000000" charset="0"/>
              <a:buNone/>
            </a:pPr>
            <a:endParaRPr lang="en-US" sz="2400">
              <a:latin typeface="Times New Roman" panose="02020603050405020304" pitchFamily="16" charset="0"/>
              <a:cs typeface="Times New Roman" panose="02020603050405020304" pitchFamily="16" charset="0"/>
            </a:endParaRPr>
          </a:p>
          <a:p>
            <a:pPr algn="just">
              <a:buClr>
                <a:srgbClr val="000000"/>
              </a:buClr>
              <a:buFont typeface="Wingdings" panose="05000000000000000000" charset="0"/>
              <a:buChar char="Ø"/>
            </a:pPr>
            <a:r>
              <a:rPr lang="en-US" sz="2400">
                <a:latin typeface="Times New Roman" panose="02020603050405020304" pitchFamily="16" charset="0"/>
                <a:cs typeface="Times New Roman" panose="02020603050405020304" pitchFamily="16" charset="0"/>
              </a:rPr>
              <a:t>The challenge arises as there is no explicit approach to deduce human actions from sensor information in a general manner</a:t>
            </a:r>
            <a:endParaRPr lang="en-US" sz="2400">
              <a:latin typeface="Times New Roman" panose="02020603050405020304" pitchFamily="16" charset="0"/>
              <a:cs typeface="Times New Roman" panose="02020603050405020304" pitchFamily="16" charset="0"/>
            </a:endParaRPr>
          </a:p>
          <a:p>
            <a:pPr marL="0" indent="0" algn="just">
              <a:buClr>
                <a:srgbClr val="000000"/>
              </a:buClr>
              <a:buFont typeface="Wingdings" panose="05000000000000000000" charset="0"/>
              <a:buNone/>
            </a:pPr>
            <a:endParaRPr lang="en-US" sz="2400">
              <a:latin typeface="Times New Roman" panose="02020603050405020304" pitchFamily="16" charset="0"/>
              <a:cs typeface="Times New Roman" panose="02020603050405020304" pitchFamily="16" charset="0"/>
            </a:endParaRPr>
          </a:p>
          <a:p>
            <a:pPr algn="just">
              <a:buClr>
                <a:srgbClr val="000000"/>
              </a:buClr>
              <a:buFont typeface="Wingdings" panose="05000000000000000000" charset="0"/>
              <a:buChar char="Ø"/>
            </a:pPr>
            <a:r>
              <a:rPr lang="en-US" sz="2400">
                <a:solidFill>
                  <a:schemeClr val="tx1"/>
                </a:solidFill>
                <a:effectLst>
                  <a:outerShdw blurRad="38100" dist="19050" dir="2700000" algn="tl" rotWithShape="0">
                    <a:schemeClr val="dk1">
                      <a:alpha val="40000"/>
                    </a:schemeClr>
                  </a:outerShdw>
                </a:effectLst>
                <a:latin typeface="Times New Roman" panose="02020603050405020304" pitchFamily="16" charset="0"/>
                <a:cs typeface="Times New Roman" panose="02020603050405020304" pitchFamily="16" charset="0"/>
              </a:rPr>
              <a:t>Solution Proposed </a:t>
            </a:r>
            <a:r>
              <a:rPr lang="en-US" sz="2400">
                <a:latin typeface="Times New Roman" panose="02020603050405020304" pitchFamily="16" charset="0"/>
                <a:cs typeface="Times New Roman" panose="02020603050405020304" pitchFamily="16" charset="0"/>
              </a:rPr>
              <a:t>: characterization of human actions through the automated analysis of video data and is integral in the development of smart computer vision systems.</a:t>
            </a:r>
            <a:endParaRPr lang="en-US" sz="2400">
              <a:latin typeface="Times New Roman" panose="02020603050405020304" pitchFamily="16" charset="0"/>
              <a:cs typeface="Times New Roman" panose="02020603050405020304" pitchFamily="1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555" y="301625"/>
            <a:ext cx="9070975" cy="108458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2. Objectives</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6146" name="Rectangle 2"/>
          <p:cNvSpPr>
            <a:spLocks noChangeArrowheads="1"/>
          </p:cNvSpPr>
          <p:nvPr/>
        </p:nvSpPr>
        <p:spPr bwMode="auto">
          <a:xfrm>
            <a:off x="431800" y="1619250"/>
            <a:ext cx="9070975" cy="5219700"/>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285750" indent="-285750" algn="just">
              <a:lnSpc>
                <a:spcPct val="110000"/>
              </a:lnSpc>
              <a:buFont typeface="Wingdings" panose="05000000000000000000" pitchFamily="2" charset="2"/>
              <a:buChar char="Ø"/>
            </a:pPr>
            <a:r>
              <a:rPr lang="en-US" sz="2400" dirty="0">
                <a:latin typeface="Times New Roman" panose="02020603050405020304" pitchFamily="16" charset="0"/>
                <a:cs typeface="Times New Roman" panose="02020603050405020304" pitchFamily="16" charset="0"/>
              </a:rPr>
              <a:t>Human activity recognition (HAR) aims to classify a person's actions from a series of measurements captured by sensors.</a:t>
            </a:r>
            <a:endParaRPr lang="en-IN" altLang="en-US" sz="2400" dirty="0">
              <a:latin typeface="Times New Roman" panose="02020603050405020304" pitchFamily="16" charset="0"/>
              <a:cs typeface="Times New Roman" panose="02020603050405020304" pitchFamily="16" charset="0"/>
            </a:endParaRPr>
          </a:p>
          <a:p>
            <a:pPr marL="285750" indent="-285750" algn="just">
              <a:lnSpc>
                <a:spcPct val="110000"/>
              </a:lnSpc>
              <a:buFont typeface="Wingdings" panose="05000000000000000000" pitchFamily="2" charset="2"/>
              <a:buChar char="Ø"/>
            </a:pPr>
            <a:r>
              <a:rPr lang="en-US" sz="2400" dirty="0" smtClean="0">
                <a:latin typeface="Times New Roman" panose="02020603050405020304" pitchFamily="16" charset="0"/>
                <a:cs typeface="Times New Roman" panose="02020603050405020304" pitchFamily="16" charset="0"/>
              </a:rPr>
              <a:t>The </a:t>
            </a:r>
            <a:r>
              <a:rPr lang="en-US" sz="2400" dirty="0">
                <a:latin typeface="Times New Roman" panose="02020603050405020304" pitchFamily="16" charset="0"/>
                <a:cs typeface="Times New Roman" panose="02020603050405020304" pitchFamily="16" charset="0"/>
              </a:rPr>
              <a:t>primary goal of HAR is to create a system that can automatically recognize and classify activities such as walking, running, sitting, </a:t>
            </a:r>
            <a:r>
              <a:rPr lang="en-US" sz="2400" dirty="0" smtClean="0">
                <a:latin typeface="Times New Roman" panose="02020603050405020304" pitchFamily="16" charset="0"/>
                <a:cs typeface="Times New Roman" panose="02020603050405020304" pitchFamily="16" charset="0"/>
              </a:rPr>
              <a:t>standing etc.</a:t>
            </a:r>
            <a:endParaRPr lang="en-US" sz="2400" dirty="0" smtClean="0">
              <a:latin typeface="Times New Roman" panose="02020603050405020304" pitchFamily="16" charset="0"/>
              <a:cs typeface="Times New Roman" panose="02020603050405020304" pitchFamily="16" charset="0"/>
            </a:endParaRPr>
          </a:p>
          <a:p>
            <a:pPr marL="285750" indent="-285750" algn="just">
              <a:lnSpc>
                <a:spcPct val="110000"/>
              </a:lnSpc>
              <a:buFont typeface="Wingdings" panose="05000000000000000000" pitchFamily="2" charset="2"/>
              <a:buChar char="Ø"/>
            </a:pPr>
            <a:r>
              <a:rPr lang="en-US" sz="2400" dirty="0" smtClean="0">
                <a:latin typeface="Times New Roman" panose="02020603050405020304" pitchFamily="16" charset="0"/>
                <a:cs typeface="Times New Roman" panose="02020603050405020304" pitchFamily="16" charset="0"/>
              </a:rPr>
              <a:t>In </a:t>
            </a:r>
            <a:r>
              <a:rPr lang="en-US" sz="2400" dirty="0">
                <a:latin typeface="Times New Roman" panose="02020603050405020304" pitchFamily="16" charset="0"/>
                <a:cs typeface="Times New Roman" panose="02020603050405020304" pitchFamily="16" charset="0"/>
              </a:rPr>
              <a:t>general, the objective of HAR is to use machine learning and other AI techniques to automatically recognize and classify human activities, with the goal of improving efficiency, safety, and quality of life in various contexts.</a:t>
            </a:r>
            <a:endParaRPr lang="en-US" sz="2400" dirty="0">
              <a:latin typeface="Times New Roman" panose="02020603050405020304" pitchFamily="16" charset="0"/>
              <a:cs typeface="Times New Roman" panose="02020603050405020304" pitchFamily="16" charset="0"/>
            </a:endParaRPr>
          </a:p>
          <a:p>
            <a:pPr marL="0" indent="0" algn="just">
              <a:lnSpc>
                <a:spcPct val="110000"/>
              </a:lnSpc>
            </a:pPr>
            <a:endParaRPr lang="en-IN" altLang="en-US" dirty="0">
              <a:latin typeface="Times New Roman" panose="02020603050405020304" pitchFamily="16" charset="0"/>
              <a:cs typeface="Times New Roman" panose="02020603050405020304" pitchFamily="16"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251460"/>
            <a:ext cx="9070975" cy="926465"/>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3. Scope</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6146" name="Rectangle 2"/>
          <p:cNvSpPr>
            <a:spLocks noChangeArrowheads="1"/>
          </p:cNvSpPr>
          <p:nvPr/>
        </p:nvSpPr>
        <p:spPr bwMode="auto">
          <a:xfrm>
            <a:off x="287655" y="1403350"/>
            <a:ext cx="9218930" cy="4989830"/>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lvl="0" algn="just" eaLnBrk="1" fontAlgn="auto" hangingPunct="1">
              <a:lnSpc>
                <a:spcPct val="150000"/>
              </a:lnSpc>
              <a:spcAft>
                <a:spcPts val="0"/>
              </a:spcAft>
              <a:buClr>
                <a:schemeClr val="tx1"/>
              </a:buClr>
              <a:buFont typeface="Wingdings" panose="05000000000000000000" pitchFamily="2" charset="2"/>
              <a:buChar char="Ø"/>
              <a:defRPr/>
            </a:pPr>
            <a:r>
              <a:rPr lang="en-US" sz="2400" dirty="0">
                <a:solidFill>
                  <a:schemeClr val="tx1"/>
                </a:solidFill>
                <a:latin typeface="Times New Roman" panose="02020603050405020304" pitchFamily="16" charset="0"/>
                <a:cs typeface="Times New Roman" panose="02020603050405020304" pitchFamily="16" charset="0"/>
              </a:rPr>
              <a:t>HAR is a rapidly growing area of research, and its scope is expanding with advances in technology and new applications.</a:t>
            </a:r>
            <a:r>
              <a:rPr lang="en-US" sz="2400" noProof="0" dirty="0" smtClean="0">
                <a:ln>
                  <a:noFill/>
                </a:ln>
                <a:solidFill>
                  <a:schemeClr val="tx1"/>
                </a:solidFill>
                <a:effectLst/>
                <a:uLnTx/>
                <a:uFillTx/>
                <a:latin typeface="Times New Roman" panose="02020603050405020304" pitchFamily="16" charset="0"/>
                <a:cs typeface="Times New Roman" panose="02020603050405020304" pitchFamily="16" charset="0"/>
                <a:sym typeface="+mn-ea"/>
              </a:rPr>
              <a:t> </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6" charset="0"/>
              <a:cs typeface="Times New Roman" panose="02020603050405020304" pitchFamily="16" charset="0"/>
            </a:endParaRPr>
          </a:p>
          <a:p>
            <a:pPr marL="430530" marR="0" lvl="0" indent="-322580" algn="just" defTabSz="457200" rtl="0" eaLnBrk="1" fontAlgn="auto" latinLnBrk="0" hangingPunct="1">
              <a:lnSpc>
                <a:spcPct val="150000"/>
              </a:lnSpc>
              <a:spcBef>
                <a:spcPct val="0"/>
              </a:spcBef>
              <a:spcAft>
                <a:spcPts val="0"/>
              </a:spcAft>
              <a:buClr>
                <a:schemeClr val="tx1"/>
              </a:buClr>
              <a:buSzTx/>
              <a:buFont typeface="Wingdings" panose="05000000000000000000" pitchFamily="2" charset="2"/>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sz="2400" dirty="0">
                <a:latin typeface="Times New Roman" panose="02020603050405020304" pitchFamily="16" charset="0"/>
                <a:cs typeface="Times New Roman" panose="02020603050405020304" pitchFamily="16" charset="0"/>
                <a:sym typeface="+mn-ea"/>
              </a:rPr>
              <a:t>It can be useful for people to learn yoga movements at home easily.</a:t>
            </a:r>
            <a:endParaRPr lang="en-US" sz="2400" dirty="0">
              <a:latin typeface="Times New Roman" panose="02020603050405020304" pitchFamily="16" charset="0"/>
              <a:cs typeface="Times New Roman" panose="02020603050405020304" pitchFamily="16" charset="0"/>
            </a:endParaRPr>
          </a:p>
          <a:p>
            <a:pPr marL="430530" marR="0" lvl="0" indent="-322580" algn="just" defTabSz="457200" rtl="0" eaLnBrk="1" fontAlgn="auto" latinLnBrk="0" hangingPunct="1">
              <a:lnSpc>
                <a:spcPct val="150000"/>
              </a:lnSpc>
              <a:spcBef>
                <a:spcPct val="0"/>
              </a:spcBef>
              <a:spcAft>
                <a:spcPts val="0"/>
              </a:spcAft>
              <a:buClr>
                <a:schemeClr val="tx1"/>
              </a:buClr>
              <a:buSzTx/>
              <a:buFont typeface="Wingdings" panose="05000000000000000000" pitchFamily="2" charset="2"/>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altLang="en-US" sz="2400" dirty="0">
                <a:latin typeface="Times New Roman" panose="02020603050405020304" pitchFamily="16" charset="0"/>
                <a:cs typeface="Times New Roman" panose="02020603050405020304" pitchFamily="16" charset="0"/>
                <a:sym typeface="+mn-ea"/>
              </a:rPr>
              <a:t>It can also help to get a correct form of a certain yoga pose as it will track the movements of the person and once the pose is perfect it will inform.</a:t>
            </a:r>
            <a:endParaRPr lang="en-US" altLang="en-US" sz="2400" dirty="0">
              <a:latin typeface="Times New Roman" panose="02020603050405020304" pitchFamily="16" charset="0"/>
              <a:cs typeface="Times New Roman" panose="02020603050405020304" pitchFamily="16" charset="0"/>
            </a:endParaRPr>
          </a:p>
          <a:p>
            <a:pPr marL="430530" marR="0" lvl="0" indent="-32258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2400" dirty="0">
                <a:latin typeface="Times New Roman" panose="02020603050405020304" pitchFamily="16" charset="0"/>
                <a:cs typeface="Times New Roman" panose="02020603050405020304" pitchFamily="16" charset="0"/>
              </a:rPr>
              <a:t>As </a:t>
            </a:r>
            <a:r>
              <a:rPr lang="en-IN" altLang="en-US" sz="2400" dirty="0" smtClean="0">
                <a:latin typeface="Times New Roman" panose="02020603050405020304" pitchFamily="16" charset="0"/>
                <a:cs typeface="Times New Roman" panose="02020603050405020304" pitchFamily="16" charset="0"/>
              </a:rPr>
              <a:t>u can </a:t>
            </a:r>
            <a:r>
              <a:rPr lang="en-IN" altLang="en-US" sz="2400" dirty="0">
                <a:latin typeface="Times New Roman" panose="02020603050405020304" pitchFamily="16" charset="0"/>
                <a:cs typeface="Times New Roman" panose="02020603050405020304" pitchFamily="16" charset="0"/>
              </a:rPr>
              <a:t>learn yoga </a:t>
            </a:r>
            <a:r>
              <a:rPr lang="en-US" altLang="en-IN" sz="2400" dirty="0">
                <a:latin typeface="Times New Roman" panose="02020603050405020304" pitchFamily="16" charset="0"/>
                <a:cs typeface="Times New Roman" panose="02020603050405020304" pitchFamily="16" charset="0"/>
              </a:rPr>
              <a:t>poses</a:t>
            </a:r>
            <a:r>
              <a:rPr lang="en-IN" altLang="en-US" sz="2400" dirty="0">
                <a:latin typeface="Times New Roman" panose="02020603050405020304" pitchFamily="16" charset="0"/>
                <a:cs typeface="Times New Roman" panose="02020603050405020304" pitchFamily="16" charset="0"/>
              </a:rPr>
              <a:t> from home it will </a:t>
            </a:r>
            <a:r>
              <a:rPr lang="en-IN" altLang="en-US" sz="2400" dirty="0" smtClean="0">
                <a:latin typeface="Times New Roman" panose="02020603050405020304" pitchFamily="16" charset="0"/>
                <a:cs typeface="Times New Roman" panose="02020603050405020304" pitchFamily="16" charset="0"/>
              </a:rPr>
              <a:t>definitely </a:t>
            </a:r>
            <a:r>
              <a:rPr lang="en-IN" altLang="en-US" sz="2400" dirty="0">
                <a:latin typeface="Times New Roman" panose="02020603050405020304" pitchFamily="16" charset="0"/>
                <a:cs typeface="Times New Roman" panose="02020603050405020304" pitchFamily="16" charset="0"/>
              </a:rPr>
              <a:t>save time and also avoid travelling to yoga centres.</a:t>
            </a:r>
            <a:endParaRPr lang="en-IN" altLang="en-US" sz="2400" dirty="0">
              <a:latin typeface="Times New Roman" panose="02020603050405020304" pitchFamily="16" charset="0"/>
              <a:cs typeface="Times New Roman" panose="02020603050405020304" pitchFamily="16"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251460"/>
            <a:ext cx="9070975" cy="906145"/>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4. Literature Survey</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graphicFrame>
        <p:nvGraphicFramePr>
          <p:cNvPr id="2" name="Content Placeholder 1"/>
          <p:cNvGraphicFramePr/>
          <p:nvPr>
            <p:ph idx="1"/>
          </p:nvPr>
        </p:nvGraphicFramePr>
        <p:xfrm>
          <a:off x="359410" y="1311275"/>
          <a:ext cx="8922385" cy="5925185"/>
        </p:xfrm>
        <a:graphic>
          <a:graphicData uri="http://schemas.openxmlformats.org/drawingml/2006/table">
            <a:tbl>
              <a:tblPr firstRow="1" bandRow="1">
                <a:tableStyleId>{5940675A-B579-460E-94D1-54222C63F5DA}</a:tableStyleId>
              </a:tblPr>
              <a:tblGrid>
                <a:gridCol w="767715"/>
                <a:gridCol w="1577975"/>
                <a:gridCol w="1383030"/>
                <a:gridCol w="716280"/>
                <a:gridCol w="1416050"/>
                <a:gridCol w="1548765"/>
                <a:gridCol w="1512570"/>
              </a:tblGrid>
              <a:tr h="338455">
                <a:tc>
                  <a:txBody>
                    <a:bodyPr/>
                    <a:p>
                      <a:pPr indent="0">
                        <a:buNone/>
                      </a:pPr>
                      <a:r>
                        <a:rPr lang="en-US" sz="1600" b="1">
                          <a:latin typeface="Times New Roman" panose="02020603050405020304" pitchFamily="16" charset="0"/>
                          <a:cs typeface="Times New Roman" panose="02020603050405020304" pitchFamily="16" charset="0"/>
                        </a:rPr>
                        <a:t>Sr.no</a:t>
                      </a:r>
                      <a:endParaRPr lang="en-US" sz="1600" b="1">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latin typeface="Times New Roman" panose="02020603050405020304" pitchFamily="16" charset="0"/>
                          <a:cs typeface="Times New Roman" panose="02020603050405020304" pitchFamily="16" charset="0"/>
                        </a:rPr>
                        <a:t>Title</a:t>
                      </a:r>
                      <a:endParaRPr lang="en-US" sz="1600" b="1">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1">
                          <a:latin typeface="Times New Roman" panose="02020603050405020304" pitchFamily="16" charset="0"/>
                          <a:cs typeface="Times New Roman" panose="02020603050405020304" pitchFamily="16" charset="0"/>
                        </a:rPr>
                        <a:t>Author(s)</a:t>
                      </a:r>
                      <a:endParaRPr lang="en-US" sz="1600" b="1">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1">
                          <a:latin typeface="Times New Roman" panose="02020603050405020304" pitchFamily="16" charset="0"/>
                          <a:cs typeface="Times New Roman" panose="02020603050405020304" pitchFamily="16" charset="0"/>
                        </a:rPr>
                        <a:t>Year</a:t>
                      </a:r>
                      <a:endParaRPr lang="en-US" sz="1600" b="1">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1">
                          <a:latin typeface="Times New Roman" panose="02020603050405020304" pitchFamily="16" charset="0"/>
                          <a:cs typeface="Times New Roman" panose="02020603050405020304" pitchFamily="16" charset="0"/>
                        </a:rPr>
                        <a:t>Algorithms</a:t>
                      </a:r>
                      <a:endParaRPr lang="en-US" sz="1600" b="1">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1">
                          <a:latin typeface="Times New Roman" panose="02020603050405020304" pitchFamily="16" charset="0"/>
                          <a:cs typeface="Times New Roman" panose="02020603050405020304" pitchFamily="16" charset="0"/>
                        </a:rPr>
                        <a:t>Limitations</a:t>
                      </a:r>
                      <a:endParaRPr lang="en-US" sz="1600" b="1">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1">
                          <a:latin typeface="Times New Roman" panose="02020603050405020304" pitchFamily="16" charset="0"/>
                          <a:cs typeface="Times New Roman" panose="02020603050405020304" pitchFamily="16" charset="0"/>
                        </a:rPr>
                        <a:t>Result</a:t>
                      </a:r>
                      <a:endParaRPr lang="en-US" sz="1600" b="1">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24660">
                <a:tc>
                  <a:txBody>
                    <a:bodyPr/>
                    <a:p>
                      <a:pPr indent="0">
                        <a:buNone/>
                      </a:pPr>
                      <a:r>
                        <a:rPr lang="en-US" sz="1600" b="0">
                          <a:latin typeface="Times New Roman" panose="02020603050405020304" pitchFamily="16" charset="0"/>
                          <a:cs typeface="Times New Roman" panose="02020603050405020304" pitchFamily="16" charset="0"/>
                        </a:rPr>
                        <a:t>1</a:t>
                      </a:r>
                      <a:endParaRPr lang="en-US" sz="1600" b="0">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6" charset="0"/>
                          <a:cs typeface="Times New Roman" panose="02020603050405020304" pitchFamily="16" charset="0"/>
                        </a:rPr>
                        <a:t>A Deep Learning Framework for Human Pose Estimation in Gym Environments</a:t>
                      </a:r>
                      <a:endParaRPr lang="en-US" sz="1600" b="0">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6" charset="0"/>
                          <a:cs typeface="Times New Roman" panose="02020603050405020304" pitchFamily="16" charset="0"/>
                        </a:rPr>
                        <a:t>Srinivasan, D. </a:t>
                      </a:r>
                      <a:endParaRPr lang="en-US" sz="1600" b="0">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6" charset="0"/>
                          <a:cs typeface="Times New Roman" panose="02020603050405020304" pitchFamily="16" charset="0"/>
                        </a:rPr>
                        <a:t>2020</a:t>
                      </a:r>
                      <a:endParaRPr lang="en-US" sz="1600" b="0">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6" charset="0"/>
                          <a:cs typeface="Times New Roman" panose="02020603050405020304" pitchFamily="16" charset="0"/>
                        </a:rPr>
                        <a:t>Convolutional Pose Machines (CPMs)</a:t>
                      </a:r>
                      <a:endParaRPr lang="en-US" sz="1600" b="0">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6" charset="0"/>
                          <a:cs typeface="Times New Roman" panose="02020603050405020304" pitchFamily="16" charset="0"/>
                        </a:rPr>
                        <a:t>Only tested on single-person scenarios, limited to indoor environments with static cameras</a:t>
                      </a:r>
                      <a:endParaRPr lang="en-US" sz="1600" b="0">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6" charset="0"/>
                          <a:cs typeface="Times New Roman" panose="02020603050405020304" pitchFamily="16" charset="0"/>
                        </a:rPr>
                        <a:t>Achieved state-of-the-art results on single-person pose estimation benchmarks</a:t>
                      </a:r>
                      <a:endParaRPr lang="en-US" sz="1600" b="0">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094865">
                <a:tc>
                  <a:txBody>
                    <a:bodyPr/>
                    <a:p>
                      <a:pPr indent="0">
                        <a:buNone/>
                      </a:pPr>
                      <a:r>
                        <a:rPr lang="en-US" sz="1600" b="0">
                          <a:latin typeface="Times New Roman" panose="02020603050405020304" pitchFamily="16" charset="0"/>
                          <a:cs typeface="Times New Roman" panose="02020603050405020304" pitchFamily="16" charset="0"/>
                        </a:rPr>
                        <a:t>2</a:t>
                      </a:r>
                      <a:endParaRPr lang="en-US" sz="1600" b="0">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6" charset="0"/>
                          <a:cs typeface="Times New Roman" panose="02020603050405020304" pitchFamily="16" charset="0"/>
                        </a:rPr>
                        <a:t>Pose2Pose: Pose Estimation for Action Transfer in the Gym</a:t>
                      </a:r>
                      <a:endParaRPr lang="en-US" sz="1600" b="0">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6" charset="0"/>
                          <a:cs typeface="Times New Roman" panose="02020603050405020304" pitchFamily="16" charset="0"/>
                        </a:rPr>
                        <a:t>M. Pfeiffer, A. Dornbush, R. Berlich</a:t>
                      </a:r>
                      <a:endParaRPr lang="en-US" sz="1600" b="0">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6" charset="0"/>
                          <a:cs typeface="Times New Roman" panose="02020603050405020304" pitchFamily="16" charset="0"/>
                        </a:rPr>
                        <a:t>2019</a:t>
                      </a:r>
                      <a:endParaRPr lang="en-US" sz="1600" b="0">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6" charset="0"/>
                          <a:cs typeface="Times New Roman" panose="02020603050405020304" pitchFamily="16" charset="0"/>
                        </a:rPr>
                        <a:t>RetinaNet and Mask R-CNN</a:t>
                      </a:r>
                      <a:endParaRPr lang="en-US" sz="1600" b="0">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6" charset="0"/>
                          <a:cs typeface="Times New Roman" panose="02020603050405020304" pitchFamily="16" charset="0"/>
                        </a:rPr>
                        <a:t>Limited to certain actions and environments, requires labeled action data</a:t>
                      </a:r>
                      <a:endParaRPr lang="en-US" sz="1600" b="0">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6" charset="0"/>
                          <a:cs typeface="Times New Roman" panose="02020603050405020304" pitchFamily="16" charset="0"/>
                        </a:rPr>
                        <a:t>Improved the accuracy of action transfer from a source video to a target video in gym environments</a:t>
                      </a:r>
                      <a:endParaRPr lang="en-US" sz="1600" b="0">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67205">
                <a:tc>
                  <a:txBody>
                    <a:bodyPr/>
                    <a:p>
                      <a:pPr indent="0">
                        <a:buNone/>
                      </a:pPr>
                      <a:r>
                        <a:rPr lang="en-US" sz="1600" b="0">
                          <a:latin typeface="Times New Roman" panose="02020603050405020304" pitchFamily="16" charset="0"/>
                          <a:cs typeface="Times New Roman" panose="02020603050405020304" pitchFamily="16" charset="0"/>
                        </a:rPr>
                        <a:t>3</a:t>
                      </a:r>
                      <a:endParaRPr lang="en-US" sz="1600" b="0">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6" charset="0"/>
                          <a:cs typeface="Times New Roman" panose="02020603050405020304" pitchFamily="16" charset="0"/>
                        </a:rPr>
                        <a:t>3D Human Pose Estimation in the Wild by Adversarial Learning</a:t>
                      </a:r>
                      <a:endParaRPr lang="en-US" sz="1600" b="0">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6" charset="0"/>
                          <a:cs typeface="Times New Roman" panose="02020603050405020304" pitchFamily="16" charset="0"/>
                        </a:rPr>
                        <a:t>S. Liu, L. Qi, H. Qin, J. Shi</a:t>
                      </a:r>
                      <a:endParaRPr lang="en-US" sz="1600" b="0">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6" charset="0"/>
                          <a:cs typeface="Times New Roman" panose="02020603050405020304" pitchFamily="16" charset="0"/>
                        </a:rPr>
                        <a:t>2021</a:t>
                      </a:r>
                      <a:endParaRPr lang="en-US" sz="1600" b="0">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6" charset="0"/>
                          <a:cs typeface="Times New Roman" panose="02020603050405020304" pitchFamily="16" charset="0"/>
                        </a:rPr>
                        <a:t>Adversarial learning approach</a:t>
                      </a:r>
                      <a:endParaRPr lang="en-US" sz="1600" b="0">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6" charset="0"/>
                          <a:cs typeface="Times New Roman" panose="02020603050405020304" pitchFamily="16" charset="0"/>
                        </a:rPr>
                        <a:t>Limited by the quality of input images, may not generalize well to different camera viewpoints</a:t>
                      </a:r>
                      <a:endParaRPr lang="en-US" sz="1600" b="0">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6" charset="0"/>
                          <a:cs typeface="Times New Roman" panose="02020603050405020304" pitchFamily="16" charset="0"/>
                        </a:rPr>
                        <a:t>Achieved state-of-the-art results on several challenging 3D pose estimation benchmarks</a:t>
                      </a:r>
                      <a:endParaRPr lang="en-US" sz="1600" b="0">
                        <a:latin typeface="Times New Roman" panose="02020603050405020304" pitchFamily="16" charset="0"/>
                        <a:ea typeface="Times New Roman" panose="02020603050405020304" pitchFamily="16" charset="0"/>
                        <a:cs typeface="Times New Roman" panose="02020603050405020304" pitchFamily="16"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555" y="301625"/>
            <a:ext cx="9070975" cy="86868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5. </a:t>
            </a:r>
            <a:r>
              <a:rPr kumimoji="0" lang="en-IN" altLang="en-US" sz="3600" b="1" i="0" u="none" strike="noStrike" kern="1200" cap="none" spc="0" normalizeH="0" baseline="0" noProof="0" dirty="0">
                <a:ln>
                  <a:noFill/>
                </a:ln>
                <a:solidFill>
                  <a:srgbClr val="000000"/>
                </a:solidFill>
                <a:effectLst/>
                <a:uLnTx/>
                <a:uFillTx/>
                <a:latin typeface="Times New Roman" panose="02020603050405020304" pitchFamily="16" charset="0"/>
                <a:ea typeface="+mn-ea"/>
                <a:cs typeface="DejaVu Sans" charset="0"/>
              </a:rPr>
              <a:t>Proposed System</a:t>
            </a:r>
            <a:endParaRPr kumimoji="0" lang="en-IN" altLang="en-US" sz="3600" b="1" i="0" u="none" strike="noStrike" kern="1200" cap="none" spc="0" normalizeH="0" baseline="0" noProof="0" dirty="0">
              <a:ln>
                <a:noFill/>
              </a:ln>
              <a:solidFill>
                <a:srgbClr val="000000"/>
              </a:solidFill>
              <a:effectLst/>
              <a:uLnTx/>
              <a:uFillTx/>
              <a:latin typeface="Times New Roman" panose="02020603050405020304" pitchFamily="16" charset="0"/>
              <a:ea typeface="+mn-ea"/>
              <a:cs typeface="DejaVu Sans" charset="0"/>
            </a:endParaRPr>
          </a:p>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6146" name="Rectangle 2"/>
          <p:cNvSpPr>
            <a:spLocks noChangeArrowheads="1"/>
          </p:cNvSpPr>
          <p:nvPr/>
        </p:nvSpPr>
        <p:spPr bwMode="auto">
          <a:xfrm>
            <a:off x="287655" y="1285240"/>
            <a:ext cx="9070975" cy="5480685"/>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450850" lvl="0" indent="-342900" algn="just" eaLnBrk="1" fontAlgn="auto" hangingPunct="1">
              <a:lnSpc>
                <a:spcPct val="90000"/>
              </a:lnSpc>
              <a:spcAft>
                <a:spcPts val="0"/>
              </a:spcAft>
              <a:buFont typeface="Wingdings" panose="05000000000000000000" pitchFamily="2" charset="2"/>
              <a:buChar char="Ø"/>
              <a:defRPr/>
            </a:pPr>
            <a:r>
              <a:rPr lang="en-US" sz="2400" dirty="0">
                <a:latin typeface="Times New Roman" panose="02020603050405020304" pitchFamily="16" charset="0"/>
                <a:cs typeface="Times New Roman" panose="02020603050405020304" pitchFamily="16" charset="0"/>
              </a:rPr>
              <a:t>A proposed system for human activity recognition (HAR) typically consists of several components, including data acquisition, preprocessing, feature extraction, and classification</a:t>
            </a:r>
            <a:r>
              <a:rPr lang="en-US" sz="2400" dirty="0" smtClean="0">
                <a:latin typeface="Times New Roman" panose="02020603050405020304" pitchFamily="16" charset="0"/>
                <a:cs typeface="Times New Roman" panose="02020603050405020304" pitchFamily="16" charset="0"/>
              </a:rPr>
              <a:t>.</a:t>
            </a:r>
            <a:endParaRPr lang="en-US" sz="2400" dirty="0" smtClean="0">
              <a:latin typeface="Times New Roman" panose="02020603050405020304" pitchFamily="16" charset="0"/>
              <a:cs typeface="Times New Roman" panose="02020603050405020304" pitchFamily="16" charset="0"/>
            </a:endParaRPr>
          </a:p>
          <a:p>
            <a:pPr marL="107950" lvl="0" indent="0" algn="just" eaLnBrk="1" fontAlgn="auto" hangingPunct="1">
              <a:lnSpc>
                <a:spcPct val="90000"/>
              </a:lnSpc>
              <a:spcAft>
                <a:spcPts val="0"/>
              </a:spcAft>
              <a:buFont typeface="Wingdings" panose="05000000000000000000" pitchFamily="2" charset="2"/>
              <a:defRPr/>
            </a:pPr>
            <a:endParaRPr lang="en-US" sz="2400" dirty="0" smtClean="0">
              <a:latin typeface="Times New Roman" panose="02020603050405020304" pitchFamily="16" charset="0"/>
              <a:cs typeface="Times New Roman" panose="02020603050405020304" pitchFamily="16" charset="0"/>
            </a:endParaRPr>
          </a:p>
          <a:p>
            <a:pPr marL="450850" indent="-342900" algn="just" eaLnBrk="1" fontAlgn="auto" hangingPunct="1">
              <a:lnSpc>
                <a:spcPct val="90000"/>
              </a:lnSpc>
              <a:spcAft>
                <a:spcPts val="0"/>
              </a:spcAft>
              <a:buFont typeface="Wingdings" panose="05000000000000000000" pitchFamily="2" charset="2"/>
              <a:buChar char="Ø"/>
              <a:defRPr/>
            </a:pPr>
            <a:r>
              <a:rPr lang="en-US" sz="2400" dirty="0" smtClean="0">
                <a:latin typeface="Times New Roman" panose="02020603050405020304" pitchFamily="16" charset="0"/>
                <a:cs typeface="Times New Roman" panose="02020603050405020304" pitchFamily="16" charset="0"/>
              </a:rPr>
              <a:t> </a:t>
            </a:r>
            <a:r>
              <a:rPr lang="en-US" sz="2400" dirty="0">
                <a:latin typeface="Times New Roman" panose="02020603050405020304" pitchFamily="16" charset="0"/>
                <a:cs typeface="Times New Roman" panose="02020603050405020304" pitchFamily="16" charset="0"/>
              </a:rPr>
              <a:t>Here is a general overview of the components of a proposed HAR system:</a:t>
            </a:r>
            <a:endParaRPr lang="en-US" sz="2400" dirty="0">
              <a:latin typeface="Times New Roman" panose="02020603050405020304" pitchFamily="16" charset="0"/>
              <a:cs typeface="Times New Roman" panose="02020603050405020304" pitchFamily="16" charset="0"/>
            </a:endParaRPr>
          </a:p>
          <a:p>
            <a:pPr marL="107950" indent="0" algn="just" eaLnBrk="1" fontAlgn="auto" hangingPunct="1">
              <a:lnSpc>
                <a:spcPct val="90000"/>
              </a:lnSpc>
              <a:spcAft>
                <a:spcPts val="0"/>
              </a:spcAft>
              <a:buFont typeface="Wingdings" panose="05000000000000000000" pitchFamily="2" charset="2"/>
              <a:defRPr/>
            </a:pPr>
            <a:endParaRPr lang="en-US" sz="2400" dirty="0">
              <a:latin typeface="Times New Roman" panose="02020603050405020304" pitchFamily="16" charset="0"/>
              <a:cs typeface="Times New Roman" panose="02020603050405020304" pitchFamily="16" charset="0"/>
            </a:endParaRPr>
          </a:p>
          <a:p>
            <a:pPr marL="566420" marR="0" lvl="0" indent="-457200" algn="just" defTabSz="457200" rtl="0" eaLnBrk="1" fontAlgn="auto" latinLnBrk="0" hangingPunct="1">
              <a:lnSpc>
                <a:spcPct val="93000"/>
              </a:lnSpc>
              <a:spcBef>
                <a:spcPts val="0"/>
              </a:spcBef>
              <a:spcAft>
                <a:spcPts val="1415"/>
              </a:spcAft>
              <a:buClrTx/>
              <a:buSzTx/>
              <a:buFont typeface="Wingdings" panose="05000000000000000000" charset="0"/>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2400" noProof="0" dirty="0">
                <a:ln>
                  <a:noFill/>
                </a:ln>
                <a:effectLst/>
                <a:uLnTx/>
                <a:uFillTx/>
                <a:latin typeface="Times New Roman" panose="02020603050405020304" pitchFamily="16" charset="0"/>
                <a:cs typeface="Times New Roman" panose="02020603050405020304" pitchFamily="16" charset="0"/>
                <a:sym typeface="+mn-ea"/>
              </a:rPr>
              <a:t>Da</a:t>
            </a:r>
            <a:r>
              <a:rPr lang="en-US" altLang="en-IN" sz="2400" noProof="0" dirty="0">
                <a:ln>
                  <a:noFill/>
                </a:ln>
                <a:effectLst/>
                <a:uLnTx/>
                <a:uFillTx/>
                <a:latin typeface="Times New Roman" panose="02020603050405020304" pitchFamily="16" charset="0"/>
                <a:cs typeface="Times New Roman" panose="02020603050405020304" pitchFamily="16" charset="0"/>
                <a:sym typeface="+mn-ea"/>
              </a:rPr>
              <a:t>ta Acquisition</a:t>
            </a:r>
            <a:endParaRPr lang="en-IN" altLang="en-US" sz="2400" noProof="0" dirty="0">
              <a:ln>
                <a:noFill/>
              </a:ln>
              <a:effectLst/>
              <a:uLnTx/>
              <a:uFillTx/>
              <a:latin typeface="Times New Roman" panose="02020603050405020304" pitchFamily="16" charset="0"/>
              <a:cs typeface="Times New Roman" panose="02020603050405020304" pitchFamily="16" charset="0"/>
              <a:sym typeface="+mn-ea"/>
            </a:endParaRPr>
          </a:p>
          <a:p>
            <a:pPr marL="566420" marR="0" lvl="0" indent="-457200" algn="just" defTabSz="457200" rtl="0" eaLnBrk="1" fontAlgn="auto" latinLnBrk="0" hangingPunct="1">
              <a:lnSpc>
                <a:spcPct val="93000"/>
              </a:lnSpc>
              <a:spcBef>
                <a:spcPts val="0"/>
              </a:spcBef>
              <a:spcAft>
                <a:spcPts val="1415"/>
              </a:spcAft>
              <a:buClrTx/>
              <a:buSzTx/>
              <a:buFont typeface="Wingdings" panose="05000000000000000000" charset="0"/>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2400" noProof="0" dirty="0">
                <a:ln>
                  <a:noFill/>
                </a:ln>
                <a:effectLst/>
                <a:uLnTx/>
                <a:uFillTx/>
                <a:latin typeface="Times New Roman" panose="02020603050405020304" pitchFamily="16" charset="0"/>
                <a:cs typeface="Times New Roman" panose="02020603050405020304" pitchFamily="16" charset="0"/>
                <a:sym typeface="+mn-ea"/>
              </a:rPr>
              <a:t>Preprocessing </a:t>
            </a:r>
            <a:endParaRPr lang="en-IN" altLang="en-US" sz="2400" noProof="0" dirty="0">
              <a:ln>
                <a:noFill/>
              </a:ln>
              <a:effectLst/>
              <a:uLnTx/>
              <a:uFillTx/>
              <a:latin typeface="Times New Roman" panose="02020603050405020304" pitchFamily="16" charset="0"/>
              <a:cs typeface="Times New Roman" panose="02020603050405020304" pitchFamily="16" charset="0"/>
              <a:sym typeface="+mn-ea"/>
            </a:endParaRPr>
          </a:p>
          <a:p>
            <a:pPr marL="566420" marR="0" lvl="0" indent="-457200" algn="just" defTabSz="457200" rtl="0" eaLnBrk="1" fontAlgn="auto" latinLnBrk="0" hangingPunct="1">
              <a:lnSpc>
                <a:spcPct val="93000"/>
              </a:lnSpc>
              <a:spcBef>
                <a:spcPts val="0"/>
              </a:spcBef>
              <a:spcAft>
                <a:spcPts val="1415"/>
              </a:spcAft>
              <a:buClrTx/>
              <a:buSzTx/>
              <a:buFont typeface="Wingdings" panose="05000000000000000000" charset="0"/>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altLang="en-IN" sz="2400" noProof="0" dirty="0">
                <a:ln>
                  <a:noFill/>
                </a:ln>
                <a:effectLst/>
                <a:uLnTx/>
                <a:uFillTx/>
                <a:latin typeface="Times New Roman" panose="02020603050405020304" pitchFamily="16" charset="0"/>
                <a:cs typeface="Times New Roman" panose="02020603050405020304" pitchFamily="16" charset="0"/>
                <a:sym typeface="+mn-ea"/>
              </a:rPr>
              <a:t>Feature Extraction</a:t>
            </a:r>
            <a:endParaRPr lang="en-IN" altLang="en-US" sz="2400" noProof="0" dirty="0">
              <a:ln>
                <a:noFill/>
              </a:ln>
              <a:effectLst/>
              <a:uLnTx/>
              <a:uFillTx/>
              <a:latin typeface="Times New Roman" panose="02020603050405020304" pitchFamily="16" charset="0"/>
              <a:cs typeface="Times New Roman" panose="02020603050405020304" pitchFamily="16" charset="0"/>
              <a:sym typeface="+mn-ea"/>
            </a:endParaRPr>
          </a:p>
          <a:p>
            <a:pPr marL="566420" marR="0" lvl="0" indent="-457200" algn="just" defTabSz="457200" rtl="0" eaLnBrk="1" fontAlgn="auto" latinLnBrk="0" hangingPunct="1">
              <a:lnSpc>
                <a:spcPct val="93000"/>
              </a:lnSpc>
              <a:spcBef>
                <a:spcPts val="0"/>
              </a:spcBef>
              <a:spcAft>
                <a:spcPts val="1415"/>
              </a:spcAft>
              <a:buClrTx/>
              <a:buSzTx/>
              <a:buFont typeface="Wingdings" panose="05000000000000000000" charset="0"/>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altLang="en-IN" sz="2400" noProof="0" dirty="0">
                <a:ln>
                  <a:noFill/>
                </a:ln>
                <a:effectLst/>
                <a:uLnTx/>
                <a:uFillTx/>
                <a:latin typeface="Times New Roman" panose="02020603050405020304" pitchFamily="16" charset="0"/>
                <a:cs typeface="Times New Roman" panose="02020603050405020304" pitchFamily="16" charset="0"/>
                <a:sym typeface="+mn-ea"/>
              </a:rPr>
              <a:t>Classification</a:t>
            </a:r>
            <a:endParaRPr lang="en-IN" altLang="en-US" sz="2400" noProof="0" dirty="0">
              <a:ln>
                <a:noFill/>
              </a:ln>
              <a:effectLst/>
              <a:uLnTx/>
              <a:uFillTx/>
              <a:latin typeface="Times New Roman" panose="02020603050405020304" pitchFamily="16" charset="0"/>
              <a:cs typeface="Times New Roman" panose="02020603050405020304" pitchFamily="16" charset="0"/>
              <a:sym typeface="+mn-ea"/>
            </a:endParaRPr>
          </a:p>
          <a:p>
            <a:pPr marL="109220" marR="0" lvl="0" indent="0" algn="just" defTabSz="457200" rtl="0" eaLnBrk="1" fontAlgn="auto" latinLnBrk="0" hangingPunct="1">
              <a:lnSpc>
                <a:spcPct val="93000"/>
              </a:lnSpc>
              <a:spcBef>
                <a:spcPts val="0"/>
              </a:spcBef>
              <a:spcAft>
                <a:spcPts val="1415"/>
              </a:spcAft>
              <a:buClrTx/>
              <a:buSzTx/>
              <a:buFont typeface="Wingdings" panose="05000000000000000000"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US" altLang="en-IN" sz="20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251460"/>
            <a:ext cx="7644130" cy="873125"/>
          </a:xfrm>
        </p:spPr>
        <p:txBody>
          <a:bodyPr/>
          <a:lstStyle/>
          <a:p>
            <a:r>
              <a:rPr lang="en-US" sz="3600" b="1" dirty="0" smtClean="0">
                <a:solidFill>
                  <a:schemeClr val="tx1"/>
                </a:solidFill>
                <a:latin typeface="Times New Roman" panose="02020603050405020304" pitchFamily="16" charset="0"/>
                <a:cs typeface="Times New Roman" panose="02020603050405020304" pitchFamily="16" charset="0"/>
              </a:rPr>
              <a:t>6. Algorithm Used</a:t>
            </a:r>
            <a:endParaRPr lang="en-US" sz="3600" b="1" dirty="0">
              <a:solidFill>
                <a:schemeClr val="tx1"/>
              </a:solidFill>
              <a:latin typeface="Times New Roman" panose="02020603050405020304" pitchFamily="16" charset="0"/>
              <a:cs typeface="Times New Roman" panose="02020603050405020304" pitchFamily="16" charset="0"/>
            </a:endParaRPr>
          </a:p>
        </p:txBody>
      </p:sp>
      <p:sp>
        <p:nvSpPr>
          <p:cNvPr id="3" name="Content Placeholder 2"/>
          <p:cNvSpPr>
            <a:spLocks noGrp="1"/>
          </p:cNvSpPr>
          <p:nvPr>
            <p:ph idx="1"/>
          </p:nvPr>
        </p:nvSpPr>
        <p:spPr>
          <a:xfrm>
            <a:off x="287655" y="1475740"/>
            <a:ext cx="9311005" cy="5032375"/>
          </a:xfrm>
        </p:spPr>
        <p:txBody>
          <a:bodyPr/>
          <a:lstStyle/>
          <a:p>
            <a:pPr marL="0" indent="0">
              <a:buClr>
                <a:srgbClr val="000000"/>
              </a:buClr>
              <a:buFont typeface="Wingdings" panose="05000000000000000000" charset="0"/>
              <a:buNone/>
            </a:pPr>
            <a:r>
              <a:rPr lang="en-US" sz="2400" u="sng" dirty="0" smtClean="0">
                <a:solidFill>
                  <a:schemeClr val="tx1"/>
                </a:solidFill>
                <a:effectLst>
                  <a:outerShdw blurRad="38100" dist="19050" dir="2700000" algn="tl" rotWithShape="0">
                    <a:schemeClr val="dk1">
                      <a:alpha val="40000"/>
                    </a:schemeClr>
                  </a:outerShdw>
                </a:effectLst>
                <a:latin typeface="Times New Roman" panose="02020603050405020304" pitchFamily="16" charset="0"/>
                <a:cs typeface="Times New Roman" panose="02020603050405020304" pitchFamily="16" charset="0"/>
              </a:rPr>
              <a:t>1) Posenet -</a:t>
            </a:r>
            <a:endParaRPr lang="en-US" sz="2400" u="sng" dirty="0" smtClean="0">
              <a:solidFill>
                <a:schemeClr val="tx1"/>
              </a:solidFill>
              <a:effectLst>
                <a:outerShdw blurRad="38100" dist="19050" dir="2700000" algn="tl" rotWithShape="0">
                  <a:schemeClr val="dk1">
                    <a:alpha val="40000"/>
                  </a:schemeClr>
                </a:outerShdw>
              </a:effectLst>
              <a:latin typeface="Times New Roman" panose="02020603050405020304" pitchFamily="16" charset="0"/>
              <a:cs typeface="Times New Roman" panose="02020603050405020304" pitchFamily="16" charset="0"/>
            </a:endParaRPr>
          </a:p>
          <a:p>
            <a:pPr algn="just">
              <a:buClr>
                <a:srgbClr val="000000"/>
              </a:buClr>
              <a:buFont typeface="Wingdings" panose="05000000000000000000" charset="0"/>
              <a:buChar char="Ø"/>
            </a:pPr>
            <a:r>
              <a:rPr lang="en-US" sz="2400" dirty="0">
                <a:latin typeface="Times New Roman" panose="02020603050405020304" pitchFamily="16" charset="0"/>
                <a:cs typeface="Times New Roman" panose="02020603050405020304" pitchFamily="16" charset="0"/>
              </a:rPr>
              <a:t>The PoseNet model used in Gym Pose Estimation is trained on a large dataset of images and videos of people in various poses and positions. </a:t>
            </a:r>
            <a:endParaRPr lang="en-US" sz="2400" dirty="0">
              <a:latin typeface="Times New Roman" panose="02020603050405020304" pitchFamily="16" charset="0"/>
              <a:cs typeface="Times New Roman" panose="02020603050405020304" pitchFamily="16" charset="0"/>
            </a:endParaRPr>
          </a:p>
          <a:p>
            <a:pPr algn="just">
              <a:buClr>
                <a:srgbClr val="000000"/>
              </a:buClr>
              <a:buFont typeface="Wingdings" panose="05000000000000000000" charset="0"/>
              <a:buChar char="Ø"/>
            </a:pPr>
            <a:r>
              <a:rPr lang="en-US" sz="2400" dirty="0">
                <a:latin typeface="Times New Roman" panose="02020603050405020304" pitchFamily="16" charset="0"/>
                <a:cs typeface="Times New Roman" panose="02020603050405020304" pitchFamily="16" charset="0"/>
              </a:rPr>
              <a:t>During training, the model learns to recognize the patterns and relationships between the key body joints,which allows it to estimate the pose of a person in an image or video. </a:t>
            </a:r>
            <a:endParaRPr lang="en-US" sz="2400" dirty="0">
              <a:latin typeface="Times New Roman" panose="02020603050405020304" pitchFamily="16" charset="0"/>
              <a:cs typeface="Times New Roman" panose="02020603050405020304" pitchFamily="16" charset="0"/>
            </a:endParaRPr>
          </a:p>
          <a:p>
            <a:pPr algn="just">
              <a:buClr>
                <a:srgbClr val="000000"/>
              </a:buClr>
              <a:buFont typeface="Wingdings" panose="05000000000000000000" charset="0"/>
              <a:buChar char="Ø"/>
            </a:pPr>
            <a:r>
              <a:rPr lang="en-US" sz="2400" dirty="0">
                <a:latin typeface="Times New Roman" panose="02020603050405020304" pitchFamily="16" charset="0"/>
                <a:cs typeface="Times New Roman" panose="02020603050405020304" pitchFamily="16" charset="0"/>
              </a:rPr>
              <a:t>To use PoseNet for pose estimation in Gym, the model is first initialized with pre-trained poses.</a:t>
            </a:r>
            <a:endParaRPr lang="en-US" sz="2400" dirty="0">
              <a:latin typeface="Times New Roman" panose="02020603050405020304" pitchFamily="16" charset="0"/>
              <a:cs typeface="Times New Roman" panose="02020603050405020304" pitchFamily="16"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7023</Words>
  <Application>WPS Presentation</Application>
  <PresentationFormat>Custom</PresentationFormat>
  <Paragraphs>230</Paragraphs>
  <Slides>19</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Arial</vt:lpstr>
      <vt:lpstr>SimSun</vt:lpstr>
      <vt:lpstr>Wingdings</vt:lpstr>
      <vt:lpstr>Trebuchet MS</vt:lpstr>
      <vt:lpstr>Wingdings 3</vt:lpstr>
      <vt:lpstr>Arial</vt:lpstr>
      <vt:lpstr>Times New Roman</vt:lpstr>
      <vt:lpstr>DejaVu Sans</vt:lpstr>
      <vt:lpstr>Calibri</vt:lpstr>
      <vt:lpstr>Noto Sans CJK SC Regular</vt:lpstr>
      <vt:lpstr>Segoe Print</vt:lpstr>
      <vt:lpstr>Wingdings</vt:lpstr>
      <vt:lpstr>Microsoft YaHei</vt:lpstr>
      <vt:lpstr>Arial Unicode MS</vt:lpstr>
      <vt:lpstr>Facet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 Algorithm Used</vt:lpstr>
      <vt:lpstr>7. Algorithm Used</vt:lpstr>
      <vt:lpstr>PowerPoint 演示文稿</vt:lpstr>
      <vt:lpstr>9. Block Diagram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Pratik Pandit</cp:lastModifiedBy>
  <cp:revision>96</cp:revision>
  <dcterms:created xsi:type="dcterms:W3CDTF">2017-10-25T08:22:00Z</dcterms:created>
  <dcterms:modified xsi:type="dcterms:W3CDTF">2023-04-19T14:24:01Z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y fmtid="{D5CDD505-2E9C-101B-9397-08002B2CF9AE}" pid="12" name="ICV">
    <vt:lpwstr>31ABD23D046F4A09BF6E502A0A6C11D9</vt:lpwstr>
  </property>
  <property fmtid="{D5CDD505-2E9C-101B-9397-08002B2CF9AE}" pid="13" name="KSOProductBuildVer">
    <vt:lpwstr>1033-11.2.0.11516</vt:lpwstr>
  </property>
</Properties>
</file>