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71100" cy="7556500"/>
  <p:notesSz cx="10071100" cy="7556500"/>
  <p:embeddedFontLst>
    <p:embeddedFont>
      <p:font typeface="ICVVRP+TimesNewRomanPS-BoldMT"/>
      <p:regular r:id="rId25"/>
    </p:embeddedFont>
    <p:embeddedFont>
      <p:font typeface="RSRIRH+TimesNewRomanPSMT"/>
      <p:regular r:id="rId26"/>
    </p:embeddedFont>
    <p:embeddedFont>
      <p:font typeface="LTFEPS+Wingdings-Regular"/>
      <p:regular r:id="rId27"/>
    </p:embeddedFont>
    <p:embeddedFont>
      <p:font typeface="KIOEAH+ArialMT"/>
      <p:regular r:id="rId2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font" Target="fonts/font1.fntdata" /><Relationship Id="rId26" Type="http://schemas.openxmlformats.org/officeDocument/2006/relationships/font" Target="fonts/font2.fntdata" /><Relationship Id="rId27" Type="http://schemas.openxmlformats.org/officeDocument/2006/relationships/font" Target="fonts/font3.fntdata" /><Relationship Id="rId28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Relationship Id="rId3" Type="http://schemas.openxmlformats.org/officeDocument/2006/relationships/hyperlink" Target="https://www.researchgate.net/publication/367963860_OFFLINE_SIGNATURE_VERIFICATION_USING_TRANSFER_LEARNING_AND_DATA_AUGMENTATION_ON_IMBALANCED_DATASET" TargetMode="External" /><Relationship Id="rId4" Type="http://schemas.openxmlformats.org/officeDocument/2006/relationships/hyperlink" Target="https://research.sabanciuniv.edu/id/eprint/13568/1/SigDB.pdf" TargetMode="Externa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1" y="2266147"/>
            <a:ext cx="8377814" cy="10546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Odin: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Signature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Analyser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and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Attendance</a:t>
            </a:r>
          </a:p>
          <a:p>
            <a:pPr marL="2072319" marR="0">
              <a:lnSpc>
                <a:spcPts val="3986"/>
              </a:lnSpc>
              <a:spcBef>
                <a:spcPts val="3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Management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5517" y="3739809"/>
            <a:ext cx="5736745" cy="13952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RSRIRH+TimesNewRomanPSMT"/>
                <a:cs typeface="RSRIRH+TimesNewRomanPSMT"/>
              </a:rPr>
              <a:t>Subhashish</a:t>
            </a:r>
            <a:r>
              <a:rPr dirty="0" sz="32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RSRIRH+TimesNewRomanPSMT"/>
                <a:cs typeface="RSRIRH+TimesNewRomanPSMT"/>
              </a:rPr>
              <a:t>Mahapatra(20104049)</a:t>
            </a:r>
          </a:p>
          <a:p>
            <a:pPr marL="112712" marR="0">
              <a:lnSpc>
                <a:spcPts val="3543"/>
              </a:lnSpc>
              <a:spcBef>
                <a:spcPts val="77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RSRIRH+TimesNewRomanPSMT"/>
                <a:cs typeface="RSRIRH+TimesNewRomanPSMT"/>
              </a:rPr>
              <a:t>Devanshu</a:t>
            </a:r>
            <a:r>
              <a:rPr dirty="0" sz="32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RSRIRH+TimesNewRomanPSMT"/>
                <a:cs typeface="RSRIRH+TimesNewRomanPSMT"/>
              </a:rPr>
              <a:t>Mahapatra(20104036)</a:t>
            </a:r>
          </a:p>
          <a:p>
            <a:pPr marL="921543" marR="0">
              <a:lnSpc>
                <a:spcPts val="3543"/>
              </a:lnSpc>
              <a:spcBef>
                <a:spcPts val="77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RSRIRH+TimesNewRomanPSMT"/>
                <a:cs typeface="RSRIRH+TimesNewRomanPSMT"/>
              </a:rPr>
              <a:t>Athul</a:t>
            </a:r>
            <a:r>
              <a:rPr dirty="0" sz="32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RSRIRH+TimesNewRomanPSMT"/>
                <a:cs typeface="RSRIRH+TimesNewRomanPSMT"/>
              </a:rPr>
              <a:t>Nair</a:t>
            </a:r>
            <a:r>
              <a:rPr dirty="0" sz="32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RSRIRH+TimesNewRomanPSMT"/>
                <a:cs typeface="RSRIRH+TimesNewRomanPSMT"/>
              </a:rPr>
              <a:t>(20104048)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12764" y="6460714"/>
            <a:ext cx="2411577" cy="772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515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Project</a:t>
            </a:r>
            <a:r>
              <a:rPr dirty="0" sz="28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28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Guide</a:t>
            </a:r>
          </a:p>
          <a:p>
            <a:pPr marL="0" marR="0">
              <a:lnSpc>
                <a:spcPts val="2657"/>
              </a:lnSpc>
              <a:spcBef>
                <a:spcPts val="21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Ms.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Jayshree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Jha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9791" y="139124"/>
            <a:ext cx="3566315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7.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Block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074788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9.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Technology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583856"/>
            <a:ext cx="2528874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Frontend: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Streamlit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774" y="2619769"/>
            <a:ext cx="3099715" cy="1411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Backend: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1.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Python</a:t>
            </a:r>
          </a:p>
          <a:p>
            <a:pPr marL="1238250" marR="0">
              <a:lnSpc>
                <a:spcPts val="2657"/>
              </a:lnSpc>
              <a:spcBef>
                <a:spcPts val="137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2.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Tensorflow</a:t>
            </a:r>
          </a:p>
          <a:p>
            <a:pPr marL="1238250" marR="0">
              <a:lnSpc>
                <a:spcPts val="2657"/>
              </a:lnSpc>
              <a:spcBef>
                <a:spcPts val="14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3.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Keras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1025" y="4173640"/>
            <a:ext cx="1540205" cy="893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4.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OpenCV</a:t>
            </a:r>
          </a:p>
          <a:p>
            <a:pPr marL="0" marR="0">
              <a:lnSpc>
                <a:spcPts val="2657"/>
              </a:lnSpc>
              <a:spcBef>
                <a:spcPts val="137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5.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NumPy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1025" y="5209553"/>
            <a:ext cx="1422196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6.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VGG16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1025" y="5727510"/>
            <a:ext cx="1167637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7.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Scikit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2953" y="751901"/>
            <a:ext cx="2521495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953" y="2441770"/>
            <a:ext cx="6812771" cy="884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404040"/>
                </a:solidFill>
                <a:latin typeface="RSRIRH+TimesNewRomanPSMT"/>
                <a:cs typeface="RSRIRH+TimesNewRomanPSMT"/>
              </a:rPr>
              <a:t>[1].</a:t>
            </a:r>
            <a:r>
              <a:rPr dirty="0" sz="1900" spc="10">
                <a:solidFill>
                  <a:srgbClr val="40404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OFFLINE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SIGNATURE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TRANSFER</a:t>
            </a:r>
          </a:p>
          <a:p>
            <a:pPr marL="0" marR="0">
              <a:lnSpc>
                <a:spcPts val="2104"/>
              </a:lnSpc>
              <a:spcBef>
                <a:spcPts val="175"/>
              </a:spcBef>
              <a:spcAft>
                <a:spcPts val="0"/>
              </a:spcAft>
            </a:pP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AUGMENTATION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IMBALANCED</a:t>
            </a:r>
          </a:p>
          <a:p>
            <a:pPr marL="0" marR="0">
              <a:lnSpc>
                <a:spcPts val="2104"/>
              </a:lnSpc>
              <a:spcBef>
                <a:spcPts val="175"/>
              </a:spcBef>
              <a:spcAft>
                <a:spcPts val="0"/>
              </a:spcAft>
            </a:pP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</a:t>
            </a:r>
            <a:r>
              <a:rPr dirty="0" sz="1900">
                <a:solidFill>
                  <a:srgbClr val="3fcde7"/>
                </a:solidFill>
                <a:latin typeface="RSRIRH+TimesNewRomanPSMT"/>
                <a:cs typeface="RSRIRH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953" y="3879410"/>
            <a:ext cx="5242598" cy="305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404040"/>
                </a:solidFill>
                <a:latin typeface="RSRIRH+TimesNewRomanPSMT"/>
                <a:cs typeface="RSRIRH+TimesNewRomanPSMT"/>
              </a:rPr>
              <a:t>[2].</a:t>
            </a:r>
            <a:r>
              <a:rPr dirty="0" sz="1900" spc="10">
                <a:solidFill>
                  <a:srgbClr val="40404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SigSA: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On-line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Handwritten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Signature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RSRIRH+TimesNewRomanPSMT"/>
                <a:cs typeface="RSRIRH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7169" y="3449260"/>
            <a:ext cx="2868628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RSRIRH+TimesNewRomanPSMT"/>
                <a:cs typeface="RSRIRH+TimesNewRomanPSMT"/>
              </a:rPr>
              <a:t>Thank</a:t>
            </a:r>
            <a:r>
              <a:rPr dirty="0" sz="36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3600">
                <a:solidFill>
                  <a:srgbClr val="000000"/>
                </a:solidFill>
                <a:latin typeface="RSRIRH+TimesNewRomanPSMT"/>
                <a:cs typeface="RSRIRH+TimesNewRomanPSMT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64012" y="131385"/>
            <a:ext cx="1905074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775" y="650103"/>
            <a:ext cx="259542" cy="5089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54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TFEPS+Wingdings-Regular"/>
                <a:cs typeface="LTFEPS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297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TFEPS+Wingdings-Regular"/>
                <a:cs typeface="LTFEPS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TFEPS+Wingdings-Regular"/>
                <a:cs typeface="LTFEPS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TFEPS+Wingdings-Regular"/>
                <a:cs typeface="LTFEPS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TFEPS+Wingdings-Regular"/>
                <a:cs typeface="LTFEPS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TFEPS+Wingdings-Regular"/>
                <a:cs typeface="LTFEPS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297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TFEPS+Wingdings-Regular"/>
                <a:cs typeface="LTFEPS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TFEPS+Wingdings-Regular"/>
                <a:cs typeface="LTFEPS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TFEPS+Wingdings-Regular"/>
                <a:cs typeface="LTFEPS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TFEPS+Wingdings-Regular"/>
                <a:cs typeface="LTFEPS+Wingdings-Regular"/>
              </a:rPr>
              <a:t>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8037" y="507496"/>
            <a:ext cx="1812131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8037" y="1051056"/>
            <a:ext cx="1523553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Objectives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8037" y="1594616"/>
            <a:ext cx="914400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Scope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8037" y="2138176"/>
            <a:ext cx="2859940" cy="36370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Literature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Survey</a:t>
            </a:r>
          </a:p>
          <a:p>
            <a:pPr marL="0" marR="0">
              <a:lnSpc>
                <a:spcPts val="2657"/>
              </a:lnSpc>
              <a:spcBef>
                <a:spcPts val="157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Proposed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System</a:t>
            </a:r>
          </a:p>
          <a:p>
            <a:pPr marL="0" marR="0">
              <a:lnSpc>
                <a:spcPts val="2657"/>
              </a:lnSpc>
              <a:spcBef>
                <a:spcPts val="162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Project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Outcomes</a:t>
            </a:r>
          </a:p>
          <a:p>
            <a:pPr marL="0" marR="0">
              <a:lnSpc>
                <a:spcPts val="2657"/>
              </a:lnSpc>
              <a:spcBef>
                <a:spcPts val="162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Block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Diagram</a:t>
            </a:r>
          </a:p>
          <a:p>
            <a:pPr marL="0" marR="0">
              <a:lnSpc>
                <a:spcPts val="2657"/>
              </a:lnSpc>
              <a:spcBef>
                <a:spcPts val="162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Work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Flow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Diagram</a:t>
            </a:r>
          </a:p>
          <a:p>
            <a:pPr marL="0" marR="0">
              <a:lnSpc>
                <a:spcPts val="2657"/>
              </a:lnSpc>
              <a:spcBef>
                <a:spcPts val="162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Technology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Stack</a:t>
            </a:r>
          </a:p>
          <a:p>
            <a:pPr marL="0" marR="0">
              <a:lnSpc>
                <a:spcPts val="2657"/>
              </a:lnSpc>
              <a:spcBef>
                <a:spcPts val="157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30977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1.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187" y="1788994"/>
            <a:ext cx="8490455" cy="1225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Odin: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Analyzer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Attendance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Management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application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developed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using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various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Machine</a:t>
            </a:r>
          </a:p>
          <a:p>
            <a:pPr marL="0" marR="0">
              <a:lnSpc>
                <a:spcPts val="3100"/>
              </a:lnSpc>
              <a:spcBef>
                <a:spcPts val="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Learning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Algorithms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interactive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framework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187" y="3157343"/>
            <a:ext cx="8961980" cy="1225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This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project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designed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automate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process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attendance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management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verification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for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educational</a:t>
            </a:r>
          </a:p>
          <a:p>
            <a:pPr marL="0" marR="0">
              <a:lnSpc>
                <a:spcPts val="3100"/>
              </a:lnSpc>
              <a:spcBef>
                <a:spcPts val="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institute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organization.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1187" y="4525691"/>
            <a:ext cx="9081454" cy="1225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This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has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capability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detecting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individual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verifying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against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pre-trained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model</a:t>
            </a:r>
          </a:p>
          <a:p>
            <a:pPr marL="0" marR="0">
              <a:lnSpc>
                <a:spcPts val="3100"/>
              </a:lnSpc>
              <a:spcBef>
                <a:spcPts val="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exporting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generated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reports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2664330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2.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778210"/>
            <a:ext cx="8890604" cy="442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KIOEAH+ArialMT"/>
                <a:cs typeface="KIOEAH+ArialMT"/>
              </a:rPr>
              <a:t>•</a:t>
            </a:r>
            <a:r>
              <a:rPr dirty="0" sz="285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create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that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user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friendly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intuitive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for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5674" y="2185844"/>
            <a:ext cx="972120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users.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774" y="2749709"/>
            <a:ext cx="8842654" cy="1236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KIOEAH+ArialMT"/>
                <a:cs typeface="KIOEAH+ArialMT"/>
              </a:rPr>
              <a:t>•</a:t>
            </a:r>
            <a:r>
              <a:rPr dirty="0" sz="285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provide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user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with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platform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where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can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upload</a:t>
            </a:r>
          </a:p>
          <a:p>
            <a:pPr marL="34290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attendance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sheet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verify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individual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</a:p>
          <a:p>
            <a:pPr marL="34290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more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streamlined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effective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way.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774" y="4118058"/>
            <a:ext cx="8771533" cy="1236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KIOEAH+ArialMT"/>
                <a:cs typeface="KIOEAH+ArialMT"/>
              </a:rPr>
              <a:t>•</a:t>
            </a:r>
            <a:r>
              <a:rPr dirty="0" sz="285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save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time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reduce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workload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for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teachers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</a:p>
          <a:p>
            <a:pPr marL="34290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administrators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by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automating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attendance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management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</a:p>
          <a:p>
            <a:pPr marL="34290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verification.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774" y="5486407"/>
            <a:ext cx="8959646" cy="442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KIOEAH+ArialMT"/>
                <a:cs typeface="KIOEAH+ArialMT"/>
              </a:rPr>
              <a:t>•</a:t>
            </a:r>
            <a:r>
              <a:rPr dirty="0" sz="285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provide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generated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report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that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can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exported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.csv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5674" y="5894040"/>
            <a:ext cx="6397500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file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imported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into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college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LMS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774" y="6457906"/>
            <a:ext cx="5804408" cy="442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KIOEAH+ArialMT"/>
                <a:cs typeface="KIOEAH+ArialMT"/>
              </a:rPr>
              <a:t>•</a:t>
            </a:r>
            <a:r>
              <a:rPr dirty="0" sz="285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provide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Proxy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detection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1752073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3.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496100"/>
            <a:ext cx="8785300" cy="1225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designed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used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various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organizations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such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schools,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colleges,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corporate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organizations.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can</a:t>
            </a:r>
          </a:p>
          <a:p>
            <a:pPr marL="0" marR="0">
              <a:lnSpc>
                <a:spcPts val="3100"/>
              </a:lnSpc>
              <a:spcBef>
                <a:spcPts val="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used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by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teachers,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professors,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HR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managers,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774" y="2686649"/>
            <a:ext cx="8507932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administrators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manage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attendance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verify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774" y="3261298"/>
            <a:ext cx="9090407" cy="8287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can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detect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verify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for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large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number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students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employees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time.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774" y="4232798"/>
            <a:ext cx="8824060" cy="1225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can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also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connected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college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LMS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used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monitor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attendance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patterns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individual</a:t>
            </a:r>
          </a:p>
          <a:p>
            <a:pPr marL="0" marR="0">
              <a:lnSpc>
                <a:spcPts val="3100"/>
              </a:lnSpc>
              <a:spcBef>
                <a:spcPts val="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students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employees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identify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potential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issues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or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trends.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774" y="5601146"/>
            <a:ext cx="8803792" cy="828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can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accessed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remotely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from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any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location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with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an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internet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RSRIRH+TimesNewRomanPSMT"/>
                <a:cs typeface="RSRIRH+TimesNewRomanPSMT"/>
              </a:rPr>
              <a:t>connection.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774" y="6572294"/>
            <a:ext cx="8366608" cy="715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have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400" spc="298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50">
                <a:solidFill>
                  <a:srgbClr val="000000"/>
                </a:solidFill>
                <a:latin typeface="RSRIRH+TimesNewRomanPSMT"/>
                <a:cs typeface="RSRIRH+TimesNewRomanPSMT"/>
              </a:rPr>
              <a:t>Proxy</a:t>
            </a:r>
            <a:r>
              <a:rPr dirty="0" sz="2400" spc="15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48">
                <a:solidFill>
                  <a:srgbClr val="000000"/>
                </a:solidFill>
                <a:latin typeface="RSRIRH+TimesNewRomanPSMT"/>
                <a:cs typeface="RSRIRH+TimesNewRomanPSMT"/>
              </a:rPr>
              <a:t>Detection</a:t>
            </a:r>
            <a:r>
              <a:rPr dirty="0" sz="2400" spc="151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feature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48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400" spc="151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identify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between</a:t>
            </a:r>
            <a:r>
              <a:rPr dirty="0" sz="2400" spc="15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fake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 spc="15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genuine</a:t>
            </a:r>
            <a:r>
              <a:rPr dirty="0" sz="2400" spc="149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 spc="150">
                <a:solidFill>
                  <a:srgbClr val="000000"/>
                </a:solidFill>
                <a:latin typeface="RSRIRH+TimesNewRomanPSMT"/>
                <a:cs typeface="RSRIRH+TimesNewRomanPSMT"/>
              </a:rPr>
              <a:t>password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12318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4.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Literature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Survey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35178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4.1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Literature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Survey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438242"/>
            <a:ext cx="3947620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5.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Proposed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495749"/>
            <a:ext cx="8964830" cy="1396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proposed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consists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web-based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application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that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allow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user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upload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document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verify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signature.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user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can</a:t>
            </a:r>
          </a:p>
          <a:p>
            <a:pPr marL="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also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manage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attendance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students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or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employees.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</a:p>
          <a:p>
            <a:pPr marL="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store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data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database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generate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reports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user.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774" y="3034177"/>
            <a:ext cx="8852565" cy="715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allow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secure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storage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retrieval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attendance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records.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774" y="3892290"/>
            <a:ext cx="8853880" cy="715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use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image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processing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machine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learning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techniques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verify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ensure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authenticity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documents.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774" y="4750404"/>
            <a:ext cx="8506971" cy="715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generate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comprehensive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reports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that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can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used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for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decision-making,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analysis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other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purposes.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774" y="5608517"/>
            <a:ext cx="8590181" cy="715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customizable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meet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specific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requirements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each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organization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can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integrated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with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other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414879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6.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Outcome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of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ICVVRP+TimesNewRomanPS-BoldMT"/>
                <a:cs typeface="ICVVRP+TimesNewRomanPS-BoldMT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690812"/>
            <a:ext cx="8930640" cy="1396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Analyser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Attendance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Management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bring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lot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benefits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user.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It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reduce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time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effort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required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</a:p>
          <a:p>
            <a:pPr marL="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manage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attendance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verify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signatures.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It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also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reduce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errors</a:t>
            </a:r>
          </a:p>
          <a:p>
            <a:pPr marL="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increase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accuracy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774" y="3219175"/>
            <a:ext cx="8486854" cy="1066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KIOEAH+ArialMT"/>
                <a:cs typeface="KIOEAH+ArialMT"/>
              </a:rPr>
              <a:t>•</a:t>
            </a:r>
            <a:r>
              <a:rPr dirty="0" sz="2450" spc="1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use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image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processing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machine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learning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techniques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for</a:t>
            </a:r>
          </a:p>
          <a:p>
            <a:pPr marL="34290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signature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verification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improve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security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important</a:t>
            </a:r>
          </a:p>
          <a:p>
            <a:pPr marL="34290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documents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prevent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fraud.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774" y="4417445"/>
            <a:ext cx="8849871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KIOEAH+ArialMT"/>
                <a:cs typeface="KIOEAH+ArialMT"/>
              </a:rPr>
              <a:t>•</a:t>
            </a:r>
            <a:r>
              <a:rPr dirty="0" sz="2450" spc="1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generate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comprehensive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reports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that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can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used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5674" y="4767667"/>
            <a:ext cx="5768949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decision-making,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analysis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other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purposes.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774" y="5275559"/>
            <a:ext cx="8613296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KIOEAH+ArialMT"/>
                <a:cs typeface="KIOEAH+ArialMT"/>
              </a:rPr>
              <a:t>•</a:t>
            </a:r>
            <a:r>
              <a:rPr dirty="0" sz="2450" spc="1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reduce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risk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unauthorized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access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sensitive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5674" y="5625780"/>
            <a:ext cx="7449312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data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provide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range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security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features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protect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data.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774" y="6133672"/>
            <a:ext cx="8933081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KIOEAH+ArialMT"/>
                <a:cs typeface="KIOEAH+ArialMT"/>
              </a:rPr>
              <a:t>•</a:t>
            </a:r>
            <a:r>
              <a:rPr dirty="0" sz="2450" spc="1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customizable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meet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specific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requirements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5674" y="6483894"/>
            <a:ext cx="5996025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each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organization,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providing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tailored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RSRIRH+TimesNewRomanPSMT"/>
                <a:cs typeface="RSRIRH+TimesNewRomanPSMT"/>
              </a:rPr>
              <a:t>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2023-04-30T12:56:21-05:00</dcterms:modified>
</cp:coreProperties>
</file>