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71" r:id="rId11"/>
    <p:sldId id="272" r:id="rId12"/>
    <p:sldId id="264" r:id="rId13"/>
    <p:sldId id="270" r:id="rId14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CB282-9108-47CA-97F8-0641FAAE78E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946150"/>
            <a:ext cx="3400425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640138"/>
            <a:ext cx="806767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8343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E4C3A-2422-42A3-80A0-A033A88D5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1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3931ED9B-67EB-BCF1-A457-0DA1E578D28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A47B09-9E6E-4621-A121-795251173A1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1827DA77-7E01-3BBE-F4DE-8B2A644A56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F2584CEE-312E-A4AE-25F6-1D871B15F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ACE6C670-0506-A42E-EE98-AFFF8F9BAA0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686487-102B-4853-B500-685DB9539CA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C42076A1-706B-B0D4-EBBA-30537A7A6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2E45EBD4-47A8-832D-9C85-6C251E5A3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2901"/>
            <a:ext cx="492759" cy="3077210"/>
          </a:xfrm>
          <a:custGeom>
            <a:avLst/>
            <a:gdLst/>
            <a:ahLst/>
            <a:cxnLst/>
            <a:rect l="l" t="t" r="r" b="b"/>
            <a:pathLst>
              <a:path w="492759" h="3077209">
                <a:moveTo>
                  <a:pt x="0" y="0"/>
                </a:moveTo>
                <a:lnTo>
                  <a:pt x="0" y="3075477"/>
                </a:lnTo>
                <a:lnTo>
                  <a:pt x="67749" y="3076738"/>
                </a:lnTo>
                <a:lnTo>
                  <a:pt x="492292" y="3076738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55957" y="4608847"/>
            <a:ext cx="4425315" cy="2950845"/>
          </a:xfrm>
          <a:custGeom>
            <a:avLst/>
            <a:gdLst/>
            <a:ahLst/>
            <a:cxnLst/>
            <a:rect l="l" t="t" r="r" b="b"/>
            <a:pathLst>
              <a:path w="4425315" h="2950845">
                <a:moveTo>
                  <a:pt x="0" y="2950792"/>
                </a:moveTo>
                <a:lnTo>
                  <a:pt x="4424756" y="0"/>
                </a:lnTo>
              </a:path>
            </a:pathLst>
          </a:custGeom>
          <a:ln w="9359">
            <a:solidFill>
              <a:srgbClr val="5E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64119" y="0"/>
            <a:ext cx="1341120" cy="7558405"/>
          </a:xfrm>
          <a:custGeom>
            <a:avLst/>
            <a:gdLst/>
            <a:ahLst/>
            <a:cxnLst/>
            <a:rect l="l" t="t" r="r" b="b"/>
            <a:pathLst>
              <a:path w="1341120" h="7558405">
                <a:moveTo>
                  <a:pt x="0" y="0"/>
                </a:moveTo>
                <a:lnTo>
                  <a:pt x="1341005" y="7557833"/>
                </a:lnTo>
              </a:path>
            </a:pathLst>
          </a:custGeom>
          <a:ln w="9359">
            <a:solidFill>
              <a:srgbClr val="5E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597800" y="3"/>
            <a:ext cx="2483485" cy="7559675"/>
          </a:xfrm>
          <a:custGeom>
            <a:avLst/>
            <a:gdLst/>
            <a:ahLst/>
            <a:cxnLst/>
            <a:rect l="l" t="t" r="r" b="b"/>
            <a:pathLst>
              <a:path w="2483484" h="7559675">
                <a:moveTo>
                  <a:pt x="2229116" y="0"/>
                </a:moveTo>
                <a:lnTo>
                  <a:pt x="0" y="7558201"/>
                </a:lnTo>
                <a:lnTo>
                  <a:pt x="383230" y="7559636"/>
                </a:lnTo>
                <a:lnTo>
                  <a:pt x="2482913" y="7559636"/>
                </a:lnTo>
                <a:lnTo>
                  <a:pt x="2482913" y="8755"/>
                </a:lnTo>
                <a:lnTo>
                  <a:pt x="2229116" y="0"/>
                </a:lnTo>
                <a:close/>
              </a:path>
            </a:pathLst>
          </a:custGeom>
          <a:solidFill>
            <a:srgbClr val="5ECAEE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43963" y="3"/>
            <a:ext cx="2136775" cy="7558405"/>
          </a:xfrm>
          <a:custGeom>
            <a:avLst/>
            <a:gdLst/>
            <a:ahLst/>
            <a:cxnLst/>
            <a:rect l="l" t="t" r="r" b="b"/>
            <a:pathLst>
              <a:path w="2136775" h="7558405">
                <a:moveTo>
                  <a:pt x="2136750" y="0"/>
                </a:moveTo>
                <a:lnTo>
                  <a:pt x="0" y="0"/>
                </a:lnTo>
                <a:lnTo>
                  <a:pt x="1322438" y="7558201"/>
                </a:lnTo>
                <a:lnTo>
                  <a:pt x="2136750" y="7558201"/>
                </a:lnTo>
                <a:lnTo>
                  <a:pt x="2136750" y="0"/>
                </a:lnTo>
                <a:close/>
              </a:path>
            </a:pathLst>
          </a:custGeom>
          <a:solidFill>
            <a:srgbClr val="5E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18082" y="4321089"/>
            <a:ext cx="2762885" cy="3237230"/>
          </a:xfrm>
          <a:custGeom>
            <a:avLst/>
            <a:gdLst/>
            <a:ahLst/>
            <a:cxnLst/>
            <a:rect l="l" t="t" r="r" b="b"/>
            <a:pathLst>
              <a:path w="2762884" h="3237229">
                <a:moveTo>
                  <a:pt x="2761195" y="0"/>
                </a:moveTo>
                <a:lnTo>
                  <a:pt x="0" y="3236760"/>
                </a:lnTo>
                <a:lnTo>
                  <a:pt x="2762630" y="3236760"/>
                </a:lnTo>
                <a:lnTo>
                  <a:pt x="2762630" y="693655"/>
                </a:lnTo>
                <a:lnTo>
                  <a:pt x="2761195" y="0"/>
                </a:lnTo>
                <a:close/>
              </a:path>
            </a:pathLst>
          </a:custGeom>
          <a:solidFill>
            <a:srgbClr val="16AFE3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30644" y="3"/>
            <a:ext cx="2350135" cy="7558405"/>
          </a:xfrm>
          <a:custGeom>
            <a:avLst/>
            <a:gdLst/>
            <a:ahLst/>
            <a:cxnLst/>
            <a:rect l="l" t="t" r="r" b="b"/>
            <a:pathLst>
              <a:path w="2350134" h="7558405">
                <a:moveTo>
                  <a:pt x="2350069" y="0"/>
                </a:moveTo>
                <a:lnTo>
                  <a:pt x="0" y="0"/>
                </a:lnTo>
                <a:lnTo>
                  <a:pt x="2042640" y="7558201"/>
                </a:lnTo>
                <a:lnTo>
                  <a:pt x="2350069" y="7549066"/>
                </a:lnTo>
                <a:lnTo>
                  <a:pt x="2350069" y="0"/>
                </a:lnTo>
                <a:close/>
              </a:path>
            </a:pathLst>
          </a:custGeom>
          <a:solidFill>
            <a:srgbClr val="16AFE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5435" y="3"/>
            <a:ext cx="935355" cy="7558405"/>
          </a:xfrm>
          <a:custGeom>
            <a:avLst/>
            <a:gdLst/>
            <a:ahLst/>
            <a:cxnLst/>
            <a:rect l="l" t="t" r="r" b="b"/>
            <a:pathLst>
              <a:path w="935354" h="7558405">
                <a:moveTo>
                  <a:pt x="935278" y="0"/>
                </a:moveTo>
                <a:lnTo>
                  <a:pt x="743210" y="0"/>
                </a:lnTo>
                <a:lnTo>
                  <a:pt x="0" y="7558201"/>
                </a:lnTo>
                <a:lnTo>
                  <a:pt x="935278" y="7558201"/>
                </a:lnTo>
                <a:lnTo>
                  <a:pt x="935278" y="0"/>
                </a:lnTo>
                <a:close/>
              </a:path>
            </a:pathLst>
          </a:custGeom>
          <a:solidFill>
            <a:srgbClr val="2D82C2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24602" y="3"/>
            <a:ext cx="1156335" cy="7558405"/>
          </a:xfrm>
          <a:custGeom>
            <a:avLst/>
            <a:gdLst/>
            <a:ahLst/>
            <a:cxnLst/>
            <a:rect l="l" t="t" r="r" b="b"/>
            <a:pathLst>
              <a:path w="1156334" h="7558405">
                <a:moveTo>
                  <a:pt x="1156111" y="0"/>
                </a:moveTo>
                <a:lnTo>
                  <a:pt x="0" y="0"/>
                </a:lnTo>
                <a:lnTo>
                  <a:pt x="1031917" y="7558201"/>
                </a:lnTo>
                <a:lnTo>
                  <a:pt x="1156111" y="7558201"/>
                </a:lnTo>
                <a:lnTo>
                  <a:pt x="1156111" y="0"/>
                </a:lnTo>
                <a:close/>
              </a:path>
            </a:pathLst>
          </a:custGeom>
          <a:solidFill>
            <a:srgbClr val="226191">
              <a:alpha val="8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94521" y="5416644"/>
            <a:ext cx="1186815" cy="2141220"/>
          </a:xfrm>
          <a:custGeom>
            <a:avLst/>
            <a:gdLst/>
            <a:ahLst/>
            <a:cxnLst/>
            <a:rect l="l" t="t" r="r" b="b"/>
            <a:pathLst>
              <a:path w="1186815" h="2141220">
                <a:moveTo>
                  <a:pt x="1186192" y="0"/>
                </a:moveTo>
                <a:lnTo>
                  <a:pt x="0" y="2140836"/>
                </a:lnTo>
                <a:lnTo>
                  <a:pt x="1186192" y="2135171"/>
                </a:lnTo>
                <a:lnTo>
                  <a:pt x="1186192" y="0"/>
                </a:lnTo>
                <a:close/>
              </a:path>
            </a:pathLst>
          </a:custGeom>
          <a:solidFill>
            <a:srgbClr val="16AFE3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053" y="1111227"/>
            <a:ext cx="398716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1978" y="1933108"/>
            <a:ext cx="5239842" cy="159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42979-020-0046-7" TargetMode="External"/><Relationship Id="rId2" Type="http://schemas.openxmlformats.org/officeDocument/2006/relationships/hyperlink" Target="https://ieeexplore.ieee.org/document/886378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2421978" y="1933108"/>
            <a:ext cx="5239842" cy="1603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170"/>
              </a:lnSpc>
              <a:spcBef>
                <a:spcPts val="100"/>
              </a:spcBef>
            </a:pPr>
            <a:r>
              <a:rPr lang="en-IN" spc="-5" dirty="0"/>
              <a:t>Crops Guru</a:t>
            </a:r>
            <a:r>
              <a:rPr spc="-5" dirty="0"/>
              <a:t>:</a:t>
            </a:r>
          </a:p>
          <a:p>
            <a:pPr marR="5080" algn="ctr">
              <a:lnSpc>
                <a:spcPts val="4010"/>
              </a:lnSpc>
              <a:spcBef>
                <a:spcPts val="240"/>
              </a:spcBef>
            </a:pPr>
            <a:r>
              <a:rPr lang="en-IN" spc="-10" dirty="0"/>
              <a:t>Crop Recommendation System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2862618" y="3978989"/>
            <a:ext cx="4485640" cy="30645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33020" algn="r">
              <a:lnSpc>
                <a:spcPct val="93000"/>
              </a:lnSpc>
              <a:spcBef>
                <a:spcPts val="370"/>
              </a:spcBef>
            </a:pPr>
            <a:r>
              <a:rPr sz="3200" b="1" spc="-5" dirty="0">
                <a:latin typeface="Times New Roman"/>
                <a:cs typeface="Times New Roman"/>
              </a:rPr>
              <a:t>Chirag </a:t>
            </a:r>
            <a:r>
              <a:rPr sz="3200" b="1" dirty="0">
                <a:latin typeface="Times New Roman"/>
                <a:cs typeface="Times New Roman"/>
              </a:rPr>
              <a:t>Padyal_20104034 </a:t>
            </a:r>
            <a:r>
              <a:rPr sz="3200" b="1" spc="-78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Vishal </a:t>
            </a:r>
            <a:r>
              <a:rPr sz="3200" b="1" dirty="0">
                <a:latin typeface="Times New Roman"/>
                <a:cs typeface="Times New Roman"/>
              </a:rPr>
              <a:t>Bangar_20104084 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Anuj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Kundar_20104047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 dirty="0">
              <a:latin typeface="Times New Roman"/>
              <a:cs typeface="Times New Roman"/>
            </a:endParaRPr>
          </a:p>
          <a:p>
            <a:pPr marR="130175" algn="ctr">
              <a:lnSpc>
                <a:spcPts val="3260"/>
              </a:lnSpc>
              <a:spcBef>
                <a:spcPts val="2880"/>
              </a:spcBef>
            </a:pPr>
            <a:r>
              <a:rPr sz="2800" b="1" spc="-15" dirty="0">
                <a:latin typeface="Times New Roman"/>
                <a:cs typeface="Times New Roman"/>
              </a:rPr>
              <a:t>Project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Guide</a:t>
            </a:r>
            <a:endParaRPr sz="2800" dirty="0">
              <a:latin typeface="Times New Roman"/>
              <a:cs typeface="Times New Roman"/>
            </a:endParaRPr>
          </a:p>
          <a:p>
            <a:pPr marR="281305" algn="ctr">
              <a:lnSpc>
                <a:spcPts val="2780"/>
              </a:lnSpc>
            </a:pPr>
            <a:r>
              <a:rPr sz="2400" b="1" spc="-5" dirty="0">
                <a:latin typeface="Times New Roman"/>
                <a:cs typeface="Times New Roman"/>
              </a:rPr>
              <a:t>Ms.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Rujata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Chaudhari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2779" y="1082"/>
            <a:ext cx="10104755" cy="1870075"/>
            <a:chOff x="-12779" y="1082"/>
            <a:chExt cx="10104755" cy="1870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360" y="1082"/>
              <a:ext cx="9933838" cy="18694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91986"/>
              <a:ext cx="10080358" cy="1533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1742760"/>
              <a:ext cx="10079355" cy="1270"/>
            </a:xfrm>
            <a:custGeom>
              <a:avLst/>
              <a:gdLst/>
              <a:ahLst/>
              <a:cxnLst/>
              <a:rect l="l" t="t" r="r" b="b"/>
              <a:pathLst>
                <a:path w="10079355" h="1269">
                  <a:moveTo>
                    <a:pt x="0" y="0"/>
                  </a:moveTo>
                  <a:lnTo>
                    <a:pt x="10078923" y="723"/>
                  </a:lnTo>
                </a:path>
              </a:pathLst>
            </a:custGeom>
            <a:ln w="25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4D764990-65B6-FB95-FCCE-DCDF08ABF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8" y="302118"/>
            <a:ext cx="9073832" cy="1262461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9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defRPr/>
            </a:pPr>
            <a:r>
              <a:rPr lang="en-IN" altLang="en-US" sz="3601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8. Block Diagram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7F51583-889F-23E4-9528-D5BAB638E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8" y="1564578"/>
            <a:ext cx="9073832" cy="519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7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lnSpc>
                <a:spcPct val="93000"/>
              </a:lnSpc>
              <a:spcAft>
                <a:spcPts val="1413"/>
              </a:spcAft>
            </a:pPr>
            <a:endParaRPr lang="en-IN" altLang="en-US" sz="240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35C32-AFC1-A15A-8832-9AEDD192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1564578"/>
            <a:ext cx="9190036" cy="5030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F587CC-DD85-5A09-1FDE-E8D88AEA0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1" y="1399429"/>
            <a:ext cx="9190036" cy="519554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09A16A3-3335-A3D6-EA7F-CF13C3B50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8" y="302118"/>
            <a:ext cx="9073832" cy="1262461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9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defRPr/>
            </a:pPr>
            <a:r>
              <a:rPr lang="en-IN" altLang="en-US" sz="3601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9. Use Case/Data Flow Diagram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C2D5FBD-911D-02F2-6FA7-0B3347F28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8" y="1564578"/>
            <a:ext cx="9073832" cy="519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7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lnSpc>
                <a:spcPct val="93000"/>
              </a:lnSpc>
              <a:spcAft>
                <a:spcPts val="1413"/>
              </a:spcAft>
            </a:pPr>
            <a:endParaRPr lang="en-IN" altLang="en-US" sz="240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241655-D1C4-7488-D1EB-47A4DDBC7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1500054"/>
            <a:ext cx="8306520" cy="53215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0345"/>
            <a:ext cx="741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10</a:t>
            </a:r>
            <a:r>
              <a:rPr dirty="0"/>
              <a:t>.</a:t>
            </a:r>
            <a:r>
              <a:rPr spc="-85" dirty="0"/>
              <a:t> </a:t>
            </a:r>
            <a:r>
              <a:rPr spc="-40" dirty="0"/>
              <a:t>Technology</a:t>
            </a:r>
            <a:r>
              <a:rPr spc="-20" dirty="0"/>
              <a:t> </a:t>
            </a:r>
            <a:r>
              <a:rPr spc="-5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940946"/>
            <a:ext cx="4014470" cy="3359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18135" algn="l"/>
              </a:tabLst>
            </a:pPr>
            <a:r>
              <a:rPr sz="2400" spc="-5" dirty="0">
                <a:latin typeface="Times New Roman"/>
                <a:cs typeface="Times New Roman"/>
              </a:rPr>
              <a:t>Front-end:-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2450" dirty="0">
              <a:latin typeface="Times New Roman"/>
              <a:cs typeface="Times New Roman"/>
            </a:endParaRPr>
          </a:p>
          <a:p>
            <a:pPr marL="729615" lvl="1" indent="-304800">
              <a:lnSpc>
                <a:spcPct val="100000"/>
              </a:lnSpc>
              <a:buAutoNum type="arabicPeriod"/>
              <a:tabLst>
                <a:tab pos="73025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Html</a:t>
            </a:r>
          </a:p>
          <a:p>
            <a:pPr marL="729615" lvl="1" indent="-304800">
              <a:lnSpc>
                <a:spcPct val="100000"/>
              </a:lnSpc>
              <a:buAutoNum type="arabicPeriod"/>
              <a:tabLst>
                <a:tab pos="730250" algn="l"/>
              </a:tabLst>
            </a:pPr>
            <a:r>
              <a:rPr lang="en-IN" sz="2400" spc="-5" dirty="0" err="1">
                <a:latin typeface="Times New Roman"/>
                <a:cs typeface="Times New Roman"/>
              </a:rPr>
              <a:t>Css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450" dirty="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buAutoNum type="arabicPeriod"/>
              <a:tabLst>
                <a:tab pos="318135" algn="l"/>
              </a:tabLst>
            </a:pPr>
            <a:r>
              <a:rPr sz="2400" spc="-5" dirty="0">
                <a:latin typeface="Times New Roman"/>
                <a:cs typeface="Times New Roman"/>
              </a:rPr>
              <a:t>Back-end:-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2450" dirty="0">
              <a:latin typeface="Times New Roman"/>
              <a:cs typeface="Times New Roman"/>
            </a:endParaRPr>
          </a:p>
          <a:p>
            <a:pPr marL="729615" lvl="1" indent="-304800">
              <a:lnSpc>
                <a:spcPct val="100000"/>
              </a:lnSpc>
              <a:buAutoNum type="arabicPeriod"/>
              <a:tabLst>
                <a:tab pos="730250" algn="l"/>
              </a:tabLst>
            </a:pPr>
            <a:r>
              <a:rPr sz="2400" spc="-5" dirty="0">
                <a:latin typeface="Times New Roman"/>
                <a:cs typeface="Times New Roman"/>
              </a:rPr>
              <a:t>Framework:-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Flask</a:t>
            </a:r>
            <a:endParaRPr sz="24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318135" algn="l"/>
              </a:tabLst>
            </a:pPr>
            <a:endParaRPr lang="en-IN" sz="2400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826" y="3385708"/>
            <a:ext cx="2679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/>
                <a:cs typeface="Times New Roman"/>
              </a:rPr>
              <a:t>Thank</a:t>
            </a:r>
            <a:r>
              <a:rPr b="0" spc="-185" dirty="0">
                <a:latin typeface="Times New Roman"/>
                <a:cs typeface="Times New Roman"/>
              </a:rPr>
              <a:t> </a:t>
            </a:r>
            <a:r>
              <a:rPr b="0" spc="-50" dirty="0">
                <a:latin typeface="Times New Roman"/>
                <a:cs typeface="Times New Roman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9255" y="370703"/>
            <a:ext cx="1778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300" y="1038225"/>
            <a:ext cx="4518800" cy="5334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Literature Survey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Proposed System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Use Case/DFD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marL="334645" indent="-322580">
              <a:lnSpc>
                <a:spcPct val="100000"/>
              </a:lnSpc>
              <a:spcBef>
                <a:spcPts val="100"/>
              </a:spcBef>
              <a:buFont typeface="Trebuchet MS"/>
              <a:buChar char="●"/>
              <a:tabLst>
                <a:tab pos="33528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555018"/>
            <a:ext cx="26593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1</a:t>
            </a:r>
            <a:r>
              <a:rPr sz="4000" spc="-10" dirty="0"/>
              <a:t>.</a:t>
            </a:r>
            <a:r>
              <a:rPr spc="-10" dirty="0"/>
              <a:t>Introdution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82517" y="1571364"/>
            <a:ext cx="9118766" cy="442012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we Identified is,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struggle to select optimal crops due to various factors such as availability, soil quality, weather conditions, and market demand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we proposed is,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platform that recommends the best crop for farmers based on their farmland's characteristics, historical weather patterns, and market demand.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31345"/>
            <a:ext cx="253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9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46" y="1228765"/>
            <a:ext cx="8735060" cy="5552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database of crops and their properties.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user-friendly interface for inputting location, soil type, and other info.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personalized crop recommendations based on user input and crop database.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crop yields and reduce wastage by recommending suitable crops.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Increase efficiency of farming process by reducing research time and effort.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Enable farmers to make informed decisions about crop selection.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31345"/>
            <a:ext cx="162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100" dirty="0"/>
              <a:t> </a:t>
            </a:r>
            <a:r>
              <a:rPr spc="-5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220" y="1591615"/>
            <a:ext cx="8848090" cy="342369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Crops Guru provides agriculture domain-based crop recommendations to farmers.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small and large-scale farmers seeking to optimize crop yields and reduce risk of crop failure.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used by researchers and policymakers for crop selection analysis and informed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56285" y="200025"/>
            <a:ext cx="8571230" cy="1588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30" dirty="0"/>
              <a:t> </a:t>
            </a:r>
            <a:r>
              <a:rPr spc="-15" dirty="0"/>
              <a:t>Literature</a:t>
            </a:r>
            <a:r>
              <a:rPr spc="-30" dirty="0"/>
              <a:t> </a:t>
            </a:r>
            <a:r>
              <a:rPr spc="-5" dirty="0"/>
              <a:t>Survey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2282CF3-FD47-6197-3F06-F61740EB3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75390"/>
              </p:ext>
            </p:extLst>
          </p:nvPr>
        </p:nvGraphicFramePr>
        <p:xfrm>
          <a:off x="393700" y="1114425"/>
          <a:ext cx="9067800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9233058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3213389019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23391887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404221127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31843777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9920658"/>
                    </a:ext>
                  </a:extLst>
                </a:gridCol>
              </a:tblGrid>
              <a:tr h="812582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</a:t>
                      </a:r>
                      <a:br>
                        <a:rPr lang="en-IN" dirty="0"/>
                      </a:br>
                      <a:r>
                        <a:rPr lang="en-IN" b="1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151030"/>
                  </a:ext>
                </a:extLst>
              </a:tr>
              <a:tr h="2527409">
                <a:tc>
                  <a:txBody>
                    <a:bodyPr/>
                    <a:lstStyle/>
                    <a:p>
                      <a:r>
                        <a:rPr lang="en-US" dirty="0"/>
                        <a:t>"Crop recommendation system using machine learning algorithms"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mining, machine learning algorithms, 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Improves crop yields, reduces risk of crop failure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information provided about scalability of project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2"/>
                        </a:rPr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80105"/>
                  </a:ext>
                </a:extLst>
              </a:tr>
              <a:tr h="2527409">
                <a:tc>
                  <a:txBody>
                    <a:bodyPr/>
                    <a:lstStyle/>
                    <a:p>
                      <a:r>
                        <a:rPr lang="en-US" dirty="0"/>
                        <a:t>"Agricultural crop prediction using machine learning"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preprocessing, k-nearest neighbor, decision trees, neural networks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Accurately predicts crop yields, helps farmers make informed decisions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 Heavy infrastructure for running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0422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31345"/>
            <a:ext cx="615188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</a:t>
            </a: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Proposed System</a:t>
            </a:r>
            <a:b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</a:b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19" y="1598804"/>
            <a:ext cx="8742681" cy="4624343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inputs soil data and relevant information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Machine learning algorithms analyze historical weather data to predict weather patterns.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weather prediction algorithm uses Random Forest to split the dataset and provide results.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 recommends suitable crops based on farmland characteristics, weather patterns, and market demand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provides real-time market demand data for crops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89D3-9713-8DA8-B806-E8B10E03C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285" y="352426"/>
            <a:ext cx="8571230" cy="114300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</a:t>
            </a: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Algorithm Used</a:t>
            </a:r>
            <a:b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</a:br>
            <a:b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4F92B-92E9-F591-178D-5BA61DFE837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56285" y="1495426"/>
            <a:ext cx="8629015" cy="51634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/>
              <a:t>The Random Forest algorithm is used to predict the best crop for a particular area based on the available soil and climate data </a:t>
            </a: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in a particular region based on a dataset of soil samples with known characteristics.</a:t>
            </a:r>
            <a:r>
              <a:rPr lang="en-US" sz="2400" b="0" dirty="0"/>
              <a:t>.</a:t>
            </a:r>
            <a:endParaRPr lang="en-US" altLang="en-US" sz="2400" b="0" dirty="0">
              <a:solidFill>
                <a:srgbClr val="000000"/>
              </a:solidFill>
              <a:latin typeface="Times New Roman" panose="02020603050405020304" pitchFamily="18" charset="0"/>
              <a:ea typeface="Noto Sans CJK SC Regular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sz="2400" b="0" dirty="0">
              <a:solidFill>
                <a:srgbClr val="000000"/>
              </a:solidFill>
              <a:latin typeface="Times New Roman" panose="02020603050405020304" pitchFamily="18" charset="0"/>
              <a:ea typeface="Noto Sans CJK SC Regular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sz="2400" b="0" dirty="0">
              <a:solidFill>
                <a:srgbClr val="000000"/>
              </a:solidFill>
              <a:latin typeface="Times New Roman" panose="02020603050405020304" pitchFamily="18" charset="0"/>
              <a:ea typeface="Noto Sans CJK SC Regular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ea typeface="Noto Sans CJK SC Regular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33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31345"/>
            <a:ext cx="4279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7</a:t>
            </a:r>
            <a:r>
              <a:rPr dirty="0"/>
              <a:t>.</a:t>
            </a:r>
            <a:r>
              <a:rPr spc="-20" dirty="0"/>
              <a:t> </a:t>
            </a:r>
            <a:r>
              <a:rPr spc="-5" dirty="0"/>
              <a:t>Outcome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159" y="1343025"/>
            <a:ext cx="9244280" cy="301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spc="-5" dirty="0">
                <a:latin typeface="Times New Roman"/>
                <a:cs typeface="Times New Roman"/>
              </a:rPr>
              <a:t>User Interface: A user-friendly interface that enables farmers to input their location, soil type, climate conditions, and other relevant data.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endParaRPr lang="en-US" sz="2400" spc="-5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400" spc="-5" dirty="0">
                <a:latin typeface="Times New Roman"/>
                <a:cs typeface="Times New Roman"/>
              </a:rPr>
              <a:t>Crop Recommendation Report: A report that recommends a list of crops that are most suitable for a specific region based on the soil and climate analysis.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ECC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</TotalTime>
  <Words>515</Words>
  <Application>Microsoft Office PowerPoint</Application>
  <PresentationFormat>Custom</PresentationFormat>
  <Paragraphs>83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Times New Roman</vt:lpstr>
      <vt:lpstr>Trebuchet MS</vt:lpstr>
      <vt:lpstr>Wingdings</vt:lpstr>
      <vt:lpstr>Office Theme</vt:lpstr>
      <vt:lpstr>PowerPoint Presentation</vt:lpstr>
      <vt:lpstr>Contents</vt:lpstr>
      <vt:lpstr>1.Introdution</vt:lpstr>
      <vt:lpstr>2. Objectives</vt:lpstr>
      <vt:lpstr>3. Scope</vt:lpstr>
      <vt:lpstr>4. Literature Survey</vt:lpstr>
      <vt:lpstr>5. Proposed System </vt:lpstr>
      <vt:lpstr>6. Algorithm Used  </vt:lpstr>
      <vt:lpstr>7. Outcome of Project</vt:lpstr>
      <vt:lpstr>PowerPoint Presentation</vt:lpstr>
      <vt:lpstr>PowerPoint Presentation</vt:lpstr>
      <vt:lpstr>10. Technology Stack</vt:lpstr>
      <vt:lpstr>Thank You...!!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Anuj Kundar</cp:lastModifiedBy>
  <cp:revision>9</cp:revision>
  <dcterms:created xsi:type="dcterms:W3CDTF">2023-02-16T09:09:19Z</dcterms:created>
  <dcterms:modified xsi:type="dcterms:W3CDTF">2023-04-20T16:38:27Z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2022-10-30T00:00:00Z</vt:filetime>
  </property>
  <property fmtid="{D5CDD505-2E9C-101B-9397-08002B2CF9AE}" pid="3" name="Creator">
    <vt:lpwstr>Impress</vt:lpwstr>
  </property>
  <property fmtid="{D5CDD505-2E9C-101B-9397-08002B2CF9AE}" pid="4" name="LastSaved">
    <vt:filetime>2022-10-30T00:00:00Z</vt:filetime>
  </property>
</Properties>
</file>