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9"/>
  </p:notesMasterIdLst>
  <p:sldIdLst>
    <p:sldId id="258" r:id="rId2"/>
    <p:sldId id="259" r:id="rId3"/>
    <p:sldId id="261" r:id="rId4"/>
    <p:sldId id="260" r:id="rId5"/>
    <p:sldId id="257" r:id="rId6"/>
    <p:sldId id="262" r:id="rId7"/>
    <p:sldId id="269" r:id="rId8"/>
    <p:sldId id="264" r:id="rId9"/>
    <p:sldId id="263" r:id="rId10"/>
    <p:sldId id="275" r:id="rId11"/>
    <p:sldId id="265" r:id="rId12"/>
    <p:sldId id="271" r:id="rId13"/>
    <p:sldId id="266" r:id="rId14"/>
    <p:sldId id="267" r:id="rId15"/>
    <p:sldId id="268" r:id="rId16"/>
    <p:sldId id="276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VINASH ANDHALE" initials="AA" lastIdx="2" clrIdx="0">
    <p:extLst>
      <p:ext uri="{19B8F6BF-5375-455C-9EA6-DF929625EA0E}">
        <p15:presenceInfo xmlns:p15="http://schemas.microsoft.com/office/powerpoint/2012/main" userId="4c2cf7fcfc460d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6E618-D599-4F7B-9C5C-9568D9563488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63818-B421-4C28-8242-FAEDDF056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715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25957940-5003-A845-8DAE-1C39B604586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CD1A16-34E6-42C9-87B2-69AF4A9ECF15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IN" altLang="en-US" sz="1400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3F8514AA-91DE-DA41-265F-D75385F0DE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050D48D1-562D-3E59-90E9-75D165BA29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0A3A-5E5D-411E-98CC-0899D924A77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6812-0FED-4F0D-855F-69C86F88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28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0A3A-5E5D-411E-98CC-0899D924A77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6812-0FED-4F0D-855F-69C86F88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70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0A3A-5E5D-411E-98CC-0899D924A77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6812-0FED-4F0D-855F-69C86F882F8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6777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0A3A-5E5D-411E-98CC-0899D924A77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6812-0FED-4F0D-855F-69C86F88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229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0A3A-5E5D-411E-98CC-0899D924A77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6812-0FED-4F0D-855F-69C86F882F8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6031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0A3A-5E5D-411E-98CC-0899D924A77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6812-0FED-4F0D-855F-69C86F88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280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0A3A-5E5D-411E-98CC-0899D924A77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6812-0FED-4F0D-855F-69C86F88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050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0A3A-5E5D-411E-98CC-0899D924A77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6812-0FED-4F0D-855F-69C86F88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67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0A3A-5E5D-411E-98CC-0899D924A77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6812-0FED-4F0D-855F-69C86F88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71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0A3A-5E5D-411E-98CC-0899D924A77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6812-0FED-4F0D-855F-69C86F88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37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0A3A-5E5D-411E-98CC-0899D924A77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6812-0FED-4F0D-855F-69C86F88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2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0A3A-5E5D-411E-98CC-0899D924A77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6812-0FED-4F0D-855F-69C86F88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25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0A3A-5E5D-411E-98CC-0899D924A77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6812-0FED-4F0D-855F-69C86F88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62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0A3A-5E5D-411E-98CC-0899D924A77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6812-0FED-4F0D-855F-69C86F88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836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0A3A-5E5D-411E-98CC-0899D924A77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6812-0FED-4F0D-855F-69C86F88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31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6812-0FED-4F0D-855F-69C86F882F85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0A3A-5E5D-411E-98CC-0899D924A774}" type="datetimeFigureOut">
              <a:rPr lang="en-IN" smtClean="0"/>
              <a:t>02-05-2023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10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F0A3A-5E5D-411E-98CC-0899D924A77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156812-0FED-4F0D-855F-69C86F88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48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fif"/><Relationship Id="rId4" Type="http://schemas.openxmlformats.org/officeDocument/2006/relationships/image" Target="../media/image4.jf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15ED76-A329-4131-ABA3-4B2C4FF6E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899" y="87507"/>
            <a:ext cx="8593832" cy="6445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53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7F277E-EBE9-D3DD-62B1-D21589585D02}"/>
              </a:ext>
            </a:extLst>
          </p:cNvPr>
          <p:cNvSpPr txBox="1"/>
          <p:nvPr/>
        </p:nvSpPr>
        <p:spPr>
          <a:xfrm>
            <a:off x="567891" y="394636"/>
            <a:ext cx="6843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ALGORITHM USED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432DAD-74F3-BE50-BA61-98A06D0C0410}"/>
              </a:ext>
            </a:extLst>
          </p:cNvPr>
          <p:cNvSpPr txBox="1"/>
          <p:nvPr/>
        </p:nvSpPr>
        <p:spPr>
          <a:xfrm>
            <a:off x="471638" y="1570935"/>
            <a:ext cx="85857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Cosine similarity </a:t>
            </a:r>
            <a:r>
              <a:rPr lang="en-US" sz="2400" dirty="0"/>
              <a:t>is a metric used to measure how similar the documents are irrespective of their size. Mathematically, it measures the cosine of the angle between two vectors projected in a multi-dimensional space. 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BA742C-CA37-281B-381A-308EA06EB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91" y="3429000"/>
            <a:ext cx="2876650" cy="221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8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14CB4E-8A7A-8EEB-6404-3920363ABFF8}"/>
              </a:ext>
            </a:extLst>
          </p:cNvPr>
          <p:cNvSpPr txBox="1"/>
          <p:nvPr/>
        </p:nvSpPr>
        <p:spPr>
          <a:xfrm>
            <a:off x="349936" y="182881"/>
            <a:ext cx="9586544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&amp; Functionalities)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and login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profile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content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engine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and filtering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ratings and reviews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Watchlist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management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comment and share buttons.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</a:p>
          <a:p>
            <a:pPr marL="342900" indent="-342900">
              <a:buAutoNum type="arabicPeriod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3625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6EC119-62F7-889A-2CAB-76CE5CD414ED}"/>
              </a:ext>
            </a:extLst>
          </p:cNvPr>
          <p:cNvSpPr txBox="1"/>
          <p:nvPr/>
        </p:nvSpPr>
        <p:spPr>
          <a:xfrm>
            <a:off x="181330" y="203678"/>
            <a:ext cx="104257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Literature Survey: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Keywords: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Video Coding, Adaptive Video Streaming, Mobile Networks, Social Video Sharing, Cloud Computing</a:t>
            </a:r>
          </a:p>
          <a:p>
            <a:endParaRPr lang="en-US" sz="16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C4CE1D9-0FC3-C60F-2613-1136CB512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922150"/>
              </p:ext>
            </p:extLst>
          </p:nvPr>
        </p:nvGraphicFramePr>
        <p:xfrm>
          <a:off x="1350785" y="2637838"/>
          <a:ext cx="8086800" cy="26776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8739">
                  <a:extLst>
                    <a:ext uri="{9D8B030D-6E8A-4147-A177-3AD203B41FA5}">
                      <a16:colId xmlns:a16="http://schemas.microsoft.com/office/drawing/2014/main" val="3043728593"/>
                    </a:ext>
                  </a:extLst>
                </a:gridCol>
                <a:gridCol w="1155257">
                  <a:extLst>
                    <a:ext uri="{9D8B030D-6E8A-4147-A177-3AD203B41FA5}">
                      <a16:colId xmlns:a16="http://schemas.microsoft.com/office/drawing/2014/main" val="1859068436"/>
                    </a:ext>
                  </a:extLst>
                </a:gridCol>
                <a:gridCol w="1332927">
                  <a:extLst>
                    <a:ext uri="{9D8B030D-6E8A-4147-A177-3AD203B41FA5}">
                      <a16:colId xmlns:a16="http://schemas.microsoft.com/office/drawing/2014/main" val="335808813"/>
                    </a:ext>
                  </a:extLst>
                </a:gridCol>
                <a:gridCol w="989757">
                  <a:extLst>
                    <a:ext uri="{9D8B030D-6E8A-4147-A177-3AD203B41FA5}">
                      <a16:colId xmlns:a16="http://schemas.microsoft.com/office/drawing/2014/main" val="3453930713"/>
                    </a:ext>
                  </a:extLst>
                </a:gridCol>
                <a:gridCol w="1405941">
                  <a:extLst>
                    <a:ext uri="{9D8B030D-6E8A-4147-A177-3AD203B41FA5}">
                      <a16:colId xmlns:a16="http://schemas.microsoft.com/office/drawing/2014/main" val="3101764071"/>
                    </a:ext>
                  </a:extLst>
                </a:gridCol>
                <a:gridCol w="1357265">
                  <a:extLst>
                    <a:ext uri="{9D8B030D-6E8A-4147-A177-3AD203B41FA5}">
                      <a16:colId xmlns:a16="http://schemas.microsoft.com/office/drawing/2014/main" val="1916046552"/>
                    </a:ext>
                  </a:extLst>
                </a:gridCol>
                <a:gridCol w="1216914">
                  <a:extLst>
                    <a:ext uri="{9D8B030D-6E8A-4147-A177-3AD203B41FA5}">
                      <a16:colId xmlns:a16="http://schemas.microsoft.com/office/drawing/2014/main" val="3686677073"/>
                    </a:ext>
                  </a:extLst>
                </a:gridCol>
              </a:tblGrid>
              <a:tr h="376163">
                <a:tc>
                  <a:txBody>
                    <a:bodyPr/>
                    <a:lstStyle/>
                    <a:p>
                      <a:pPr marL="254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Sr.no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31750" marT="10160" marB="0"/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Title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31750" marT="10160" marB="0"/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Author(s)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31750" marT="101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Year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31750" marT="10160" marB="0"/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Outcomes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31750" marT="10160" marB="0"/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Methodology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31750" marT="10160" marB="0"/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Result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31750" marT="10160" marB="0"/>
                </a:tc>
                <a:extLst>
                  <a:ext uri="{0D108BD9-81ED-4DB2-BD59-A6C34878D82A}">
                    <a16:rowId xmlns:a16="http://schemas.microsoft.com/office/drawing/2014/main" val="1261535203"/>
                  </a:ext>
                </a:extLst>
              </a:tr>
              <a:tr h="1150747">
                <a:tc>
                  <a:txBody>
                    <a:bodyPr/>
                    <a:lstStyle/>
                    <a:p>
                      <a:pPr marL="254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1.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31750" marT="10160" marB="0"/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The Netflix Effect: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31750" marT="10160" marB="0"/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Sidneyeve Matrix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31750" marT="101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200"/>
                        </a:spcBef>
                      </a:pPr>
                      <a:r>
                        <a:rPr lang="en-IN" sz="1100">
                          <a:effectLst/>
                        </a:rPr>
                        <a:t>December 2014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31750" marT="10160" marB="0"/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shows opts to view them via Netflix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31750" marT="10160" marB="0"/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Experimental</a:t>
                      </a:r>
                    </a:p>
                    <a:p>
                      <a:pPr marR="355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study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31750" marT="10160" marB="0"/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Successful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31750" marT="10160" marB="0"/>
                </a:tc>
                <a:extLst>
                  <a:ext uri="{0D108BD9-81ED-4DB2-BD59-A6C34878D82A}">
                    <a16:rowId xmlns:a16="http://schemas.microsoft.com/office/drawing/2014/main" val="423238405"/>
                  </a:ext>
                </a:extLst>
              </a:tr>
              <a:tr h="1150747">
                <a:tc>
                  <a:txBody>
                    <a:bodyPr/>
                    <a:lstStyle/>
                    <a:p>
                      <a:pPr marL="254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2.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31750" marT="10160" marB="0"/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YouTube phenomenon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31750" marT="10160" marB="0"/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Lucila Dughera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31750" marT="101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February 2018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31750" marT="10160" marB="0"/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describe the practices of the creators of educational content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31750" marT="10160" marB="0"/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Experimental</a:t>
                      </a:r>
                    </a:p>
                    <a:p>
                      <a:pPr marR="355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Project research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31750" marT="10160" marB="0"/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Successful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31750" marT="10160" marB="0"/>
                </a:tc>
                <a:extLst>
                  <a:ext uri="{0D108BD9-81ED-4DB2-BD59-A6C34878D82A}">
                    <a16:rowId xmlns:a16="http://schemas.microsoft.com/office/drawing/2014/main" val="3753347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497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8F81B2-F549-FA22-1A62-771A066985E5}"/>
              </a:ext>
            </a:extLst>
          </p:cNvPr>
          <p:cNvSpPr txBox="1"/>
          <p:nvPr/>
        </p:nvSpPr>
        <p:spPr>
          <a:xfrm>
            <a:off x="322446" y="212925"/>
            <a:ext cx="862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OUTCOMES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D1894F-82F6-5BAD-ADEB-4F248F1A95D1}"/>
              </a:ext>
            </a:extLst>
          </p:cNvPr>
          <p:cNvSpPr txBox="1"/>
          <p:nvPr/>
        </p:nvSpPr>
        <p:spPr>
          <a:xfrm>
            <a:off x="185286" y="859065"/>
            <a:ext cx="969745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register and login themselves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Improved user engagement</a:t>
            </a:r>
            <a:r>
              <a:rPr lang="en-US" sz="24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retention and experience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watch the movies and content media as per interest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contains the varieties of movies, devotional, cartoons, series, inspirational video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will have recommendation updates as per their interest according to their watch history &amp; preferences.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also submit their grievance and feedbacks.*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458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94FB7C-50BE-04C0-DD64-51BAF6C56561}"/>
              </a:ext>
            </a:extLst>
          </p:cNvPr>
          <p:cNvSpPr txBox="1"/>
          <p:nvPr/>
        </p:nvSpPr>
        <p:spPr>
          <a:xfrm>
            <a:off x="276122" y="347599"/>
            <a:ext cx="5972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TECHNOLGY STACK: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2651E3-97C5-A102-8F03-16914084F1FF}"/>
              </a:ext>
            </a:extLst>
          </p:cNvPr>
          <p:cNvSpPr txBox="1"/>
          <p:nvPr/>
        </p:nvSpPr>
        <p:spPr>
          <a:xfrm>
            <a:off x="344905" y="1175887"/>
            <a:ext cx="90557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JS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server cloudinary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Mongo-DB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(Visual Studio)</a:t>
            </a:r>
          </a:p>
        </p:txBody>
      </p:sp>
    </p:spTree>
    <p:extLst>
      <p:ext uri="{BB962C8B-B14F-4D97-AF65-F5344CB8AC3E}">
        <p14:creationId xmlns:p14="http://schemas.microsoft.com/office/powerpoint/2010/main" val="2824553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A3EF1E-DDE0-4F63-1404-D290B695502C}"/>
              </a:ext>
            </a:extLst>
          </p:cNvPr>
          <p:cNvSpPr txBox="1"/>
          <p:nvPr/>
        </p:nvSpPr>
        <p:spPr>
          <a:xfrm>
            <a:off x="0" y="73869"/>
            <a:ext cx="3833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C8413B-913C-7B0E-A7C6-62A618E14F9C}"/>
              </a:ext>
            </a:extLst>
          </p:cNvPr>
          <p:cNvSpPr/>
          <p:nvPr/>
        </p:nvSpPr>
        <p:spPr>
          <a:xfrm>
            <a:off x="4015819" y="236144"/>
            <a:ext cx="18005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DBCBB0-8A01-D37A-C8B0-EAE87FDA839A}"/>
              </a:ext>
            </a:extLst>
          </p:cNvPr>
          <p:cNvSpPr/>
          <p:nvPr/>
        </p:nvSpPr>
        <p:spPr>
          <a:xfrm>
            <a:off x="8377286" y="1875296"/>
            <a:ext cx="1800520" cy="788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C7D81E-66B4-50DB-5C93-556FFE86C95C}"/>
              </a:ext>
            </a:extLst>
          </p:cNvPr>
          <p:cNvSpPr/>
          <p:nvPr/>
        </p:nvSpPr>
        <p:spPr>
          <a:xfrm>
            <a:off x="4430478" y="2478884"/>
            <a:ext cx="18005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3304DC-70E1-3627-BBAD-A12B184CC5CC}"/>
              </a:ext>
            </a:extLst>
          </p:cNvPr>
          <p:cNvSpPr/>
          <p:nvPr/>
        </p:nvSpPr>
        <p:spPr>
          <a:xfrm>
            <a:off x="6790441" y="4923689"/>
            <a:ext cx="18665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747751-76B3-BED7-7837-7FC628451738}"/>
              </a:ext>
            </a:extLst>
          </p:cNvPr>
          <p:cNvSpPr/>
          <p:nvPr/>
        </p:nvSpPr>
        <p:spPr>
          <a:xfrm>
            <a:off x="6362973" y="3709581"/>
            <a:ext cx="18005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36BB00-6AB6-A502-029C-CA93FDBAC432}"/>
              </a:ext>
            </a:extLst>
          </p:cNvPr>
          <p:cNvSpPr/>
          <p:nvPr/>
        </p:nvSpPr>
        <p:spPr>
          <a:xfrm>
            <a:off x="7756688" y="793054"/>
            <a:ext cx="2154477" cy="638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B09D60-7B9C-1273-97C0-A09E28F92CF8}"/>
              </a:ext>
            </a:extLst>
          </p:cNvPr>
          <p:cNvSpPr/>
          <p:nvPr/>
        </p:nvSpPr>
        <p:spPr>
          <a:xfrm>
            <a:off x="1454872" y="1500584"/>
            <a:ext cx="1886320" cy="669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969775-7C38-5966-2E9A-0C73EE19CA1F}"/>
              </a:ext>
            </a:extLst>
          </p:cNvPr>
          <p:cNvSpPr/>
          <p:nvPr/>
        </p:nvSpPr>
        <p:spPr>
          <a:xfrm>
            <a:off x="143160" y="2724900"/>
            <a:ext cx="18005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E86997-8A82-164D-440E-0C95C0943549}"/>
              </a:ext>
            </a:extLst>
          </p:cNvPr>
          <p:cNvSpPr/>
          <p:nvPr/>
        </p:nvSpPr>
        <p:spPr>
          <a:xfrm>
            <a:off x="1575922" y="3344388"/>
            <a:ext cx="18005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08E2D7-BF3D-3EAD-6A9A-62075F41FF20}"/>
              </a:ext>
            </a:extLst>
          </p:cNvPr>
          <p:cNvSpPr/>
          <p:nvPr/>
        </p:nvSpPr>
        <p:spPr>
          <a:xfrm>
            <a:off x="2726865" y="5720329"/>
            <a:ext cx="1902588" cy="669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609BD3-702E-A591-F14E-47072B844DBC}"/>
              </a:ext>
            </a:extLst>
          </p:cNvPr>
          <p:cNvSpPr/>
          <p:nvPr/>
        </p:nvSpPr>
        <p:spPr>
          <a:xfrm>
            <a:off x="2777900" y="4405879"/>
            <a:ext cx="1800520" cy="669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F7704795-5C4D-0B7C-7956-3EFDE93AFFCF}"/>
              </a:ext>
            </a:extLst>
          </p:cNvPr>
          <p:cNvSpPr/>
          <p:nvPr/>
        </p:nvSpPr>
        <p:spPr>
          <a:xfrm>
            <a:off x="3968685" y="1071910"/>
            <a:ext cx="1894788" cy="865961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A6DA26-07DF-836F-DC41-C65EB2B4A8A0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>
            <a:off x="4916079" y="605476"/>
            <a:ext cx="0" cy="466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24A597B-F11A-5540-7A67-17D159D26DEA}"/>
              </a:ext>
            </a:extLst>
          </p:cNvPr>
          <p:cNvCxnSpPr>
            <a:cxnSpLocks/>
          </p:cNvCxnSpPr>
          <p:nvPr/>
        </p:nvCxnSpPr>
        <p:spPr>
          <a:xfrm>
            <a:off x="5816339" y="459311"/>
            <a:ext cx="3017588" cy="3722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AAC0CEE-BAD0-0F07-C6DF-A760C9EEFF52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>
            <a:off x="5863473" y="1504891"/>
            <a:ext cx="2513813" cy="7645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DF691C1-62ED-9F2F-78A8-01AD5CE8656C}"/>
              </a:ext>
            </a:extLst>
          </p:cNvPr>
          <p:cNvCxnSpPr>
            <a:cxnSpLocks/>
            <a:stCxn id="5" idx="1"/>
            <a:endCxn id="13" idx="0"/>
          </p:cNvCxnSpPr>
          <p:nvPr/>
        </p:nvCxnSpPr>
        <p:spPr>
          <a:xfrm rot="10800000" flipV="1">
            <a:off x="3678160" y="2663549"/>
            <a:ext cx="752318" cy="17423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EFEB814-0536-AEF0-7E6D-29CAC970F66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98033" y="440061"/>
            <a:ext cx="1617787" cy="10797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A1191B4-A9C4-9014-C070-B25DBA98804E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4930520" y="3248433"/>
            <a:ext cx="2260139" cy="14597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F6115BA-986B-7ABC-539D-FD88C1E04BDD}"/>
              </a:ext>
            </a:extLst>
          </p:cNvPr>
          <p:cNvCxnSpPr>
            <a:endCxn id="7" idx="1"/>
          </p:cNvCxnSpPr>
          <p:nvPr/>
        </p:nvCxnSpPr>
        <p:spPr>
          <a:xfrm>
            <a:off x="5330737" y="3894247"/>
            <a:ext cx="1032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B7B8EC-956A-5275-0DC7-D9CC63ECF6E0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9277546" y="1431457"/>
            <a:ext cx="0" cy="443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40974780-58BC-6218-7AF9-28A8DBDA9A11}"/>
              </a:ext>
            </a:extLst>
          </p:cNvPr>
          <p:cNvSpPr/>
          <p:nvPr/>
        </p:nvSpPr>
        <p:spPr>
          <a:xfrm>
            <a:off x="8972253" y="3709581"/>
            <a:ext cx="1580827" cy="1077482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0229682-435F-C27B-0182-E65E2D694A5D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1043420" y="2170120"/>
            <a:ext cx="1354612" cy="554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836D8C-D86D-B16E-D2E4-D3942BF6A2FF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2398032" y="2170120"/>
            <a:ext cx="78150" cy="117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1F13B62-8ED2-9020-26D7-CF51802A93A1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 flipH="1">
            <a:off x="3678159" y="5075415"/>
            <a:ext cx="1" cy="644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920EA6A-5189-0747-B153-10E7FFB9E5C1}"/>
              </a:ext>
            </a:extLst>
          </p:cNvPr>
          <p:cNvSpPr txBox="1"/>
          <p:nvPr/>
        </p:nvSpPr>
        <p:spPr>
          <a:xfrm>
            <a:off x="4298791" y="273924"/>
            <a:ext cx="1548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MASTER PAGE</a:t>
            </a:r>
            <a:endParaRPr lang="en-IN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665121-BD04-2A6C-9497-3DC93182297F}"/>
              </a:ext>
            </a:extLst>
          </p:cNvPr>
          <p:cNvSpPr txBox="1"/>
          <p:nvPr/>
        </p:nvSpPr>
        <p:spPr>
          <a:xfrm>
            <a:off x="1585833" y="1616122"/>
            <a:ext cx="174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Administration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D03166-C814-34B1-E01E-7DD76A813959}"/>
              </a:ext>
            </a:extLst>
          </p:cNvPr>
          <p:cNvSpPr txBox="1"/>
          <p:nvPr/>
        </p:nvSpPr>
        <p:spPr>
          <a:xfrm flipH="1">
            <a:off x="4496432" y="1273879"/>
            <a:ext cx="90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5873BE-2389-7135-2D2B-05BB4BD76130}"/>
              </a:ext>
            </a:extLst>
          </p:cNvPr>
          <p:cNvSpPr txBox="1"/>
          <p:nvPr/>
        </p:nvSpPr>
        <p:spPr>
          <a:xfrm flipH="1">
            <a:off x="7946456" y="948129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Registration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1FAE30-0EDD-793A-484A-6113AC297909}"/>
              </a:ext>
            </a:extLst>
          </p:cNvPr>
          <p:cNvSpPr txBox="1"/>
          <p:nvPr/>
        </p:nvSpPr>
        <p:spPr>
          <a:xfrm>
            <a:off x="153766" y="2701647"/>
            <a:ext cx="194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complaint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693075-F35F-0926-99EF-1E3030CD6AEC}"/>
              </a:ext>
            </a:extLst>
          </p:cNvPr>
          <p:cNvSpPr txBox="1"/>
          <p:nvPr/>
        </p:nvSpPr>
        <p:spPr>
          <a:xfrm>
            <a:off x="1492668" y="3411686"/>
            <a:ext cx="218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Videos responses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8B9E12-5887-D486-9511-1950C1560C0C}"/>
              </a:ext>
            </a:extLst>
          </p:cNvPr>
          <p:cNvSpPr txBox="1"/>
          <p:nvPr/>
        </p:nvSpPr>
        <p:spPr>
          <a:xfrm>
            <a:off x="4457493" y="2473284"/>
            <a:ext cx="199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dashboard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53C960-CD9A-C640-1834-C7F02033F2CF}"/>
              </a:ext>
            </a:extLst>
          </p:cNvPr>
          <p:cNvSpPr txBox="1"/>
          <p:nvPr/>
        </p:nvSpPr>
        <p:spPr>
          <a:xfrm>
            <a:off x="8343714" y="1993497"/>
            <a:ext cx="192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language content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EBC957-3572-ABE9-886F-A4C6EE1841C7}"/>
              </a:ext>
            </a:extLst>
          </p:cNvPr>
          <p:cNvSpPr txBox="1"/>
          <p:nvPr/>
        </p:nvSpPr>
        <p:spPr>
          <a:xfrm>
            <a:off x="9392652" y="1458545"/>
            <a:ext cx="20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OTP confirmation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CF5F8A-5CE1-5D14-1BB2-088711EFEB88}"/>
              </a:ext>
            </a:extLst>
          </p:cNvPr>
          <p:cNvSpPr txBox="1"/>
          <p:nvPr/>
        </p:nvSpPr>
        <p:spPr>
          <a:xfrm>
            <a:off x="6362973" y="3740885"/>
            <a:ext cx="209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Live Broadcast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88FB6E-4F11-AD26-CEAF-9C59A1D1475D}"/>
              </a:ext>
            </a:extLst>
          </p:cNvPr>
          <p:cNvSpPr txBox="1"/>
          <p:nvPr/>
        </p:nvSpPr>
        <p:spPr>
          <a:xfrm>
            <a:off x="9094021" y="3910045"/>
            <a:ext cx="250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Generation </a:t>
            </a:r>
          </a:p>
          <a:p>
            <a:r>
              <a:rPr lang="en-US" dirty="0"/>
              <a:t>User Data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E95CA1-EA8E-F553-7B86-5E0470C0F1C9}"/>
              </a:ext>
            </a:extLst>
          </p:cNvPr>
          <p:cNvSpPr txBox="1"/>
          <p:nvPr/>
        </p:nvSpPr>
        <p:spPr>
          <a:xfrm>
            <a:off x="6976324" y="4939895"/>
            <a:ext cx="156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Movies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D7E3C4C-4BB1-5F0C-338D-133DB94AB985}"/>
              </a:ext>
            </a:extLst>
          </p:cNvPr>
          <p:cNvSpPr/>
          <p:nvPr/>
        </p:nvSpPr>
        <p:spPr>
          <a:xfrm>
            <a:off x="6230998" y="5879432"/>
            <a:ext cx="190258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86901D6-D20F-BC6B-4D32-185BF4814467}"/>
              </a:ext>
            </a:extLst>
          </p:cNvPr>
          <p:cNvCxnSpPr/>
          <p:nvPr/>
        </p:nvCxnSpPr>
        <p:spPr>
          <a:xfrm>
            <a:off x="5330737" y="5102756"/>
            <a:ext cx="900261" cy="79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A358022-E44B-F705-4710-F5D7EC512A36}"/>
              </a:ext>
            </a:extLst>
          </p:cNvPr>
          <p:cNvSpPr txBox="1"/>
          <p:nvPr/>
        </p:nvSpPr>
        <p:spPr>
          <a:xfrm>
            <a:off x="6390527" y="5903984"/>
            <a:ext cx="145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Audio Songs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461DA3-9947-1848-AF8F-5C010668CA5B}"/>
              </a:ext>
            </a:extLst>
          </p:cNvPr>
          <p:cNvSpPr txBox="1"/>
          <p:nvPr/>
        </p:nvSpPr>
        <p:spPr>
          <a:xfrm>
            <a:off x="2901884" y="4417481"/>
            <a:ext cx="209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Complaint &amp;</a:t>
            </a:r>
          </a:p>
          <a:p>
            <a:r>
              <a:rPr lang="en-US" dirty="0"/>
              <a:t>Suggestion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39552C2-2613-B5B2-0AB4-56C7B2D024CC}"/>
              </a:ext>
            </a:extLst>
          </p:cNvPr>
          <p:cNvSpPr txBox="1"/>
          <p:nvPr/>
        </p:nvSpPr>
        <p:spPr>
          <a:xfrm>
            <a:off x="2901884" y="5879432"/>
            <a:ext cx="152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 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CFD0B4-EBE2-096B-0145-6FB57C17A3D9}"/>
              </a:ext>
            </a:extLst>
          </p:cNvPr>
          <p:cNvCxnSpPr>
            <a:stCxn id="16" idx="2"/>
          </p:cNvCxnSpPr>
          <p:nvPr/>
        </p:nvCxnSpPr>
        <p:spPr>
          <a:xfrm>
            <a:off x="4916079" y="1937871"/>
            <a:ext cx="0" cy="53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C0F8E9F-1BD3-0FEB-8D2F-9E1D233EA3C2}"/>
              </a:ext>
            </a:extLst>
          </p:cNvPr>
          <p:cNvCxnSpPr>
            <a:stCxn id="4" idx="2"/>
          </p:cNvCxnSpPr>
          <p:nvPr/>
        </p:nvCxnSpPr>
        <p:spPr>
          <a:xfrm>
            <a:off x="9277546" y="2663549"/>
            <a:ext cx="0" cy="107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013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AFD13C-DA9D-49F2-3337-E1D213F3567E}"/>
              </a:ext>
            </a:extLst>
          </p:cNvPr>
          <p:cNvSpPr txBox="1"/>
          <p:nvPr/>
        </p:nvSpPr>
        <p:spPr>
          <a:xfrm>
            <a:off x="269508" y="259882"/>
            <a:ext cx="325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WORKFLOW</a:t>
            </a:r>
            <a:endParaRPr lang="en-IN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6174E1-6F81-5323-1C57-730B234EA1D2}"/>
              </a:ext>
            </a:extLst>
          </p:cNvPr>
          <p:cNvSpPr/>
          <p:nvPr/>
        </p:nvSpPr>
        <p:spPr>
          <a:xfrm>
            <a:off x="4498848" y="460247"/>
            <a:ext cx="2261460" cy="743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Collection and pre-processing</a:t>
            </a:r>
            <a:endParaRPr lang="en-IN" sz="14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06280B7-E582-E418-F50F-5B3E5ADD177C}"/>
              </a:ext>
            </a:extLst>
          </p:cNvPr>
          <p:cNvSpPr/>
          <p:nvPr/>
        </p:nvSpPr>
        <p:spPr>
          <a:xfrm>
            <a:off x="4498848" y="1510109"/>
            <a:ext cx="2261460" cy="681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loading and understanding the data</a:t>
            </a:r>
            <a:endParaRPr lang="en-IN" sz="1400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10EA1A-2717-C7A5-0DC8-3D8E876DF4F0}"/>
              </a:ext>
            </a:extLst>
          </p:cNvPr>
          <p:cNvSpPr/>
          <p:nvPr/>
        </p:nvSpPr>
        <p:spPr>
          <a:xfrm>
            <a:off x="4498847" y="2547473"/>
            <a:ext cx="2249268" cy="536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Vectorization</a:t>
            </a:r>
            <a:endParaRPr lang="en-IN" sz="14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E1163A-3060-D943-25DE-5AC14E82400D}"/>
              </a:ext>
            </a:extLst>
          </p:cNvPr>
          <p:cNvSpPr/>
          <p:nvPr/>
        </p:nvSpPr>
        <p:spPr>
          <a:xfrm>
            <a:off x="4498847" y="3474458"/>
            <a:ext cx="2261459" cy="536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Similarity metric</a:t>
            </a:r>
            <a:endParaRPr lang="en-IN" sz="1400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24F2C4-8A30-7226-D667-E03F6CD86B28}"/>
              </a:ext>
            </a:extLst>
          </p:cNvPr>
          <p:cNvSpPr/>
          <p:nvPr/>
        </p:nvSpPr>
        <p:spPr>
          <a:xfrm>
            <a:off x="4511039" y="4450080"/>
            <a:ext cx="2261459" cy="681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Getting input from the user</a:t>
            </a:r>
            <a:endParaRPr lang="en-IN" sz="1400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A63636-D16D-C3BF-FA25-AC4ECE112FDF}"/>
              </a:ext>
            </a:extLst>
          </p:cNvPr>
          <p:cNvSpPr/>
          <p:nvPr/>
        </p:nvSpPr>
        <p:spPr>
          <a:xfrm>
            <a:off x="4498847" y="5570856"/>
            <a:ext cx="2261460" cy="681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 Prediction</a:t>
            </a:r>
            <a:endParaRPr lang="en-IN" sz="14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DDFEC6-EC18-FF0B-A3D7-04C4DC3524B0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629578" y="1203568"/>
            <a:ext cx="0" cy="30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474B55-D982-4228-AACF-0BA62EC080DE}"/>
              </a:ext>
            </a:extLst>
          </p:cNvPr>
          <p:cNvCxnSpPr>
            <a:cxnSpLocks/>
          </p:cNvCxnSpPr>
          <p:nvPr/>
        </p:nvCxnSpPr>
        <p:spPr>
          <a:xfrm flipH="1">
            <a:off x="5616444" y="2209644"/>
            <a:ext cx="6097" cy="355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54585A-A47A-97C4-0F9A-92E92E9C48F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623481" y="3083921"/>
            <a:ext cx="6096" cy="390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B040E7-B121-802E-C8C3-5F71AD70E1CD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629577" y="4010906"/>
            <a:ext cx="12192" cy="43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729815-C1AE-6277-B2EA-4B40486E8253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5629577" y="5131682"/>
            <a:ext cx="12192" cy="43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291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5F30500-6334-FAF8-C99F-F6CEA9846E56}"/>
              </a:ext>
            </a:extLst>
          </p:cNvPr>
          <p:cNvSpPr/>
          <p:nvPr/>
        </p:nvSpPr>
        <p:spPr>
          <a:xfrm>
            <a:off x="1573730" y="2257123"/>
            <a:ext cx="375385" cy="510139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145952F-23D5-A4CA-8F43-DD14AB138B62}"/>
              </a:ext>
            </a:extLst>
          </p:cNvPr>
          <p:cNvCxnSpPr>
            <a:stCxn id="2" idx="4"/>
          </p:cNvCxnSpPr>
          <p:nvPr/>
        </p:nvCxnSpPr>
        <p:spPr>
          <a:xfrm flipH="1">
            <a:off x="1737359" y="2767262"/>
            <a:ext cx="24064" cy="104915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9109FF-2024-9904-13D3-5E4A6BEC1A13}"/>
              </a:ext>
            </a:extLst>
          </p:cNvPr>
          <p:cNvCxnSpPr/>
          <p:nvPr/>
        </p:nvCxnSpPr>
        <p:spPr>
          <a:xfrm flipH="1">
            <a:off x="1333100" y="3800778"/>
            <a:ext cx="394636" cy="5799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9FDB52-86FD-B8B9-78B3-F20D80C363CB}"/>
              </a:ext>
            </a:extLst>
          </p:cNvPr>
          <p:cNvCxnSpPr/>
          <p:nvPr/>
        </p:nvCxnSpPr>
        <p:spPr>
          <a:xfrm>
            <a:off x="1737359" y="3820079"/>
            <a:ext cx="490889" cy="5799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EF60B8-E9AE-25B2-D683-F7B9C75B49FF}"/>
              </a:ext>
            </a:extLst>
          </p:cNvPr>
          <p:cNvCxnSpPr/>
          <p:nvPr/>
        </p:nvCxnSpPr>
        <p:spPr>
          <a:xfrm>
            <a:off x="1318660" y="3166711"/>
            <a:ext cx="88552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65F9B0E-D831-2069-6D84-D70B09134B5F}"/>
              </a:ext>
            </a:extLst>
          </p:cNvPr>
          <p:cNvSpPr/>
          <p:nvPr/>
        </p:nvSpPr>
        <p:spPr>
          <a:xfrm>
            <a:off x="4283242" y="1407144"/>
            <a:ext cx="1828800" cy="57751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820F52B-0C6B-750A-5D68-1E04B2AD790B}"/>
              </a:ext>
            </a:extLst>
          </p:cNvPr>
          <p:cNvSpPr/>
          <p:nvPr/>
        </p:nvSpPr>
        <p:spPr>
          <a:xfrm>
            <a:off x="4504623" y="2381040"/>
            <a:ext cx="1828800" cy="57751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E694C4D-7D10-2304-BA97-573D85BEDFFD}"/>
              </a:ext>
            </a:extLst>
          </p:cNvPr>
          <p:cNvSpPr/>
          <p:nvPr/>
        </p:nvSpPr>
        <p:spPr>
          <a:xfrm>
            <a:off x="4504623" y="3313570"/>
            <a:ext cx="1828800" cy="57751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D4DAE0-F3CC-93A0-70E0-69115A7A470F}"/>
              </a:ext>
            </a:extLst>
          </p:cNvPr>
          <p:cNvSpPr txBox="1"/>
          <p:nvPr/>
        </p:nvSpPr>
        <p:spPr>
          <a:xfrm>
            <a:off x="4929938" y="2488730"/>
            <a:ext cx="232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B76E5D-41D7-C7B0-4DC2-0A0A28BD8E9A}"/>
              </a:ext>
            </a:extLst>
          </p:cNvPr>
          <p:cNvSpPr txBox="1"/>
          <p:nvPr/>
        </p:nvSpPr>
        <p:spPr>
          <a:xfrm flipH="1">
            <a:off x="4389120" y="15112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REGISTRATION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379DD-4D49-92E6-E08E-F966E33FD61A}"/>
              </a:ext>
            </a:extLst>
          </p:cNvPr>
          <p:cNvSpPr txBox="1"/>
          <p:nvPr/>
        </p:nvSpPr>
        <p:spPr>
          <a:xfrm>
            <a:off x="4689906" y="3417661"/>
            <a:ext cx="257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Movies</a:t>
            </a:r>
            <a:endParaRPr lang="en-IN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23AC55-EA9C-3B23-B8B2-1716EA4BEEDA}"/>
              </a:ext>
            </a:extLst>
          </p:cNvPr>
          <p:cNvSpPr/>
          <p:nvPr/>
        </p:nvSpPr>
        <p:spPr>
          <a:xfrm>
            <a:off x="4350619" y="4300706"/>
            <a:ext cx="1828800" cy="57751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91C2D7-78E3-3BF7-F208-8295373F7D50}"/>
              </a:ext>
            </a:extLst>
          </p:cNvPr>
          <p:cNvSpPr txBox="1"/>
          <p:nvPr/>
        </p:nvSpPr>
        <p:spPr>
          <a:xfrm>
            <a:off x="4689906" y="440479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  <a:endParaRPr lang="en-IN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45144B-FE48-7BFE-0584-2FD718251A41}"/>
              </a:ext>
            </a:extLst>
          </p:cNvPr>
          <p:cNvCxnSpPr>
            <a:cxnSpLocks/>
          </p:cNvCxnSpPr>
          <p:nvPr/>
        </p:nvCxnSpPr>
        <p:spPr>
          <a:xfrm>
            <a:off x="6318983" y="3613665"/>
            <a:ext cx="931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D55293A-0DED-5883-1C2C-00FC5D3D8D6B}"/>
              </a:ext>
            </a:extLst>
          </p:cNvPr>
          <p:cNvSpPr/>
          <p:nvPr/>
        </p:nvSpPr>
        <p:spPr>
          <a:xfrm>
            <a:off x="7250829" y="3320717"/>
            <a:ext cx="2600626" cy="57750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9232EB-4037-062F-39A6-37DF133FAF8B}"/>
              </a:ext>
            </a:extLst>
          </p:cNvPr>
          <p:cNvSpPr txBox="1"/>
          <p:nvPr/>
        </p:nvSpPr>
        <p:spPr>
          <a:xfrm>
            <a:off x="7404833" y="3431446"/>
            <a:ext cx="307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 AND COMMENTS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3848DD-C180-A92C-219F-1373259FC254}"/>
              </a:ext>
            </a:extLst>
          </p:cNvPr>
          <p:cNvSpPr txBox="1"/>
          <p:nvPr/>
        </p:nvSpPr>
        <p:spPr>
          <a:xfrm>
            <a:off x="231007" y="210026"/>
            <a:ext cx="4995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Diagram: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FD810B-BFC8-A1DA-E85E-563D049BFC5E}"/>
              </a:ext>
            </a:extLst>
          </p:cNvPr>
          <p:cNvCxnSpPr/>
          <p:nvPr/>
        </p:nvCxnSpPr>
        <p:spPr>
          <a:xfrm flipV="1">
            <a:off x="2473693" y="1727433"/>
            <a:ext cx="1809549" cy="1439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BA6C4ED-5749-8C0E-6890-7EE1BE22A022}"/>
              </a:ext>
            </a:extLst>
          </p:cNvPr>
          <p:cNvCxnSpPr/>
          <p:nvPr/>
        </p:nvCxnSpPr>
        <p:spPr>
          <a:xfrm flipV="1">
            <a:off x="2473693" y="2646947"/>
            <a:ext cx="2030930" cy="51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0072CAF-55C5-FFC4-721A-BB6387A1DFFD}"/>
              </a:ext>
            </a:extLst>
          </p:cNvPr>
          <p:cNvCxnSpPr/>
          <p:nvPr/>
        </p:nvCxnSpPr>
        <p:spPr>
          <a:xfrm>
            <a:off x="2473693" y="3166711"/>
            <a:ext cx="2030930" cy="446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9F29B4A-2950-F88E-4A14-5426CF295514}"/>
              </a:ext>
            </a:extLst>
          </p:cNvPr>
          <p:cNvCxnSpPr/>
          <p:nvPr/>
        </p:nvCxnSpPr>
        <p:spPr>
          <a:xfrm>
            <a:off x="2473693" y="3166711"/>
            <a:ext cx="1876926" cy="142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8A687C-53E3-D906-FD87-282057B9217B}"/>
              </a:ext>
            </a:extLst>
          </p:cNvPr>
          <p:cNvSpPr txBox="1"/>
          <p:nvPr/>
        </p:nvSpPr>
        <p:spPr>
          <a:xfrm flipH="1">
            <a:off x="1394458" y="4645434"/>
            <a:ext cx="117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730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8B93F5-2184-42A2-947B-588EB471E13C}"/>
              </a:ext>
            </a:extLst>
          </p:cNvPr>
          <p:cNvSpPr txBox="1"/>
          <p:nvPr/>
        </p:nvSpPr>
        <p:spPr>
          <a:xfrm>
            <a:off x="302333" y="5720099"/>
            <a:ext cx="5949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solidFill>
                <a:schemeClr val="accent4">
                  <a:lumMod val="75000"/>
                </a:schemeClr>
              </a:solidFill>
              <a:latin typeface="Baskerville Old Face" panose="02020602080505020303" pitchFamily="18" charset="0"/>
            </a:endParaRPr>
          </a:p>
          <a:p>
            <a:r>
              <a:rPr lang="en-US" sz="2000" dirty="0"/>
              <a:t>   </a:t>
            </a:r>
            <a:endParaRPr lang="en-I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EABA8D-B125-4C0E-BECC-7CA9459F812A}"/>
              </a:ext>
            </a:extLst>
          </p:cNvPr>
          <p:cNvSpPr txBox="1"/>
          <p:nvPr/>
        </p:nvSpPr>
        <p:spPr>
          <a:xfrm>
            <a:off x="1063690" y="378527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5C6079-AE7C-4BB8-8EEB-B275823C8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33" y="1473821"/>
            <a:ext cx="11098864" cy="42462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742ED0-4F17-48C3-9B0F-66056877EE5B}"/>
              </a:ext>
            </a:extLst>
          </p:cNvPr>
          <p:cNvSpPr txBox="1"/>
          <p:nvPr/>
        </p:nvSpPr>
        <p:spPr>
          <a:xfrm>
            <a:off x="463862" y="2007230"/>
            <a:ext cx="826422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askerville Old Face" panose="02020602080505020303" pitchFamily="18" charset="0"/>
              </a:rPr>
              <a:t>Mini-Project 2B</a:t>
            </a:r>
            <a:endParaRPr lang="en-IN" sz="5400" dirty="0">
              <a:latin typeface="Baskerville Old Face" panose="02020602080505020303" pitchFamily="18" charset="0"/>
            </a:endParaRPr>
          </a:p>
          <a:p>
            <a:r>
              <a:rPr lang="en-IN" sz="2400" b="1" u="sng" dirty="0">
                <a:solidFill>
                  <a:schemeClr val="accent3">
                    <a:lumMod val="50000"/>
                  </a:schemeClr>
                </a:solidFill>
              </a:rPr>
              <a:t>Department Of Information Technology</a:t>
            </a:r>
          </a:p>
          <a:p>
            <a:endParaRPr lang="en-IN" sz="2800" dirty="0"/>
          </a:p>
          <a:p>
            <a:r>
              <a:rPr lang="en-IN" sz="2800" dirty="0"/>
              <a:t>Semester: VI</a:t>
            </a:r>
          </a:p>
          <a:p>
            <a:r>
              <a:rPr lang="en-IN" sz="2800" dirty="0"/>
              <a:t>Div: A</a:t>
            </a:r>
          </a:p>
          <a:p>
            <a:r>
              <a:rPr lang="en-IN" sz="2800" dirty="0"/>
              <a:t>Branch: TE.IT</a:t>
            </a:r>
          </a:p>
          <a:p>
            <a:pPr algn="r"/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86F4BC-52A0-4F8F-8AAC-373A1F69D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33" y="-195752"/>
            <a:ext cx="11570037" cy="1923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66B90B-695F-4929-5187-0B9C2F685B81}"/>
              </a:ext>
            </a:extLst>
          </p:cNvPr>
          <p:cNvSpPr txBox="1"/>
          <p:nvPr/>
        </p:nvSpPr>
        <p:spPr>
          <a:xfrm>
            <a:off x="476311" y="5095929"/>
            <a:ext cx="4270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Academic year-(2022-23)</a:t>
            </a:r>
            <a:endParaRPr lang="en-IN" sz="2800" dirty="0">
              <a:solidFill>
                <a:schemeClr val="accent5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970237-6102-B574-6C4A-9D25B1CAB764}"/>
              </a:ext>
            </a:extLst>
          </p:cNvPr>
          <p:cNvSpPr txBox="1"/>
          <p:nvPr/>
        </p:nvSpPr>
        <p:spPr>
          <a:xfrm flipH="1">
            <a:off x="463862" y="1597738"/>
            <a:ext cx="337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(GROUP NO. )</a:t>
            </a:r>
            <a:endParaRPr lang="en-IN" sz="2800" u="sng" dirty="0">
              <a:solidFill>
                <a:schemeClr val="accent2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A98D56-46BA-8796-9DB7-17B07C17A8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893" y="3349584"/>
            <a:ext cx="4167765" cy="17688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E5CFC1-C0A6-F9B4-219C-D45E38439C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530" y="3882269"/>
            <a:ext cx="2394413" cy="165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5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6111E-4C3C-B897-50CF-3BF753504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248" y="1115782"/>
            <a:ext cx="4844751" cy="484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2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9FE8BD-0A5D-4E6B-ABB4-8FF818844EF5}"/>
              </a:ext>
            </a:extLst>
          </p:cNvPr>
          <p:cNvSpPr txBox="1"/>
          <p:nvPr/>
        </p:nvSpPr>
        <p:spPr>
          <a:xfrm>
            <a:off x="2213683" y="1762977"/>
            <a:ext cx="7764625" cy="3990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solidFill>
                  <a:srgbClr val="1F4E79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Pravah streaming website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.E – I.T Engineering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chemeClr val="accent1"/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Members:</a:t>
            </a:r>
            <a:endParaRPr lang="en-IN" sz="1400" b="1" dirty="0">
              <a:solidFill>
                <a:schemeClr val="accent1">
                  <a:lumMod val="50000"/>
                </a:schemeClr>
              </a:solidFill>
              <a:effectLst/>
              <a:latin typeface="Baskerville Old Face" panose="020206020805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ct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4257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PRATHAMESH NAIK	20104061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ct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425700" algn="l"/>
              </a:tabLst>
            </a:pPr>
            <a:r>
              <a:rPr lang="en-US" sz="2000" dirty="0">
                <a:solidFill>
                  <a:srgbClr val="000000"/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AVINASH ANDHALE</a:t>
            </a:r>
            <a:r>
              <a:rPr lang="en-US" sz="2000" dirty="0">
                <a:solidFill>
                  <a:srgbClr val="000000"/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20104138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ct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4257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VISHNUKANT MULE	20104065</a:t>
            </a:r>
          </a:p>
          <a:p>
            <a:pPr algn="ctr">
              <a:spcAft>
                <a:spcPts val="800"/>
              </a:spcAft>
              <a:tabLst>
                <a:tab pos="2425700" algn="l"/>
              </a:tabLst>
            </a:pPr>
            <a:r>
              <a:rPr lang="en-US" sz="2000" dirty="0">
                <a:solidFill>
                  <a:srgbClr val="2F5496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2F5496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 the Guidance of</a:t>
            </a:r>
          </a:p>
          <a:p>
            <a:pPr algn="ctr">
              <a:spcAft>
                <a:spcPts val="800"/>
              </a:spcAft>
              <a:tabLst>
                <a:tab pos="2425700" algn="l"/>
              </a:tabLst>
            </a:pPr>
            <a:r>
              <a:rPr lang="en-US" sz="2400" dirty="0">
                <a:solidFill>
                  <a:srgbClr val="2F5496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Prof. Sonal Jain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0F1B81-10CF-4F10-94E5-6FBAF56AD588}"/>
              </a:ext>
            </a:extLst>
          </p:cNvPr>
          <p:cNvSpPr txBox="1"/>
          <p:nvPr/>
        </p:nvSpPr>
        <p:spPr>
          <a:xfrm>
            <a:off x="4656757" y="1230516"/>
            <a:ext cx="40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Academic year 2022-23}</a:t>
            </a:r>
            <a:endParaRPr lang="en-IN" sz="1600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86F4BC-52A0-4F8F-8AAC-373A1F69D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44" y="-293351"/>
            <a:ext cx="10916505" cy="2056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195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B582FF7A-CD2B-8719-1ED2-5CD71C3F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631" y="0"/>
            <a:ext cx="8229024" cy="959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74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266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Contents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336FEE20-17AE-7E46-B4BA-9004FD335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089" y="751171"/>
            <a:ext cx="8458008" cy="5060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9269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lnSpc>
                <a:spcPct val="150000"/>
              </a:lnSpc>
              <a:spcAft>
                <a:spcPts val="1282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Introduction</a:t>
            </a:r>
          </a:p>
          <a:p>
            <a:pPr>
              <a:lnSpc>
                <a:spcPct val="150000"/>
              </a:lnSpc>
              <a:spcAft>
                <a:spcPts val="1282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Objectives</a:t>
            </a:r>
          </a:p>
          <a:p>
            <a:pPr>
              <a:lnSpc>
                <a:spcPct val="150000"/>
              </a:lnSpc>
              <a:spcAft>
                <a:spcPts val="1282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Scope</a:t>
            </a:r>
          </a:p>
          <a:p>
            <a:pPr>
              <a:lnSpc>
                <a:spcPct val="150000"/>
              </a:lnSpc>
              <a:spcAft>
                <a:spcPts val="1282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Literature survey</a:t>
            </a:r>
          </a:p>
          <a:p>
            <a:pPr>
              <a:lnSpc>
                <a:spcPct val="150000"/>
              </a:lnSpc>
              <a:spcAft>
                <a:spcPts val="1282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Proposed System</a:t>
            </a:r>
          </a:p>
          <a:p>
            <a:pPr>
              <a:lnSpc>
                <a:spcPct val="150000"/>
              </a:lnSpc>
              <a:spcAft>
                <a:spcPts val="1282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Algorithm Used</a:t>
            </a:r>
          </a:p>
          <a:p>
            <a:pPr>
              <a:lnSpc>
                <a:spcPct val="150000"/>
              </a:lnSpc>
              <a:spcAft>
                <a:spcPts val="1282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Project Outcomes</a:t>
            </a:r>
          </a:p>
          <a:p>
            <a:pPr>
              <a:lnSpc>
                <a:spcPct val="150000"/>
              </a:lnSpc>
              <a:spcAft>
                <a:spcPts val="1282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Technology Stack</a:t>
            </a:r>
          </a:p>
          <a:p>
            <a:pPr>
              <a:lnSpc>
                <a:spcPct val="150000"/>
              </a:lnSpc>
              <a:spcAft>
                <a:spcPts val="1282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Block Diagram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0488EA-46E0-2732-B756-9AD363D6D9DE}"/>
              </a:ext>
            </a:extLst>
          </p:cNvPr>
          <p:cNvSpPr txBox="1"/>
          <p:nvPr/>
        </p:nvSpPr>
        <p:spPr>
          <a:xfrm>
            <a:off x="258887" y="417266"/>
            <a:ext cx="1057675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Baskerville Old Face" panose="02020602080505020303" pitchFamily="18" charset="0"/>
              </a:rPr>
              <a:t> </a:t>
            </a:r>
            <a:r>
              <a:rPr lang="en-IN" sz="3200" dirty="0">
                <a:latin typeface="Baskerville Old Face" panose="02020602080505020303" pitchFamily="18" charset="0"/>
              </a:rPr>
              <a:t>INTRODUCTION</a:t>
            </a:r>
            <a:r>
              <a:rPr lang="en-IN" sz="3600" dirty="0">
                <a:latin typeface="Baskerville Old Face" panose="02020602080505020303" pitchFamily="18" charset="0"/>
              </a:rPr>
              <a:t>:</a:t>
            </a:r>
          </a:p>
          <a:p>
            <a:endParaRPr lang="en-IN" sz="2000" dirty="0">
              <a:latin typeface="Baskerville Old Face" panose="020206020805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Streaming: The technology of transmitting audio and video files in a continuous flow over a wired or wireless internet connection.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oal of this mini project is to develop a streaming website with a recommendation system that provides a unique and personalized viewing experience for users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recommendation system will be built using machine learning algorithms, such as collaborative filtering and content-based filtering.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website will have a user management component that handles user registration, login, and account settings, and a media management.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5290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2AC425-62A0-3FDB-AA2B-ADF78F6F0390}"/>
              </a:ext>
            </a:extLst>
          </p:cNvPr>
          <p:cNvSpPr txBox="1"/>
          <p:nvPr/>
        </p:nvSpPr>
        <p:spPr>
          <a:xfrm>
            <a:off x="115747" y="128680"/>
            <a:ext cx="1047189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pPr algn="just"/>
            <a:endParaRPr lang="en-US" sz="2400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streaming services have become increasingly popular over the past few years, providing users with a vast selection of movies and TV shows. However, with so many options available, it can be overwhelming for users to find content that suits their preferences.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result, the problem that needs to be addressed is how to create a streaming website that not only offers a diverse selection of content but also provides personalized recommendations to each user based on their viewing history, preferences, and behavior.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design and develop a user-friendly streaming website that utilizes recommendation algorithms to help users discover new and relevant content, while also providing them with a seamless viewing experience.</a:t>
            </a:r>
          </a:p>
          <a:p>
            <a:pPr algn="just"/>
            <a:endParaRPr lang="en-US" sz="2400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255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E86781-0178-D94E-701E-68E3DA6E32F8}"/>
              </a:ext>
            </a:extLst>
          </p:cNvPr>
          <p:cNvSpPr txBox="1"/>
          <p:nvPr/>
        </p:nvSpPr>
        <p:spPr>
          <a:xfrm>
            <a:off x="484737" y="319318"/>
            <a:ext cx="4097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60D6A3-E443-D998-DE51-CE47CA613869}"/>
              </a:ext>
            </a:extLst>
          </p:cNvPr>
          <p:cNvSpPr txBox="1"/>
          <p:nvPr/>
        </p:nvSpPr>
        <p:spPr>
          <a:xfrm>
            <a:off x="299868" y="1120676"/>
            <a:ext cx="856461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video streaming.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Visualization*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Free of cost streaming services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restriction system*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2483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BA91EE-6268-CBC6-4C92-ABE1D1C76C8A}"/>
              </a:ext>
            </a:extLst>
          </p:cNvPr>
          <p:cNvSpPr txBox="1"/>
          <p:nvPr/>
        </p:nvSpPr>
        <p:spPr>
          <a:xfrm>
            <a:off x="283270" y="416380"/>
            <a:ext cx="3191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IN" sz="3200" dirty="0"/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B5C069-FBBC-C1CA-9569-BF1592F2B52B}"/>
              </a:ext>
            </a:extLst>
          </p:cNvPr>
          <p:cNvSpPr txBox="1"/>
          <p:nvPr/>
        </p:nvSpPr>
        <p:spPr>
          <a:xfrm>
            <a:off x="283270" y="743481"/>
            <a:ext cx="10444058" cy="6129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066800" algn="l"/>
              </a:tabLs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build an User friendly online streaming website.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066800" algn="l"/>
              </a:tabLs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provide entertainment platform for source TV shows, movies, serials, and etc.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066800" algn="l"/>
              </a:tabLs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Providing a streaming websites which totally free of cost which has free subscription.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066800" algn="l"/>
              </a:tabLst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recommendation algorithms that use user data, such as viewing history, preferences, and behavior</a:t>
            </a:r>
            <a:r>
              <a:rPr lang="en-US" sz="24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066800" algn="l"/>
              </a:tabLs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user can register &amp; create a account through Email and can login through the credential’s.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  <a:tabLst>
                <a:tab pos="1066800" algn="l"/>
              </a:tabLs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let the user have a login user id and password to secure their account.</a:t>
            </a:r>
          </a:p>
          <a:p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68547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1525</TotalTime>
  <Words>728</Words>
  <Application>Microsoft Office PowerPoint</Application>
  <PresentationFormat>Widescreen</PresentationFormat>
  <Paragraphs>163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Algerian</vt:lpstr>
      <vt:lpstr>Arial</vt:lpstr>
      <vt:lpstr>Arial Rounded MT Bold</vt:lpstr>
      <vt:lpstr>Baskerville Old Face</vt:lpstr>
      <vt:lpstr>Calibri</vt:lpstr>
      <vt:lpstr>Söhne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ANDHALE</dc:creator>
  <cp:lastModifiedBy>vishnukant mule</cp:lastModifiedBy>
  <cp:revision>32</cp:revision>
  <dcterms:created xsi:type="dcterms:W3CDTF">2022-07-27T15:34:29Z</dcterms:created>
  <dcterms:modified xsi:type="dcterms:W3CDTF">2023-05-02T03:56:22Z</dcterms:modified>
</cp:coreProperties>
</file>