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1" r:id="rId5"/>
    <p:sldId id="262" r:id="rId6"/>
    <p:sldId id="267" r:id="rId7"/>
    <p:sldId id="263" r:id="rId8"/>
    <p:sldId id="270" r:id="rId9"/>
    <p:sldId id="266" r:id="rId10"/>
    <p:sldId id="265" r:id="rId11"/>
    <p:sldId id="264" r:id="rId12"/>
    <p:sldId id="273" r:id="rId13"/>
    <p:sldId id="271" r:id="rId14"/>
    <p:sldId id="272" r:id="rId15"/>
    <p:sldId id="274" r:id="rId16"/>
    <p:sldId id="260" r:id="rId17"/>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6"/>
    <p:restoredTop sz="94631"/>
  </p:normalViewPr>
  <p:slideViewPr>
    <p:cSldViewPr showGuides="1">
      <p:cViewPr varScale="1">
        <p:scale>
          <a:sx n="73" d="100"/>
          <a:sy n="73" d="100"/>
        </p:scale>
        <p:origin x="1526"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t>‹#›</a:t>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a:t>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10</a:t>
            </a:fld>
            <a:endParaRPr lang="en-IN" altLang="en-US" sz="1400" dirty="0">
              <a:ea typeface="DejaVu Sans" charset="0"/>
              <a:cs typeface="DejaVu Sans" charset="0"/>
            </a:endParaRPr>
          </a:p>
        </p:txBody>
      </p:sp>
      <p:sp>
        <p:nvSpPr>
          <p:cNvPr id="2560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11</a:t>
            </a:fld>
            <a:endParaRPr lang="en-IN" altLang="en-US" sz="1400" dirty="0">
              <a:ea typeface="DejaVu Sans" charset="0"/>
              <a:cs typeface="DejaVu Sans" charset="0"/>
            </a:endParaRPr>
          </a:p>
        </p:txBody>
      </p:sp>
      <p:sp>
        <p:nvSpPr>
          <p:cNvPr id="2969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970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12</a:t>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18021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13</a:t>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492260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14</a:t>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336013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15</a:t>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229966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16</a:t>
            </a:fld>
            <a:endParaRPr lang="en-IN" altLang="en-US" sz="1400" dirty="0">
              <a:ea typeface="DejaVu Sans" charset="0"/>
              <a:cs typeface="DejaVu Sans" charset="0"/>
            </a:endParaRPr>
          </a:p>
        </p:txBody>
      </p:sp>
      <p:sp>
        <p:nvSpPr>
          <p:cNvPr id="3174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3174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2</a:t>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3</a:t>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4</a:t>
            </a:fld>
            <a:endParaRPr lang="en-IN" altLang="en-US" sz="1400" dirty="0">
              <a:ea typeface="DejaVu Sans" charset="0"/>
              <a:cs typeface="DejaVu Sans" charset="0"/>
            </a:endParaRPr>
          </a:p>
        </p:txBody>
      </p:sp>
      <p:sp>
        <p:nvSpPr>
          <p:cNvPr id="1536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5</a:t>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6</a:t>
            </a:fld>
            <a:endParaRPr lang="en-IN" altLang="en-US" sz="1400" dirty="0">
              <a:ea typeface="DejaVu Sans" charset="0"/>
              <a:cs typeface="DejaVu Sans" charset="0"/>
            </a:endParaRPr>
          </a:p>
        </p:txBody>
      </p:sp>
      <p:sp>
        <p:nvSpPr>
          <p:cNvPr id="1945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7</a:t>
            </a:fld>
            <a:endParaRPr lang="en-IN" altLang="en-US" sz="1400" dirty="0">
              <a:ea typeface="DejaVu Sans" charset="0"/>
              <a:cs typeface="DejaVu Sans" charset="0"/>
            </a:endParaRPr>
          </a:p>
        </p:txBody>
      </p:sp>
      <p:sp>
        <p:nvSpPr>
          <p:cNvPr id="215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8</a:t>
            </a:fld>
            <a:endParaRPr lang="en-IN" altLang="en-US" sz="1400" dirty="0">
              <a:ea typeface="DejaVu Sans" charset="0"/>
              <a:cs typeface="DejaVu Sans" charset="0"/>
            </a:endParaRPr>
          </a:p>
        </p:txBody>
      </p:sp>
      <p:sp>
        <p:nvSpPr>
          <p:cNvPr id="215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3053188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9</a:t>
            </a:fld>
            <a:endParaRPr lang="en-IN" altLang="en-US" sz="1400" dirty="0">
              <a:ea typeface="DejaVu Sans" charset="0"/>
              <a:cs typeface="DejaVu Sans" charset="0"/>
            </a:endParaRPr>
          </a:p>
        </p:txBody>
      </p:sp>
      <p:sp>
        <p:nvSpPr>
          <p:cNvPr id="2355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268F112-3974-4C38-876D-93540E871A27}"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A3D431D-87C4-47ED-95E6-CC6BC65A8E0C}"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910E125-0B81-4817-816A-6CCB01BD22D1}"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CAF6E163-ED7B-41CB-BC04-2CA32090E83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5/2/2023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License Plate Recognition</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Jemin Bhanushali-20104109</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Maaz Mirza-20104124</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Hamza Ansari-20104058</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b="1">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rPr>
              <a:t>Prof</a:t>
            </a:r>
            <a:r>
              <a:rPr kumimoji="0" lang="en-IN" altLang="en-US" sz="24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Manjusha Kashilkar</a:t>
            </a: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1"/>
          <p:cNvPicPr>
            <a:picLocks noChangeAspect="1"/>
          </p:cNvPicPr>
          <p:nvPr/>
        </p:nvPicPr>
        <p:blipFill>
          <a:blip r:embed="rId3"/>
          <a:stretch>
            <a:fillRect/>
          </a:stretch>
        </p:blipFill>
        <p:spPr>
          <a:xfrm>
            <a:off x="647700" y="250825"/>
            <a:ext cx="8496300" cy="1296988"/>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Block Diagram</a:t>
            </a:r>
          </a:p>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6" charset="0"/>
              <a:cs typeface="DejaVu Sans" charset="0"/>
            </a:endParaRPr>
          </a:p>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24579"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pic>
        <p:nvPicPr>
          <p:cNvPr id="1026" name="Picture 2">
            <a:extLst>
              <a:ext uri="{FF2B5EF4-FFF2-40B4-BE49-F238E27FC236}">
                <a16:creationId xmlns:a16="http://schemas.microsoft.com/office/drawing/2014/main" id="{CB1680D2-7FC3-18B5-59B8-A6293FB47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48" y="1115541"/>
            <a:ext cx="8208912"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Frontend: </a:t>
            </a:r>
            <a:r>
              <a:rPr kumimoji="0" lang="en-IN" altLang="en-US" sz="2400" b="0" i="0" u="none" strike="noStrike" kern="1200" cap="none" spc="0" normalizeH="0" baseline="0" noProof="0" dirty="0" err="1">
                <a:ln>
                  <a:noFill/>
                </a:ln>
                <a:solidFill>
                  <a:srgbClr val="000000"/>
                </a:solidFill>
                <a:effectLst/>
                <a:uLnTx/>
                <a:uFillTx/>
                <a:latin typeface="Times New Roman" panose="02020603050405020304" pitchFamily="16" charset="0"/>
                <a:ea typeface="+mn-ea"/>
                <a:cs typeface="Times New Roman" panose="02020603050405020304" pitchFamily="16" charset="0"/>
              </a:rPr>
              <a:t>Streamlit</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noProof="0" dirty="0">
                <a:latin typeface="Times New Roman" panose="02020603050405020304" pitchFamily="16" charset="0"/>
                <a:cs typeface="Times New Roman" panose="02020603050405020304" pitchFamily="16" charset="0"/>
              </a:rPr>
              <a:t> Backend: </a:t>
            </a:r>
          </a:p>
          <a:p>
            <a:pPr marL="566420" marR="0" lvl="0" indent="-457200" defTabSz="457200" rtl="0" eaLnBrk="1" fontAlgn="auto" latinLnBrk="0" hangingPunct="1">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noProof="0" dirty="0" err="1">
                <a:latin typeface="Times New Roman" panose="02020603050405020304" pitchFamily="16" charset="0"/>
                <a:cs typeface="Times New Roman" panose="02020603050405020304" pitchFamily="16" charset="0"/>
              </a:rPr>
              <a:t>Jupyter</a:t>
            </a:r>
            <a:r>
              <a:rPr lang="en-IN" altLang="en-US" sz="2400" noProof="0" dirty="0">
                <a:latin typeface="Times New Roman" panose="02020603050405020304" pitchFamily="16" charset="0"/>
                <a:cs typeface="Times New Roman" panose="02020603050405020304" pitchFamily="16" charset="0"/>
              </a:rPr>
              <a:t> Notebook</a:t>
            </a:r>
          </a:p>
          <a:p>
            <a:pPr marL="566420" marR="0" lvl="0" indent="-457200" defTabSz="457200" rtl="0" eaLnBrk="1" fontAlgn="auto" latinLnBrk="0" hangingPunct="1">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dirty="0">
                <a:latin typeface="Times New Roman" panose="02020603050405020304" pitchFamily="16" charset="0"/>
                <a:cs typeface="Times New Roman" panose="02020603050405020304" pitchFamily="16" charset="0"/>
              </a:rPr>
              <a:t>Python</a:t>
            </a:r>
          </a:p>
          <a:p>
            <a:pPr marL="566420" marR="0" lvl="0" indent="-457200" defTabSz="457200" rtl="0" eaLnBrk="1" fontAlgn="auto" latinLnBrk="0" hangingPunct="1">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dirty="0">
                <a:latin typeface="Times New Roman" panose="02020603050405020304" pitchFamily="16" charset="0"/>
                <a:cs typeface="Times New Roman" panose="02020603050405020304" pitchFamily="16" charset="0"/>
              </a:rPr>
              <a:t>OpenCV</a:t>
            </a:r>
          </a:p>
          <a:p>
            <a:pPr marL="566420" marR="0" lvl="0" indent="-457200" defTabSz="457200" rtl="0" eaLnBrk="1" fontAlgn="auto" latinLnBrk="0" hangingPunct="1">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dirty="0">
                <a:latin typeface="Times New Roman" panose="02020603050405020304" pitchFamily="16" charset="0"/>
                <a:cs typeface="Times New Roman" panose="02020603050405020304" pitchFamily="16" charset="0"/>
              </a:rPr>
              <a:t>P</a:t>
            </a:r>
            <a:r>
              <a:rPr lang="en-IN" altLang="en-US" sz="2400" noProof="0" dirty="0" err="1">
                <a:latin typeface="Times New Roman" panose="02020603050405020304" pitchFamily="16" charset="0"/>
                <a:cs typeface="Times New Roman" panose="02020603050405020304" pitchFamily="16" charset="0"/>
              </a:rPr>
              <a:t>ytesseract</a:t>
            </a:r>
            <a:endParaRPr lang="en-IN" altLang="en-US" sz="2400" noProof="0" dirty="0">
              <a:latin typeface="Times New Roman" panose="02020603050405020304" pitchFamily="16" charset="0"/>
              <a:cs typeface="Times New Roman" panose="02020603050405020304" pitchFamily="16" charset="0"/>
            </a:endParaRPr>
          </a:p>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lang="en-IN" altLang="en-US" sz="2400" noProof="0" dirty="0">
              <a:latin typeface="Times New Roman" panose="02020603050405020304" pitchFamily="16" charset="0"/>
              <a:cs typeface="Times New Roman" panose="02020603050405020304" pitchFamily="16" charset="0"/>
            </a:endParaRPr>
          </a:p>
          <a:p>
            <a:pPr marL="566420" marR="0" lvl="0" indent="-457200" algn="l" defTabSz="457200" rtl="0" eaLnBrk="1" fontAlgn="auto" latinLnBrk="0" hangingPunct="1">
              <a:lnSpc>
                <a:spcPct val="150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pic>
        <p:nvPicPr>
          <p:cNvPr id="2050" name="Picture 2" descr="Streamlit Archives - Page 2 of 3 - Analytics Vidhya">
            <a:extLst>
              <a:ext uri="{FF2B5EF4-FFF2-40B4-BE49-F238E27FC236}">
                <a16:creationId xmlns:a16="http://schemas.microsoft.com/office/drawing/2014/main" id="{2263C7F6-5B25-77E4-FDC4-FB4650E7F7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4128" y="1403573"/>
            <a:ext cx="2736057" cy="9338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oject Jupyter - Wikipedia">
            <a:extLst>
              <a:ext uri="{FF2B5EF4-FFF2-40B4-BE49-F238E27FC236}">
                <a16:creationId xmlns:a16="http://schemas.microsoft.com/office/drawing/2014/main" id="{ED8CF783-7481-D5D1-6A66-BB5886051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4978" y="2989532"/>
            <a:ext cx="864096" cy="93381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ython Training In Hyderabad - We Provide Best Software Training in  Hyderabad.We Also Conduct Online Training And Offline Training In the  Institute">
            <a:extLst>
              <a:ext uri="{FF2B5EF4-FFF2-40B4-BE49-F238E27FC236}">
                <a16:creationId xmlns:a16="http://schemas.microsoft.com/office/drawing/2014/main" id="{C5CC1E8A-D524-1E4E-D197-F3E2EB2E1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9074" y="3763237"/>
            <a:ext cx="1777380" cy="110594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penCV - Wikipedia">
            <a:extLst>
              <a:ext uri="{FF2B5EF4-FFF2-40B4-BE49-F238E27FC236}">
                <a16:creationId xmlns:a16="http://schemas.microsoft.com/office/drawing/2014/main" id="{0CAB8661-A3D7-BB3D-C3B3-E079FBE5073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6289" y="4487693"/>
            <a:ext cx="720874" cy="76297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esseract OCR: Text localization and detection - PyImageSearch">
            <a:extLst>
              <a:ext uri="{FF2B5EF4-FFF2-40B4-BE49-F238E27FC236}">
                <a16:creationId xmlns:a16="http://schemas.microsoft.com/office/drawing/2014/main" id="{D798DE4B-BEA5-6481-9ECD-2F584B2DEF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6376" y="5135881"/>
            <a:ext cx="1777380" cy="84619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15776" y="-18060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107950" defTabSz="457200" eaLnBrk="1" hangingPunct="1">
              <a:spcAft>
                <a:spcPts val="1415"/>
              </a:spcAft>
              <a:buClr>
                <a:srgbClr val="000000"/>
              </a:buClr>
              <a:buSzPct val="4500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b="1" dirty="0">
                <a:solidFill>
                  <a:srgbClr val="000000"/>
                </a:solidFill>
                <a:latin typeface="Times New Roman" panose="02020603050405020304" pitchFamily="16" charset="0"/>
                <a:cs typeface="DejaVu Sans" charset="0"/>
              </a:rPr>
              <a:t>Result and Discussion</a:t>
            </a:r>
          </a:p>
        </p:txBody>
      </p:sp>
      <p:sp>
        <p:nvSpPr>
          <p:cNvPr id="6146" name="Rectangle 2"/>
          <p:cNvSpPr>
            <a:spLocks noChangeArrowheads="1"/>
          </p:cNvSpPr>
          <p:nvPr/>
        </p:nvSpPr>
        <p:spPr bwMode="auto">
          <a:xfrm>
            <a:off x="287338" y="878556"/>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Here are some possible results and discussions for an LPR system:</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Accuracy: The accuracy of an LPR system can be evaluated based on its ability to correctly identify license plates in different lighting conditions, weather conditions, and vehicle speeds. The accuracy can be measured in terms of the percentage of correctly recognized license plates compared to the total number of license plates processed by the system.</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Speed: The speed of an LPR system is crucial in applications where real-time recognition is required, such as toll collection or traffic monitoring. The speed can be evaluated based on the time taken to process a single license plate or the number of license plates processed per unit time.</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Robustness: The robustness of an LPR system is its ability to handle different types of license plates, such as those with different fonts, sizes, and colors. A robust system can handle these variations and still recognize the license plates accurately. 	</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extLst>
      <p:ext uri="{BB962C8B-B14F-4D97-AF65-F5344CB8AC3E}">
        <p14:creationId xmlns:p14="http://schemas.microsoft.com/office/powerpoint/2010/main" val="38724629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15776" y="-18060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a:t>
            </a:r>
            <a:r>
              <a:rPr kumimoji="0" lang="en-IN" altLang="en-US" sz="36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onclusion</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6" charset="0"/>
                <a:cs typeface="DejaVu Sans" charset="0"/>
              </a:rPr>
              <a:t>and Future Scope</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287338" y="899517"/>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indent="0" eaLnBrk="1" fontAlgn="auto" hangingPunct="1">
              <a:lnSpc>
                <a:spcPct val="150000"/>
              </a:lnSpc>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Conclusion:</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License Plate Recognition (LPR) technology has rapidly evolved and become a critical component of various applications, such as toll collection, parking management, and law enforcement. The system's ability to accurately and quickly recognize license plates can help improve operational efficiency, enhance security, and reduce human error. The accuracy of the LPR system depends on several factors, such as the quality of the acquired image, the complexity of the license plate, and the algorithm used to process the image.</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extLst>
      <p:ext uri="{BB962C8B-B14F-4D97-AF65-F5344CB8AC3E}">
        <p14:creationId xmlns:p14="http://schemas.microsoft.com/office/powerpoint/2010/main" val="240124036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15776" y="-18060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a:t>
            </a:r>
            <a:r>
              <a:rPr kumimoji="0" lang="en-IN" altLang="en-US" sz="36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onclusion</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6" charset="0"/>
                <a:cs typeface="DejaVu Sans" charset="0"/>
              </a:rPr>
              <a:t>and Future Scope</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287338" y="899517"/>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Future Scope:</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Improved accuracy: There is always room for improvement in the accuracy of LPR systems. </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Real-time recognition: Future research can focus on developing LPR systems that can recognize license plates in real-time, even at high speeds.</a:t>
            </a:r>
          </a:p>
          <a:p>
            <a:pPr marL="109220" indent="0" eaLnBrk="1" fontAlgn="auto" hangingPunct="1">
              <a:spcBef>
                <a:spcPts val="0"/>
              </a:spcBef>
              <a:spcAft>
                <a:spcPts val="1415"/>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Integration with other technologies: Future research can explore the possibilities of integrating LPR with these technologies such as video surveillance, GPS tracking, and facial recognition to enhance security and improve operational efficiency</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extLst>
      <p:ext uri="{BB962C8B-B14F-4D97-AF65-F5344CB8AC3E}">
        <p14:creationId xmlns:p14="http://schemas.microsoft.com/office/powerpoint/2010/main" val="19357694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15776" y="-18060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References</a:t>
            </a:r>
          </a:p>
        </p:txBody>
      </p:sp>
      <p:sp>
        <p:nvSpPr>
          <p:cNvPr id="6146" name="Rectangle 2"/>
          <p:cNvSpPr>
            <a:spLocks noChangeArrowheads="1"/>
          </p:cNvSpPr>
          <p:nvPr/>
        </p:nvSpPr>
        <p:spPr bwMode="auto">
          <a:xfrm>
            <a:off x="287338" y="899517"/>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150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Box 2">
            <a:extLst>
              <a:ext uri="{FF2B5EF4-FFF2-40B4-BE49-F238E27FC236}">
                <a16:creationId xmlns:a16="http://schemas.microsoft.com/office/drawing/2014/main" id="{575E6DB2-8D47-3EC7-7014-9ACFA855125A}"/>
              </a:ext>
            </a:extLst>
          </p:cNvPr>
          <p:cNvSpPr txBox="1"/>
          <p:nvPr/>
        </p:nvSpPr>
        <p:spPr>
          <a:xfrm>
            <a:off x="215776" y="899517"/>
            <a:ext cx="9505949" cy="6225037"/>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[1] S. Gupta and S. Kapoor, "Automatic number plate recognition (ANPR): A review," in 2016 3rd International Conference on Computing for Sustainable Global Development (</a:t>
            </a:r>
            <a:r>
              <a:rPr lang="en-IN" sz="1800" dirty="0" err="1">
                <a:effectLst/>
                <a:latin typeface="Times New Roman" panose="02020603050405020304" pitchFamily="18" charset="0"/>
                <a:ea typeface="Calibri" panose="020F0502020204030204" pitchFamily="34" charset="0"/>
              </a:rPr>
              <a:t>INDIACom</a:t>
            </a:r>
            <a:r>
              <a:rPr lang="en-IN" sz="1800" dirty="0">
                <a:effectLst/>
                <a:latin typeface="Times New Roman" panose="02020603050405020304" pitchFamily="18" charset="0"/>
                <a:ea typeface="Calibri" panose="020F0502020204030204" pitchFamily="34" charset="0"/>
              </a:rPr>
              <a:t>), New Delhi, India, 2016, pp. 2247-2251.</a:t>
            </a:r>
            <a:endParaRPr lang="en-IN"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[2] J. Park and C. Lee, "Development of a real-time vehicle license plate recognition system," in 2019 International Conference on Artificial Intelligence in Information and Communication (ICAIIC), Fukuoka, Japan, 2019, pp. 372-377.</a:t>
            </a:r>
            <a:endParaRPr lang="en-IN"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[3] Aishwarya Agrawal, N. P. (2017). AUTOMATIC LICENCE PLATE RECOGNITION USING RASPBERRY PI. International Interdisciplinary Conference on Science Technology Engineering Management Pharmacy and Humanities. Singapore</a:t>
            </a:r>
            <a:endParaRPr lang="en-IN"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[4] </a:t>
            </a:r>
            <a:r>
              <a:rPr lang="en-US" sz="1800" dirty="0" err="1">
                <a:effectLst/>
                <a:latin typeface="Times New Roman" panose="02020603050405020304" pitchFamily="18" charset="0"/>
                <a:ea typeface="Droid Sans Fallback"/>
              </a:rPr>
              <a:t>A.Chavhan</a:t>
            </a:r>
            <a:r>
              <a:rPr lang="en-US" sz="1800" dirty="0">
                <a:effectLst/>
                <a:latin typeface="Times New Roman" panose="02020603050405020304" pitchFamily="18" charset="0"/>
                <a:ea typeface="Droid Sans Fallback"/>
              </a:rPr>
              <a:t>, R. (2018). REAL TIME VEHICLE LICENSE PLATE RECOGNITION . 6th International Conference on Recent Trends in Engineering &amp; Technology(ICRTET-2018). Nashik.</a:t>
            </a:r>
          </a:p>
          <a:p>
            <a:pPr>
              <a:lnSpc>
                <a:spcPct val="115000"/>
              </a:lnSpc>
              <a:spcAft>
                <a:spcPts val="1000"/>
              </a:spcAft>
            </a:pPr>
            <a:r>
              <a:rPr lang="en-US" sz="1800" dirty="0">
                <a:effectLst/>
                <a:latin typeface="Times New Roman" panose="02020603050405020304" pitchFamily="18" charset="0"/>
                <a:ea typeface="Droid Sans Fallback"/>
              </a:rPr>
              <a:t>[5] Sarbjit Kaur, S. K. (2017). AN EFFICIENT APPROACH FOR AUTOMATIC NUMBER PLATE RECOGNITION UNDER IMAGE PROCESSING.. International Journal of Advanced Research in Computer Science. </a:t>
            </a:r>
            <a:endParaRPr lang="en-IN" sz="18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[6] </a:t>
            </a:r>
            <a:r>
              <a:rPr lang="en-US" sz="1800" dirty="0" err="1">
                <a:effectLst/>
                <a:latin typeface="Times New Roman" panose="02020603050405020304" pitchFamily="18" charset="0"/>
                <a:ea typeface="Droid Sans Fallback"/>
              </a:rPr>
              <a:t>P.Surekha</a:t>
            </a:r>
            <a:r>
              <a:rPr lang="en-US" sz="1800" dirty="0">
                <a:effectLst/>
                <a:latin typeface="Times New Roman" panose="02020603050405020304" pitchFamily="18" charset="0"/>
                <a:ea typeface="Droid Sans Fallback"/>
              </a:rPr>
              <a:t>, P. G. (2018). AUTOMATIC LICENSE PLATE RECOGNITION USING IMAGE PROCESSING AND NEURAL NETWORK. Lucknow</a:t>
            </a:r>
            <a:endParaRPr lang="en-IN" sz="1800" dirty="0">
              <a:effectLst/>
              <a:latin typeface="Calibri" panose="020F0502020204030204" pitchFamily="34" charset="0"/>
              <a:ea typeface="Droid Sans Fallback"/>
            </a:endParaRPr>
          </a:p>
          <a:p>
            <a:pPr>
              <a:lnSpc>
                <a:spcPct val="115000"/>
              </a:lnSpc>
              <a:spcAft>
                <a:spcPts val="1000"/>
              </a:spcAft>
            </a:pPr>
            <a:endParaRPr lang="en-IN" sz="16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28833160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solidFill>
                  <a:srgbClr val="000000"/>
                </a:solidFill>
                <a:latin typeface="Times New Roman" panose="02020603050405020304" pitchFamily="16" charset="0"/>
                <a:cs typeface="DejaVu Sans" charset="0"/>
              </a:rPr>
              <a:t>Thank You...!!</a:t>
            </a:r>
            <a:endParaRPr lang="en-IN" altLang="en-US" sz="36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p:nvPr/>
        </p:nvSpPr>
        <p:spPr>
          <a:xfrm>
            <a:off x="504825" y="-252611"/>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Contents</a:t>
            </a:r>
            <a:endParaRPr lang="en-IN" altLang="en-US" sz="3600" b="1" dirty="0">
              <a:solidFill>
                <a:srgbClr val="000000"/>
              </a:solidFill>
              <a:latin typeface="Times New Roman" panose="02020603050405020304" pitchFamily="16" charset="0"/>
              <a:ea typeface="DejaVu Sans" charset="0"/>
            </a:endParaRPr>
          </a:p>
        </p:txBody>
      </p:sp>
      <p:sp>
        <p:nvSpPr>
          <p:cNvPr id="10243" name="Rectangle 2"/>
          <p:cNvSpPr/>
          <p:nvPr/>
        </p:nvSpPr>
        <p:spPr>
          <a:xfrm>
            <a:off x="377825" y="611485"/>
            <a:ext cx="9323388" cy="5578475"/>
          </a:xfrm>
          <a:prstGeom prst="rect">
            <a:avLst/>
          </a:prstGeom>
          <a:noFill/>
          <a:ln w="9525">
            <a:noFill/>
          </a:ln>
        </p:spPr>
        <p:txBody>
          <a:bodyPr lIns="0" tIns="21240" rIns="0" bIns="0"/>
          <a:lstStyle/>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Introduction</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Objectives</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Scope</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Literature Survey</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Proposed System</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Algorithm Used</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Project Outcomes</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Block Diagram </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solidFill>
                  <a:srgbClr val="000000"/>
                </a:solidFill>
                <a:latin typeface="Times New Roman" panose="02020603050405020304" pitchFamily="16" charset="0"/>
                <a:cs typeface="DejaVu Sans" charset="0"/>
              </a:rPr>
              <a:t>Technology Stack</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solidFill>
                  <a:srgbClr val="000000"/>
                </a:solidFill>
                <a:latin typeface="Times New Roman" panose="02020603050405020304" pitchFamily="16" charset="0"/>
                <a:cs typeface="DejaVu Sans" charset="0"/>
              </a:rPr>
              <a:t>Result and Discussion</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solidFill>
                  <a:srgbClr val="000000"/>
                </a:solidFill>
                <a:latin typeface="Times New Roman" panose="02020603050405020304" pitchFamily="16" charset="0"/>
                <a:cs typeface="DejaVu Sans" charset="0"/>
              </a:rPr>
              <a:t>Conclusion and Future Scope</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solidFill>
                  <a:srgbClr val="000000"/>
                </a:solidFill>
                <a:latin typeface="Times New Roman" panose="02020603050405020304" pitchFamily="16" charset="0"/>
                <a:cs typeface="DejaVu Sans" charset="0"/>
              </a:rPr>
              <a:t>References</a:t>
            </a:r>
          </a:p>
          <a:p>
            <a:pPr marL="430530" indent="-322580" defTabSz="457200" eaLnBrk="1" hangingPunct="1">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b="1" dirty="0">
              <a:solidFill>
                <a:srgbClr val="000000"/>
              </a:solidFill>
              <a:latin typeface="Times New Roman" panose="02020603050405020304" pitchFamily="16" charset="0"/>
              <a:cs typeface="DejaVu Sans" charset="0"/>
            </a:endParaRP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Introduction</a:t>
            </a:r>
          </a:p>
        </p:txBody>
      </p:sp>
      <p:sp>
        <p:nvSpPr>
          <p:cNvPr id="12291" name="Rectangle 2"/>
          <p:cNvSpPr/>
          <p:nvPr/>
        </p:nvSpPr>
        <p:spPr>
          <a:xfrm>
            <a:off x="503238" y="1768475"/>
            <a:ext cx="9070975" cy="4989513"/>
          </a:xfrm>
          <a:prstGeom prst="rect">
            <a:avLst/>
          </a:prstGeom>
          <a:noFill/>
          <a:ln w="9525">
            <a:noFill/>
          </a:ln>
        </p:spPr>
        <p:txBody>
          <a:bodyPr lIns="0" tIns="21240" rIns="0" bIns="0"/>
          <a:lstStyle/>
          <a:p>
            <a:pPr marL="450850"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Problem Identified : </a:t>
            </a:r>
          </a:p>
          <a:p>
            <a:pPr marL="107950" algn="just"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noProof="0" dirty="0">
                <a:ln>
                  <a:noFill/>
                </a:ln>
                <a:solidFill>
                  <a:srgbClr val="000000"/>
                </a:solidFill>
                <a:effectLst/>
                <a:uLnTx/>
                <a:uFillTx/>
                <a:latin typeface="Times New Roman" panose="02020603050405020304" pitchFamily="16" charset="0"/>
                <a:cs typeface="Times New Roman" panose="02020603050405020304" pitchFamily="16" charset="0"/>
                <a:sym typeface="+mn-ea"/>
              </a:rPr>
              <a:t>     License plate recognition (LPR) systems are designed to identify and        solve a variety of problems related to vehicle identification and tracking. Some of the specific problems that LPR systems are designed to address includes Parking violations, Toll evasion, Stolen vehicles, Traffic violations, Border Security, Public Security, etc.</a:t>
            </a:r>
            <a:endParaRPr lang="en-IN" altLang="en-US" sz="2400" dirty="0">
              <a:solidFill>
                <a:srgbClr val="000000"/>
              </a:solidFill>
              <a:latin typeface="Times New Roman" panose="02020603050405020304" pitchFamily="16" charset="0"/>
              <a:cs typeface="Times New Roman" panose="02020603050405020304" pitchFamily="16" charset="0"/>
            </a:endParaRPr>
          </a:p>
          <a:p>
            <a:pPr marL="450850"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Solution Proposed :</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noProof="0" dirty="0">
                <a:ln>
                  <a:noFill/>
                </a:ln>
                <a:solidFill>
                  <a:srgbClr val="000000"/>
                </a:solidFill>
                <a:effectLst/>
                <a:uLnTx/>
                <a:uFillTx/>
                <a:latin typeface="Times New Roman" panose="02020603050405020304" pitchFamily="16" charset="0"/>
                <a:cs typeface="Times New Roman" panose="02020603050405020304" pitchFamily="16" charset="0"/>
                <a:sym typeface="+mn-ea"/>
              </a:rPr>
              <a:t>     </a:t>
            </a:r>
            <a:r>
              <a:rPr lang="en-US" altLang="en-US" sz="2400" noProof="0" dirty="0">
                <a:ln>
                  <a:noFill/>
                </a:ln>
                <a:solidFill>
                  <a:srgbClr val="000000"/>
                </a:solidFill>
                <a:effectLst/>
                <a:uLnTx/>
                <a:uFillTx/>
                <a:latin typeface="Times New Roman" panose="02020603050405020304" pitchFamily="16" charset="0"/>
                <a:cs typeface="Times New Roman" panose="02020603050405020304" pitchFamily="16" charset="0"/>
                <a:sym typeface="+mn-ea"/>
              </a:rPr>
              <a:t>The solution proposed for the identified problems related to vehicle identification and tracking by license plate recognition (LPR) systems is to use machine learning algorithms and make a system that  automatically capture, process, and recognize license plate numbers.</a:t>
            </a:r>
            <a:endParaRPr lang="en-IN" altLang="en-US" sz="2400" dirty="0">
              <a:solidFill>
                <a:srgbClr val="000000"/>
              </a:solidFill>
              <a:latin typeface="Times New Roman" panose="02020603050405020304" pitchFamily="16" charset="0"/>
              <a:ea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179437"/>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Objectives</a:t>
            </a:r>
          </a:p>
        </p:txBody>
      </p:sp>
      <p:sp>
        <p:nvSpPr>
          <p:cNvPr id="6146" name="Rectangle 2"/>
          <p:cNvSpPr>
            <a:spLocks noChangeArrowheads="1"/>
          </p:cNvSpPr>
          <p:nvPr/>
        </p:nvSpPr>
        <p:spPr bwMode="auto">
          <a:xfrm>
            <a:off x="503238" y="1238596"/>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The objective of license plate recognition (LPR) is to accurately and efficiently identify and read license plates on vehicles.</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To improve the speed and accuracy of tasks such as identifying stolen vehicles, locating suspects or wanted individuals, enforcing parking regulations, and collecting tolls.</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To provide valuable data for traffic analysis, vehicle tracking, and crime prevention.</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cs typeface="Times New Roman" panose="02020603050405020304" pitchFamily="16" charset="0"/>
              </a:rPr>
              <a:t>Main objective is to automate the process of reading license plates, which can be time-consuming and error-prone when done manually.</a:t>
            </a:r>
            <a:endParaRPr lang="en-IN" altLang="en-US" sz="2400" dirty="0">
              <a:latin typeface="Times New Roman" panose="02020603050405020304" pitchFamily="16" charset="0"/>
              <a:cs typeface="Times New Roman" panose="02020603050405020304" pitchFamily="16" charset="0"/>
            </a:endParaRP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Scope</a:t>
            </a: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ea typeface="Times New Roman" panose="02020603050405020304" pitchFamily="16" charset="0"/>
                <a:sym typeface="+mn-ea"/>
              </a:rPr>
              <a:t>Can be used in parking management to monitor vehicles to keep the track of vehicles coming in and out of parking lot.</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ea typeface="Times New Roman" panose="02020603050405020304" pitchFamily="16" charset="0"/>
                <a:sym typeface="+mn-ea"/>
              </a:rPr>
              <a:t>Can be used </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in traffic management systems.</a:t>
            </a: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ea typeface="Times New Roman" panose="02020603050405020304" pitchFamily="16" charset="0"/>
                <a:sym typeface="+mn-ea"/>
              </a:rPr>
              <a:t>Can be used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in many toll collection systems to automatically identify and charge drivers who use toll roads or bridges.</a:t>
            </a: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566420" marR="0" lvl="0" indent="-457200" algn="l" defTabSz="457200" rtl="0" eaLnBrk="1" fontAlgn="auto" latinLnBrk="0" hangingPunct="1">
              <a:lnSpc>
                <a:spcPct val="93000"/>
              </a:lnSpc>
              <a:spcBef>
                <a:spcPts val="0"/>
              </a:spcBef>
              <a:spcAft>
                <a:spcPts val="1415"/>
              </a:spcAft>
              <a:buClrTx/>
              <a:buSzTx/>
              <a:buFont typeface="+mj-lt"/>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ea typeface="Times New Roman" panose="02020603050405020304" pitchFamily="16" charset="0"/>
                <a:sym typeface="+mn-ea"/>
              </a:rPr>
              <a:t>Can be used to help </a:t>
            </a:r>
            <a:r>
              <a:rPr lang="en-US" altLang="en-US" sz="2400" dirty="0" err="1">
                <a:latin typeface="Times New Roman" panose="02020603050405020304" pitchFamily="16" charset="0"/>
                <a:ea typeface="Times New Roman" panose="02020603050405020304" pitchFamily="16" charset="0"/>
                <a:sym typeface="+mn-ea"/>
              </a:rPr>
              <a:t>th</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e authorities get information about the owner of a vehicle that has broken a rule.</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Literature Survey</a:t>
            </a:r>
          </a:p>
        </p:txBody>
      </p:sp>
      <p:sp>
        <p:nvSpPr>
          <p:cNvPr id="6146" name="Rectangle 2"/>
          <p:cNvSpPr>
            <a:spLocks noChangeArrowheads="1"/>
          </p:cNvSpPr>
          <p:nvPr/>
        </p:nvSpPr>
        <p:spPr bwMode="auto">
          <a:xfrm>
            <a:off x="495172" y="1403573"/>
            <a:ext cx="9070975" cy="5854477"/>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License plate recognition (LPR) is a widely researched area, and numerous studies and research papers have been published on this topic. </a:t>
            </a: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graphicFrame>
        <p:nvGraphicFramePr>
          <p:cNvPr id="3" name="Table 3">
            <a:extLst>
              <a:ext uri="{FF2B5EF4-FFF2-40B4-BE49-F238E27FC236}">
                <a16:creationId xmlns:a16="http://schemas.microsoft.com/office/drawing/2014/main" id="{F02AB0D4-5E4E-7E02-A46A-073DF8884C00}"/>
              </a:ext>
            </a:extLst>
          </p:cNvPr>
          <p:cNvGraphicFramePr>
            <a:graphicFrameLocks noGrp="1"/>
          </p:cNvGraphicFramePr>
          <p:nvPr>
            <p:extLst>
              <p:ext uri="{D42A27DB-BD31-4B8C-83A1-F6EECF244321}">
                <p14:modId xmlns:p14="http://schemas.microsoft.com/office/powerpoint/2010/main" val="2802289187"/>
              </p:ext>
            </p:extLst>
          </p:nvPr>
        </p:nvGraphicFramePr>
        <p:xfrm>
          <a:off x="431800" y="2267669"/>
          <a:ext cx="8784975" cy="4840592"/>
        </p:xfrm>
        <a:graphic>
          <a:graphicData uri="http://schemas.openxmlformats.org/drawingml/2006/table">
            <a:tbl>
              <a:tblPr firstRow="1" bandRow="1">
                <a:tableStyleId>{5C22544A-7EE6-4342-B048-85BDC9FD1C3A}</a:tableStyleId>
              </a:tblPr>
              <a:tblGrid>
                <a:gridCol w="811351">
                  <a:extLst>
                    <a:ext uri="{9D8B030D-6E8A-4147-A177-3AD203B41FA5}">
                      <a16:colId xmlns:a16="http://schemas.microsoft.com/office/drawing/2014/main" val="952176141"/>
                    </a:ext>
                  </a:extLst>
                </a:gridCol>
                <a:gridCol w="1622701">
                  <a:extLst>
                    <a:ext uri="{9D8B030D-6E8A-4147-A177-3AD203B41FA5}">
                      <a16:colId xmlns:a16="http://schemas.microsoft.com/office/drawing/2014/main" val="2484421862"/>
                    </a:ext>
                  </a:extLst>
                </a:gridCol>
                <a:gridCol w="2343902">
                  <a:extLst>
                    <a:ext uri="{9D8B030D-6E8A-4147-A177-3AD203B41FA5}">
                      <a16:colId xmlns:a16="http://schemas.microsoft.com/office/drawing/2014/main" val="275914534"/>
                    </a:ext>
                  </a:extLst>
                </a:gridCol>
                <a:gridCol w="991650">
                  <a:extLst>
                    <a:ext uri="{9D8B030D-6E8A-4147-A177-3AD203B41FA5}">
                      <a16:colId xmlns:a16="http://schemas.microsoft.com/office/drawing/2014/main" val="2507972685"/>
                    </a:ext>
                  </a:extLst>
                </a:gridCol>
                <a:gridCol w="1575212">
                  <a:extLst>
                    <a:ext uri="{9D8B030D-6E8A-4147-A177-3AD203B41FA5}">
                      <a16:colId xmlns:a16="http://schemas.microsoft.com/office/drawing/2014/main" val="2326678209"/>
                    </a:ext>
                  </a:extLst>
                </a:gridCol>
                <a:gridCol w="1440159">
                  <a:extLst>
                    <a:ext uri="{9D8B030D-6E8A-4147-A177-3AD203B41FA5}">
                      <a16:colId xmlns:a16="http://schemas.microsoft.com/office/drawing/2014/main" val="922479627"/>
                    </a:ext>
                  </a:extLst>
                </a:gridCol>
              </a:tblGrid>
              <a:tr h="936104">
                <a:tc>
                  <a:txBody>
                    <a:bodyPr/>
                    <a:lstStyle/>
                    <a:p>
                      <a:r>
                        <a:rPr lang="en-US" sz="1400" dirty="0"/>
                        <a:t>Sr.no</a:t>
                      </a:r>
                      <a:endParaRPr lang="en-IN" sz="1400" dirty="0"/>
                    </a:p>
                  </a:txBody>
                  <a:tcPr/>
                </a:tc>
                <a:tc>
                  <a:txBody>
                    <a:bodyPr/>
                    <a:lstStyle/>
                    <a:p>
                      <a:r>
                        <a:rPr lang="en-US" sz="1400" dirty="0"/>
                        <a:t>Title</a:t>
                      </a:r>
                      <a:endParaRPr lang="en-IN" sz="1400" dirty="0"/>
                    </a:p>
                  </a:txBody>
                  <a:tcPr/>
                </a:tc>
                <a:tc>
                  <a:txBody>
                    <a:bodyPr/>
                    <a:lstStyle/>
                    <a:p>
                      <a:r>
                        <a:rPr lang="en-US" sz="1400" dirty="0"/>
                        <a:t>Author(s)</a:t>
                      </a:r>
                      <a:endParaRPr lang="en-IN" sz="1400" dirty="0"/>
                    </a:p>
                  </a:txBody>
                  <a:tcPr/>
                </a:tc>
                <a:tc>
                  <a:txBody>
                    <a:bodyPr/>
                    <a:lstStyle/>
                    <a:p>
                      <a:r>
                        <a:rPr lang="en-US" sz="1400" dirty="0"/>
                        <a:t>Year</a:t>
                      </a:r>
                      <a:endParaRPr lang="en-IN" sz="1400" dirty="0"/>
                    </a:p>
                  </a:txBody>
                  <a:tcPr/>
                </a:tc>
                <a:tc>
                  <a:txBody>
                    <a:bodyPr/>
                    <a:lstStyle/>
                    <a:p>
                      <a:r>
                        <a:rPr lang="en-US" sz="1400" dirty="0"/>
                        <a:t>Methodology</a:t>
                      </a:r>
                      <a:endParaRPr lang="en-IN" sz="1400" dirty="0"/>
                    </a:p>
                  </a:txBody>
                  <a:tcPr/>
                </a:tc>
                <a:tc>
                  <a:txBody>
                    <a:bodyPr/>
                    <a:lstStyle/>
                    <a:p>
                      <a:r>
                        <a:rPr lang="en-US" sz="1400" dirty="0"/>
                        <a:t>Results</a:t>
                      </a:r>
                      <a:endParaRPr lang="en-IN" sz="1400" dirty="0"/>
                    </a:p>
                  </a:txBody>
                  <a:tcPr/>
                </a:tc>
                <a:extLst>
                  <a:ext uri="{0D108BD9-81ED-4DB2-BD59-A6C34878D82A}">
                    <a16:rowId xmlns:a16="http://schemas.microsoft.com/office/drawing/2014/main" val="2832955339"/>
                  </a:ext>
                </a:extLst>
              </a:tr>
              <a:tr h="875956">
                <a:tc>
                  <a:txBody>
                    <a:bodyPr/>
                    <a:lstStyle/>
                    <a:p>
                      <a:r>
                        <a:rPr lang="en-IN" dirty="0"/>
                        <a:t>1.</a:t>
                      </a:r>
                      <a:br>
                        <a:rPr lang="en-IN" dirty="0"/>
                      </a:br>
                      <a:br>
                        <a:rPr lang="en-IN" dirty="0"/>
                      </a:br>
                      <a:endParaRPr lang="en-IN" dirty="0"/>
                    </a:p>
                  </a:txBody>
                  <a:tcPr/>
                </a:tc>
                <a:tc>
                  <a:txBody>
                    <a:bodyPr/>
                    <a:lstStyle/>
                    <a:p>
                      <a:r>
                        <a:rPr lang="en-IN" dirty="0"/>
                        <a:t>Automatic Number Plate Recognition</a:t>
                      </a:r>
                    </a:p>
                  </a:txBody>
                  <a:tcPr/>
                </a:tc>
                <a:tc>
                  <a:txBody>
                    <a:bodyPr/>
                    <a:lstStyle/>
                    <a:p>
                      <a:r>
                        <a:rPr lang="en-IN" dirty="0"/>
                        <a:t>Vanshika Rai</a:t>
                      </a:r>
                    </a:p>
                    <a:p>
                      <a:r>
                        <a:rPr lang="en-IN" dirty="0"/>
                        <a:t>Deepali </a:t>
                      </a:r>
                      <a:r>
                        <a:rPr lang="en-IN" dirty="0" err="1"/>
                        <a:t>Kamthania</a:t>
                      </a:r>
                      <a:endParaRPr lang="en-IN" dirty="0"/>
                    </a:p>
                  </a:txBody>
                  <a:tcPr/>
                </a:tc>
                <a:tc>
                  <a:txBody>
                    <a:bodyPr/>
                    <a:lstStyle/>
                    <a:p>
                      <a:r>
                        <a:rPr lang="en-IN" dirty="0"/>
                        <a:t>2021</a:t>
                      </a:r>
                    </a:p>
                  </a:txBody>
                  <a:tcPr/>
                </a:tc>
                <a:tc>
                  <a:txBody>
                    <a:bodyPr/>
                    <a:lstStyle/>
                    <a:p>
                      <a:pPr marL="0" marR="0" lvl="0" indent="0" algn="l" defTabSz="504190" rtl="0" eaLnBrk="1" fontAlgn="auto" latinLnBrk="0" hangingPunct="1">
                        <a:lnSpc>
                          <a:spcPct val="100000"/>
                        </a:lnSpc>
                        <a:spcBef>
                          <a:spcPts val="0"/>
                        </a:spcBef>
                        <a:spcAft>
                          <a:spcPts val="0"/>
                        </a:spcAft>
                        <a:buClrTx/>
                        <a:buSzTx/>
                        <a:buFontTx/>
                        <a:buNone/>
                        <a:tabLst/>
                        <a:defRPr/>
                      </a:pPr>
                      <a:r>
                        <a:rPr lang="en-IN" dirty="0"/>
                        <a:t>Traditional Methods, Deep Learning</a:t>
                      </a:r>
                    </a:p>
                  </a:txBody>
                  <a:tcPr/>
                </a:tc>
                <a:tc>
                  <a:txBody>
                    <a:bodyPr/>
                    <a:lstStyle/>
                    <a:p>
                      <a:r>
                        <a:rPr lang="en-IN" dirty="0"/>
                        <a:t>Accuracy, Robustness</a:t>
                      </a:r>
                    </a:p>
                  </a:txBody>
                  <a:tcPr/>
                </a:tc>
                <a:extLst>
                  <a:ext uri="{0D108BD9-81ED-4DB2-BD59-A6C34878D82A}">
                    <a16:rowId xmlns:a16="http://schemas.microsoft.com/office/drawing/2014/main" val="1728916068"/>
                  </a:ext>
                </a:extLst>
              </a:tr>
              <a:tr h="875956">
                <a:tc>
                  <a:txBody>
                    <a:bodyPr/>
                    <a:lstStyle/>
                    <a:p>
                      <a:r>
                        <a:rPr lang="en-IN" dirty="0"/>
                        <a:t>2.</a:t>
                      </a:r>
                    </a:p>
                  </a:txBody>
                  <a:tcPr/>
                </a:tc>
                <a:tc>
                  <a:txBody>
                    <a:bodyPr/>
                    <a:lstStyle/>
                    <a:p>
                      <a:r>
                        <a:rPr lang="en-IN" dirty="0"/>
                        <a:t>Automatic Number Plate Recognition</a:t>
                      </a:r>
                    </a:p>
                  </a:txBody>
                  <a:tcPr/>
                </a:tc>
                <a:tc>
                  <a:txBody>
                    <a:bodyPr/>
                    <a:lstStyle/>
                    <a:p>
                      <a:r>
                        <a:rPr lang="en-IN" dirty="0"/>
                        <a:t>Gaurav Srivastav</a:t>
                      </a:r>
                    </a:p>
                  </a:txBody>
                  <a:tcPr/>
                </a:tc>
                <a:tc>
                  <a:txBody>
                    <a:bodyPr/>
                    <a:lstStyle/>
                    <a:p>
                      <a:r>
                        <a:rPr lang="en-IN" dirty="0"/>
                        <a:t>2020</a:t>
                      </a:r>
                    </a:p>
                  </a:txBody>
                  <a:tcPr/>
                </a:tc>
                <a:tc>
                  <a:txBody>
                    <a:bodyPr/>
                    <a:lstStyle/>
                    <a:p>
                      <a:r>
                        <a:rPr lang="en-IN" dirty="0"/>
                        <a:t>Deep Learning</a:t>
                      </a:r>
                    </a:p>
                  </a:txBody>
                  <a:tcPr/>
                </a:tc>
                <a:tc>
                  <a:txBody>
                    <a:bodyPr/>
                    <a:lstStyle/>
                    <a:p>
                      <a:r>
                        <a:rPr lang="en-IN" dirty="0"/>
                        <a:t>Accuracy, Speed, Robustness</a:t>
                      </a:r>
                    </a:p>
                  </a:txBody>
                  <a:tcPr/>
                </a:tc>
                <a:extLst>
                  <a:ext uri="{0D108BD9-81ED-4DB2-BD59-A6C34878D82A}">
                    <a16:rowId xmlns:a16="http://schemas.microsoft.com/office/drawing/2014/main" val="4262441270"/>
                  </a:ext>
                </a:extLst>
              </a:tr>
              <a:tr h="875956">
                <a:tc>
                  <a:txBody>
                    <a:bodyPr/>
                    <a:lstStyle/>
                    <a:p>
                      <a:r>
                        <a:rPr lang="en-IN" dirty="0"/>
                        <a:t>3.</a:t>
                      </a:r>
                    </a:p>
                  </a:txBody>
                  <a:tcPr/>
                </a:tc>
                <a:tc>
                  <a:txBody>
                    <a:bodyPr/>
                    <a:lstStyle/>
                    <a:p>
                      <a:r>
                        <a:rPr lang="en-IN" dirty="0"/>
                        <a:t>Vehicle Number Plate</a:t>
                      </a:r>
                    </a:p>
                    <a:p>
                      <a:r>
                        <a:rPr lang="en-IN" dirty="0"/>
                        <a:t>Recognition</a:t>
                      </a:r>
                    </a:p>
                  </a:txBody>
                  <a:tcPr/>
                </a:tc>
                <a:tc>
                  <a:txBody>
                    <a:bodyPr/>
                    <a:lstStyle/>
                    <a:p>
                      <a:r>
                        <a:rPr lang="en-IN" dirty="0"/>
                        <a:t>Chinmayi </a:t>
                      </a:r>
                      <a:r>
                        <a:rPr lang="en-IN" dirty="0" err="1"/>
                        <a:t>Gurav</a:t>
                      </a:r>
                      <a:endParaRPr lang="en-IN" dirty="0"/>
                    </a:p>
                    <a:p>
                      <a:r>
                        <a:rPr lang="en-IN" dirty="0"/>
                        <a:t>Vedika </a:t>
                      </a:r>
                      <a:r>
                        <a:rPr lang="en-IN" dirty="0" err="1"/>
                        <a:t>Kamble</a:t>
                      </a:r>
                      <a:endParaRPr lang="en-IN" dirty="0"/>
                    </a:p>
                  </a:txBody>
                  <a:tcPr/>
                </a:tc>
                <a:tc>
                  <a:txBody>
                    <a:bodyPr/>
                    <a:lstStyle/>
                    <a:p>
                      <a:r>
                        <a:rPr lang="en-IN" dirty="0"/>
                        <a:t>2019</a:t>
                      </a:r>
                    </a:p>
                  </a:txBody>
                  <a:tcPr/>
                </a:tc>
                <a:tc>
                  <a:txBody>
                    <a:bodyPr/>
                    <a:lstStyle/>
                    <a:p>
                      <a:r>
                        <a:rPr lang="en-IN" dirty="0"/>
                        <a:t>Traditional Methods, Deep Learning</a:t>
                      </a:r>
                    </a:p>
                  </a:txBody>
                  <a:tcPr/>
                </a:tc>
                <a:tc>
                  <a:txBody>
                    <a:bodyPr/>
                    <a:lstStyle/>
                    <a:p>
                      <a:r>
                        <a:rPr lang="en-IN" dirty="0"/>
                        <a:t>Accuracy, Robustness</a:t>
                      </a:r>
                    </a:p>
                  </a:txBody>
                  <a:tcPr/>
                </a:tc>
                <a:extLst>
                  <a:ext uri="{0D108BD9-81ED-4DB2-BD59-A6C34878D82A}">
                    <a16:rowId xmlns:a16="http://schemas.microsoft.com/office/drawing/2014/main" val="58765553"/>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Proposed System</a:t>
            </a:r>
          </a:p>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473110" y="1115541"/>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1.Image acquisition: The first step in an LPR system is to capture an image of the vehicle's license plate. This can be done using cameras, such as CCTV or IP cameras.</a:t>
            </a:r>
          </a:p>
          <a:p>
            <a:pPr marL="109220" marR="0" lvl="0" indent="0" algn="l" defTabSz="457200" rtl="0" eaLnBrk="1" fontAlgn="auto" latinLnBrk="0" hangingPunct="1">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2.License plate detection: The next step is to detect the license plate in the image. This can be achieved using techniques such as edge detection, morphological operations, or deep learning-based object detection algorithms.</a:t>
            </a:r>
          </a:p>
          <a:p>
            <a:pPr marL="109220" marR="0" lvl="0" indent="0" algn="l" defTabSz="457200" rtl="0" eaLnBrk="1" fontAlgn="auto" latinLnBrk="0" hangingPunct="1">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3. Character recognition: Once the characters are segmented, the next step is to recognize the characters on the license plate. This can be done using optical character recognition (OCR) algorithms, deep learning-based techniques, or a combination of both.</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542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lang="en-IN" altLang="en-US" sz="3600" b="1" dirty="0">
                <a:solidFill>
                  <a:srgbClr val="000000"/>
                </a:solidFill>
                <a:latin typeface="Times New Roman" panose="02020603050405020304" pitchFamily="16" charset="0"/>
                <a:cs typeface="DejaVu Sans" charset="0"/>
              </a:rPr>
              <a:t>Algorithm Used:</a:t>
            </a:r>
            <a:endParaRPr kumimoji="0" lang="en-IN" altLang="en-US" sz="36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7" y="971525"/>
            <a:ext cx="9070975" cy="5472608"/>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OCR stands for Optical Character Recognition, and it is an algorithm that is used to recognize and convert text in images or scanned documents into machine-readable text format. OCR is commonly used in document processing, digitization, and license plate recognition systems.</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The OCR algorithm typically follows the following steps:</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1.Image preprocessing: The image is first preprocessed to improve the quality of the image and remove noise.</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2.Character segmentation: Individual characters are identified and segmented from the image.</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3.Feature extraction: Each segmented character is analyzed, and its features such as lines, curves, and edges are extracted to create a feature vector.</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200">
                <a:latin typeface="Times New Roman" panose="02020603050405020304" pitchFamily="16" charset="0"/>
                <a:cs typeface="Times New Roman" panose="02020603050405020304" pitchFamily="16" charset="0"/>
              </a:rPr>
              <a:t>4</a:t>
            </a:r>
            <a:r>
              <a:rPr kumimoji="0" lang="en-US" altLang="en-US" sz="2200" b="0" i="0" u="none" strike="noStrike" kern="1200" cap="none" spc="0" normalizeH="0" baseline="0" noProof="0">
                <a:ln>
                  <a:noFill/>
                </a:ln>
                <a:solidFill>
                  <a:srgbClr val="000000"/>
                </a:solidFill>
                <a:effectLst/>
                <a:uLnTx/>
                <a:uFillTx/>
                <a:latin typeface="Times New Roman" panose="02020603050405020304" pitchFamily="16" charset="0"/>
                <a:ea typeface="+mn-ea"/>
                <a:cs typeface="Times New Roman" panose="02020603050405020304" pitchFamily="16" charset="0"/>
              </a:rPr>
              <a:t>.</a:t>
            </a:r>
            <a:r>
              <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Post-processing: Once all the characters are recognized, a post-processing step is performed to correct any errors and improve the overall accuracy of the recognition.</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16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extLst>
      <p:ext uri="{BB962C8B-B14F-4D97-AF65-F5344CB8AC3E}">
        <p14:creationId xmlns:p14="http://schemas.microsoft.com/office/powerpoint/2010/main" val="39529183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Outcome of Project</a:t>
            </a:r>
          </a:p>
        </p:txBody>
      </p:sp>
      <p:sp>
        <p:nvSpPr>
          <p:cNvPr id="6146" name="Rectangle 2"/>
          <p:cNvSpPr>
            <a:spLocks noChangeArrowheads="1"/>
          </p:cNvSpPr>
          <p:nvPr/>
        </p:nvSpPr>
        <p:spPr bwMode="auto">
          <a:xfrm>
            <a:off x="287338" y="156400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566420" marR="0" lvl="0" indent="-457200" algn="l" defTabSz="457200" rtl="0" eaLnBrk="1" fontAlgn="auto" latinLnBrk="0" hangingPunct="1">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The primary outcome of an LPR project is to accurately recognize the license plate number in the image.</a:t>
            </a:r>
          </a:p>
          <a:p>
            <a:pPr marL="566420" marR="0" lvl="0" indent="-457200" algn="l" defTabSz="457200" rtl="0" eaLnBrk="1" fontAlgn="auto" latinLnBrk="0" hangingPunct="1">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cs typeface="Times New Roman" panose="02020603050405020304" pitchFamily="16" charset="0"/>
              </a:rPr>
              <a:t>C</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6" charset="0"/>
                <a:ea typeface="+mn-ea"/>
                <a:cs typeface="Times New Roman" panose="02020603050405020304" pitchFamily="16" charset="0"/>
              </a:rPr>
              <a:t>reate</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a robust and accurate system that can efficiently and effectively recognize license plate numbers in real-world conditions.</a:t>
            </a:r>
          </a:p>
          <a:p>
            <a:pPr marL="566420" marR="0" lvl="0" indent="-457200" algn="l" defTabSz="457200" rtl="0" eaLnBrk="1" fontAlgn="auto" latinLnBrk="0" hangingPunct="1">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More efficient toll collection and parking management.</a:t>
            </a:r>
          </a:p>
          <a:p>
            <a:pPr marL="566420" indent="-457200" eaLnBrk="1" fontAlgn="auto" hangingPunct="1">
              <a:spcBef>
                <a:spcPts val="0"/>
              </a:spcBef>
              <a:spcAft>
                <a:spcPts val="1415"/>
              </a:spcAft>
              <a:buFontTx/>
              <a:buAutoNum type="arabicPeriod"/>
              <a:defRPr/>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It can help the authorities save time.</a:t>
            </a:r>
          </a:p>
          <a:p>
            <a:pPr marL="566420" marR="0" lvl="0" indent="-457200" algn="l" defTabSz="457200" rtl="0" eaLnBrk="1" fontAlgn="auto" latinLnBrk="0" hangingPunct="1">
              <a:lnSpc>
                <a:spcPct val="150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464</TotalTime>
  <Words>1362</Words>
  <Application>Microsoft Office PowerPoint</Application>
  <PresentationFormat>Custom</PresentationFormat>
  <Paragraphs>137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Jemin Bhanushali</cp:lastModifiedBy>
  <cp:revision>61</cp:revision>
  <dcterms:created xsi:type="dcterms:W3CDTF">2017-10-25T08:22:14Z</dcterms:created>
  <dcterms:modified xsi:type="dcterms:W3CDTF">2023-05-02T03:22:04Z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2F643AF88F5C4EC2898A620190AB340C</vt:lpwstr>
  </property>
  <property fmtid="{D5CDD505-2E9C-101B-9397-08002B2CF9AE}" pid="13" name="KSOProductBuildVer">
    <vt:lpwstr>1033-11.2.0.11440</vt:lpwstr>
  </property>
</Properties>
</file>