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8" r:id="rId1"/>
  </p:sldMasterIdLst>
  <p:notesMasterIdLst>
    <p:notesMasterId r:id="rId35"/>
  </p:notesMasterIdLst>
  <p:sldIdLst>
    <p:sldId id="256" r:id="rId2"/>
    <p:sldId id="258" r:id="rId3"/>
    <p:sldId id="292" r:id="rId4"/>
    <p:sldId id="293" r:id="rId5"/>
    <p:sldId id="294" r:id="rId6"/>
    <p:sldId id="295" r:id="rId7"/>
    <p:sldId id="296" r:id="rId8"/>
    <p:sldId id="297" r:id="rId9"/>
    <p:sldId id="259" r:id="rId10"/>
    <p:sldId id="261" r:id="rId11"/>
    <p:sldId id="312" r:id="rId12"/>
    <p:sldId id="313" r:id="rId13"/>
    <p:sldId id="298" r:id="rId14"/>
    <p:sldId id="314" r:id="rId15"/>
    <p:sldId id="315" r:id="rId16"/>
    <p:sldId id="264" r:id="rId17"/>
    <p:sldId id="273" r:id="rId18"/>
    <p:sldId id="299" r:id="rId19"/>
    <p:sldId id="274"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265" r:id="rId33"/>
    <p:sldId id="26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C7D"/>
    <a:srgbClr val="766F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37" autoAdjust="0"/>
    <p:restoredTop sz="99462" autoAdjust="0"/>
  </p:normalViewPr>
  <p:slideViewPr>
    <p:cSldViewPr snapToGrid="0">
      <p:cViewPr varScale="1">
        <p:scale>
          <a:sx n="86" d="100"/>
          <a:sy n="86" d="100"/>
        </p:scale>
        <p:origin x="96" y="20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85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FCD8C-ABB0-4B20-80E5-1D6085F8BF0B}" type="datetimeFigureOut">
              <a:rPr lang="en-IN" smtClean="0"/>
              <a:pPr/>
              <a:t>28-04-2015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40005-9821-454C-B49A-CA8E9CDD96BD}" type="slidenum">
              <a:rPr lang="en-IN" smtClean="0"/>
              <a:pPr/>
              <a:t>‹#›</a:t>
            </a:fld>
            <a:endParaRPr lang="en-IN"/>
          </a:p>
        </p:txBody>
      </p:sp>
    </p:spTree>
    <p:extLst>
      <p:ext uri="{BB962C8B-B14F-4D97-AF65-F5344CB8AC3E}">
        <p14:creationId xmlns:p14="http://schemas.microsoft.com/office/powerpoint/2010/main" val="145636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E440005-9821-454C-B49A-CA8E9CDD96BD}" type="slidenum">
              <a:rPr lang="en-IN" smtClean="0"/>
              <a:pPr/>
              <a:t>2</a:t>
            </a:fld>
            <a:endParaRPr lang="en-IN"/>
          </a:p>
        </p:txBody>
      </p:sp>
    </p:spTree>
    <p:extLst>
      <p:ext uri="{BB962C8B-B14F-4D97-AF65-F5344CB8AC3E}">
        <p14:creationId xmlns:p14="http://schemas.microsoft.com/office/powerpoint/2010/main" val="2790777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E440005-9821-454C-B49A-CA8E9CDD96BD}" type="slidenum">
              <a:rPr lang="en-IN" smtClean="0"/>
              <a:pPr/>
              <a:t>10</a:t>
            </a:fld>
            <a:endParaRPr lang="en-IN"/>
          </a:p>
        </p:txBody>
      </p:sp>
    </p:spTree>
    <p:extLst>
      <p:ext uri="{BB962C8B-B14F-4D97-AF65-F5344CB8AC3E}">
        <p14:creationId xmlns:p14="http://schemas.microsoft.com/office/powerpoint/2010/main" val="79396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181B003-87E0-44D4-A6B6-528D48EFF778}" type="datetime1">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3255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0B9140-14B1-4704-B01F-69DE62C0DF38}" type="datetime1">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95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1CE608-E12B-426B-B23C-4CB937DCB7D3}" type="datetime1">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97759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BA8A8C1-0C0C-417E-A96D-318BF681E576}" type="datetime1">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3869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9DF0D2E7-A588-44EE-B746-A03580560CCE}" type="datetime1">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52304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C92E58E3-2372-4F89-993E-EC90FD9ADBE4}" type="datetime1">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02683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1A157B-150F-4D0B-A507-F40FB1E9651B}" type="datetime1">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31872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2C5E89-AF10-4810-AB8A-C5796B8E6857}" type="datetime1">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4071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B1E17-64A8-4C4A-B524-C87167145B7B}" type="datetime1">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29637A9-119A-49DA-BD12-AAC58B377D80}" type="slidenum">
              <a:rPr lang="en-US" smtClean="0"/>
              <a:pPr/>
              <a:t>‹#›</a:t>
            </a:fld>
            <a:endParaRPr lang="en-US" dirty="0"/>
          </a:p>
        </p:txBody>
      </p:sp>
    </p:spTree>
    <p:extLst>
      <p:ext uri="{BB962C8B-B14F-4D97-AF65-F5344CB8AC3E}">
        <p14:creationId xmlns:p14="http://schemas.microsoft.com/office/powerpoint/2010/main" val="250741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2B9B2-3B4C-49BE-9EF4-D740CEECB000}" type="datetime1">
              <a:rPr lang="en-US" smtClean="0"/>
              <a:pPr/>
              <a:t>4/28/2015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9352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11E21C-55F9-4BA3-BFB4-356E45FA7D20}" type="datetime1">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894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01E7BF8-599B-4F37-B9A8-18110C040584}" type="datetime1">
              <a:rPr lang="en-US" smtClean="0"/>
              <a:pPr/>
              <a:t>4/28/2015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3465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8319C2B-876C-4B39-ACA9-F6D409A56FE4}" type="datetime1">
              <a:rPr lang="en-US" smtClean="0"/>
              <a:pPr/>
              <a:t>4/28/2015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104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E69AA-BB2C-44FE-B89B-E76499A1773D}" type="datetime1">
              <a:rPr lang="en-US" smtClean="0"/>
              <a:pPr/>
              <a:t>4/28/2015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9409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814012-C5CB-4CA3-943F-D156D79EDF1B}" type="datetime1">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4983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879C14-5432-4C31-905E-5CCBDCF820E5}" type="datetime1">
              <a:rPr lang="en-US" smtClean="0"/>
              <a:pPr/>
              <a:t>4/28/2015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002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7A15DC-D81A-4D42-A588-058D8BC50F4D}" type="datetime1">
              <a:rPr lang="en-US" smtClean="0"/>
              <a:pPr/>
              <a:t>4/28/2015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59075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0" y="421106"/>
            <a:ext cx="10055629" cy="1311442"/>
          </a:xfrm>
        </p:spPr>
        <p:txBody>
          <a:bodyPr>
            <a:normAutofit/>
          </a:bodyPr>
          <a:lstStyle/>
          <a:p>
            <a:pPr algn="ctr"/>
            <a:r>
              <a:rPr lang="en-IN" sz="7200" dirty="0" smtClean="0">
                <a:cs typeface="Times New Roman" panose="02020603050405020304" pitchFamily="18" charset="0"/>
              </a:rPr>
              <a:t>CAREER ASSISTANT</a:t>
            </a:r>
            <a:endParaRPr lang="en-IN" sz="7200" dirty="0">
              <a:cs typeface="Times New Roman" panose="02020603050405020304" pitchFamily="18" charset="0"/>
            </a:endParaRPr>
          </a:p>
        </p:txBody>
      </p:sp>
      <p:sp>
        <p:nvSpPr>
          <p:cNvPr id="7" name="Subtitle 2"/>
          <p:cNvSpPr txBox="1">
            <a:spLocks/>
          </p:cNvSpPr>
          <p:nvPr/>
        </p:nvSpPr>
        <p:spPr>
          <a:xfrm>
            <a:off x="6127864" y="3436509"/>
            <a:ext cx="5821966" cy="1752600"/>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just" fontAlgn="t"/>
            <a:r>
              <a:rPr lang="en-US" sz="2800" dirty="0" smtClean="0">
                <a:solidFill>
                  <a:schemeClr val="tx1"/>
                </a:solidFill>
              </a:rPr>
              <a:t>BY</a:t>
            </a:r>
          </a:p>
          <a:p>
            <a:pPr algn="just" fontAlgn="t">
              <a:buFont typeface="Arial" pitchFamily="34" charset="0"/>
              <a:buChar char="•"/>
            </a:pPr>
            <a:r>
              <a:rPr lang="en-US" sz="2800" dirty="0" smtClean="0">
                <a:solidFill>
                  <a:schemeClr val="tx1"/>
                </a:solidFill>
              </a:rPr>
              <a:t> C R S KARTHIK (11119A021)</a:t>
            </a:r>
          </a:p>
          <a:p>
            <a:pPr algn="just" fontAlgn="t">
              <a:buFont typeface="Arial" pitchFamily="34" charset="0"/>
              <a:buChar char="•"/>
            </a:pPr>
            <a:r>
              <a:rPr lang="en-US" sz="2800" dirty="0" smtClean="0">
                <a:solidFill>
                  <a:schemeClr val="tx1"/>
                </a:solidFill>
              </a:rPr>
              <a:t> K SRAVAN KUMAR </a:t>
            </a:r>
            <a:r>
              <a:rPr lang="en-US" sz="2800" dirty="0">
                <a:solidFill>
                  <a:schemeClr val="tx1"/>
                </a:solidFill>
              </a:rPr>
              <a:t>(</a:t>
            </a:r>
            <a:r>
              <a:rPr lang="en-US" sz="2800" dirty="0" smtClean="0">
                <a:solidFill>
                  <a:schemeClr val="tx1"/>
                </a:solidFill>
              </a:rPr>
              <a:t>11119A052)</a:t>
            </a:r>
          </a:p>
          <a:p>
            <a:pPr algn="just" fontAlgn="t">
              <a:buFont typeface="Arial" pitchFamily="34" charset="0"/>
              <a:buChar char="•"/>
            </a:pPr>
            <a:r>
              <a:rPr lang="en-US" sz="2800" dirty="0" smtClean="0">
                <a:solidFill>
                  <a:schemeClr val="tx1"/>
                </a:solidFill>
              </a:rPr>
              <a:t> G KIRAN KUMAR </a:t>
            </a:r>
            <a:r>
              <a:rPr lang="en-US" sz="2800" dirty="0">
                <a:solidFill>
                  <a:schemeClr val="tx1"/>
                </a:solidFill>
              </a:rPr>
              <a:t>(</a:t>
            </a:r>
            <a:r>
              <a:rPr lang="en-US" sz="2800" dirty="0" smtClean="0">
                <a:solidFill>
                  <a:schemeClr val="tx1"/>
                </a:solidFill>
              </a:rPr>
              <a:t>11119A029)</a:t>
            </a:r>
          </a:p>
          <a:p>
            <a:pPr algn="just"/>
            <a:r>
              <a:rPr lang="en-US" sz="2800" dirty="0" smtClean="0">
                <a:solidFill>
                  <a:schemeClr val="tx1"/>
                </a:solidFill>
              </a:rPr>
              <a:t> </a:t>
            </a:r>
            <a:endParaRPr lang="en-US" sz="2800" dirty="0">
              <a:solidFill>
                <a:schemeClr val="tx1"/>
              </a:solidFill>
            </a:endParaRPr>
          </a:p>
        </p:txBody>
      </p:sp>
      <p:cxnSp>
        <p:nvCxnSpPr>
          <p:cNvPr id="8" name="Straight Connector 7"/>
          <p:cNvCxnSpPr/>
          <p:nvPr/>
        </p:nvCxnSpPr>
        <p:spPr>
          <a:xfrm flipH="1">
            <a:off x="5353718" y="3081403"/>
            <a:ext cx="7422" cy="33145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51379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20523" y="795597"/>
            <a:ext cx="9379491" cy="646331"/>
          </a:xfrm>
          <a:prstGeom prst="rect">
            <a:avLst/>
          </a:prstGeom>
          <a:noFill/>
        </p:spPr>
        <p:txBody>
          <a:bodyPr wrap="none" rtlCol="0">
            <a:spAutoFit/>
          </a:bodyPr>
          <a:lstStyle/>
          <a:p>
            <a:r>
              <a:rPr lang="en-US" sz="3600" dirty="0" smtClean="0"/>
              <a:t>Architecture Design for Proposed System </a:t>
            </a:r>
            <a:endParaRPr lang="en-IN" sz="3600" dirty="0"/>
          </a:p>
        </p:txBody>
      </p:sp>
      <p:sp>
        <p:nvSpPr>
          <p:cNvPr id="6" name="TextBox 5"/>
          <p:cNvSpPr txBox="1"/>
          <p:nvPr/>
        </p:nvSpPr>
        <p:spPr>
          <a:xfrm>
            <a:off x="2024743" y="1724296"/>
            <a:ext cx="8817429" cy="1200329"/>
          </a:xfrm>
          <a:prstGeom prst="rect">
            <a:avLst/>
          </a:prstGeom>
          <a:noFill/>
        </p:spPr>
        <p:txBody>
          <a:bodyPr wrap="square" rtlCol="0">
            <a:spAutoFit/>
          </a:bodyPr>
          <a:lstStyle/>
          <a:p>
            <a:pPr>
              <a:buClr>
                <a:schemeClr val="accent1"/>
              </a:buClr>
              <a:buSzPct val="120000"/>
              <a:buFont typeface="Wingdings" pitchFamily="2" charset="2"/>
              <a:buChar char="§"/>
            </a:pPr>
            <a:r>
              <a:rPr lang="en-US" dirty="0" smtClean="0"/>
              <a:t> User  :- User is responsible for  accessing and managing user’s data.</a:t>
            </a:r>
          </a:p>
          <a:p>
            <a:pPr>
              <a:buClr>
                <a:schemeClr val="accent1"/>
              </a:buClr>
              <a:buSzPct val="120000"/>
              <a:buFont typeface="Wingdings" pitchFamily="2" charset="2"/>
              <a:buChar char="§"/>
            </a:pPr>
            <a:r>
              <a:rPr lang="en-US" dirty="0" smtClean="0"/>
              <a:t> Server :- It allows user and admin to establish connection between them </a:t>
            </a:r>
          </a:p>
          <a:p>
            <a:pPr>
              <a:buClr>
                <a:schemeClr val="accent1"/>
              </a:buClr>
              <a:buSzPct val="120000"/>
            </a:pPr>
            <a:r>
              <a:rPr lang="en-US" dirty="0" smtClean="0"/>
              <a:t>                 and to exchange data.</a:t>
            </a:r>
          </a:p>
          <a:p>
            <a:pPr>
              <a:buClr>
                <a:schemeClr val="accent1"/>
              </a:buClr>
              <a:buSzPct val="120000"/>
              <a:buFont typeface="Wingdings" pitchFamily="2" charset="2"/>
              <a:buChar char="§"/>
            </a:pPr>
            <a:r>
              <a:rPr lang="en-US" dirty="0" smtClean="0"/>
              <a:t> Mobile Client :           </a:t>
            </a:r>
            <a:endParaRPr lang="en-US" dirty="0"/>
          </a:p>
        </p:txBody>
      </p:sp>
      <p:sp>
        <p:nvSpPr>
          <p:cNvPr id="7" name="TextBox 6"/>
          <p:cNvSpPr txBox="1"/>
          <p:nvPr/>
        </p:nvSpPr>
        <p:spPr>
          <a:xfrm>
            <a:off x="2325187" y="3030583"/>
            <a:ext cx="9220794" cy="2031325"/>
          </a:xfrm>
          <a:prstGeom prst="rect">
            <a:avLst/>
          </a:prstGeom>
          <a:noFill/>
        </p:spPr>
        <p:txBody>
          <a:bodyPr wrap="none" rtlCol="0">
            <a:spAutoFit/>
          </a:bodyPr>
          <a:lstStyle/>
          <a:p>
            <a:pPr>
              <a:buClr>
                <a:schemeClr val="accent1"/>
              </a:buClr>
              <a:buSzPct val="120000"/>
              <a:buFont typeface="Arial" pitchFamily="34" charset="0"/>
              <a:buChar char="•"/>
            </a:pPr>
            <a:r>
              <a:rPr lang="en-US" dirty="0" smtClean="0"/>
              <a:t> UI :- It provides interaction between user &amp; application.</a:t>
            </a:r>
          </a:p>
          <a:p>
            <a:pPr>
              <a:buClr>
                <a:schemeClr val="accent1"/>
              </a:buClr>
              <a:buSzPct val="120000"/>
              <a:buFont typeface="Arial" pitchFamily="34" charset="0"/>
              <a:buChar char="•"/>
            </a:pPr>
            <a:r>
              <a:rPr lang="en-US" dirty="0" smtClean="0"/>
              <a:t> Required Libraries :- It provides libraries required to run application </a:t>
            </a:r>
          </a:p>
          <a:p>
            <a:pPr>
              <a:buClr>
                <a:schemeClr val="accent1"/>
              </a:buClr>
              <a:buSzPct val="120000"/>
            </a:pPr>
            <a:r>
              <a:rPr lang="en-US" dirty="0" smtClean="0"/>
              <a:t>                                      on core platform.</a:t>
            </a:r>
          </a:p>
          <a:p>
            <a:pPr>
              <a:buClr>
                <a:schemeClr val="accent1"/>
              </a:buClr>
              <a:buSzPct val="120000"/>
              <a:buFont typeface="Arial" pitchFamily="34" charset="0"/>
              <a:buChar char="•"/>
            </a:pPr>
            <a:r>
              <a:rPr lang="en-US" dirty="0" smtClean="0"/>
              <a:t> Core Data :-</a:t>
            </a:r>
            <a:r>
              <a:rPr lang="en-US" b="1" dirty="0" smtClean="0"/>
              <a:t> </a:t>
            </a:r>
            <a:r>
              <a:rPr lang="en-US" dirty="0" smtClean="0"/>
              <a:t>Core Data is an object graph and persistence framework .It allows </a:t>
            </a:r>
          </a:p>
          <a:p>
            <a:pPr>
              <a:buClr>
                <a:schemeClr val="accent1"/>
              </a:buClr>
              <a:buSzPct val="120000"/>
            </a:pPr>
            <a:r>
              <a:rPr lang="en-US" dirty="0" smtClean="0"/>
              <a:t>                         data organized by the relational entity–attribute model to be </a:t>
            </a:r>
          </a:p>
          <a:p>
            <a:pPr>
              <a:buClr>
                <a:schemeClr val="accent1"/>
              </a:buClr>
              <a:buSzPct val="120000"/>
            </a:pPr>
            <a:r>
              <a:rPr lang="en-US" dirty="0" smtClean="0"/>
              <a:t>                          serialized into SQL stores.</a:t>
            </a:r>
          </a:p>
          <a:p>
            <a:pPr>
              <a:buClr>
                <a:schemeClr val="accent1"/>
              </a:buClr>
              <a:buSzPct val="120000"/>
            </a:pPr>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11</a:t>
            </a:fld>
            <a:endParaRPr lang="en-US" dirty="0"/>
          </a:p>
        </p:txBody>
      </p:sp>
      <p:sp>
        <p:nvSpPr>
          <p:cNvPr id="3" name="TextBox 2"/>
          <p:cNvSpPr txBox="1"/>
          <p:nvPr/>
        </p:nvSpPr>
        <p:spPr>
          <a:xfrm>
            <a:off x="1720523" y="795597"/>
            <a:ext cx="4660250" cy="646331"/>
          </a:xfrm>
          <a:prstGeom prst="rect">
            <a:avLst/>
          </a:prstGeom>
          <a:noFill/>
        </p:spPr>
        <p:txBody>
          <a:bodyPr wrap="none" rtlCol="0">
            <a:spAutoFit/>
          </a:bodyPr>
          <a:lstStyle/>
          <a:p>
            <a:r>
              <a:rPr lang="en-US" sz="3600" dirty="0" smtClean="0"/>
              <a:t>Module Description:</a:t>
            </a:r>
            <a:endParaRPr lang="en-IN" sz="3600" dirty="0"/>
          </a:p>
        </p:txBody>
      </p:sp>
      <p:sp>
        <p:nvSpPr>
          <p:cNvPr id="4" name="Rectangle 3"/>
          <p:cNvSpPr/>
          <p:nvPr/>
        </p:nvSpPr>
        <p:spPr>
          <a:xfrm>
            <a:off x="1972663" y="1694934"/>
            <a:ext cx="1896673" cy="369332"/>
          </a:xfrm>
          <a:prstGeom prst="rect">
            <a:avLst/>
          </a:prstGeom>
        </p:spPr>
        <p:txBody>
          <a:bodyPr wrap="none">
            <a:spAutoFit/>
          </a:bodyPr>
          <a:lstStyle/>
          <a:p>
            <a:r>
              <a:rPr lang="en-US" dirty="0" smtClean="0"/>
              <a:t>Admin Module:</a:t>
            </a:r>
            <a:endParaRPr lang="en-US" dirty="0"/>
          </a:p>
        </p:txBody>
      </p:sp>
      <p:sp>
        <p:nvSpPr>
          <p:cNvPr id="61441" name="Rectangle 1"/>
          <p:cNvSpPr>
            <a:spLocks noChangeArrowheads="1"/>
          </p:cNvSpPr>
          <p:nvPr/>
        </p:nvSpPr>
        <p:spPr bwMode="auto">
          <a:xfrm>
            <a:off x="2095500" y="1981200"/>
            <a:ext cx="9156700"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0" algn="l"/>
                <a:tab pos="57150" algn="l"/>
                <a:tab pos="285750" algn="l"/>
                <a:tab pos="457200" algn="l"/>
                <a:tab pos="800100" algn="l"/>
                <a:tab pos="11430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The admin module has an authority to manage student data. The main student of the admin module is admin of the college. First the user should enter into the admin module of the system by entering valid user_id and password.</a:t>
            </a: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0" algn="l"/>
                <a:tab pos="57150" algn="l"/>
                <a:tab pos="285750" algn="l"/>
                <a:tab pos="457200" algn="l"/>
                <a:tab pos="800100" algn="l"/>
                <a:tab pos="11430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Admin module allows admin to add new placements events with all criteria required for placement and can upload to the system. Admin receive change requests from student and have to check &amp; approve the modification . Admin able to change their password by using change password field. Admin can have analysis of student data and can manage the student data.</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12</a:t>
            </a:fld>
            <a:endParaRPr lang="en-US" dirty="0"/>
          </a:p>
        </p:txBody>
      </p:sp>
      <p:sp>
        <p:nvSpPr>
          <p:cNvPr id="4" name="Rectangle 3"/>
          <p:cNvSpPr/>
          <p:nvPr/>
        </p:nvSpPr>
        <p:spPr>
          <a:xfrm>
            <a:off x="1680563" y="945634"/>
            <a:ext cx="2036135" cy="369332"/>
          </a:xfrm>
          <a:prstGeom prst="rect">
            <a:avLst/>
          </a:prstGeom>
        </p:spPr>
        <p:txBody>
          <a:bodyPr wrap="none">
            <a:spAutoFit/>
          </a:bodyPr>
          <a:lstStyle/>
          <a:p>
            <a:r>
              <a:rPr lang="en-IN" dirty="0" smtClean="0"/>
              <a:t>Student Module:</a:t>
            </a:r>
            <a:endParaRPr lang="en-US" dirty="0"/>
          </a:p>
        </p:txBody>
      </p:sp>
      <p:sp>
        <p:nvSpPr>
          <p:cNvPr id="61441" name="Rectangle 1"/>
          <p:cNvSpPr>
            <a:spLocks noChangeArrowheads="1"/>
          </p:cNvSpPr>
          <p:nvPr/>
        </p:nvSpPr>
        <p:spPr bwMode="auto">
          <a:xfrm>
            <a:off x="2032000" y="1371600"/>
            <a:ext cx="91567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smtClean="0"/>
              <a:t>                       Student module is deals with information of student. Student able to access the system with their valid student name and password. Student should login into the system by entering student name and password. Student can able to update his information such as name, branch, year, aggregate marks, contact number, email, etc.. </a:t>
            </a:r>
          </a:p>
          <a:p>
            <a:pPr algn="just">
              <a:lnSpc>
                <a:spcPct val="150000"/>
              </a:lnSpc>
            </a:pPr>
            <a:r>
              <a:rPr lang="en-US" dirty="0" smtClean="0"/>
              <a:t>                      All the notifications and news uploaded by admin and each new placement notification provide with apply button for the job posted and it shows “Applied” if already applied. Profile also contains student career graphs. Settings contain the change password field and are used by the student if he needs to change his password as same in the admin module. Download tab allows student to download material uploaded by the admin. By click on the Logout, student can successfully logout from the system.</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13</a:t>
            </a:fld>
            <a:endParaRPr lang="en-US" dirty="0"/>
          </a:p>
        </p:txBody>
      </p:sp>
      <p:sp>
        <p:nvSpPr>
          <p:cNvPr id="3" name="Title 1"/>
          <p:cNvSpPr txBox="1">
            <a:spLocks/>
          </p:cNvSpPr>
          <p:nvPr/>
        </p:nvSpPr>
        <p:spPr>
          <a:xfrm>
            <a:off x="1589624" y="636810"/>
            <a:ext cx="4732154" cy="722090"/>
          </a:xfrm>
          <a:prstGeom prst="rect">
            <a:avLst/>
          </a:prstGeom>
        </p:spPr>
        <p:txBody>
          <a:bodyPr/>
          <a:lstStyle/>
          <a:p>
            <a:pPr marL="0" lvl="1">
              <a:spcBef>
                <a:spcPct val="0"/>
              </a:spcBef>
            </a:pPr>
            <a:r>
              <a:rPr lang="en-US" sz="3600" dirty="0" smtClean="0"/>
              <a:t>Database design </a:t>
            </a:r>
            <a:r>
              <a:rPr kumimoji="0" lang="en-IN" sz="360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IN" sz="360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graphicFrame>
        <p:nvGraphicFramePr>
          <p:cNvPr id="4" name="Table 3"/>
          <p:cNvGraphicFramePr>
            <a:graphicFrameLocks noGrp="1"/>
          </p:cNvGraphicFramePr>
          <p:nvPr/>
        </p:nvGraphicFramePr>
        <p:xfrm>
          <a:off x="3477260" y="3305677"/>
          <a:ext cx="5237480" cy="2682240"/>
        </p:xfrm>
        <a:graphic>
          <a:graphicData uri="http://schemas.openxmlformats.org/drawingml/2006/table">
            <a:tbl>
              <a:tblPr/>
              <a:tblGrid>
                <a:gridCol w="1309370"/>
                <a:gridCol w="1309370"/>
                <a:gridCol w="1309370"/>
                <a:gridCol w="1309370"/>
              </a:tblGrid>
              <a:tr h="218440">
                <a:tc>
                  <a:txBody>
                    <a:bodyPr/>
                    <a:lstStyle/>
                    <a:p>
                      <a:pPr marL="0" marR="0" algn="ctr">
                        <a:lnSpc>
                          <a:spcPct val="150000"/>
                        </a:lnSpc>
                        <a:spcBef>
                          <a:spcPts val="0"/>
                        </a:spcBef>
                        <a:spcAft>
                          <a:spcPts val="0"/>
                        </a:spcAft>
                      </a:pPr>
                      <a:r>
                        <a:rPr lang="en-US" sz="1200" b="1" dirty="0">
                          <a:solidFill>
                            <a:srgbClr val="000000"/>
                          </a:solidFill>
                          <a:latin typeface="Times New Roman"/>
                          <a:ea typeface="Times New Roman"/>
                        </a:rPr>
                        <a:t>Table</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ctr">
                        <a:lnSpc>
                          <a:spcPct val="150000"/>
                        </a:lnSpc>
                        <a:spcBef>
                          <a:spcPts val="0"/>
                        </a:spcBef>
                        <a:spcAft>
                          <a:spcPts val="0"/>
                        </a:spcAft>
                      </a:pPr>
                      <a:r>
                        <a:rPr lang="en-US" sz="1200" b="1">
                          <a:solidFill>
                            <a:srgbClr val="000000"/>
                          </a:solidFill>
                          <a:latin typeface="Times New Roman"/>
                          <a:ea typeface="Times New Roman"/>
                        </a:rPr>
                        <a:t>Rows</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ctr">
                        <a:lnSpc>
                          <a:spcPct val="150000"/>
                        </a:lnSpc>
                        <a:spcBef>
                          <a:spcPts val="0"/>
                        </a:spcBef>
                        <a:spcAft>
                          <a:spcPts val="0"/>
                        </a:spcAft>
                      </a:pPr>
                      <a:r>
                        <a:rPr lang="en-US" sz="1200" b="1" dirty="0">
                          <a:solidFill>
                            <a:srgbClr val="000000"/>
                          </a:solidFill>
                          <a:latin typeface="Times New Roman"/>
                          <a:ea typeface="Times New Roman"/>
                        </a:rPr>
                        <a:t>Type</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ctr">
                        <a:lnSpc>
                          <a:spcPct val="150000"/>
                        </a:lnSpc>
                        <a:spcBef>
                          <a:spcPts val="0"/>
                        </a:spcBef>
                        <a:spcAft>
                          <a:spcPts val="0"/>
                        </a:spcAft>
                      </a:pPr>
                      <a:r>
                        <a:rPr lang="en-US" sz="1200" b="1">
                          <a:solidFill>
                            <a:srgbClr val="000000"/>
                          </a:solidFill>
                          <a:latin typeface="Times New Roman"/>
                          <a:ea typeface="Times New Roman"/>
                        </a:rPr>
                        <a:t>Size</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r>
              <a:tr h="218440">
                <a:tc>
                  <a:txBody>
                    <a:bodyPr/>
                    <a:lstStyle/>
                    <a:p>
                      <a:pPr marL="0" marR="0" algn="ctr">
                        <a:lnSpc>
                          <a:spcPct val="150000"/>
                        </a:lnSpc>
                        <a:spcBef>
                          <a:spcPts val="0"/>
                        </a:spcBef>
                        <a:spcAft>
                          <a:spcPts val="0"/>
                        </a:spcAft>
                      </a:pPr>
                      <a:r>
                        <a:rPr lang="en-US" sz="1200" b="1">
                          <a:solidFill>
                            <a:srgbClr val="000000"/>
                          </a:solidFill>
                          <a:latin typeface="Times New Roman"/>
                          <a:ea typeface="Times New Roman"/>
                        </a:rPr>
                        <a:t>dept</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8</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ts val="0"/>
                        </a:spcBef>
                        <a:spcAft>
                          <a:spcPts val="0"/>
                        </a:spcAft>
                      </a:pPr>
                      <a:r>
                        <a:rPr lang="en-US" sz="1200">
                          <a:solidFill>
                            <a:srgbClr val="000000"/>
                          </a:solidFill>
                          <a:latin typeface="Times New Roman"/>
                          <a:ea typeface="Times New Roman"/>
                        </a:rPr>
                        <a:t>InnoDB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16 KiB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18440">
                <a:tc>
                  <a:txBody>
                    <a:bodyPr/>
                    <a:lstStyle/>
                    <a:p>
                      <a:pPr marL="0" marR="0" algn="ctr">
                        <a:lnSpc>
                          <a:spcPct val="150000"/>
                        </a:lnSpc>
                        <a:spcBef>
                          <a:spcPts val="0"/>
                        </a:spcBef>
                        <a:spcAft>
                          <a:spcPts val="0"/>
                        </a:spcAft>
                      </a:pPr>
                      <a:r>
                        <a:rPr lang="en-US" sz="1200" b="1" dirty="0">
                          <a:solidFill>
                            <a:srgbClr val="000000"/>
                          </a:solidFill>
                          <a:latin typeface="Times New Roman"/>
                          <a:ea typeface="Times New Roman"/>
                        </a:rPr>
                        <a:t>notification_admin</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13</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ts val="0"/>
                        </a:spcBef>
                        <a:spcAft>
                          <a:spcPts val="0"/>
                        </a:spcAft>
                      </a:pPr>
                      <a:r>
                        <a:rPr lang="en-US" sz="1200">
                          <a:solidFill>
                            <a:srgbClr val="000000"/>
                          </a:solidFill>
                          <a:latin typeface="Times New Roman"/>
                          <a:ea typeface="Times New Roman"/>
                        </a:rPr>
                        <a:t>InnoDB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16 KiB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18440">
                <a:tc>
                  <a:txBody>
                    <a:bodyPr/>
                    <a:lstStyle/>
                    <a:p>
                      <a:pPr marL="0" marR="0" algn="ctr">
                        <a:lnSpc>
                          <a:spcPct val="150000"/>
                        </a:lnSpc>
                        <a:spcBef>
                          <a:spcPts val="0"/>
                        </a:spcBef>
                        <a:spcAft>
                          <a:spcPts val="0"/>
                        </a:spcAft>
                      </a:pPr>
                      <a:r>
                        <a:rPr lang="en-US" sz="1200" b="1" dirty="0">
                          <a:solidFill>
                            <a:srgbClr val="000000"/>
                          </a:solidFill>
                          <a:latin typeface="Times New Roman"/>
                          <a:ea typeface="Times New Roman"/>
                        </a:rPr>
                        <a:t>notification_client</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9</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ts val="0"/>
                        </a:spcBef>
                        <a:spcAft>
                          <a:spcPts val="0"/>
                        </a:spcAft>
                      </a:pPr>
                      <a:r>
                        <a:rPr lang="en-US" sz="1200">
                          <a:solidFill>
                            <a:srgbClr val="000000"/>
                          </a:solidFill>
                          <a:latin typeface="Times New Roman"/>
                          <a:ea typeface="Times New Roman"/>
                        </a:rPr>
                        <a:t>InnoDB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16 KiB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18440">
                <a:tc>
                  <a:txBody>
                    <a:bodyPr/>
                    <a:lstStyle/>
                    <a:p>
                      <a:pPr marL="0" marR="0" algn="ctr">
                        <a:lnSpc>
                          <a:spcPct val="150000"/>
                        </a:lnSpc>
                        <a:spcBef>
                          <a:spcPts val="0"/>
                        </a:spcBef>
                        <a:spcAft>
                          <a:spcPts val="0"/>
                        </a:spcAft>
                      </a:pPr>
                      <a:r>
                        <a:rPr lang="en-US" sz="1200" b="1" dirty="0" smtClean="0">
                          <a:solidFill>
                            <a:srgbClr val="000000"/>
                          </a:solidFill>
                          <a:latin typeface="Times New Roman"/>
                          <a:ea typeface="Times New Roman"/>
                        </a:rPr>
                        <a:t>Placement</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8</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ts val="0"/>
                        </a:spcBef>
                        <a:spcAft>
                          <a:spcPts val="0"/>
                        </a:spcAft>
                      </a:pPr>
                      <a:r>
                        <a:rPr lang="en-US" sz="1200">
                          <a:solidFill>
                            <a:srgbClr val="000000"/>
                          </a:solidFill>
                          <a:latin typeface="Times New Roman"/>
                          <a:ea typeface="Times New Roman"/>
                        </a:rPr>
                        <a:t>InnoDB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16 KiB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18440">
                <a:tc>
                  <a:txBody>
                    <a:bodyPr/>
                    <a:lstStyle/>
                    <a:p>
                      <a:pPr marL="0" marR="0" algn="ctr">
                        <a:lnSpc>
                          <a:spcPct val="150000"/>
                        </a:lnSpc>
                        <a:spcBef>
                          <a:spcPts val="0"/>
                        </a:spcBef>
                        <a:spcAft>
                          <a:spcPts val="0"/>
                        </a:spcAft>
                      </a:pPr>
                      <a:r>
                        <a:rPr lang="en-US" sz="1200" b="1" dirty="0">
                          <a:solidFill>
                            <a:srgbClr val="000000"/>
                          </a:solidFill>
                          <a:latin typeface="Times New Roman"/>
                          <a:ea typeface="Times New Roman"/>
                        </a:rPr>
                        <a:t>stu_login</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4</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ts val="0"/>
                        </a:spcBef>
                        <a:spcAft>
                          <a:spcPts val="0"/>
                        </a:spcAft>
                      </a:pPr>
                      <a:r>
                        <a:rPr lang="en-US" sz="1200">
                          <a:solidFill>
                            <a:srgbClr val="000000"/>
                          </a:solidFill>
                          <a:latin typeface="Times New Roman"/>
                          <a:ea typeface="Times New Roman"/>
                        </a:rPr>
                        <a:t>InnoDB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16 KiB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18440">
                <a:tc>
                  <a:txBody>
                    <a:bodyPr/>
                    <a:lstStyle/>
                    <a:p>
                      <a:pPr marL="0" marR="0" algn="ctr">
                        <a:lnSpc>
                          <a:spcPct val="150000"/>
                        </a:lnSpc>
                        <a:spcBef>
                          <a:spcPts val="0"/>
                        </a:spcBef>
                        <a:spcAft>
                          <a:spcPts val="0"/>
                        </a:spcAft>
                      </a:pPr>
                      <a:r>
                        <a:rPr lang="en-US" sz="1200" b="1">
                          <a:solidFill>
                            <a:srgbClr val="000000"/>
                          </a:solidFill>
                          <a:latin typeface="Times New Roman"/>
                          <a:ea typeface="Times New Roman"/>
                        </a:rPr>
                        <a:t>ug</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dirty="0">
                          <a:solidFill>
                            <a:srgbClr val="000000"/>
                          </a:solidFill>
                          <a:latin typeface="Times New Roman"/>
                          <a:ea typeface="Times New Roman"/>
                        </a:rPr>
                        <a:t>657</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nSpc>
                          <a:spcPct val="150000"/>
                        </a:lnSpc>
                        <a:spcBef>
                          <a:spcPts val="0"/>
                        </a:spcBef>
                        <a:spcAft>
                          <a:spcPts val="0"/>
                        </a:spcAft>
                      </a:pPr>
                      <a:r>
                        <a:rPr lang="en-US" sz="1200">
                          <a:solidFill>
                            <a:srgbClr val="000000"/>
                          </a:solidFill>
                          <a:latin typeface="Times New Roman"/>
                          <a:ea typeface="Times New Roman"/>
                        </a:rPr>
                        <a:t>InnoDB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marL="0" marR="0" algn="r">
                        <a:lnSpc>
                          <a:spcPct val="150000"/>
                        </a:lnSpc>
                        <a:spcBef>
                          <a:spcPts val="0"/>
                        </a:spcBef>
                        <a:spcAft>
                          <a:spcPts val="0"/>
                        </a:spcAft>
                      </a:pPr>
                      <a:r>
                        <a:rPr lang="en-US" sz="1200">
                          <a:solidFill>
                            <a:srgbClr val="000000"/>
                          </a:solidFill>
                          <a:latin typeface="Times New Roman"/>
                          <a:ea typeface="Times New Roman"/>
                        </a:rPr>
                        <a:t>272 KiB</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r>
              <a:tr h="218440">
                <a:tc>
                  <a:txBody>
                    <a:bodyPr/>
                    <a:lstStyle/>
                    <a:p>
                      <a:pPr marL="0" marR="0" algn="ctr">
                        <a:lnSpc>
                          <a:spcPct val="150000"/>
                        </a:lnSpc>
                        <a:spcBef>
                          <a:spcPts val="0"/>
                        </a:spcBef>
                        <a:spcAft>
                          <a:spcPts val="0"/>
                        </a:spcAft>
                      </a:pPr>
                      <a:r>
                        <a:rPr lang="en-US" sz="1200" b="1">
                          <a:solidFill>
                            <a:srgbClr val="000000"/>
                          </a:solidFill>
                          <a:latin typeface="Times New Roman"/>
                          <a:ea typeface="Times New Roman"/>
                        </a:rPr>
                        <a:t>6 tables</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b="1">
                          <a:solidFill>
                            <a:srgbClr val="000000"/>
                          </a:solidFill>
                          <a:latin typeface="Times New Roman"/>
                          <a:ea typeface="Times New Roman"/>
                        </a:rPr>
                        <a:t>699</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ctr">
                        <a:lnSpc>
                          <a:spcPct val="150000"/>
                        </a:lnSpc>
                        <a:spcBef>
                          <a:spcPts val="0"/>
                        </a:spcBef>
                        <a:spcAft>
                          <a:spcPts val="0"/>
                        </a:spcAft>
                      </a:pPr>
                      <a:r>
                        <a:rPr lang="en-US" sz="1200" b="1">
                          <a:solidFill>
                            <a:srgbClr val="000000"/>
                          </a:solidFill>
                          <a:latin typeface="Times New Roman"/>
                          <a:ea typeface="Times New Roman"/>
                        </a:rPr>
                        <a:t>--</a:t>
                      </a:r>
                      <a:endParaRPr lang="en-US" sz="100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c>
                  <a:txBody>
                    <a:bodyPr/>
                    <a:lstStyle/>
                    <a:p>
                      <a:pPr marL="0" marR="0" algn="r">
                        <a:lnSpc>
                          <a:spcPct val="150000"/>
                        </a:lnSpc>
                        <a:spcBef>
                          <a:spcPts val="0"/>
                        </a:spcBef>
                        <a:spcAft>
                          <a:spcPts val="0"/>
                        </a:spcAft>
                      </a:pPr>
                      <a:r>
                        <a:rPr lang="en-US" sz="1200" b="1" dirty="0">
                          <a:solidFill>
                            <a:srgbClr val="000000"/>
                          </a:solidFill>
                          <a:latin typeface="Times New Roman"/>
                          <a:ea typeface="Times New Roman"/>
                        </a:rPr>
                        <a:t>352 </a:t>
                      </a:r>
                      <a:r>
                        <a:rPr lang="en-US" sz="1200" b="1" dirty="0" err="1">
                          <a:solidFill>
                            <a:srgbClr val="000000"/>
                          </a:solidFill>
                          <a:latin typeface="Times New Roman"/>
                          <a:ea typeface="Times New Roman"/>
                        </a:rPr>
                        <a:t>KiB</a:t>
                      </a:r>
                      <a:endParaRPr lang="en-US" sz="1000" dirty="0">
                        <a:latin typeface="Times New Roman"/>
                        <a:ea typeface="Times New Roman"/>
                      </a:endParaRPr>
                    </a:p>
                  </a:txBody>
                  <a:tcPr marL="30480" marR="30480" marT="30480" marB="3048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E5E5E5"/>
                    </a:solidFill>
                  </a:tcPr>
                </a:tc>
              </a:tr>
            </a:tbl>
          </a:graphicData>
        </a:graphic>
      </p:graphicFrame>
      <p:sp>
        <p:nvSpPr>
          <p:cNvPr id="6" name="Rectangle 5"/>
          <p:cNvSpPr/>
          <p:nvPr/>
        </p:nvSpPr>
        <p:spPr>
          <a:xfrm>
            <a:off x="1817510" y="1651759"/>
            <a:ext cx="6564489" cy="1701684"/>
          </a:xfrm>
          <a:prstGeom prst="rect">
            <a:avLst/>
          </a:prstGeom>
        </p:spPr>
        <p:txBody>
          <a:bodyPr wrap="square">
            <a:spAutoFit/>
          </a:bodyPr>
          <a:lstStyle/>
          <a:p>
            <a:pPr>
              <a:lnSpc>
                <a:spcPct val="150000"/>
              </a:lnSpc>
            </a:pPr>
            <a:r>
              <a:rPr lang="en-US" dirty="0" smtClean="0">
                <a:solidFill>
                  <a:srgbClr val="000000"/>
                </a:solidFill>
                <a:ea typeface="Times New Roman" pitchFamily="18" charset="0"/>
                <a:cs typeface="Arial" pitchFamily="34" charset="0"/>
              </a:rPr>
              <a:t> Database: scsvmv_placement_app</a:t>
            </a:r>
            <a:br>
              <a:rPr lang="en-US" dirty="0" smtClean="0">
                <a:solidFill>
                  <a:srgbClr val="000000"/>
                </a:solidFill>
                <a:ea typeface="Times New Roman" pitchFamily="18" charset="0"/>
                <a:cs typeface="Arial" pitchFamily="34" charset="0"/>
              </a:rPr>
            </a:br>
            <a:r>
              <a:rPr lang="en-US" dirty="0" smtClean="0">
                <a:solidFill>
                  <a:srgbClr val="000000"/>
                </a:solidFill>
                <a:ea typeface="Times New Roman" pitchFamily="18" charset="0"/>
                <a:cs typeface="Arial" pitchFamily="34" charset="0"/>
              </a:rPr>
              <a:t> Generated by: </a:t>
            </a:r>
            <a:r>
              <a:rPr lang="en-US" dirty="0" err="1" smtClean="0">
                <a:solidFill>
                  <a:srgbClr val="000000"/>
                </a:solidFill>
                <a:ea typeface="Times New Roman" pitchFamily="18" charset="0"/>
                <a:cs typeface="Arial" pitchFamily="34" charset="0"/>
              </a:rPr>
              <a:t>phpMyAdmin</a:t>
            </a:r>
            <a:r>
              <a:rPr lang="en-US" dirty="0" smtClean="0">
                <a:solidFill>
                  <a:srgbClr val="000000"/>
                </a:solidFill>
                <a:ea typeface="Times New Roman" pitchFamily="18" charset="0"/>
                <a:cs typeface="Arial" pitchFamily="34" charset="0"/>
              </a:rPr>
              <a:t> 3.5.6 / MySQL 5.5.29 log</a:t>
            </a:r>
            <a:br>
              <a:rPr lang="en-US" dirty="0" smtClean="0">
                <a:solidFill>
                  <a:srgbClr val="000000"/>
                </a:solidFill>
                <a:ea typeface="Times New Roman" pitchFamily="18" charset="0"/>
                <a:cs typeface="Arial" pitchFamily="34" charset="0"/>
              </a:rPr>
            </a:br>
            <a:r>
              <a:rPr lang="en-US" dirty="0" smtClean="0">
                <a:solidFill>
                  <a:srgbClr val="000000"/>
                </a:solidFill>
                <a:ea typeface="Times New Roman" pitchFamily="18" charset="0"/>
                <a:cs typeface="Arial" pitchFamily="34" charset="0"/>
              </a:rPr>
              <a:t> SQL query: SELECT * FROM `dept` LIMIT 0, 30 ; </a:t>
            </a:r>
            <a:br>
              <a:rPr lang="en-US" dirty="0" smtClean="0">
                <a:solidFill>
                  <a:srgbClr val="000000"/>
                </a:solidFill>
                <a:ea typeface="Times New Roman" pitchFamily="18" charset="0"/>
                <a:cs typeface="Arial" pitchFamily="34" charset="0"/>
              </a:rPr>
            </a:br>
            <a:r>
              <a:rPr lang="en-US" dirty="0" smtClean="0">
                <a:solidFill>
                  <a:srgbClr val="000000"/>
                </a:solidFill>
                <a:ea typeface="Times New Roman" pitchFamily="18" charset="0"/>
                <a:cs typeface="Arial" pitchFamily="34" charset="0"/>
              </a:rPr>
              <a:t> Tables: 6</a:t>
            </a:r>
            <a:endParaRPr lang="en-US" dirty="0"/>
          </a:p>
        </p:txBody>
      </p:sp>
      <p:sp>
        <p:nvSpPr>
          <p:cNvPr id="7" name="Rectangle 6"/>
          <p:cNvSpPr/>
          <p:nvPr/>
        </p:nvSpPr>
        <p:spPr>
          <a:xfrm>
            <a:off x="3956632" y="6103271"/>
            <a:ext cx="4278735" cy="369332"/>
          </a:xfrm>
          <a:prstGeom prst="rect">
            <a:avLst/>
          </a:prstGeom>
        </p:spPr>
        <p:txBody>
          <a:bodyPr wrap="none">
            <a:spAutoFit/>
          </a:bodyPr>
          <a:lstStyle/>
          <a:p>
            <a:r>
              <a:rPr lang="en-US" dirty="0" smtClean="0"/>
              <a:t>Database</a:t>
            </a:r>
            <a:r>
              <a:rPr lang="en-US" b="1" dirty="0" smtClean="0"/>
              <a:t> -</a:t>
            </a:r>
            <a:r>
              <a:rPr lang="en-US" dirty="0" smtClean="0"/>
              <a:t> scsvmv_placement_app</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14</a:t>
            </a:fld>
            <a:endParaRPr lang="en-US" dirty="0"/>
          </a:p>
        </p:txBody>
      </p:sp>
      <p:sp>
        <p:nvSpPr>
          <p:cNvPr id="3" name="Title 1"/>
          <p:cNvSpPr txBox="1">
            <a:spLocks/>
          </p:cNvSpPr>
          <p:nvPr/>
        </p:nvSpPr>
        <p:spPr>
          <a:xfrm>
            <a:off x="1589624" y="636810"/>
            <a:ext cx="4732154" cy="722090"/>
          </a:xfrm>
          <a:prstGeom prst="rect">
            <a:avLst/>
          </a:prstGeom>
        </p:spPr>
        <p:txBody>
          <a:bodyPr/>
          <a:lstStyle/>
          <a:p>
            <a:pPr marL="0" lvl="1">
              <a:spcBef>
                <a:spcPct val="0"/>
              </a:spcBef>
            </a:pPr>
            <a:r>
              <a:rPr lang="en-US" sz="3600" dirty="0" smtClean="0"/>
              <a:t>Testing Cases</a:t>
            </a:r>
            <a:r>
              <a:rPr kumimoji="0" lang="en-IN" sz="360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IN" sz="360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1025" name="Rectangle 1"/>
          <p:cNvSpPr>
            <a:spLocks noChangeArrowheads="1"/>
          </p:cNvSpPr>
          <p:nvPr/>
        </p:nvSpPr>
        <p:spPr bwMode="auto">
          <a:xfrm>
            <a:off x="1701800" y="1333500"/>
            <a:ext cx="2311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 pos="514350" algn="l"/>
              </a:tabLst>
            </a:pPr>
            <a:r>
              <a:rPr kumimoji="0" lang="en-US" i="0" u="none" strike="noStrike" cap="none" normalizeH="0" baseline="0" dirty="0" smtClean="0">
                <a:ln>
                  <a:noFill/>
                </a:ln>
                <a:solidFill>
                  <a:schemeClr val="tx1"/>
                </a:solidFill>
                <a:effectLst/>
                <a:ea typeface="Times New Roman" pitchFamily="18" charset="0"/>
                <a:cs typeface="Arial" pitchFamily="34" charset="0"/>
              </a:rPr>
              <a:t>Black Box Testing:</a:t>
            </a:r>
          </a:p>
        </p:txBody>
      </p:sp>
      <p:sp>
        <p:nvSpPr>
          <p:cNvPr id="1026" name="Rectangle 2"/>
          <p:cNvSpPr>
            <a:spLocks noChangeArrowheads="1"/>
          </p:cNvSpPr>
          <p:nvPr/>
        </p:nvSpPr>
        <p:spPr bwMode="auto">
          <a:xfrm>
            <a:off x="2146300" y="2463800"/>
            <a:ext cx="9436100" cy="17016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00050" algn="l"/>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In our project particularly, first we create the login form &amp; then by running the form we conclude &amp; tested that whether it runs properly or not. So such a way we perform the Unit Testing &amp; in this way we have done the testing to all the forms.</a:t>
            </a:r>
          </a:p>
        </p:txBody>
      </p:sp>
      <p:sp>
        <p:nvSpPr>
          <p:cNvPr id="1027" name="Rectangle 3"/>
          <p:cNvSpPr>
            <a:spLocks noChangeArrowheads="1"/>
          </p:cNvSpPr>
          <p:nvPr/>
        </p:nvSpPr>
        <p:spPr bwMode="auto">
          <a:xfrm>
            <a:off x="1625600" y="4025900"/>
            <a:ext cx="2502608" cy="45518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 typeface="Arial" pitchFamily="34" charset="0"/>
              <a:buChar char="•"/>
              <a:tabLst>
                <a:tab pos="400050" algn="l"/>
                <a:tab pos="457200" algn="l"/>
              </a:tabLst>
            </a:pPr>
            <a:r>
              <a:rPr kumimoji="0" lang="en-US" i="0" u="none" strike="noStrike" cap="none" normalizeH="0" baseline="0" dirty="0" smtClean="0">
                <a:ln>
                  <a:noFill/>
                </a:ln>
                <a:solidFill>
                  <a:schemeClr val="tx1"/>
                </a:solidFill>
                <a:effectLst/>
                <a:ea typeface="Times New Roman" pitchFamily="18" charset="0"/>
                <a:cs typeface="Arial" pitchFamily="34" charset="0"/>
              </a:rPr>
              <a:t> Integration Testing: </a:t>
            </a:r>
            <a:endParaRPr kumimoji="0" lang="en-US" i="0" u="none" strike="noStrike" cap="none" normalizeH="0" baseline="0" dirty="0" smtClean="0">
              <a:ln>
                <a:noFill/>
              </a:ln>
              <a:solidFill>
                <a:schemeClr val="tx1"/>
              </a:solidFill>
              <a:effectLst/>
              <a:cs typeface="Arial" pitchFamily="34" charset="0"/>
            </a:endParaRPr>
          </a:p>
        </p:txBody>
      </p:sp>
      <p:sp>
        <p:nvSpPr>
          <p:cNvPr id="7" name="Rectangle 6"/>
          <p:cNvSpPr/>
          <p:nvPr/>
        </p:nvSpPr>
        <p:spPr>
          <a:xfrm>
            <a:off x="2120900" y="5571814"/>
            <a:ext cx="9385300" cy="1286186"/>
          </a:xfrm>
          <a:prstGeom prst="rect">
            <a:avLst/>
          </a:prstGeom>
        </p:spPr>
        <p:txBody>
          <a:bodyPr wrap="square">
            <a:spAutoFit/>
          </a:bodyPr>
          <a:lstStyle/>
          <a:p>
            <a:pPr algn="just">
              <a:lnSpc>
                <a:spcPct val="150000"/>
              </a:lnSpc>
            </a:pPr>
            <a:r>
              <a:rPr lang="en-US" dirty="0" smtClean="0"/>
              <a:t>                           In our project the Admin module, Student module were integrated &amp; tested that the system is running properly or not. Thus with the following way we performed Integration Testing.</a:t>
            </a:r>
            <a:endParaRPr lang="en-US" dirty="0"/>
          </a:p>
        </p:txBody>
      </p:sp>
      <p:sp>
        <p:nvSpPr>
          <p:cNvPr id="1028" name="Rectangle 4"/>
          <p:cNvSpPr>
            <a:spLocks noChangeArrowheads="1"/>
          </p:cNvSpPr>
          <p:nvPr/>
        </p:nvSpPr>
        <p:spPr bwMode="auto">
          <a:xfrm>
            <a:off x="2209801" y="4330700"/>
            <a:ext cx="9309100" cy="12861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00050" algn="l"/>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During integration testing different modules of the system are integrated using integration plan. The integration plan specifies the steps and the order in which modules are combined to realize the full system. </a:t>
            </a:r>
            <a:endParaRPr kumimoji="0" lang="en-US" b="0" i="0" u="none" strike="noStrike" cap="none" normalizeH="0" baseline="0" dirty="0" smtClean="0">
              <a:ln>
                <a:noFill/>
              </a:ln>
              <a:solidFill>
                <a:schemeClr val="tx1"/>
              </a:solidFill>
              <a:effectLst/>
              <a:cs typeface="Arial" pitchFamily="34" charset="0"/>
            </a:endParaRPr>
          </a:p>
        </p:txBody>
      </p:sp>
      <p:sp>
        <p:nvSpPr>
          <p:cNvPr id="1029" name="Rectangle 5"/>
          <p:cNvSpPr>
            <a:spLocks noChangeArrowheads="1"/>
          </p:cNvSpPr>
          <p:nvPr/>
        </p:nvSpPr>
        <p:spPr bwMode="auto">
          <a:xfrm>
            <a:off x="2260600" y="1663700"/>
            <a:ext cx="9232900" cy="8706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 pos="5143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Test cases are designed from an examination of the input/output values only</a:t>
            </a:r>
            <a:r>
              <a:rPr lang="en-US" dirty="0" smtClean="0">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and no knowledge of designing or coding is required.</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15</a:t>
            </a:fld>
            <a:endParaRPr lang="en-US" dirty="0"/>
          </a:p>
        </p:txBody>
      </p:sp>
      <p:sp>
        <p:nvSpPr>
          <p:cNvPr id="3" name="Title 1"/>
          <p:cNvSpPr txBox="1">
            <a:spLocks/>
          </p:cNvSpPr>
          <p:nvPr/>
        </p:nvSpPr>
        <p:spPr>
          <a:xfrm>
            <a:off x="1589624" y="636810"/>
            <a:ext cx="7198776" cy="722090"/>
          </a:xfrm>
          <a:prstGeom prst="rect">
            <a:avLst/>
          </a:prstGeom>
        </p:spPr>
        <p:txBody>
          <a:bodyPr/>
          <a:lstStyle/>
          <a:p>
            <a:pPr marL="0" lvl="1">
              <a:spcBef>
                <a:spcPct val="0"/>
              </a:spcBef>
            </a:pPr>
            <a:r>
              <a:rPr lang="en-US" sz="3600" dirty="0" smtClean="0">
                <a:ea typeface="Times New Roman" pitchFamily="18" charset="0"/>
                <a:cs typeface="Arial" pitchFamily="34" charset="0"/>
              </a:rPr>
              <a:t>Validation</a:t>
            </a:r>
            <a:r>
              <a:rPr kumimoji="0" lang="en-IN" sz="3600" i="0" u="none" strike="noStrike" kern="1200" cap="none" spc="0" normalizeH="0" baseline="0" noProof="0" dirty="0" smtClean="0">
                <a:ln>
                  <a:noFill/>
                </a:ln>
                <a:solidFill>
                  <a:schemeClr val="tx1">
                    <a:lumMod val="85000"/>
                    <a:lumOff val="15000"/>
                  </a:schemeClr>
                </a:solidFill>
                <a:effectLst/>
                <a:uLnTx/>
                <a:uFillTx/>
                <a:ea typeface="+mj-ea"/>
                <a:cs typeface="+mj-cs"/>
              </a:rPr>
              <a:t>:</a:t>
            </a:r>
            <a:endParaRPr kumimoji="0" lang="en-IN" sz="3600" i="0" u="none" strike="noStrike" kern="1200" cap="none" spc="0" normalizeH="0" baseline="0" noProof="0" dirty="0">
              <a:ln>
                <a:noFill/>
              </a:ln>
              <a:solidFill>
                <a:schemeClr val="tx1">
                  <a:lumMod val="85000"/>
                  <a:lumOff val="15000"/>
                </a:schemeClr>
              </a:solidFill>
              <a:effectLst/>
              <a:uLnTx/>
              <a:uFillTx/>
              <a:ea typeface="+mj-ea"/>
              <a:cs typeface="+mj-cs"/>
            </a:endParaRPr>
          </a:p>
        </p:txBody>
      </p:sp>
      <p:sp>
        <p:nvSpPr>
          <p:cNvPr id="54274" name="Rectangle 2"/>
          <p:cNvSpPr>
            <a:spLocks noChangeArrowheads="1"/>
          </p:cNvSpPr>
          <p:nvPr/>
        </p:nvSpPr>
        <p:spPr bwMode="auto">
          <a:xfrm>
            <a:off x="1676401" y="1816100"/>
            <a:ext cx="100965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4000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User id &amp; password cannot be blank while logging into the site.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4000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In the edit profile page there are some mandatory fields like 10</a:t>
            </a:r>
            <a:r>
              <a:rPr kumimoji="0" lang="en-US" b="0" i="0" u="none" strike="noStrike" cap="none" normalizeH="0" baseline="30000" dirty="0" smtClean="0">
                <a:ln>
                  <a:noFill/>
                </a:ln>
                <a:solidFill>
                  <a:schemeClr val="tx1"/>
                </a:solidFill>
                <a:effectLst/>
                <a:ea typeface="Times New Roman" pitchFamily="18" charset="0"/>
                <a:cs typeface="Arial" pitchFamily="34" charset="0"/>
              </a:rPr>
              <a:t>th</a:t>
            </a:r>
            <a:r>
              <a:rPr kumimoji="0" lang="en-US" b="0" i="0" u="none" strike="noStrike" cap="none" normalizeH="0" baseline="0" dirty="0" smtClean="0">
                <a:ln>
                  <a:noFill/>
                </a:ln>
                <a:solidFill>
                  <a:schemeClr val="tx1"/>
                </a:solidFill>
                <a:effectLst/>
                <a:ea typeface="Times New Roman" pitchFamily="18" charset="0"/>
                <a:cs typeface="Arial" pitchFamily="34" charset="0"/>
              </a:rPr>
              <a:t>_%, 12</a:t>
            </a:r>
            <a:r>
              <a:rPr kumimoji="0" lang="en-US" b="0" i="0" u="none" strike="noStrike" cap="none" normalizeH="0" baseline="30000" dirty="0" smtClean="0">
                <a:ln>
                  <a:noFill/>
                </a:ln>
                <a:solidFill>
                  <a:schemeClr val="tx1"/>
                </a:solidFill>
                <a:effectLst/>
                <a:ea typeface="Times New Roman" pitchFamily="18" charset="0"/>
                <a:cs typeface="Arial" pitchFamily="34" charset="0"/>
              </a:rPr>
              <a:t>th</a:t>
            </a:r>
            <a:r>
              <a:rPr kumimoji="0" lang="en-US" b="0" i="0" u="none" strike="noStrike" cap="none" normalizeH="0" baseline="0" dirty="0" smtClean="0">
                <a:ln>
                  <a:noFill/>
                </a:ln>
                <a:solidFill>
                  <a:schemeClr val="tx1"/>
                </a:solidFill>
                <a:effectLst/>
                <a:ea typeface="Times New Roman" pitchFamily="18" charset="0"/>
                <a:cs typeface="Arial" pitchFamily="34" charset="0"/>
              </a:rPr>
              <a:t>_% , cgpa,   </a:t>
            </a:r>
          </a:p>
          <a:p>
            <a:pPr marL="0" marR="0" lvl="0" indent="0" algn="l" defTabSz="914400" rtl="0" eaLnBrk="0" fontAlgn="base" latinLnBrk="0" hangingPunct="0">
              <a:lnSpc>
                <a:spcPct val="150000"/>
              </a:lnSpc>
              <a:spcBef>
                <a:spcPct val="0"/>
              </a:spcBef>
              <a:spcAft>
                <a:spcPct val="0"/>
              </a:spcAft>
              <a:buClrTx/>
              <a:buSzTx/>
              <a:tabLst>
                <a:tab pos="400050" algn="l"/>
              </a:tabLst>
            </a:pPr>
            <a:r>
              <a:rPr kumimoji="0" lang="en-US" b="0" i="0" u="none" strike="noStrike" cap="none" normalizeH="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arrears, standing arrears, password etc., are selected using checkboxes and student  </a:t>
            </a:r>
            <a:r>
              <a:rPr kumimoji="0" lang="en-US" b="0" i="0" u="none" strike="noStrike" cap="none" normalizeH="0" dirty="0" smtClean="0">
                <a:ln>
                  <a:noFill/>
                </a:ln>
                <a:solidFill>
                  <a:schemeClr val="tx1"/>
                </a:solidFill>
                <a:effectLst/>
                <a:ea typeface="Times New Roman" pitchFamily="18"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tabLst>
                <a:tab pos="400050" algn="l"/>
              </a:tabLst>
            </a:pPr>
            <a:r>
              <a:rPr kumimoji="0" lang="en-US" b="0" i="0" u="none" strike="noStrike" cap="none" normalizeH="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have to specify the old values and new values.</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4000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In the modify password page user have to specify the old password &amp; the new </a:t>
            </a:r>
          </a:p>
          <a:p>
            <a:pPr marL="0" marR="0" lvl="0" indent="0" algn="l" defTabSz="914400" rtl="0" eaLnBrk="0" fontAlgn="base" latinLnBrk="0" hangingPunct="0">
              <a:lnSpc>
                <a:spcPct val="150000"/>
              </a:lnSpc>
              <a:spcBef>
                <a:spcPct val="0"/>
              </a:spcBef>
              <a:spcAft>
                <a:spcPct val="0"/>
              </a:spcAft>
              <a:buClrTx/>
              <a:buSzTx/>
              <a:tabLst>
                <a:tab pos="400050" algn="l"/>
              </a:tabLst>
            </a:pPr>
            <a:r>
              <a:rPr lang="en-US" dirty="0" smtClean="0">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password.</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16</a:t>
            </a:fld>
            <a:endParaRPr lang="en-US" dirty="0"/>
          </a:p>
        </p:txBody>
      </p:sp>
      <p:sp>
        <p:nvSpPr>
          <p:cNvPr id="3" name="TextBox 2"/>
          <p:cNvSpPr txBox="1"/>
          <p:nvPr/>
        </p:nvSpPr>
        <p:spPr>
          <a:xfrm>
            <a:off x="1840838" y="739511"/>
            <a:ext cx="3991798" cy="646331"/>
          </a:xfrm>
          <a:prstGeom prst="rect">
            <a:avLst/>
          </a:prstGeom>
          <a:noFill/>
        </p:spPr>
        <p:txBody>
          <a:bodyPr wrap="none" rtlCol="0">
            <a:spAutoFit/>
          </a:bodyPr>
          <a:lstStyle/>
          <a:p>
            <a:r>
              <a:rPr lang="en-IN" sz="3600" dirty="0" smtClean="0"/>
              <a:t>Results obtained:</a:t>
            </a:r>
            <a:endParaRPr lang="en-IN" sz="3600" dirty="0"/>
          </a:p>
        </p:txBody>
      </p:sp>
      <p:sp>
        <p:nvSpPr>
          <p:cNvPr id="4" name="TextBox 3"/>
          <p:cNvSpPr txBox="1"/>
          <p:nvPr/>
        </p:nvSpPr>
        <p:spPr>
          <a:xfrm>
            <a:off x="2082800" y="1485900"/>
            <a:ext cx="9563100" cy="2532681"/>
          </a:xfrm>
          <a:prstGeom prst="rect">
            <a:avLst/>
          </a:prstGeom>
          <a:noFill/>
        </p:spPr>
        <p:txBody>
          <a:bodyPr wrap="square" rtlCol="0">
            <a:spAutoFit/>
          </a:bodyPr>
          <a:lstStyle/>
          <a:p>
            <a:pPr marL="285750" indent="-285750">
              <a:lnSpc>
                <a:spcPct val="150000"/>
              </a:lnSpc>
              <a:buClr>
                <a:schemeClr val="accent1"/>
              </a:buClr>
              <a:buFont typeface="Wingdings 3" panose="05040102010807070707" pitchFamily="18" charset="2"/>
              <a:buChar char=""/>
            </a:pPr>
            <a:r>
              <a:rPr lang="en-IN" dirty="0" smtClean="0"/>
              <a:t>User can install mobile application on devices based on android/ windows  Operating systems.</a:t>
            </a:r>
          </a:p>
          <a:p>
            <a:pPr marL="285750" indent="-285750">
              <a:lnSpc>
                <a:spcPct val="150000"/>
              </a:lnSpc>
              <a:buClr>
                <a:schemeClr val="accent1"/>
              </a:buClr>
              <a:buFont typeface="Wingdings 3" panose="05040102010807070707" pitchFamily="18" charset="2"/>
              <a:buChar char=""/>
            </a:pPr>
            <a:r>
              <a:rPr lang="en-IN" dirty="0" smtClean="0"/>
              <a:t>User can get placement notification updates.</a:t>
            </a:r>
          </a:p>
          <a:p>
            <a:pPr marL="285750" indent="-285750">
              <a:lnSpc>
                <a:spcPct val="150000"/>
              </a:lnSpc>
              <a:buClr>
                <a:schemeClr val="accent1"/>
              </a:buClr>
              <a:buFont typeface="Wingdings 3" panose="05040102010807070707" pitchFamily="18" charset="2"/>
              <a:buChar char=""/>
            </a:pPr>
            <a:r>
              <a:rPr lang="en-IN" dirty="0" smtClean="0"/>
              <a:t>User can manipulate his own profile with admin approval.</a:t>
            </a:r>
          </a:p>
          <a:p>
            <a:pPr marL="285750" indent="-285750">
              <a:lnSpc>
                <a:spcPct val="150000"/>
              </a:lnSpc>
              <a:buClr>
                <a:schemeClr val="accent1"/>
              </a:buClr>
              <a:buFont typeface="Wingdings 3" panose="05040102010807070707" pitchFamily="18" charset="2"/>
              <a:buChar char=""/>
            </a:pPr>
            <a:r>
              <a:rPr lang="en-IN" dirty="0" smtClean="0"/>
              <a:t>User can have career graphs based on their performance. </a:t>
            </a:r>
          </a:p>
          <a:p>
            <a:pPr marL="285750" indent="-285750">
              <a:lnSpc>
                <a:spcPct val="150000"/>
              </a:lnSpc>
              <a:buClr>
                <a:schemeClr val="accent1"/>
              </a:buClr>
              <a:buFont typeface="Wingdings 3" panose="05040102010807070707" pitchFamily="18" charset="2"/>
              <a:buChar char=""/>
            </a:pPr>
            <a:r>
              <a:rPr lang="en-IN" dirty="0" smtClean="0"/>
              <a:t>Admin can process student data using filters.</a:t>
            </a:r>
            <a:endParaRPr lang="en-IN" dirty="0"/>
          </a:p>
        </p:txBody>
      </p:sp>
    </p:spTree>
    <p:extLst>
      <p:ext uri="{BB962C8B-B14F-4D97-AF65-F5344CB8AC3E}">
        <p14:creationId xmlns:p14="http://schemas.microsoft.com/office/powerpoint/2010/main" val="7309939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17</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10241" name="Picture 1"/>
          <p:cNvPicPr>
            <a:picLocks noChangeAspect="1" noChangeArrowheads="1"/>
          </p:cNvPicPr>
          <p:nvPr/>
        </p:nvPicPr>
        <p:blipFill>
          <a:blip r:embed="rId2"/>
          <a:srcRect/>
          <a:stretch>
            <a:fillRect/>
          </a:stretch>
        </p:blipFill>
        <p:spPr bwMode="auto">
          <a:xfrm>
            <a:off x="1549400" y="1308519"/>
            <a:ext cx="3009900" cy="5236091"/>
          </a:xfrm>
          <a:prstGeom prst="rect">
            <a:avLst/>
          </a:prstGeom>
          <a:noFill/>
          <a:ln w="9525">
            <a:noFill/>
            <a:miter lim="800000"/>
            <a:headEnd/>
            <a:tailEnd/>
          </a:ln>
        </p:spPr>
      </p:pic>
      <p:pic>
        <p:nvPicPr>
          <p:cNvPr id="10242" name="Picture 2"/>
          <p:cNvPicPr>
            <a:picLocks noChangeAspect="1" noChangeArrowheads="1"/>
          </p:cNvPicPr>
          <p:nvPr/>
        </p:nvPicPr>
        <p:blipFill>
          <a:blip r:embed="rId3"/>
          <a:srcRect/>
          <a:stretch>
            <a:fillRect/>
          </a:stretch>
        </p:blipFill>
        <p:spPr bwMode="auto">
          <a:xfrm>
            <a:off x="4927600" y="1295399"/>
            <a:ext cx="2968625" cy="5209311"/>
          </a:xfrm>
          <a:prstGeom prst="rect">
            <a:avLst/>
          </a:prstGeom>
          <a:noFill/>
          <a:ln w="9525">
            <a:noFill/>
            <a:miter lim="800000"/>
            <a:headEnd/>
            <a:tailEnd/>
          </a:ln>
        </p:spPr>
      </p:pic>
      <p:pic>
        <p:nvPicPr>
          <p:cNvPr id="10243" name="Picture 3"/>
          <p:cNvPicPr>
            <a:picLocks noChangeAspect="1" noChangeArrowheads="1"/>
          </p:cNvPicPr>
          <p:nvPr/>
        </p:nvPicPr>
        <p:blipFill>
          <a:blip r:embed="rId4"/>
          <a:srcRect/>
          <a:stretch>
            <a:fillRect/>
          </a:stretch>
        </p:blipFill>
        <p:spPr bwMode="auto">
          <a:xfrm>
            <a:off x="8343900" y="1282700"/>
            <a:ext cx="2920703" cy="52303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18</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8" name="Picture 4"/>
          <p:cNvPicPr>
            <a:picLocks noChangeAspect="1" noChangeArrowheads="1"/>
          </p:cNvPicPr>
          <p:nvPr/>
        </p:nvPicPr>
        <p:blipFill>
          <a:blip r:embed="rId2"/>
          <a:srcRect/>
          <a:stretch>
            <a:fillRect/>
          </a:stretch>
        </p:blipFill>
        <p:spPr bwMode="auto">
          <a:xfrm>
            <a:off x="2398017" y="965199"/>
            <a:ext cx="3252282" cy="5829301"/>
          </a:xfrm>
          <a:prstGeom prst="rect">
            <a:avLst/>
          </a:prstGeom>
          <a:noFill/>
          <a:ln w="9525">
            <a:noFill/>
            <a:miter lim="800000"/>
            <a:headEnd/>
            <a:tailEnd/>
          </a:ln>
        </p:spPr>
      </p:pic>
      <p:pic>
        <p:nvPicPr>
          <p:cNvPr id="9" name="Picture 1"/>
          <p:cNvPicPr>
            <a:picLocks noChangeAspect="1" noChangeArrowheads="1"/>
          </p:cNvPicPr>
          <p:nvPr/>
        </p:nvPicPr>
        <p:blipFill>
          <a:blip r:embed="rId3"/>
          <a:srcRect/>
          <a:stretch>
            <a:fillRect/>
          </a:stretch>
        </p:blipFill>
        <p:spPr bwMode="auto">
          <a:xfrm>
            <a:off x="6028557" y="962894"/>
            <a:ext cx="3217043" cy="5822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19</a:t>
            </a:fld>
            <a:endParaRPr lang="en-US" dirty="0"/>
          </a:p>
        </p:txBody>
      </p:sp>
      <p:sp>
        <p:nvSpPr>
          <p:cNvPr id="4" name="TextBox 3"/>
          <p:cNvSpPr txBox="1"/>
          <p:nvPr/>
        </p:nvSpPr>
        <p:spPr>
          <a:xfrm>
            <a:off x="1631288" y="2823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9218" name="Picture 2"/>
          <p:cNvPicPr>
            <a:picLocks noChangeAspect="1" noChangeArrowheads="1"/>
          </p:cNvPicPr>
          <p:nvPr/>
        </p:nvPicPr>
        <p:blipFill>
          <a:blip r:embed="rId2"/>
          <a:srcRect/>
          <a:stretch>
            <a:fillRect/>
          </a:stretch>
        </p:blipFill>
        <p:spPr bwMode="auto">
          <a:xfrm>
            <a:off x="2514600" y="939799"/>
            <a:ext cx="3251200" cy="5827876"/>
          </a:xfrm>
          <a:prstGeom prst="rect">
            <a:avLst/>
          </a:prstGeom>
          <a:noFill/>
          <a:ln w="9525">
            <a:noFill/>
            <a:miter lim="800000"/>
            <a:headEnd/>
            <a:tailEnd/>
          </a:ln>
        </p:spPr>
      </p:pic>
      <p:pic>
        <p:nvPicPr>
          <p:cNvPr id="9219" name="Picture 3"/>
          <p:cNvPicPr>
            <a:picLocks noChangeAspect="1" noChangeArrowheads="1"/>
          </p:cNvPicPr>
          <p:nvPr/>
        </p:nvPicPr>
        <p:blipFill>
          <a:blip r:embed="rId3"/>
          <a:srcRect/>
          <a:stretch>
            <a:fillRect/>
          </a:stretch>
        </p:blipFill>
        <p:spPr bwMode="auto">
          <a:xfrm>
            <a:off x="6070600" y="927099"/>
            <a:ext cx="3263900" cy="58443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9625" y="636810"/>
            <a:ext cx="3083975" cy="722090"/>
          </a:xfrm>
        </p:spPr>
        <p:txBody>
          <a:bodyPr/>
          <a:lstStyle/>
          <a:p>
            <a:r>
              <a:rPr lang="en-IN" dirty="0" smtClean="0"/>
              <a:t>Abstract:</a:t>
            </a:r>
            <a:endParaRPr lang="en-IN" dirty="0"/>
          </a:p>
        </p:txBody>
      </p:sp>
      <p:sp>
        <p:nvSpPr>
          <p:cNvPr id="3" name="Content Placeholder 2"/>
          <p:cNvSpPr>
            <a:spLocks noGrp="1"/>
          </p:cNvSpPr>
          <p:nvPr>
            <p:ph idx="1"/>
          </p:nvPr>
        </p:nvSpPr>
        <p:spPr>
          <a:xfrm>
            <a:off x="1422400" y="1346200"/>
            <a:ext cx="10210800" cy="5245100"/>
          </a:xfrm>
        </p:spPr>
        <p:txBody>
          <a:bodyPr>
            <a:normAutofit fontScale="92500" lnSpcReduction="20000"/>
          </a:bodyPr>
          <a:lstStyle/>
          <a:p>
            <a:pPr algn="just">
              <a:lnSpc>
                <a:spcPct val="150000"/>
              </a:lnSpc>
              <a:buNone/>
            </a:pPr>
            <a:r>
              <a:rPr lang="en-US" dirty="0" smtClean="0"/>
              <a:t>                               In many colleges, there is good enough communication between student and college. Students from the end of 3</a:t>
            </a:r>
            <a:r>
              <a:rPr lang="en-US" baseline="30000" dirty="0" smtClean="0"/>
              <a:t>rd</a:t>
            </a:r>
            <a:r>
              <a:rPr lang="en-US" dirty="0" smtClean="0"/>
              <a:t> year to the passing out off college facing problems to update their profiles, to get notifications from placement cell. Even many students missing many opportunities to attend placement drives and it is quite difficult to know all this by self. So to avoid all such problems there is a digital bridge called by name “Career Assistant”.</a:t>
            </a:r>
          </a:p>
          <a:p>
            <a:pPr algn="just">
              <a:lnSpc>
                <a:spcPct val="150000"/>
              </a:lnSpc>
              <a:buNone/>
            </a:pPr>
            <a:r>
              <a:rPr lang="en-US" dirty="0" smtClean="0"/>
              <a:t>                             Career Assistant is an application designed for managing placement activities and to develop a system that can be used by placement cell of a college. The purpose is to design a system that provides functionalities to perform the activities related to placement services. This system can be used as an application for the Placement cell of the college manages the student information with regards placement. In the present work some of the modules are implemented by means of managing placement data. whereas module responsible for adopting student information, company information and study material require for company placement.</a:t>
            </a:r>
            <a:endParaRPr lang="en-IN" dirty="0"/>
          </a:p>
        </p:txBody>
      </p:sp>
      <p:sp>
        <p:nvSpPr>
          <p:cNvPr id="6" name="Slide Number Placeholder 5"/>
          <p:cNvSpPr>
            <a:spLocks noGrp="1"/>
          </p:cNvSpPr>
          <p:nvPr>
            <p:ph type="sldNum" sz="quarter" idx="12"/>
          </p:nvPr>
        </p:nvSpPr>
        <p:spPr/>
        <p:txBody>
          <a:bodyPr/>
          <a:lstStyle/>
          <a:p>
            <a:fld id="{629637A9-119A-49DA-BD12-AAC58B377D80}" type="slidenum">
              <a:rPr lang="en-US" smtClean="0"/>
              <a:pPr/>
              <a:t>2</a:t>
            </a:fld>
            <a:endParaRPr lang="en-US" dirty="0"/>
          </a:p>
        </p:txBody>
      </p:sp>
    </p:spTree>
    <p:extLst>
      <p:ext uri="{BB962C8B-B14F-4D97-AF65-F5344CB8AC3E}">
        <p14:creationId xmlns:p14="http://schemas.microsoft.com/office/powerpoint/2010/main" val="3018435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20</a:t>
            </a:fld>
            <a:endParaRPr lang="en-US" dirty="0"/>
          </a:p>
        </p:txBody>
      </p:sp>
      <p:sp>
        <p:nvSpPr>
          <p:cNvPr id="3" name="TextBox 2"/>
          <p:cNvSpPr txBox="1"/>
          <p:nvPr/>
        </p:nvSpPr>
        <p:spPr>
          <a:xfrm>
            <a:off x="1631288" y="2823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47106" name="Picture 2"/>
          <p:cNvPicPr>
            <a:picLocks noChangeAspect="1" noChangeArrowheads="1"/>
          </p:cNvPicPr>
          <p:nvPr/>
        </p:nvPicPr>
        <p:blipFill>
          <a:blip r:embed="rId2"/>
          <a:srcRect/>
          <a:stretch>
            <a:fillRect/>
          </a:stretch>
        </p:blipFill>
        <p:spPr bwMode="auto">
          <a:xfrm>
            <a:off x="2197100" y="958850"/>
            <a:ext cx="3175000" cy="5685150"/>
          </a:xfrm>
          <a:prstGeom prst="rect">
            <a:avLst/>
          </a:prstGeom>
          <a:noFill/>
          <a:ln w="9525">
            <a:noFill/>
            <a:miter lim="800000"/>
            <a:headEnd/>
            <a:tailEnd/>
          </a:ln>
        </p:spPr>
      </p:pic>
      <p:pic>
        <p:nvPicPr>
          <p:cNvPr id="47108" name="Picture 4"/>
          <p:cNvPicPr>
            <a:picLocks noChangeAspect="1" noChangeArrowheads="1"/>
          </p:cNvPicPr>
          <p:nvPr/>
        </p:nvPicPr>
        <p:blipFill>
          <a:blip r:embed="rId3"/>
          <a:srcRect/>
          <a:stretch>
            <a:fillRect/>
          </a:stretch>
        </p:blipFill>
        <p:spPr bwMode="auto">
          <a:xfrm>
            <a:off x="5613400" y="965199"/>
            <a:ext cx="3124200" cy="5649595"/>
          </a:xfrm>
          <a:prstGeom prst="rect">
            <a:avLst/>
          </a:prstGeom>
          <a:noFill/>
          <a:ln w="9525">
            <a:noFill/>
            <a:miter lim="800000"/>
            <a:headEnd/>
            <a:tailEnd/>
          </a:ln>
        </p:spPr>
      </p:pic>
      <p:pic>
        <p:nvPicPr>
          <p:cNvPr id="47109" name="Picture 5"/>
          <p:cNvPicPr>
            <a:picLocks noChangeAspect="1" noChangeArrowheads="1"/>
          </p:cNvPicPr>
          <p:nvPr/>
        </p:nvPicPr>
        <p:blipFill>
          <a:blip r:embed="rId4"/>
          <a:srcRect/>
          <a:stretch>
            <a:fillRect/>
          </a:stretch>
        </p:blipFill>
        <p:spPr bwMode="auto">
          <a:xfrm>
            <a:off x="8978900" y="952500"/>
            <a:ext cx="3088652" cy="5613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21</a:t>
            </a:fld>
            <a:endParaRPr lang="en-US" dirty="0"/>
          </a:p>
        </p:txBody>
      </p:sp>
      <p:sp>
        <p:nvSpPr>
          <p:cNvPr id="3" name="TextBox 2"/>
          <p:cNvSpPr txBox="1"/>
          <p:nvPr/>
        </p:nvSpPr>
        <p:spPr>
          <a:xfrm>
            <a:off x="1631288" y="2950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48130" name="Picture 1"/>
          <p:cNvPicPr>
            <a:picLocks noChangeAspect="1" noChangeArrowheads="1"/>
          </p:cNvPicPr>
          <p:nvPr/>
        </p:nvPicPr>
        <p:blipFill>
          <a:blip r:embed="rId2"/>
          <a:srcRect/>
          <a:stretch>
            <a:fillRect/>
          </a:stretch>
        </p:blipFill>
        <p:spPr bwMode="auto">
          <a:xfrm>
            <a:off x="1650999" y="990599"/>
            <a:ext cx="10134601" cy="56972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22</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49154" name="Picture 1"/>
          <p:cNvPicPr>
            <a:picLocks noChangeAspect="1" noChangeArrowheads="1"/>
          </p:cNvPicPr>
          <p:nvPr/>
        </p:nvPicPr>
        <p:blipFill>
          <a:blip r:embed="rId2"/>
          <a:srcRect/>
          <a:stretch>
            <a:fillRect/>
          </a:stretch>
        </p:blipFill>
        <p:spPr bwMode="auto">
          <a:xfrm>
            <a:off x="1625600" y="952499"/>
            <a:ext cx="10350500" cy="58186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23</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50179" name="Picture 1"/>
          <p:cNvPicPr>
            <a:picLocks noChangeAspect="1" noChangeArrowheads="1"/>
          </p:cNvPicPr>
          <p:nvPr/>
        </p:nvPicPr>
        <p:blipFill>
          <a:blip r:embed="rId2"/>
          <a:srcRect/>
          <a:stretch>
            <a:fillRect/>
          </a:stretch>
        </p:blipFill>
        <p:spPr bwMode="auto">
          <a:xfrm>
            <a:off x="1587500" y="977899"/>
            <a:ext cx="10528300" cy="57531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24</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51202" name="Picture 1"/>
          <p:cNvPicPr>
            <a:picLocks noChangeAspect="1" noChangeArrowheads="1"/>
          </p:cNvPicPr>
          <p:nvPr/>
        </p:nvPicPr>
        <p:blipFill>
          <a:blip r:embed="rId2"/>
          <a:srcRect/>
          <a:stretch>
            <a:fillRect/>
          </a:stretch>
        </p:blipFill>
        <p:spPr bwMode="auto">
          <a:xfrm>
            <a:off x="1600200" y="939799"/>
            <a:ext cx="10312400" cy="57972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25</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52226" name="Picture 1"/>
          <p:cNvPicPr>
            <a:picLocks noChangeAspect="1" noChangeArrowheads="1"/>
          </p:cNvPicPr>
          <p:nvPr/>
        </p:nvPicPr>
        <p:blipFill>
          <a:blip r:embed="rId2"/>
          <a:srcRect/>
          <a:stretch>
            <a:fillRect/>
          </a:stretch>
        </p:blipFill>
        <p:spPr bwMode="auto">
          <a:xfrm>
            <a:off x="1638299" y="952499"/>
            <a:ext cx="10375901" cy="57758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26</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53250" name="Picture 1"/>
          <p:cNvPicPr>
            <a:picLocks noChangeAspect="1" noChangeArrowheads="1"/>
          </p:cNvPicPr>
          <p:nvPr/>
        </p:nvPicPr>
        <p:blipFill>
          <a:blip r:embed="rId2"/>
          <a:srcRect/>
          <a:stretch>
            <a:fillRect/>
          </a:stretch>
        </p:blipFill>
        <p:spPr bwMode="auto">
          <a:xfrm>
            <a:off x="1604365" y="939800"/>
            <a:ext cx="10511435" cy="5727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27</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54274" name="Picture 1"/>
          <p:cNvPicPr>
            <a:picLocks noChangeAspect="1" noChangeArrowheads="1"/>
          </p:cNvPicPr>
          <p:nvPr/>
        </p:nvPicPr>
        <p:blipFill>
          <a:blip r:embed="rId2"/>
          <a:srcRect/>
          <a:stretch>
            <a:fillRect/>
          </a:stretch>
        </p:blipFill>
        <p:spPr bwMode="auto">
          <a:xfrm>
            <a:off x="1651000" y="990599"/>
            <a:ext cx="10248900" cy="57615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28</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55298" name="Picture 1"/>
          <p:cNvPicPr>
            <a:picLocks noChangeAspect="1" noChangeArrowheads="1"/>
          </p:cNvPicPr>
          <p:nvPr/>
        </p:nvPicPr>
        <p:blipFill>
          <a:blip r:embed="rId2"/>
          <a:srcRect/>
          <a:stretch>
            <a:fillRect/>
          </a:stretch>
        </p:blipFill>
        <p:spPr bwMode="auto">
          <a:xfrm>
            <a:off x="1618029" y="965200"/>
            <a:ext cx="10510471" cy="576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29</a:t>
            </a:fld>
            <a:endParaRPr lang="en-US" dirty="0"/>
          </a:p>
        </p:txBody>
      </p:sp>
      <p:sp>
        <p:nvSpPr>
          <p:cNvPr id="4" name="TextBox 3"/>
          <p:cNvSpPr txBox="1"/>
          <p:nvPr/>
        </p:nvSpPr>
        <p:spPr>
          <a:xfrm>
            <a:off x="1574138" y="320411"/>
            <a:ext cx="3991798" cy="646331"/>
          </a:xfrm>
          <a:prstGeom prst="rect">
            <a:avLst/>
          </a:prstGeom>
          <a:noFill/>
        </p:spPr>
        <p:txBody>
          <a:bodyPr wrap="none" rtlCol="0">
            <a:spAutoFit/>
          </a:bodyPr>
          <a:lstStyle/>
          <a:p>
            <a:r>
              <a:rPr lang="en-IN" sz="3600" dirty="0" smtClean="0"/>
              <a:t>Results obtained:</a:t>
            </a:r>
            <a:endParaRPr lang="en-IN" sz="3600" dirty="0"/>
          </a:p>
        </p:txBody>
      </p:sp>
      <p:pic>
        <p:nvPicPr>
          <p:cNvPr id="56322" name="Picture 1"/>
          <p:cNvPicPr>
            <a:picLocks noChangeAspect="1" noChangeArrowheads="1"/>
          </p:cNvPicPr>
          <p:nvPr/>
        </p:nvPicPr>
        <p:blipFill>
          <a:blip r:embed="rId2"/>
          <a:srcRect/>
          <a:stretch>
            <a:fillRect/>
          </a:stretch>
        </p:blipFill>
        <p:spPr bwMode="auto">
          <a:xfrm>
            <a:off x="1636751" y="976350"/>
            <a:ext cx="10312400" cy="57972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a:t>
            </a:fld>
            <a:endParaRPr lang="en-US" dirty="0"/>
          </a:p>
        </p:txBody>
      </p:sp>
      <p:sp>
        <p:nvSpPr>
          <p:cNvPr id="3" name="Title 1"/>
          <p:cNvSpPr txBox="1">
            <a:spLocks/>
          </p:cNvSpPr>
          <p:nvPr/>
        </p:nvSpPr>
        <p:spPr>
          <a:xfrm>
            <a:off x="1589625" y="636810"/>
            <a:ext cx="3083975" cy="722090"/>
          </a:xfrm>
          <a:prstGeom prst="rect">
            <a:avLst/>
          </a:prstGeom>
        </p:spPr>
        <p:txBody>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IN" sz="3600" dirty="0" smtClean="0">
                <a:solidFill>
                  <a:schemeClr val="tx1">
                    <a:lumMod val="85000"/>
                    <a:lumOff val="15000"/>
                  </a:schemeClr>
                </a:solidFill>
                <a:latin typeface="+mj-lt"/>
                <a:ea typeface="+mj-ea"/>
                <a:cs typeface="+mj-cs"/>
              </a:rPr>
              <a:t>Introduction</a:t>
            </a:r>
            <a:r>
              <a:rPr kumimoji="0" lang="en-IN"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IN"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4" name="Rectangle 3"/>
          <p:cNvSpPr/>
          <p:nvPr/>
        </p:nvSpPr>
        <p:spPr>
          <a:xfrm>
            <a:off x="1732844" y="1168738"/>
            <a:ext cx="10179756" cy="5078313"/>
          </a:xfrm>
          <a:prstGeom prst="rect">
            <a:avLst/>
          </a:prstGeom>
        </p:spPr>
        <p:txBody>
          <a:bodyPr wrap="square">
            <a:spAutoFit/>
          </a:bodyPr>
          <a:lstStyle/>
          <a:p>
            <a:pPr algn="just">
              <a:lnSpc>
                <a:spcPct val="150000"/>
              </a:lnSpc>
            </a:pPr>
            <a:r>
              <a:rPr lang="en-US" dirty="0" smtClean="0"/>
              <a:t>                                          All activities in the system are done by maintaining records in the format excel, word document or xml documents. For the purpose of placement drives companies are providing qualification requirements and other related documents in the format of excel, word or xml documents. It takes much time for admin to collect all such information because different companies may have different set of requirements and follow different placement drive process and also there is poor communication between students and admin. Students may not obtain the desired information. It is difficult to coordinate students, companies and interviews.                                             </a:t>
            </a:r>
          </a:p>
          <a:p>
            <a:pPr algn="just">
              <a:lnSpc>
                <a:spcPct val="150000"/>
              </a:lnSpc>
            </a:pPr>
            <a:r>
              <a:rPr lang="en-US" dirty="0" smtClean="0"/>
              <a:t>                                         This project is aimed at developing an Mobile application for the Placement Department of the college. This System can be application for the Placement Cell of the college to manage the placement drives and the student information. Admin have access/search any information put up by Student.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30</a:t>
            </a:fld>
            <a:endParaRPr lang="en-US" dirty="0"/>
          </a:p>
        </p:txBody>
      </p:sp>
      <p:sp>
        <p:nvSpPr>
          <p:cNvPr id="3" name="TextBox 2"/>
          <p:cNvSpPr txBox="1"/>
          <p:nvPr/>
        </p:nvSpPr>
        <p:spPr>
          <a:xfrm>
            <a:off x="1840838" y="739511"/>
            <a:ext cx="2802370" cy="646331"/>
          </a:xfrm>
          <a:prstGeom prst="rect">
            <a:avLst/>
          </a:prstGeom>
          <a:noFill/>
        </p:spPr>
        <p:txBody>
          <a:bodyPr wrap="none" rtlCol="0">
            <a:spAutoFit/>
          </a:bodyPr>
          <a:lstStyle/>
          <a:p>
            <a:r>
              <a:rPr lang="en-US" sz="3600" dirty="0" smtClean="0"/>
              <a:t>Conclusion:</a:t>
            </a:r>
            <a:endParaRPr lang="en-IN" sz="3600" dirty="0"/>
          </a:p>
        </p:txBody>
      </p:sp>
      <p:sp>
        <p:nvSpPr>
          <p:cNvPr id="57345" name="Rectangle 1"/>
          <p:cNvSpPr>
            <a:spLocks noChangeArrowheads="1"/>
          </p:cNvSpPr>
          <p:nvPr/>
        </p:nvSpPr>
        <p:spPr bwMode="auto">
          <a:xfrm>
            <a:off x="1651000" y="1434179"/>
            <a:ext cx="10134600" cy="30008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Established digital bridge for easy and instant communication between student and college through the mobile application called “Career Assistant”. The admin can see the student information and will validate it, generate the student list based on the company criteria,</a:t>
            </a:r>
            <a:r>
              <a:rPr kumimoji="0" lang="en-US" b="0" i="0" u="none" strike="noStrike" cap="none" normalizeH="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company details can be provided to the student</a:t>
            </a:r>
            <a:r>
              <a:rPr kumimoji="0" lang="en-US" b="0" i="0" u="none" strike="noStrike" cap="none" normalizeH="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and searching, sorting &amp; update can be done and reports can be generated. Alumni data can be maintained. Overall, all the process of the placement department is automated.</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31</a:t>
            </a:fld>
            <a:endParaRPr lang="en-US" dirty="0"/>
          </a:p>
        </p:txBody>
      </p:sp>
      <p:sp>
        <p:nvSpPr>
          <p:cNvPr id="3" name="TextBox 2"/>
          <p:cNvSpPr txBox="1"/>
          <p:nvPr/>
        </p:nvSpPr>
        <p:spPr>
          <a:xfrm>
            <a:off x="1840838" y="739511"/>
            <a:ext cx="7252306" cy="646331"/>
          </a:xfrm>
          <a:prstGeom prst="rect">
            <a:avLst/>
          </a:prstGeom>
          <a:noFill/>
        </p:spPr>
        <p:txBody>
          <a:bodyPr wrap="none" rtlCol="0">
            <a:spAutoFit/>
          </a:bodyPr>
          <a:lstStyle/>
          <a:p>
            <a:r>
              <a:rPr lang="en-US" sz="3600" dirty="0" smtClean="0"/>
              <a:t>Scope for further Development:</a:t>
            </a:r>
            <a:endParaRPr lang="en-IN" sz="3600" dirty="0"/>
          </a:p>
        </p:txBody>
      </p:sp>
      <p:sp>
        <p:nvSpPr>
          <p:cNvPr id="57345" name="Rectangle 1"/>
          <p:cNvSpPr>
            <a:spLocks noChangeArrowheads="1"/>
          </p:cNvSpPr>
          <p:nvPr/>
        </p:nvSpPr>
        <p:spPr bwMode="auto">
          <a:xfrm>
            <a:off x="1651000" y="1524000"/>
            <a:ext cx="101346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smtClean="0"/>
              <a:t>                                                          The system has been designed at the maximum possible excellence. The program is coded in more structured manner so we can include future enhancement. There is scope for improvement of the system. Apart from these there is scope for generating many more features. This software can be extended easily without affecting the functionality. In the future, we can place the system on the cloud so the maintenance of the data can be reduced. The exam system will integrated with the application so the student result can get directly. In between admin and company there is scope for providing interaction &amp; to exchange data through the application.</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32</a:t>
            </a:fld>
            <a:endParaRPr lang="en-US" dirty="0"/>
          </a:p>
        </p:txBody>
      </p:sp>
      <p:sp>
        <p:nvSpPr>
          <p:cNvPr id="3" name="TextBox 2"/>
          <p:cNvSpPr txBox="1"/>
          <p:nvPr/>
        </p:nvSpPr>
        <p:spPr>
          <a:xfrm>
            <a:off x="1720523" y="668597"/>
            <a:ext cx="2808782" cy="646331"/>
          </a:xfrm>
          <a:prstGeom prst="rect">
            <a:avLst/>
          </a:prstGeom>
          <a:noFill/>
        </p:spPr>
        <p:txBody>
          <a:bodyPr wrap="none" rtlCol="0">
            <a:spAutoFit/>
          </a:bodyPr>
          <a:lstStyle/>
          <a:p>
            <a:r>
              <a:rPr lang="en-US" sz="3600" dirty="0" smtClean="0">
                <a:latin typeface="Arial" pitchFamily="34" charset="0"/>
                <a:ea typeface="Times New Roman" pitchFamily="18" charset="0"/>
                <a:cs typeface="Arial" pitchFamily="34" charset="0"/>
              </a:rPr>
              <a:t>Bibliography</a:t>
            </a:r>
            <a:r>
              <a:rPr lang="en-IN" sz="2400" dirty="0" smtClean="0"/>
              <a:t>:</a:t>
            </a:r>
            <a:endParaRPr lang="en-IN" sz="2400" dirty="0"/>
          </a:p>
        </p:txBody>
      </p:sp>
      <p:sp>
        <p:nvSpPr>
          <p:cNvPr id="4097" name="Rectangle 1"/>
          <p:cNvSpPr>
            <a:spLocks noChangeArrowheads="1"/>
          </p:cNvSpPr>
          <p:nvPr/>
        </p:nvSpPr>
        <p:spPr bwMode="auto">
          <a:xfrm>
            <a:off x="1803400" y="1612900"/>
            <a:ext cx="8953500" cy="38318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Murach's</a:t>
            </a:r>
            <a:r>
              <a:rPr kumimoji="0" lang="en-US" b="0" i="0" u="none" strike="noStrike" cap="none" normalizeH="0" baseline="0" dirty="0" smtClean="0">
                <a:ln>
                  <a:noFill/>
                </a:ln>
                <a:solidFill>
                  <a:srgbClr val="000000"/>
                </a:solidFill>
                <a:effectLst/>
                <a:ea typeface="Times New Roman" pitchFamily="18" charset="0"/>
                <a:cs typeface="Arial" pitchFamily="34" charset="0"/>
              </a:rPr>
              <a:t> PHP and MySQL, by Joel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Murach</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00000"/>
                </a:solidFill>
                <a:effectLst/>
                <a:ea typeface="Times New Roman" pitchFamily="18" charset="0"/>
                <a:cs typeface="Arial" pitchFamily="34" charset="0"/>
              </a:rPr>
              <a:t> MYSQL in a Nutshell, by Russell Dyer</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00000"/>
                </a:solidFill>
                <a:effectLst/>
                <a:ea typeface="Times New Roman" pitchFamily="18" charset="0"/>
                <a:cs typeface="Arial" pitchFamily="34" charset="0"/>
              </a:rPr>
              <a:t> Android Programming: The Big Nerd Ranch Guide by Bill Philips &amp; Brian</a:t>
            </a:r>
            <a:r>
              <a:rPr kumimoji="0" lang="en-US" b="0" i="0" u="none" strike="noStrike" cap="none" normalizeH="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smtClean="0">
                <a:ln>
                  <a:noFill/>
                </a:ln>
                <a:solidFill>
                  <a:srgbClr val="000000"/>
                </a:solidFill>
                <a:effectLst/>
                <a:ea typeface="Times New Roman" pitchFamily="18" charset="0"/>
                <a:cs typeface="Arial" pitchFamily="34" charset="0"/>
              </a:rPr>
              <a:t>Hardy</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err="1" smtClean="0">
                <a:ln>
                  <a:noFill/>
                </a:ln>
                <a:solidFill>
                  <a:srgbClr val="000000"/>
                </a:solidFill>
                <a:effectLst/>
                <a:ea typeface="Times New Roman" pitchFamily="18" charset="0"/>
                <a:cs typeface="Arial" pitchFamily="34" charset="0"/>
              </a:rPr>
              <a:t>Mysql</a:t>
            </a:r>
            <a:r>
              <a:rPr kumimoji="0" lang="en-US" b="0" i="0" u="none" strike="noStrike" cap="none" normalizeH="0" baseline="0" dirty="0" smtClean="0">
                <a:ln>
                  <a:noFill/>
                </a:ln>
                <a:solidFill>
                  <a:srgbClr val="000000"/>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rgbClr val="000000"/>
                </a:solidFill>
                <a:effectLst/>
                <a:ea typeface="Times New Roman" pitchFamily="18" charset="0"/>
                <a:cs typeface="Arial" pitchFamily="34" charset="0"/>
              </a:rPr>
              <a:t>www.oracle-dba-online.com/sql/oracle_sql_tutorial.htm</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b="1" i="0" u="none" strike="noStrike" cap="none" normalizeH="0" baseline="0" dirty="0" smtClean="0">
                <a:ln>
                  <a:noFill/>
                </a:ln>
                <a:solidFill>
                  <a:schemeClr val="tx1"/>
                </a:solidFill>
                <a:effectLst/>
                <a:ea typeface="Times New Roman" pitchFamily="18" charset="0"/>
                <a:cs typeface="Arial" pitchFamily="34" charset="0"/>
              </a:rPr>
              <a:t>    </a:t>
            </a: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b="1" i="0" u="none" strike="noStrike" cap="none" normalizeH="0" baseline="0" dirty="0" smtClean="0">
                <a:ln>
                  <a:noFill/>
                </a:ln>
                <a:solidFill>
                  <a:schemeClr val="tx1"/>
                </a:solidFill>
                <a:effectLst/>
                <a:ea typeface="Times New Roman" pitchFamily="18" charset="0"/>
                <a:cs typeface="Arial" pitchFamily="34" charset="0"/>
              </a:rPr>
              <a:t> References</a:t>
            </a:r>
            <a:r>
              <a:rPr lang="en-US" dirty="0" smtClean="0">
                <a:ea typeface="Times New Roman" pitchFamily="18" charset="0"/>
                <a:cs typeface="Arial"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www.twitter.github.com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www.w3schools.com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www.getbootstrap.com</a:t>
            </a:r>
            <a:endParaRPr kumimoji="0" 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1448336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33</a:t>
            </a:fld>
            <a:endParaRPr lang="en-US" dirty="0"/>
          </a:p>
        </p:txBody>
      </p:sp>
      <p:sp>
        <p:nvSpPr>
          <p:cNvPr id="3" name="TextBox 2"/>
          <p:cNvSpPr txBox="1"/>
          <p:nvPr/>
        </p:nvSpPr>
        <p:spPr>
          <a:xfrm>
            <a:off x="3741821" y="1852863"/>
            <a:ext cx="3236784" cy="830997"/>
          </a:xfrm>
          <a:prstGeom prst="rect">
            <a:avLst/>
          </a:prstGeom>
          <a:noFill/>
        </p:spPr>
        <p:txBody>
          <a:bodyPr wrap="none" rtlCol="0">
            <a:spAutoFit/>
          </a:bodyPr>
          <a:lstStyle/>
          <a:p>
            <a:r>
              <a:rPr lang="en-IN" sz="4800" dirty="0" smtClean="0">
                <a:solidFill>
                  <a:schemeClr val="accent1"/>
                </a:solidFill>
              </a:rPr>
              <a:t>Thank You</a:t>
            </a:r>
            <a:endParaRPr lang="en-IN" sz="4800" dirty="0">
              <a:solidFill>
                <a:schemeClr val="accent1"/>
              </a:solidFill>
            </a:endParaRPr>
          </a:p>
        </p:txBody>
      </p:sp>
    </p:spTree>
    <p:extLst>
      <p:ext uri="{BB962C8B-B14F-4D97-AF65-F5344CB8AC3E}">
        <p14:creationId xmlns:p14="http://schemas.microsoft.com/office/powerpoint/2010/main" val="3045806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4</a:t>
            </a:fld>
            <a:endParaRPr lang="en-US" dirty="0"/>
          </a:p>
        </p:txBody>
      </p:sp>
      <p:sp>
        <p:nvSpPr>
          <p:cNvPr id="3" name="Title 1"/>
          <p:cNvSpPr txBox="1">
            <a:spLocks/>
          </p:cNvSpPr>
          <p:nvPr/>
        </p:nvSpPr>
        <p:spPr>
          <a:xfrm>
            <a:off x="1589625" y="636810"/>
            <a:ext cx="3083975" cy="722090"/>
          </a:xfrm>
          <a:prstGeom prst="rect">
            <a:avLst/>
          </a:prstGeom>
        </p:spPr>
        <p:txBody>
          <a:bodyPr/>
          <a:lstStyle/>
          <a:p>
            <a:pPr>
              <a:spcBef>
                <a:spcPct val="0"/>
              </a:spcBef>
            </a:pPr>
            <a:r>
              <a:rPr lang="en-US" sz="3600" dirty="0" smtClean="0"/>
              <a:t>Objectives</a:t>
            </a:r>
            <a:r>
              <a:rPr kumimoji="0" lang="en-IN" sz="360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IN" sz="360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1025" name="Rectangle 1"/>
          <p:cNvSpPr>
            <a:spLocks noChangeArrowheads="1"/>
          </p:cNvSpPr>
          <p:nvPr/>
        </p:nvSpPr>
        <p:spPr bwMode="auto">
          <a:xfrm>
            <a:off x="1600200" y="1373498"/>
            <a:ext cx="10033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defTabSz="914400" fontAlgn="base">
              <a:lnSpc>
                <a:spcPct val="150000"/>
              </a:lnSpc>
              <a:spcBef>
                <a:spcPct val="0"/>
              </a:spcBef>
              <a:spcAft>
                <a:spcPct val="0"/>
              </a:spcAft>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a:t>
            </a:r>
            <a:r>
              <a:rPr kumimoji="0" lang="en-US" b="0" i="0" u="none" strike="noStrike" cap="none" normalizeH="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The main objective of the application is to provide an interface where the admin and students </a:t>
            </a:r>
            <a:r>
              <a:rPr lang="en-US" dirty="0" smtClean="0">
                <a:ea typeface="Times New Roman" pitchFamily="18" charset="0"/>
                <a:cs typeface="Arial" pitchFamily="34" charset="0"/>
              </a:rPr>
              <a:t>communicate easily. The primary objective of the application for Placement Cell is to pass placement notifications instantly and allowing students to apply for the jobs available immediately.</a:t>
            </a:r>
          </a:p>
          <a:p>
            <a:pPr lvl="0" algn="just" defTabSz="914400" fontAlgn="base">
              <a:lnSpc>
                <a:spcPct val="150000"/>
              </a:lnSpc>
              <a:spcBef>
                <a:spcPct val="0"/>
              </a:spcBef>
              <a:spcAft>
                <a:spcPct val="0"/>
              </a:spcAft>
              <a:tabLst>
                <a:tab pos="457200" algn="l"/>
              </a:tabLst>
            </a:pPr>
            <a:r>
              <a:rPr lang="en-US" dirty="0" smtClean="0">
                <a:ea typeface="Times New Roman" pitchFamily="18" charset="0"/>
                <a:cs typeface="Arial" pitchFamily="34" charset="0"/>
              </a:rPr>
              <a:t>                                          The other objectives like reducing the work load of the placement cell  who has to maintain all the records in a written format which becomes difficult to search and maintain which is very time consuming as well as very hectic. project provides the facility of maintaining the details of the student and gets the requested list of candidates for the companies who would like to recruit the student based on given query. The other objective is to provide easy way for students to modify their data.</a:t>
            </a:r>
            <a:endParaRPr lang="en-US" dirty="0" smtClean="0">
              <a:cs typeface="Arial" pitchFamily="34" charset="0"/>
            </a:endParaRPr>
          </a:p>
          <a:p>
            <a:pPr marL="0" marR="0" lvl="0" indent="0" algn="just" defTabSz="914400" rtl="0" eaLnBrk="1" fontAlgn="base" latinLnBrk="0" hangingPunct="1">
              <a:lnSpc>
                <a:spcPct val="150000"/>
              </a:lnSpc>
              <a:spcBef>
                <a:spcPct val="0"/>
              </a:spcBef>
              <a:spcAft>
                <a:spcPct val="0"/>
              </a:spcAft>
              <a:buClrTx/>
              <a:buSzTx/>
              <a:buFontTx/>
              <a:buNone/>
              <a:tabLst>
                <a:tab pos="457200" algn="l"/>
              </a:tabLst>
            </a:pP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5</a:t>
            </a:fld>
            <a:endParaRPr lang="en-US" dirty="0"/>
          </a:p>
        </p:txBody>
      </p:sp>
      <p:sp>
        <p:nvSpPr>
          <p:cNvPr id="3" name="Title 1"/>
          <p:cNvSpPr txBox="1">
            <a:spLocks/>
          </p:cNvSpPr>
          <p:nvPr/>
        </p:nvSpPr>
        <p:spPr>
          <a:xfrm>
            <a:off x="1589624" y="636810"/>
            <a:ext cx="3693575" cy="722090"/>
          </a:xfrm>
          <a:prstGeom prst="rect">
            <a:avLst/>
          </a:prstGeom>
        </p:spPr>
        <p:txBody>
          <a:bodyPr/>
          <a:lstStyle/>
          <a:p>
            <a:pPr>
              <a:spcBef>
                <a:spcPct val="0"/>
              </a:spcBef>
            </a:pPr>
            <a:r>
              <a:rPr lang="en-US" sz="3600" dirty="0" smtClean="0"/>
              <a:t>Existing system</a:t>
            </a:r>
            <a:r>
              <a:rPr kumimoji="0" lang="en-IN" sz="360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IN" sz="360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41985" name="Rectangle 1"/>
          <p:cNvSpPr>
            <a:spLocks noChangeArrowheads="1"/>
          </p:cNvSpPr>
          <p:nvPr/>
        </p:nvSpPr>
        <p:spPr bwMode="auto">
          <a:xfrm>
            <a:off x="1638300" y="1490133"/>
            <a:ext cx="9779000" cy="21171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 pos="51435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Currently many colleges use the mailing system to post the updates about the academic activities.</a:t>
            </a:r>
            <a:r>
              <a:rPr kumimoji="0" lang="en-US" b="0" i="0" u="none" strike="noStrike" cap="none" normalizeH="0" dirty="0" smtClean="0">
                <a:ln>
                  <a:noFill/>
                </a:ln>
                <a:solidFill>
                  <a:schemeClr val="tx1"/>
                </a:solidFill>
                <a:effectLst/>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There is no analysis of student data in any college application. Student can't modify their student data themselves and if there is any updating or modification in student data, they have to inform it to placement cell and get it updated.</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6</a:t>
            </a:fld>
            <a:endParaRPr lang="en-US" dirty="0"/>
          </a:p>
        </p:txBody>
      </p:sp>
      <p:sp>
        <p:nvSpPr>
          <p:cNvPr id="3" name="Title 1"/>
          <p:cNvSpPr txBox="1">
            <a:spLocks/>
          </p:cNvSpPr>
          <p:nvPr/>
        </p:nvSpPr>
        <p:spPr>
          <a:xfrm>
            <a:off x="1589624" y="636810"/>
            <a:ext cx="8118820" cy="722090"/>
          </a:xfrm>
          <a:prstGeom prst="rect">
            <a:avLst/>
          </a:prstGeom>
        </p:spPr>
        <p:txBody>
          <a:bodyPr/>
          <a:lstStyle/>
          <a:p>
            <a:pPr>
              <a:spcBef>
                <a:spcPct val="0"/>
              </a:spcBef>
            </a:pPr>
            <a:r>
              <a:rPr lang="en-US" sz="3600" dirty="0" smtClean="0"/>
              <a:t>Drawbacks of the Existing system </a:t>
            </a:r>
            <a:r>
              <a:rPr kumimoji="0" lang="en-IN" sz="360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IN" sz="360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43009" name="Rectangle 1"/>
          <p:cNvSpPr>
            <a:spLocks noChangeArrowheads="1"/>
          </p:cNvSpPr>
          <p:nvPr/>
        </p:nvSpPr>
        <p:spPr bwMode="auto">
          <a:xfrm>
            <a:off x="1498600" y="1603022"/>
            <a:ext cx="98806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 pos="12573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There is no instant communication between student and college. Size of collection of student data may be very large. To handle such a large collection of student data is a great overhead. It is very huge task to arrange student data according to various streams, match them with the companies requirement. It is a time consuming activity of managing, updating and informing speciﬁc student for speciﬁc company requirements.</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7</a:t>
            </a:fld>
            <a:endParaRPr lang="en-US" dirty="0"/>
          </a:p>
        </p:txBody>
      </p:sp>
      <p:sp>
        <p:nvSpPr>
          <p:cNvPr id="3" name="Title 1"/>
          <p:cNvSpPr txBox="1">
            <a:spLocks/>
          </p:cNvSpPr>
          <p:nvPr/>
        </p:nvSpPr>
        <p:spPr>
          <a:xfrm>
            <a:off x="1589624" y="636810"/>
            <a:ext cx="4732154" cy="722090"/>
          </a:xfrm>
          <a:prstGeom prst="rect">
            <a:avLst/>
          </a:prstGeom>
        </p:spPr>
        <p:txBody>
          <a:bodyPr/>
          <a:lstStyle/>
          <a:p>
            <a:pPr marL="0" lvl="1">
              <a:spcBef>
                <a:spcPct val="0"/>
              </a:spcBef>
            </a:pPr>
            <a:r>
              <a:rPr lang="en-US" sz="3600" dirty="0" smtClean="0"/>
              <a:t>Proposed system</a:t>
            </a:r>
            <a:r>
              <a:rPr kumimoji="0" lang="en-IN" sz="360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a:t>
            </a:r>
            <a:endParaRPr kumimoji="0" lang="en-IN" sz="360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44033" name="Rectangle 1"/>
          <p:cNvSpPr>
            <a:spLocks noChangeArrowheads="1"/>
          </p:cNvSpPr>
          <p:nvPr/>
        </p:nvSpPr>
        <p:spPr bwMode="auto">
          <a:xfrm>
            <a:off x="1562100" y="1444978"/>
            <a:ext cx="10210800" cy="21171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In the proposed system both Administrator and End Student easier to student with an easy interactive Student Interface. This application analyses student data in different views depending upon the student login. Student can report for any change in his academic details. Results regarding both. Analysis of student data.</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FAB73BC-B049-4115-A692-8D63A059BFB8}" type="slidenum">
              <a:rPr lang="en-US" smtClean="0"/>
              <a:pPr/>
              <a:t>8</a:t>
            </a:fld>
            <a:endParaRPr lang="en-US" dirty="0"/>
          </a:p>
        </p:txBody>
      </p:sp>
      <p:sp>
        <p:nvSpPr>
          <p:cNvPr id="4" name="Title 1"/>
          <p:cNvSpPr txBox="1">
            <a:spLocks/>
          </p:cNvSpPr>
          <p:nvPr/>
        </p:nvSpPr>
        <p:spPr>
          <a:xfrm>
            <a:off x="1589623" y="636810"/>
            <a:ext cx="10116955" cy="722090"/>
          </a:xfrm>
          <a:prstGeom prst="rect">
            <a:avLst/>
          </a:prstGeom>
        </p:spPr>
        <p:txBody>
          <a:bodyPr/>
          <a:lstStyle/>
          <a:p>
            <a:r>
              <a:rPr lang="en-US" sz="3600" dirty="0" smtClean="0"/>
              <a:t>Advantages of the Proposed System: </a:t>
            </a:r>
            <a:endParaRPr lang="en-US" sz="3600" dirty="0"/>
          </a:p>
        </p:txBody>
      </p:sp>
      <p:sp>
        <p:nvSpPr>
          <p:cNvPr id="45057" name="Rectangle 1"/>
          <p:cNvSpPr>
            <a:spLocks noChangeArrowheads="1"/>
          </p:cNvSpPr>
          <p:nvPr/>
        </p:nvSpPr>
        <p:spPr bwMode="auto">
          <a:xfrm>
            <a:off x="1964267" y="1521178"/>
            <a:ext cx="9922933"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Communication between admin and</a:t>
            </a:r>
            <a:r>
              <a:rPr kumimoji="0" lang="en-US" b="0" i="0" u="none" strike="noStrike" cap="none" normalizeH="0" dirty="0" smtClean="0">
                <a:ln>
                  <a:noFill/>
                </a:ln>
                <a:solidFill>
                  <a:schemeClr val="tx1"/>
                </a:solidFill>
                <a:effectLst/>
                <a:ea typeface="Times New Roman" pitchFamily="18" charset="0"/>
                <a:cs typeface="Arial" pitchFamily="34" charset="0"/>
              </a:rPr>
              <a:t> student made easy through the application.</a:t>
            </a:r>
            <a:endParaRPr kumimoji="0" lang="en-US" b="0"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just" defTabSz="914400" rtl="0" eaLnBrk="1" fontAlgn="base" latinLnBrk="0" hangingPunct="1">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Reduce the paperwork and storage area.</a:t>
            </a: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Allow easy navigation through student data and company information.</a:t>
            </a: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Easy and quick analysis of student data.</a:t>
            </a: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Student can modify their student data themselves and if there is any updating or </a:t>
            </a:r>
          </a:p>
          <a:p>
            <a:pPr marL="0" marR="0" lvl="0" indent="0" algn="just" defTabSz="914400" rtl="0" eaLnBrk="0" fontAlgn="base" latinLnBrk="0" hangingPunct="0">
              <a:lnSpc>
                <a:spcPct val="150000"/>
              </a:lnSpc>
              <a:spcBef>
                <a:spcPct val="0"/>
              </a:spcBef>
              <a:spcAft>
                <a:spcPct val="0"/>
              </a:spcAft>
              <a:buClrTx/>
              <a:buSzTx/>
              <a:tabLst>
                <a:tab pos="457200" algn="l"/>
              </a:tabLst>
            </a:pPr>
            <a:r>
              <a:rPr lang="en-US" dirty="0" smtClean="0">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modification in student data, they make data modify requests to admin and get it  </a:t>
            </a:r>
            <a:r>
              <a:rPr kumimoji="0" lang="en-US" b="0" i="0" u="none" strike="noStrike" cap="none" normalizeH="0" dirty="0" smtClean="0">
                <a:ln>
                  <a:noFill/>
                </a:ln>
                <a:solidFill>
                  <a:schemeClr val="tx1"/>
                </a:solidFill>
                <a:effectLst/>
                <a:ea typeface="Times New Roman" pitchFamily="18" charset="0"/>
                <a:cs typeface="Arial" pitchFamily="34" charset="0"/>
              </a:rPr>
              <a:t> </a:t>
            </a:r>
          </a:p>
          <a:p>
            <a:pPr marL="0" marR="0" lvl="0" indent="0" algn="just" defTabSz="914400" rtl="0" eaLnBrk="0" fontAlgn="base" latinLnBrk="0" hangingPunct="0">
              <a:lnSpc>
                <a:spcPct val="150000"/>
              </a:lnSpc>
              <a:spcBef>
                <a:spcPct val="0"/>
              </a:spcBef>
              <a:spcAft>
                <a:spcPct val="0"/>
              </a:spcAft>
              <a:buClrTx/>
              <a:buSzTx/>
              <a:tabLst>
                <a:tab pos="457200" algn="l"/>
              </a:tabLst>
            </a:pPr>
            <a:r>
              <a:rPr lang="en-US" dirty="0" smtClean="0">
                <a:ea typeface="Times New Roman" pitchFamily="18" charset="0"/>
                <a:cs typeface="Arial" pitchFamily="34" charset="0"/>
              </a:rPr>
              <a:t>   </a:t>
            </a:r>
            <a:r>
              <a:rPr kumimoji="0" lang="en-US" b="0" i="0" u="none" strike="noStrike" cap="none" normalizeH="0" baseline="0" dirty="0" smtClean="0">
                <a:ln>
                  <a:noFill/>
                </a:ln>
                <a:solidFill>
                  <a:schemeClr val="tx1"/>
                </a:solidFill>
                <a:effectLst/>
                <a:ea typeface="Times New Roman" pitchFamily="18" charset="0"/>
                <a:cs typeface="Arial" pitchFamily="34" charset="0"/>
              </a:rPr>
              <a:t>updated.</a:t>
            </a:r>
            <a:endParaRPr kumimoji="0" lang="en-US" b="0" i="0" u="none" strike="noStrike" cap="none" normalizeH="0" baseline="0" dirty="0" smtClean="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ea typeface="Times New Roman" pitchFamily="18" charset="0"/>
                <a:cs typeface="Arial" pitchFamily="34" charset="0"/>
              </a:rPr>
              <a:t> Secured check in, check out and updates.</a:t>
            </a:r>
            <a:endParaRPr kumimoji="0" lang="en-US"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29637A9-119A-49DA-BD12-AAC58B377D80}" type="slidenum">
              <a:rPr lang="en-US" smtClean="0"/>
              <a:pPr/>
              <a:t>9</a:t>
            </a:fld>
            <a:endParaRPr lang="en-US" dirty="0"/>
          </a:p>
        </p:txBody>
      </p:sp>
      <p:sp>
        <p:nvSpPr>
          <p:cNvPr id="15" name="TextBox 14"/>
          <p:cNvSpPr txBox="1"/>
          <p:nvPr/>
        </p:nvSpPr>
        <p:spPr>
          <a:xfrm>
            <a:off x="6937424" y="1449976"/>
            <a:ext cx="2271890" cy="369332"/>
          </a:xfrm>
          <a:prstGeom prst="rect">
            <a:avLst/>
          </a:prstGeom>
          <a:noFill/>
        </p:spPr>
        <p:txBody>
          <a:bodyPr wrap="square" rtlCol="0">
            <a:spAutoFit/>
          </a:bodyPr>
          <a:lstStyle/>
          <a:p>
            <a:r>
              <a:rPr lang="en-US" dirty="0" smtClean="0"/>
              <a:t>Mobile Client</a:t>
            </a:r>
            <a:endParaRPr lang="en-US" dirty="0"/>
          </a:p>
        </p:txBody>
      </p:sp>
      <p:sp>
        <p:nvSpPr>
          <p:cNvPr id="18" name="TextBox 17"/>
          <p:cNvSpPr txBox="1"/>
          <p:nvPr/>
        </p:nvSpPr>
        <p:spPr>
          <a:xfrm>
            <a:off x="1708491" y="787782"/>
            <a:ext cx="2970685" cy="646331"/>
          </a:xfrm>
          <a:prstGeom prst="rect">
            <a:avLst/>
          </a:prstGeom>
          <a:noFill/>
        </p:spPr>
        <p:txBody>
          <a:bodyPr wrap="none" rtlCol="0">
            <a:spAutoFit/>
          </a:bodyPr>
          <a:lstStyle/>
          <a:p>
            <a:r>
              <a:rPr lang="en-IN" sz="3600" dirty="0" smtClean="0"/>
              <a:t>Architecture</a:t>
            </a:r>
            <a:endParaRPr lang="en-IN" sz="3600" dirty="0"/>
          </a:p>
        </p:txBody>
      </p:sp>
      <p:grpSp>
        <p:nvGrpSpPr>
          <p:cNvPr id="21" name="Group 20"/>
          <p:cNvGrpSpPr/>
          <p:nvPr/>
        </p:nvGrpSpPr>
        <p:grpSpPr>
          <a:xfrm>
            <a:off x="2418109" y="2090543"/>
            <a:ext cx="2148485" cy="3838694"/>
            <a:chOff x="1762451" y="2090543"/>
            <a:chExt cx="2148485" cy="3838694"/>
          </a:xfrm>
        </p:grpSpPr>
        <p:sp>
          <p:nvSpPr>
            <p:cNvPr id="7" name="Rounded Rectangle 6"/>
            <p:cNvSpPr/>
            <p:nvPr/>
          </p:nvSpPr>
          <p:spPr>
            <a:xfrm>
              <a:off x="1762451" y="2090543"/>
              <a:ext cx="2148485" cy="383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Server</a:t>
              </a:r>
              <a:endParaRPr lang="en-US" dirty="0">
                <a:solidFill>
                  <a:schemeClr val="tx1"/>
                </a:solidFill>
              </a:endParaRPr>
            </a:p>
          </p:txBody>
        </p:sp>
        <p:sp>
          <p:nvSpPr>
            <p:cNvPr id="17" name="Flowchart: Magnetic Disk 16"/>
            <p:cNvSpPr/>
            <p:nvPr/>
          </p:nvSpPr>
          <p:spPr>
            <a:xfrm>
              <a:off x="2091497" y="4257574"/>
              <a:ext cx="1452717" cy="1506896"/>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Database</a:t>
              </a:r>
            </a:p>
          </p:txBody>
        </p:sp>
      </p:grpSp>
      <p:sp>
        <p:nvSpPr>
          <p:cNvPr id="5" name="Rectangle 4"/>
          <p:cNvSpPr/>
          <p:nvPr/>
        </p:nvSpPr>
        <p:spPr>
          <a:xfrm>
            <a:off x="6005015" y="2090543"/>
            <a:ext cx="4913194" cy="38386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p:cNvSpPr/>
          <p:nvPr/>
        </p:nvSpPr>
        <p:spPr>
          <a:xfrm>
            <a:off x="6722242" y="2387412"/>
            <a:ext cx="2568960" cy="6594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Communication manager</a:t>
            </a:r>
            <a:endParaRPr lang="en-IN" dirty="0"/>
          </a:p>
        </p:txBody>
      </p:sp>
      <p:sp>
        <p:nvSpPr>
          <p:cNvPr id="20" name="Rectangle 19"/>
          <p:cNvSpPr/>
          <p:nvPr/>
        </p:nvSpPr>
        <p:spPr>
          <a:xfrm>
            <a:off x="6697218" y="3333944"/>
            <a:ext cx="2692441" cy="9236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Device Application Alerts </a:t>
            </a:r>
            <a:endParaRPr lang="en-IN" dirty="0"/>
          </a:p>
        </p:txBody>
      </p:sp>
      <p:cxnSp>
        <p:nvCxnSpPr>
          <p:cNvPr id="23" name="Straight Arrow Connector 22"/>
          <p:cNvCxnSpPr/>
          <p:nvPr/>
        </p:nvCxnSpPr>
        <p:spPr>
          <a:xfrm flipH="1">
            <a:off x="4566594" y="3795759"/>
            <a:ext cx="14384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566594" y="4649811"/>
            <a:ext cx="1438420" cy="45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7301551" y="4544704"/>
            <a:ext cx="1528549" cy="89564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Mobile Database</a:t>
            </a:r>
            <a:endParaRPr lang="en-IN" dirty="0"/>
          </a:p>
        </p:txBody>
      </p:sp>
    </p:spTree>
    <p:extLst>
      <p:ext uri="{BB962C8B-B14F-4D97-AF65-F5344CB8AC3E}">
        <p14:creationId xmlns:p14="http://schemas.microsoft.com/office/powerpoint/2010/main" val="300407269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814</TotalTime>
  <Words>1734</Words>
  <Application>Microsoft Office PowerPoint</Application>
  <PresentationFormat>Widescreen</PresentationFormat>
  <Paragraphs>172</Paragraphs>
  <Slides>33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Times New Roman</vt:lpstr>
      <vt:lpstr>Wingdings</vt:lpstr>
      <vt:lpstr>Wingdings 3</vt:lpstr>
      <vt:lpstr>Wisp</vt:lpstr>
      <vt:lpstr>CAREER ASSISTANT</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 ASSISTANCE</dc:title>
  <dc:creator>C R S KARTHIK</dc:creator>
  <cp:lastModifiedBy>C R S KARTHIK</cp:lastModifiedBy>
  <cp:revision>160</cp:revision>
  <dcterms:created xsi:type="dcterms:W3CDTF">2015-03-02T04:33:11Z</dcterms:created>
  <dcterms:modified xsi:type="dcterms:W3CDTF">2015-04-28T04:31:13Z</dcterms:modified>
</cp:coreProperties>
</file>