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8" r:id="rId1"/>
  </p:sldMasterIdLst>
  <p:notesMasterIdLst>
    <p:notesMasterId r:id="rId30"/>
  </p:notesMasterIdLst>
  <p:sldIdLst>
    <p:sldId id="256" r:id="rId2"/>
    <p:sldId id="258" r:id="rId3"/>
    <p:sldId id="287" r:id="rId4"/>
    <p:sldId id="288" r:id="rId5"/>
    <p:sldId id="272" r:id="rId6"/>
    <p:sldId id="278" r:id="rId7"/>
    <p:sldId id="279" r:id="rId8"/>
    <p:sldId id="282" r:id="rId9"/>
    <p:sldId id="283" r:id="rId10"/>
    <p:sldId id="284" r:id="rId11"/>
    <p:sldId id="285" r:id="rId12"/>
    <p:sldId id="286" r:id="rId13"/>
    <p:sldId id="259" r:id="rId14"/>
    <p:sldId id="261" r:id="rId15"/>
    <p:sldId id="263" r:id="rId16"/>
    <p:sldId id="269" r:id="rId17"/>
    <p:sldId id="270" r:id="rId18"/>
    <p:sldId id="271" r:id="rId19"/>
    <p:sldId id="291" r:id="rId20"/>
    <p:sldId id="264" r:id="rId21"/>
    <p:sldId id="273" r:id="rId22"/>
    <p:sldId id="274" r:id="rId23"/>
    <p:sldId id="289" r:id="rId24"/>
    <p:sldId id="290" r:id="rId25"/>
    <p:sldId id="275" r:id="rId26"/>
    <p:sldId id="276" r:id="rId27"/>
    <p:sldId id="265" r:id="rId28"/>
    <p:sldId id="26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C7D"/>
    <a:srgbClr val="766F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>
        <p:scale>
          <a:sx n="70" d="100"/>
          <a:sy n="70" d="100"/>
        </p:scale>
        <p:origin x="696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FCD8C-ABB0-4B20-80E5-1D6085F8BF0B}" type="datetimeFigureOut">
              <a:rPr lang="en-IN" smtClean="0"/>
              <a:pPr/>
              <a:t>09-04-2015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40005-9821-454C-B49A-CA8E9CDD96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366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40005-9821-454C-B49A-CA8E9CDD96BD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777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440005-9821-454C-B49A-CA8E9CDD96BD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968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B003-87E0-44D4-A6B6-528D48EFF778}" type="datetime1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5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9140-14B1-4704-B01F-69DE62C0DF38}" type="datetime1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957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CE608-E12B-426B-B23C-4CB937DCB7D3}" type="datetime1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7759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A8C1-0C0C-417E-A96D-318BF681E576}" type="datetime1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1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2E7-A588-44EE-B746-A03580560CCE}" type="datetime1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304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E58E3-2372-4F89-993E-EC90FD9ADBE4}" type="datetime1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83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A157B-150F-4D0B-A507-F40FB1E9651B}" type="datetime1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72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C5E89-AF10-4810-AB8A-C5796B8E6857}" type="datetime1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7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1E17-64A8-4C4A-B524-C87167145B7B}" type="datetime1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1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2B9B2-3B4C-49BE-9EF4-D740CEECB000}" type="datetime1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52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1E21C-55F9-4BA3-BFB4-356E45FA7D20}" type="datetime1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7BF8-599B-4F37-B9A8-18110C040584}" type="datetime1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65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19C2B-876C-4B39-ACA9-F6D409A56FE4}" type="datetime1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0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69AA-BB2C-44FE-B89B-E76499A1773D}" type="datetime1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40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4012-C5CB-4CA3-943F-D156D79EDF1B}" type="datetime1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8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79C14-5432-4C31-905E-5CCBDCF820E5}" type="datetime1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0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A15DC-D81A-4D42-A588-058D8BC50F4D}" type="datetime1">
              <a:rPr lang="en-US" smtClean="0"/>
              <a:pPr/>
              <a:t>4/9/2015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07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ckoverflow.com/" TargetMode="External"/><Relationship Id="rId2" Type="http://schemas.openxmlformats.org/officeDocument/2006/relationships/hyperlink" Target="http://www.developer.android.com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0" y="421106"/>
            <a:ext cx="10055629" cy="1311442"/>
          </a:xfrm>
        </p:spPr>
        <p:txBody>
          <a:bodyPr>
            <a:normAutofit/>
          </a:bodyPr>
          <a:lstStyle/>
          <a:p>
            <a:pPr algn="ctr"/>
            <a:r>
              <a:rPr lang="en-IN" sz="7200" dirty="0" smtClean="0">
                <a:cs typeface="Times New Roman" panose="02020603050405020304" pitchFamily="18" charset="0"/>
              </a:rPr>
              <a:t>CAREER ASSISTANT</a:t>
            </a:r>
            <a:endParaRPr lang="en-IN" sz="7200" dirty="0"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08967" y="4407532"/>
            <a:ext cx="3062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</a:t>
            </a:r>
            <a:r>
              <a:rPr lang="en-US" sz="3600" dirty="0" smtClean="0"/>
              <a:t> 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Review</a:t>
            </a:r>
            <a:endParaRPr lang="en-IN" sz="36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127864" y="3436509"/>
            <a:ext cx="5821966" cy="1752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t"/>
            <a:r>
              <a:rPr lang="en-US" sz="2800" dirty="0" smtClean="0">
                <a:solidFill>
                  <a:schemeClr val="tx1"/>
                </a:solidFill>
              </a:rPr>
              <a:t>BY</a:t>
            </a:r>
          </a:p>
          <a:p>
            <a:pPr algn="just" fontAlgn="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C R S KARTHIK (11119A021)</a:t>
            </a:r>
          </a:p>
          <a:p>
            <a:pPr algn="just" fontAlgn="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K SRAVAN KUMAR 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smtClean="0">
                <a:solidFill>
                  <a:schemeClr val="tx1"/>
                </a:solidFill>
              </a:rPr>
              <a:t>11119A052)</a:t>
            </a:r>
          </a:p>
          <a:p>
            <a:pPr algn="just" fontAlgn="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 G KIRAN KUMAR 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 smtClean="0">
                <a:solidFill>
                  <a:schemeClr val="tx1"/>
                </a:solidFill>
              </a:rPr>
              <a:t>11119A029)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353718" y="3081403"/>
            <a:ext cx="7422" cy="3314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13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318" y="540416"/>
            <a:ext cx="3629745" cy="492171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Data Flow Diagram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18" y="1032587"/>
            <a:ext cx="7026030" cy="5705093"/>
          </a:xfrm>
        </p:spPr>
      </p:pic>
      <p:sp>
        <p:nvSpPr>
          <p:cNvPr id="6" name="Rectangle 5"/>
          <p:cNvSpPr/>
          <p:nvPr/>
        </p:nvSpPr>
        <p:spPr>
          <a:xfrm>
            <a:off x="5648205" y="3885133"/>
            <a:ext cx="349858" cy="214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444035" y="3885133"/>
            <a:ext cx="349858" cy="214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81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318" y="540416"/>
            <a:ext cx="3629745" cy="492171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Data Flow Diagram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18" y="1152906"/>
            <a:ext cx="6535050" cy="5650693"/>
          </a:xfrm>
        </p:spPr>
      </p:pic>
      <p:sp>
        <p:nvSpPr>
          <p:cNvPr id="5" name="Rectangle 4"/>
          <p:cNvSpPr/>
          <p:nvPr/>
        </p:nvSpPr>
        <p:spPr>
          <a:xfrm>
            <a:off x="5929685" y="4122503"/>
            <a:ext cx="349858" cy="214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777410" y="4122502"/>
            <a:ext cx="349858" cy="214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024560" y="2007953"/>
            <a:ext cx="1566490" cy="935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 Change Process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36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318" y="540416"/>
            <a:ext cx="3629745" cy="492171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Data Flow Diagram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317" y="1104778"/>
            <a:ext cx="5993629" cy="5418619"/>
          </a:xfrm>
        </p:spPr>
      </p:pic>
      <p:sp>
        <p:nvSpPr>
          <p:cNvPr id="6" name="Rectangle 5"/>
          <p:cNvSpPr/>
          <p:nvPr/>
        </p:nvSpPr>
        <p:spPr>
          <a:xfrm>
            <a:off x="5034335" y="4533899"/>
            <a:ext cx="349858" cy="174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758235" y="4514849"/>
            <a:ext cx="349858" cy="174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941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937424" y="1449976"/>
            <a:ext cx="227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Client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08491" y="787782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Architecture</a:t>
            </a:r>
            <a:endParaRPr lang="en-IN" sz="36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418109" y="2090543"/>
            <a:ext cx="2148485" cy="3838694"/>
            <a:chOff x="1762451" y="2090543"/>
            <a:chExt cx="2148485" cy="3838694"/>
          </a:xfrm>
        </p:grpSpPr>
        <p:sp>
          <p:nvSpPr>
            <p:cNvPr id="7" name="Rounded Rectangle 6"/>
            <p:cNvSpPr/>
            <p:nvPr/>
          </p:nvSpPr>
          <p:spPr>
            <a:xfrm>
              <a:off x="1762451" y="2090543"/>
              <a:ext cx="2148485" cy="38386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Server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2091497" y="4257574"/>
              <a:ext cx="1452717" cy="1506896"/>
            </a:xfrm>
            <a:prstGeom prst="flowChartMagneticDisk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Database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6005015" y="2090543"/>
            <a:ext cx="4913194" cy="383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6722242" y="2387412"/>
            <a:ext cx="2568960" cy="6594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Communication manager</a:t>
            </a:r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6697218" y="3333944"/>
            <a:ext cx="2692441" cy="9236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Device Application Alerts </a:t>
            </a:r>
            <a:endParaRPr lang="en-IN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4566594" y="3795759"/>
            <a:ext cx="1438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566594" y="4649811"/>
            <a:ext cx="1438420" cy="4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7301551" y="4544704"/>
            <a:ext cx="1528549" cy="8956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Mobile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40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0523" y="795597"/>
            <a:ext cx="937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Architecture Design for Proposed System </a:t>
            </a:r>
            <a:endParaRPr lang="en-IN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2024743" y="1724296"/>
            <a:ext cx="8817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SzPct val="120000"/>
              <a:buFont typeface="Wingdings" pitchFamily="2" charset="2"/>
              <a:buChar char="§"/>
            </a:pPr>
            <a:r>
              <a:rPr lang="en-US" dirty="0" smtClean="0"/>
              <a:t> User  :- User is responsible for  accessing and managing user’s data.</a:t>
            </a:r>
          </a:p>
          <a:p>
            <a:pPr>
              <a:buClr>
                <a:schemeClr val="accent1"/>
              </a:buClr>
              <a:buSzPct val="120000"/>
              <a:buFont typeface="Wingdings" pitchFamily="2" charset="2"/>
              <a:buChar char="§"/>
            </a:pPr>
            <a:r>
              <a:rPr lang="en-US" dirty="0" smtClean="0"/>
              <a:t> Server :- It allows user and admin to establish connection between them </a:t>
            </a:r>
          </a:p>
          <a:p>
            <a:pPr>
              <a:buClr>
                <a:schemeClr val="accent1"/>
              </a:buClr>
              <a:buSzPct val="120000"/>
            </a:pPr>
            <a:r>
              <a:rPr lang="en-US" dirty="0" smtClean="0"/>
              <a:t>                 and to exchange data.</a:t>
            </a:r>
          </a:p>
          <a:p>
            <a:pPr>
              <a:buClr>
                <a:schemeClr val="accent1"/>
              </a:buClr>
              <a:buSzPct val="120000"/>
              <a:buFont typeface="Wingdings" pitchFamily="2" charset="2"/>
              <a:buChar char="§"/>
            </a:pPr>
            <a:r>
              <a:rPr lang="en-US" dirty="0" smtClean="0"/>
              <a:t> Mobile Client :         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25187" y="3030583"/>
            <a:ext cx="922079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 UI :- It provides interaction between user &amp; application.</a:t>
            </a:r>
          </a:p>
          <a:p>
            <a:pPr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 Required Libraries :- It provides libraries required to run application </a:t>
            </a:r>
          </a:p>
          <a:p>
            <a:pPr>
              <a:buClr>
                <a:schemeClr val="accent1"/>
              </a:buClr>
              <a:buSzPct val="120000"/>
            </a:pPr>
            <a:r>
              <a:rPr lang="en-US" dirty="0" smtClean="0"/>
              <a:t>                                      on core platform.</a:t>
            </a:r>
          </a:p>
          <a:p>
            <a:pPr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 Core Data :-</a:t>
            </a:r>
            <a:r>
              <a:rPr lang="en-US" b="1" dirty="0" smtClean="0"/>
              <a:t> Core Data</a:t>
            </a:r>
            <a:r>
              <a:rPr lang="en-US" dirty="0" smtClean="0"/>
              <a:t> is an object graph and persistence framework .It allows </a:t>
            </a:r>
          </a:p>
          <a:p>
            <a:pPr>
              <a:buClr>
                <a:schemeClr val="accent1"/>
              </a:buClr>
              <a:buSzPct val="120000"/>
            </a:pPr>
            <a:r>
              <a:rPr lang="en-US" dirty="0" smtClean="0"/>
              <a:t>                         data organized by the relational entity–attribute model to be </a:t>
            </a:r>
          </a:p>
          <a:p>
            <a:pPr>
              <a:buClr>
                <a:schemeClr val="accent1"/>
              </a:buClr>
              <a:buSzPct val="120000"/>
            </a:pPr>
            <a:r>
              <a:rPr lang="en-US" dirty="0" smtClean="0"/>
              <a:t>                          serialized into SQL stores.</a:t>
            </a:r>
          </a:p>
          <a:p>
            <a:pPr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0523" y="795597"/>
            <a:ext cx="7545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Techniques used with complexity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176337" y="2117558"/>
            <a:ext cx="8723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800" dirty="0" smtClean="0"/>
              <a:t>Query Optimization (Time , Space </a:t>
            </a:r>
            <a:r>
              <a:rPr lang="en-IN" sz="2800" smtClean="0"/>
              <a:t>Complexity)</a:t>
            </a:r>
            <a:endParaRPr lang="en-IN" sz="2800" dirty="0" smtClean="0"/>
          </a:p>
        </p:txBody>
      </p:sp>
    </p:spTree>
    <p:extLst>
      <p:ext uri="{BB962C8B-B14F-4D97-AF65-F5344CB8AC3E}">
        <p14:creationId xmlns:p14="http://schemas.microsoft.com/office/powerpoint/2010/main" val="10487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04" y="684267"/>
            <a:ext cx="8911687" cy="675301"/>
          </a:xfrm>
        </p:spPr>
        <p:txBody>
          <a:bodyPr>
            <a:normAutofit/>
          </a:bodyPr>
          <a:lstStyle/>
          <a:p>
            <a:r>
              <a:rPr lang="en-IN" sz="2800" dirty="0" smtClean="0"/>
              <a:t>Algorithm – Binary Search Used in Smart Search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591" y="1568116"/>
            <a:ext cx="8915400" cy="3777622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IN" sz="2000" dirty="0" smtClean="0"/>
              <a:t>//   </a:t>
            </a:r>
            <a:r>
              <a:rPr lang="en-IN" sz="2000" dirty="0"/>
              <a:t>0 &lt;= </a:t>
            </a:r>
            <a:r>
              <a:rPr lang="en-IN" sz="2000" dirty="0" err="1"/>
              <a:t>imin</a:t>
            </a:r>
            <a:r>
              <a:rPr lang="en-IN" sz="2000" dirty="0"/>
              <a:t> when using truncate toward zero divide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sz="2000" dirty="0"/>
              <a:t>//     </a:t>
            </a:r>
            <a:r>
              <a:rPr lang="en-IN" sz="2000" dirty="0" err="1"/>
              <a:t>imid</a:t>
            </a:r>
            <a:r>
              <a:rPr lang="en-IN" sz="2000" dirty="0"/>
              <a:t> = (</a:t>
            </a:r>
            <a:r>
              <a:rPr lang="en-IN" sz="2000" dirty="0" err="1"/>
              <a:t>imin+imax</a:t>
            </a:r>
            <a:r>
              <a:rPr lang="en-IN" sz="2000" dirty="0"/>
              <a:t>)/2;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sz="2000" dirty="0"/>
              <a:t>//   </a:t>
            </a:r>
            <a:r>
              <a:rPr lang="en-IN" sz="2000" dirty="0" err="1"/>
              <a:t>imin</a:t>
            </a:r>
            <a:r>
              <a:rPr lang="en-IN" sz="2000" dirty="0"/>
              <a:t> unrestricted when using truncate toward minus infinity divide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sz="2000" dirty="0"/>
              <a:t>//     </a:t>
            </a:r>
            <a:r>
              <a:rPr lang="en-IN" sz="2000" dirty="0" err="1"/>
              <a:t>imid</a:t>
            </a:r>
            <a:r>
              <a:rPr lang="en-IN" sz="2000" dirty="0"/>
              <a:t> = (</a:t>
            </a:r>
            <a:r>
              <a:rPr lang="en-IN" sz="2000" dirty="0" err="1"/>
              <a:t>imin+imax</a:t>
            </a:r>
            <a:r>
              <a:rPr lang="en-IN" sz="2000" dirty="0"/>
              <a:t>)&gt;&gt;1; or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sz="2000" dirty="0"/>
              <a:t>//     </a:t>
            </a:r>
            <a:r>
              <a:rPr lang="en-IN" sz="2000" dirty="0" err="1"/>
              <a:t>imid</a:t>
            </a:r>
            <a:r>
              <a:rPr lang="en-IN" sz="2000" dirty="0"/>
              <a:t> = (</a:t>
            </a:r>
            <a:r>
              <a:rPr lang="en-IN" sz="2000" dirty="0" err="1"/>
              <a:t>int</a:t>
            </a:r>
            <a:r>
              <a:rPr lang="en-IN" sz="2000" dirty="0"/>
              <a:t>)floor((</a:t>
            </a:r>
            <a:r>
              <a:rPr lang="en-IN" sz="2000" dirty="0" err="1"/>
              <a:t>imin+imax</a:t>
            </a:r>
            <a:r>
              <a:rPr lang="en-IN" sz="2000" dirty="0"/>
              <a:t>)/2.0);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binary_search</a:t>
            </a:r>
            <a:r>
              <a:rPr lang="en-IN" sz="2000" dirty="0"/>
              <a:t>(</a:t>
            </a:r>
            <a:r>
              <a:rPr lang="en-IN" sz="2000" dirty="0" err="1"/>
              <a:t>int</a:t>
            </a:r>
            <a:r>
              <a:rPr lang="en-IN" sz="2000" dirty="0"/>
              <a:t> A[], </a:t>
            </a:r>
            <a:r>
              <a:rPr lang="en-IN" sz="2000" dirty="0" err="1"/>
              <a:t>int</a:t>
            </a:r>
            <a:r>
              <a:rPr lang="en-IN" sz="2000" dirty="0"/>
              <a:t> key,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imin</a:t>
            </a:r>
            <a:r>
              <a:rPr lang="en-IN" sz="2000" dirty="0"/>
              <a:t>,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imax</a:t>
            </a:r>
            <a:r>
              <a:rPr lang="en-IN" sz="2000" dirty="0"/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sz="2000" dirty="0"/>
              <a:t>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sz="2000" dirty="0"/>
              <a:t>  // continually narrow search until just one element remains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sz="2000" dirty="0"/>
              <a:t>  while (</a:t>
            </a:r>
            <a:r>
              <a:rPr lang="en-IN" sz="2000" dirty="0" err="1"/>
              <a:t>imin</a:t>
            </a:r>
            <a:r>
              <a:rPr lang="en-IN" sz="2000" dirty="0"/>
              <a:t> &lt; </a:t>
            </a:r>
            <a:r>
              <a:rPr lang="en-IN" sz="2000" dirty="0" err="1"/>
              <a:t>imax</a:t>
            </a:r>
            <a:r>
              <a:rPr lang="en-IN" sz="2000" dirty="0"/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sz="2000" dirty="0"/>
              <a:t>   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sz="2000" dirty="0"/>
              <a:t>     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imid</a:t>
            </a:r>
            <a:r>
              <a:rPr lang="en-IN" sz="2000" dirty="0"/>
              <a:t> = midpoint(</a:t>
            </a:r>
            <a:r>
              <a:rPr lang="en-IN" sz="2000" dirty="0" err="1"/>
              <a:t>imin</a:t>
            </a:r>
            <a:r>
              <a:rPr lang="en-IN" sz="2000" dirty="0"/>
              <a:t>, </a:t>
            </a:r>
            <a:r>
              <a:rPr lang="en-IN" sz="2000" dirty="0" err="1"/>
              <a:t>imax</a:t>
            </a:r>
            <a:r>
              <a:rPr lang="en-IN" sz="2000" dirty="0"/>
              <a:t>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304" y="787782"/>
            <a:ext cx="8911687" cy="643976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+mn-lt"/>
              </a:rPr>
              <a:t>Continued…</a:t>
            </a:r>
            <a:endParaRPr lang="en-IN" sz="2800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4304" y="2117558"/>
            <a:ext cx="8915400" cy="3777622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IN" sz="2000" dirty="0" smtClean="0"/>
              <a:t>      </a:t>
            </a:r>
            <a:r>
              <a:rPr lang="en-IN" sz="2000" dirty="0"/>
              <a:t>// code must guarantee the interval is reduced at each iteration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sz="2000" dirty="0"/>
              <a:t>      assert(</a:t>
            </a:r>
            <a:r>
              <a:rPr lang="en-IN" sz="2000" dirty="0" err="1"/>
              <a:t>imid</a:t>
            </a:r>
            <a:r>
              <a:rPr lang="en-IN" sz="2000" dirty="0"/>
              <a:t> &lt; </a:t>
            </a:r>
            <a:r>
              <a:rPr lang="en-IN" sz="2000" dirty="0" err="1"/>
              <a:t>imax</a:t>
            </a:r>
            <a:r>
              <a:rPr lang="en-IN" sz="2000" dirty="0"/>
              <a:t>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sz="2000" dirty="0"/>
              <a:t>      // note: 0 &lt;= </a:t>
            </a:r>
            <a:r>
              <a:rPr lang="en-IN" sz="2000" dirty="0" err="1"/>
              <a:t>imin</a:t>
            </a:r>
            <a:r>
              <a:rPr lang="en-IN" sz="2000" dirty="0"/>
              <a:t> &lt; </a:t>
            </a:r>
            <a:r>
              <a:rPr lang="en-IN" sz="2000" dirty="0" err="1"/>
              <a:t>imax</a:t>
            </a:r>
            <a:r>
              <a:rPr lang="en-IN" sz="2000" dirty="0"/>
              <a:t> implies </a:t>
            </a:r>
            <a:r>
              <a:rPr lang="en-IN" sz="2000" dirty="0" err="1"/>
              <a:t>imid</a:t>
            </a:r>
            <a:r>
              <a:rPr lang="en-IN" sz="2000" dirty="0"/>
              <a:t> will always be less than </a:t>
            </a:r>
            <a:r>
              <a:rPr lang="en-IN" sz="2000" dirty="0" err="1"/>
              <a:t>imax</a:t>
            </a:r>
            <a:endParaRPr lang="en-IN" sz="2000" dirty="0"/>
          </a:p>
          <a:p>
            <a:pPr marL="0" indent="0">
              <a:spcBef>
                <a:spcPts val="500"/>
              </a:spcBef>
              <a:buNone/>
            </a:pPr>
            <a:r>
              <a:rPr lang="en-IN" sz="2000" dirty="0"/>
              <a:t> </a:t>
            </a:r>
            <a:r>
              <a:rPr lang="en-IN" sz="2000" dirty="0" smtClean="0"/>
              <a:t>      </a:t>
            </a:r>
            <a:r>
              <a:rPr lang="en-IN" sz="2000" dirty="0"/>
              <a:t>// reduce the search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sz="2000" dirty="0"/>
              <a:t>      if (A[</a:t>
            </a:r>
            <a:r>
              <a:rPr lang="en-IN" sz="2000" dirty="0" err="1"/>
              <a:t>imid</a:t>
            </a:r>
            <a:r>
              <a:rPr lang="en-IN" sz="2000" dirty="0"/>
              <a:t>] &lt; key)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sz="2000" dirty="0"/>
              <a:t>        </a:t>
            </a:r>
            <a:r>
              <a:rPr lang="en-IN" sz="2000" dirty="0" err="1"/>
              <a:t>imin</a:t>
            </a:r>
            <a:r>
              <a:rPr lang="en-IN" sz="2000" dirty="0"/>
              <a:t> = </a:t>
            </a:r>
            <a:r>
              <a:rPr lang="en-IN" sz="2000" dirty="0" err="1"/>
              <a:t>imid</a:t>
            </a:r>
            <a:r>
              <a:rPr lang="en-IN" sz="2000" dirty="0"/>
              <a:t> + 1;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sz="2000" dirty="0"/>
              <a:t>      else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sz="2000" dirty="0"/>
              <a:t>        </a:t>
            </a:r>
            <a:r>
              <a:rPr lang="en-IN" sz="2000" dirty="0" err="1"/>
              <a:t>imax</a:t>
            </a:r>
            <a:r>
              <a:rPr lang="en-IN" sz="2000" dirty="0"/>
              <a:t> = </a:t>
            </a:r>
            <a:r>
              <a:rPr lang="en-IN" sz="2000" dirty="0" err="1"/>
              <a:t>imid</a:t>
            </a:r>
            <a:r>
              <a:rPr lang="en-IN" sz="2000" dirty="0"/>
              <a:t>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sz="2000" dirty="0"/>
              <a:t>    }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6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209" y="787782"/>
            <a:ext cx="8911687" cy="631944"/>
          </a:xfrm>
        </p:spPr>
        <p:txBody>
          <a:bodyPr>
            <a:normAutofit/>
          </a:bodyPr>
          <a:lstStyle/>
          <a:p>
            <a:r>
              <a:rPr lang="en-IN" sz="2800" dirty="0" smtClean="0"/>
              <a:t>Continued..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496" y="1291389"/>
            <a:ext cx="8915400" cy="5422232"/>
          </a:xfrm>
        </p:spPr>
        <p:txBody>
          <a:bodyPr>
            <a:norm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IN" dirty="0"/>
              <a:t> // At exit of while: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dirty="0"/>
              <a:t>  //   if A[] is empty, then </a:t>
            </a:r>
            <a:r>
              <a:rPr lang="en-IN" dirty="0" err="1"/>
              <a:t>imax</a:t>
            </a:r>
            <a:r>
              <a:rPr lang="en-IN" dirty="0"/>
              <a:t> &lt; </a:t>
            </a:r>
            <a:r>
              <a:rPr lang="en-IN" dirty="0" err="1"/>
              <a:t>imin</a:t>
            </a:r>
            <a:endParaRPr lang="en-IN" dirty="0"/>
          </a:p>
          <a:p>
            <a:pPr marL="0" indent="0">
              <a:spcBef>
                <a:spcPts val="500"/>
              </a:spcBef>
              <a:buNone/>
            </a:pPr>
            <a:r>
              <a:rPr lang="en-IN" dirty="0"/>
              <a:t>  //   otherwise </a:t>
            </a:r>
            <a:r>
              <a:rPr lang="en-IN" dirty="0" err="1"/>
              <a:t>imax</a:t>
            </a:r>
            <a:r>
              <a:rPr lang="en-IN" dirty="0"/>
              <a:t> == </a:t>
            </a:r>
            <a:r>
              <a:rPr lang="en-IN" dirty="0" err="1"/>
              <a:t>imin</a:t>
            </a:r>
            <a:endParaRPr lang="en-IN" dirty="0"/>
          </a:p>
          <a:p>
            <a:pPr marL="0" indent="0">
              <a:spcBef>
                <a:spcPts val="500"/>
              </a:spcBef>
              <a:buNone/>
            </a:pPr>
            <a:r>
              <a:rPr lang="en-IN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dirty="0"/>
              <a:t>  // deferred test for equality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dirty="0"/>
              <a:t>  if ((</a:t>
            </a:r>
            <a:r>
              <a:rPr lang="en-IN" dirty="0" err="1"/>
              <a:t>imax</a:t>
            </a:r>
            <a:r>
              <a:rPr lang="en-IN" dirty="0"/>
              <a:t> == </a:t>
            </a:r>
            <a:r>
              <a:rPr lang="en-IN" dirty="0" err="1"/>
              <a:t>imin</a:t>
            </a:r>
            <a:r>
              <a:rPr lang="en-IN" dirty="0"/>
              <a:t>) &amp;&amp; (A[</a:t>
            </a:r>
            <a:r>
              <a:rPr lang="en-IN" dirty="0" err="1"/>
              <a:t>imin</a:t>
            </a:r>
            <a:r>
              <a:rPr lang="en-IN" dirty="0"/>
              <a:t>] == key))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dirty="0"/>
              <a:t>    return </a:t>
            </a:r>
            <a:r>
              <a:rPr lang="en-IN" dirty="0" err="1"/>
              <a:t>imin</a:t>
            </a:r>
            <a:r>
              <a:rPr lang="en-IN" dirty="0"/>
              <a:t>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dirty="0"/>
              <a:t>  else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dirty="0"/>
              <a:t>    return KEY_NOT_FOUND;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dirty="0" smtClean="0"/>
              <a:t>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sz="2000" u="sng" dirty="0"/>
              <a:t>Time Complexity: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dirty="0" smtClean="0"/>
              <a:t>Average case time complexity: O(log n)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dirty="0" smtClean="0"/>
              <a:t>Worst case time </a:t>
            </a:r>
            <a:r>
              <a:rPr lang="en-IN" dirty="0"/>
              <a:t>complexity: O(log n</a:t>
            </a:r>
            <a:r>
              <a:rPr lang="en-IN" dirty="0" smtClean="0"/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sz="2000" u="sng" dirty="0" smtClean="0"/>
              <a:t>Space </a:t>
            </a:r>
            <a:r>
              <a:rPr lang="en-IN" sz="2000" u="sng" dirty="0"/>
              <a:t>Complexity:-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N" dirty="0" smtClean="0"/>
              <a:t>Worst case space Complexity: O(1)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86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708491" y="787782"/>
            <a:ext cx="6445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Contributions of Candidate</a:t>
            </a:r>
            <a:endParaRPr lang="en-IN" sz="3600" dirty="0"/>
          </a:p>
        </p:txBody>
      </p:sp>
      <p:sp>
        <p:nvSpPr>
          <p:cNvPr id="16" name="TextBox 15"/>
          <p:cNvSpPr txBox="1"/>
          <p:nvPr/>
        </p:nvSpPr>
        <p:spPr>
          <a:xfrm>
            <a:off x="1951389" y="1998133"/>
            <a:ext cx="1015053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fontAlgn="t">
              <a:buFont typeface="Arial" pitchFamily="34" charset="0"/>
              <a:buChar char="•"/>
            </a:pPr>
            <a:r>
              <a:rPr lang="en-US" dirty="0" smtClean="0"/>
              <a:t> C R S KARTHIK : </a:t>
            </a:r>
            <a:r>
              <a:rPr lang="en-US" dirty="0" smtClean="0"/>
              <a:t>	Preparing </a:t>
            </a:r>
            <a:r>
              <a:rPr lang="en-US" dirty="0" smtClean="0"/>
              <a:t>code for backend </a:t>
            </a:r>
            <a:r>
              <a:rPr lang="en-US" dirty="0" smtClean="0"/>
              <a:t>,</a:t>
            </a:r>
            <a:r>
              <a:rPr lang="en-US" dirty="0" smtClean="0"/>
              <a:t>Frontend, Graph </a:t>
            </a:r>
            <a:r>
              <a:rPr lang="en-US" dirty="0" smtClean="0"/>
              <a:t>operations </a:t>
            </a:r>
            <a:r>
              <a:rPr lang="en-US" dirty="0" smtClean="0"/>
              <a:t>on </a:t>
            </a:r>
            <a:endParaRPr lang="en-US" dirty="0" smtClean="0"/>
          </a:p>
          <a:p>
            <a:pPr algn="just" fontAlgn="t"/>
            <a:r>
              <a:rPr lang="en-US" dirty="0"/>
              <a:t>	</a:t>
            </a:r>
            <a:r>
              <a:rPr lang="en-US" dirty="0" smtClean="0"/>
              <a:t>				</a:t>
            </a:r>
            <a:r>
              <a:rPr lang="en-US" dirty="0" smtClean="0"/>
              <a:t>both </a:t>
            </a:r>
            <a:r>
              <a:rPr lang="en-US" dirty="0" smtClean="0"/>
              <a:t>user and Admin </a:t>
            </a:r>
            <a:r>
              <a:rPr lang="en-US" dirty="0" smtClean="0"/>
              <a:t>side and </a:t>
            </a:r>
            <a:r>
              <a:rPr lang="en-US" dirty="0" smtClean="0"/>
              <a:t>drawing dataflow diagrams.</a:t>
            </a:r>
          </a:p>
          <a:p>
            <a:pPr algn="just" fontAlgn="t"/>
            <a:endParaRPr lang="en-US" dirty="0" smtClean="0"/>
          </a:p>
          <a:p>
            <a:pPr algn="just" fontAlgn="t">
              <a:buFont typeface="Arial" pitchFamily="34" charset="0"/>
              <a:buChar char="•"/>
            </a:pPr>
            <a:r>
              <a:rPr lang="en-US" dirty="0" smtClean="0"/>
              <a:t> K SRAVAN KUMAR : Frontend design and preparing </a:t>
            </a:r>
            <a:r>
              <a:rPr lang="en-US" dirty="0" smtClean="0"/>
              <a:t>dataflow </a:t>
            </a:r>
            <a:r>
              <a:rPr lang="en-US" dirty="0"/>
              <a:t>diagrams </a:t>
            </a:r>
            <a:r>
              <a:rPr lang="en-US" dirty="0" smtClean="0"/>
              <a:t>and ER </a:t>
            </a:r>
            <a:r>
              <a:rPr lang="en-US" dirty="0" smtClean="0"/>
              <a:t>diagram.</a:t>
            </a:r>
          </a:p>
          <a:p>
            <a:pPr algn="just" fontAlgn="t">
              <a:buFont typeface="Arial" pitchFamily="34" charset="0"/>
              <a:buChar char="•"/>
            </a:pPr>
            <a:endParaRPr lang="en-US" dirty="0" smtClean="0"/>
          </a:p>
          <a:p>
            <a:pPr algn="just" fontAlgn="t">
              <a:buFont typeface="Arial" pitchFamily="34" charset="0"/>
              <a:buChar char="•"/>
            </a:pPr>
            <a:r>
              <a:rPr lang="en-US" dirty="0" smtClean="0"/>
              <a:t> G KIRAN KUMAR : Frontend design and preparing </a:t>
            </a:r>
            <a:r>
              <a:rPr lang="en-US" dirty="0" err="1" smtClean="0"/>
              <a:t>usecase</a:t>
            </a:r>
            <a:r>
              <a:rPr lang="en-US" dirty="0" smtClean="0"/>
              <a:t> diagrams and architecture </a:t>
            </a:r>
          </a:p>
          <a:p>
            <a:pPr algn="just" fontAlgn="t"/>
            <a:r>
              <a:rPr lang="en-US" dirty="0" smtClean="0"/>
              <a:t>                                  </a:t>
            </a:r>
            <a:r>
              <a:rPr lang="en-US" dirty="0" smtClean="0"/>
              <a:t>design with security.</a:t>
            </a:r>
            <a:endParaRPr lang="en-US" dirty="0" smtClean="0"/>
          </a:p>
          <a:p>
            <a:pPr algn="just"/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07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625" y="636810"/>
            <a:ext cx="3083975" cy="722090"/>
          </a:xfrm>
        </p:spPr>
        <p:txBody>
          <a:bodyPr/>
          <a:lstStyle/>
          <a:p>
            <a:r>
              <a:rPr lang="en-IN" dirty="0" smtClean="0"/>
              <a:t>Abstract: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346200"/>
            <a:ext cx="10210800" cy="52451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Student can install mobile application on his personal device and can have glance about the upcoming and results of the conducted placements.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He can have view of the requirements for the company.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 He can also have a glance of the attendance view and academic profile in his hand.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The application will be determining the eligibility of the logged in candidate.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 Admin can have the dashboard for controlling and mailing the updates to the students.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/>
              <a:t>Admin will receive the notifications for the changes to be done according to the student requests.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3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40838" y="739511"/>
            <a:ext cx="399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Results obtained:</a:t>
            </a:r>
            <a:endParaRPr lang="en-IN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082800" y="1485900"/>
            <a:ext cx="9563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IN" sz="2400" dirty="0" smtClean="0"/>
              <a:t>User can install mobile application on devices based on android/ </a:t>
            </a:r>
            <a:r>
              <a:rPr lang="en-IN" sz="2400" dirty="0" err="1" smtClean="0"/>
              <a:t>ios</a:t>
            </a:r>
            <a:r>
              <a:rPr lang="en-IN" sz="2400" dirty="0" smtClean="0"/>
              <a:t>/ windows  Operating systems.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IN" sz="2400" dirty="0" smtClean="0"/>
              <a:t>User can get placement notification updates.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IN" sz="2400" dirty="0" smtClean="0"/>
              <a:t>User can manipulate his own profile with admin approval.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IN" sz="2400" dirty="0" smtClean="0"/>
              <a:t>User can have career graphs based on their performance.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"/>
            </a:pPr>
            <a:r>
              <a:rPr lang="en-IN" sz="2400" dirty="0" smtClean="0"/>
              <a:t>Admin can process student data using filters.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099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6557" y="895350"/>
            <a:ext cx="10605443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74138" y="320411"/>
            <a:ext cx="399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Results obtained: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31288" y="282311"/>
            <a:ext cx="399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Results obtained: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288" y="977753"/>
            <a:ext cx="10458876" cy="5880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97846" y="969858"/>
            <a:ext cx="10605443" cy="572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574138" y="320411"/>
            <a:ext cx="399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Results obtained: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" name="Picture 4" descr="app_screenshot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67" y="891824"/>
            <a:ext cx="3206044" cy="55315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3638" y="225161"/>
            <a:ext cx="399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Results obtained:</a:t>
            </a:r>
            <a:endParaRPr lang="en-IN" sz="3600" dirty="0"/>
          </a:p>
        </p:txBody>
      </p:sp>
      <p:pic>
        <p:nvPicPr>
          <p:cNvPr id="1026" name="Picture 2" descr="C:\Users\Administrator\Pictures\New folder\Capture4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95497" y="880532"/>
            <a:ext cx="3438525" cy="5497689"/>
          </a:xfrm>
          <a:prstGeom prst="rect">
            <a:avLst/>
          </a:prstGeom>
          <a:noFill/>
        </p:spPr>
      </p:pic>
      <p:pic>
        <p:nvPicPr>
          <p:cNvPr id="1027" name="Picture 3" descr="C:\Users\Administrator\Pictures\New folder\Capture5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8429096" y="869244"/>
            <a:ext cx="3514548" cy="54976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" name="Picture 2" descr="app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403" y="742152"/>
            <a:ext cx="3000794" cy="5715798"/>
          </a:xfrm>
          <a:prstGeom prst="rect">
            <a:avLst/>
          </a:prstGeom>
        </p:spPr>
      </p:pic>
      <p:pic>
        <p:nvPicPr>
          <p:cNvPr id="4" name="Picture 3" descr="app_screenshot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679" y="809227"/>
            <a:ext cx="3162742" cy="5696745"/>
          </a:xfrm>
          <a:prstGeom prst="rect">
            <a:avLst/>
          </a:prstGeom>
        </p:spPr>
      </p:pic>
      <p:pic>
        <p:nvPicPr>
          <p:cNvPr id="5" name="Picture 4" descr="app_screenshot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161" y="733024"/>
            <a:ext cx="3067478" cy="573485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3638" y="225161"/>
            <a:ext cx="3991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Results obtained: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" name="Picture 2" descr="app_screenshot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466" y="737790"/>
            <a:ext cx="3172268" cy="5687219"/>
          </a:xfrm>
          <a:prstGeom prst="rect">
            <a:avLst/>
          </a:prstGeom>
        </p:spPr>
      </p:pic>
      <p:pic>
        <p:nvPicPr>
          <p:cNvPr id="4" name="Picture 3" descr="app_screenshot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040" y="713977"/>
            <a:ext cx="3010320" cy="5696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5088" y="644261"/>
            <a:ext cx="23936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Results </a:t>
            </a:r>
          </a:p>
          <a:p>
            <a:r>
              <a:rPr lang="en-IN" sz="3600" dirty="0" smtClean="0"/>
              <a:t>obtained: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20523" y="795597"/>
            <a:ext cx="279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/>
              <a:t>References</a:t>
            </a:r>
            <a:r>
              <a:rPr lang="en-IN" sz="2400" dirty="0" smtClean="0"/>
              <a:t>: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893512" y="2329841"/>
            <a:ext cx="41713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´"/>
            </a:pPr>
            <a:r>
              <a:rPr lang="en-IN" sz="2000" u="sng" dirty="0" smtClean="0">
                <a:solidFill>
                  <a:schemeClr val="accent1"/>
                </a:solidFill>
                <a:hlinkClick r:id="rId2"/>
              </a:rPr>
              <a:t>www.developer.android.com</a:t>
            </a:r>
            <a:endParaRPr lang="en-IN" sz="2000" u="sng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´"/>
            </a:pPr>
            <a:r>
              <a:rPr lang="en-IN" sz="2000" u="sng" dirty="0" smtClean="0">
                <a:solidFill>
                  <a:schemeClr val="accent1"/>
                </a:solidFill>
                <a:hlinkClick r:id="rId3"/>
              </a:rPr>
              <a:t>www.stackoverflow.com</a:t>
            </a:r>
            <a:endParaRPr lang="en-IN" sz="2000" u="sng" dirty="0" smtClean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´"/>
            </a:pPr>
            <a:r>
              <a:rPr lang="en-IN" sz="2000" u="sng" dirty="0" smtClean="0">
                <a:solidFill>
                  <a:schemeClr val="accent1"/>
                </a:solidFill>
              </a:rPr>
              <a:t>Internet Open source 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Font typeface="Wingdings 3" panose="05040102010807070707" pitchFamily="18" charset="2"/>
              <a:buChar char="´"/>
            </a:pPr>
            <a:endParaRPr lang="en-IN" sz="20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3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41821" y="1852863"/>
            <a:ext cx="3236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 smtClean="0">
                <a:solidFill>
                  <a:schemeClr val="accent1"/>
                </a:solidFill>
              </a:rPr>
              <a:t>Thank You</a:t>
            </a:r>
            <a:endParaRPr lang="en-IN" sz="4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8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004" y="0"/>
            <a:ext cx="9185425" cy="6858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36350" y="724258"/>
            <a:ext cx="3629745" cy="49217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Use case Diagram</a:t>
            </a:r>
            <a:endParaRPr lang="en-US" sz="2800" dirty="0"/>
          </a:p>
        </p:txBody>
      </p:sp>
      <p:sp>
        <p:nvSpPr>
          <p:cNvPr id="2" name="Oval 1"/>
          <p:cNvSpPr/>
          <p:nvPr/>
        </p:nvSpPr>
        <p:spPr>
          <a:xfrm>
            <a:off x="4728410" y="5570621"/>
            <a:ext cx="1443790" cy="601579"/>
          </a:xfrm>
          <a:prstGeom prst="ellipse">
            <a:avLst/>
          </a:prstGeom>
          <a:solidFill>
            <a:srgbClr val="FADC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5005136" y="5686744"/>
            <a:ext cx="89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88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9072" y="715785"/>
            <a:ext cx="876300" cy="455038"/>
          </a:xfrm>
        </p:spPr>
        <p:txBody>
          <a:bodyPr/>
          <a:lstStyle/>
          <a:p>
            <a:fld id="{629637A9-119A-49DA-BD12-AAC58B377D80}" type="slidenum">
              <a:rPr lang="en-US" smtClean="0"/>
              <a:pPr/>
              <a:t>4</a:t>
            </a:fld>
            <a:endParaRPr lang="en-US" sz="1200" dirty="0"/>
          </a:p>
        </p:txBody>
      </p:sp>
      <p:sp>
        <p:nvSpPr>
          <p:cNvPr id="11" name="Rounded Rectangle 10"/>
          <p:cNvSpPr/>
          <p:nvPr/>
        </p:nvSpPr>
        <p:spPr>
          <a:xfrm>
            <a:off x="9942096" y="1760612"/>
            <a:ext cx="190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Admin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970296" y="4351412"/>
            <a:ext cx="19050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Drive</a:t>
            </a:r>
            <a:endParaRPr lang="en-US" sz="1400" dirty="0"/>
          </a:p>
        </p:txBody>
      </p:sp>
      <p:sp>
        <p:nvSpPr>
          <p:cNvPr id="13" name="Flowchart: Decision 12"/>
          <p:cNvSpPr/>
          <p:nvPr/>
        </p:nvSpPr>
        <p:spPr>
          <a:xfrm>
            <a:off x="7092615" y="1608212"/>
            <a:ext cx="2163681" cy="993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Managed by</a:t>
            </a:r>
            <a:endParaRPr lang="en-US" sz="1400" dirty="0"/>
          </a:p>
        </p:txBody>
      </p:sp>
      <p:sp>
        <p:nvSpPr>
          <p:cNvPr id="14" name="Flowchart: Decision 13"/>
          <p:cNvSpPr/>
          <p:nvPr/>
        </p:nvSpPr>
        <p:spPr>
          <a:xfrm>
            <a:off x="9484896" y="4199012"/>
            <a:ext cx="2362200" cy="993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r>
              <a:rPr lang="en-US" sz="1400" dirty="0" smtClean="0"/>
              <a:t>Placement</a:t>
            </a:r>
          </a:p>
          <a:p>
            <a:pPr algn="ctr"/>
            <a:r>
              <a:rPr lang="en-US" sz="1400" dirty="0" smtClean="0"/>
              <a:t>Activity</a:t>
            </a:r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4379496" y="4351412"/>
            <a:ext cx="1524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Company Name</a:t>
            </a:r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8646696" y="236612"/>
            <a:ext cx="14478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User_id</a:t>
            </a:r>
            <a:endParaRPr lang="en-US" sz="1400" dirty="0"/>
          </a:p>
        </p:txBody>
      </p:sp>
      <p:sp>
        <p:nvSpPr>
          <p:cNvPr id="25" name="Oval 24"/>
          <p:cNvSpPr/>
          <p:nvPr/>
        </p:nvSpPr>
        <p:spPr>
          <a:xfrm>
            <a:off x="10246896" y="312812"/>
            <a:ext cx="16002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Password</a:t>
            </a:r>
          </a:p>
        </p:txBody>
      </p:sp>
      <p:sp>
        <p:nvSpPr>
          <p:cNvPr id="26" name="Oval 25"/>
          <p:cNvSpPr/>
          <p:nvPr/>
        </p:nvSpPr>
        <p:spPr>
          <a:xfrm>
            <a:off x="7884696" y="5875412"/>
            <a:ext cx="1295400" cy="6096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CGPA</a:t>
            </a:r>
          </a:p>
        </p:txBody>
      </p:sp>
      <p:sp>
        <p:nvSpPr>
          <p:cNvPr id="27" name="Oval 26"/>
          <p:cNvSpPr/>
          <p:nvPr/>
        </p:nvSpPr>
        <p:spPr>
          <a:xfrm>
            <a:off x="5827296" y="5875412"/>
            <a:ext cx="19050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Minimum</a:t>
            </a:r>
          </a:p>
          <a:p>
            <a:pPr algn="ctr"/>
            <a:r>
              <a:rPr lang="en-US" sz="1400" dirty="0"/>
              <a:t>qualification</a:t>
            </a:r>
          </a:p>
        </p:txBody>
      </p:sp>
      <p:sp>
        <p:nvSpPr>
          <p:cNvPr id="28" name="Oval 27"/>
          <p:cNvSpPr/>
          <p:nvPr/>
        </p:nvSpPr>
        <p:spPr>
          <a:xfrm>
            <a:off x="4722396" y="5265812"/>
            <a:ext cx="1333500" cy="7620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Location Type</a:t>
            </a:r>
            <a:endParaRPr lang="en-US" sz="1400" dirty="0"/>
          </a:p>
        </p:txBody>
      </p:sp>
      <p:sp>
        <p:nvSpPr>
          <p:cNvPr id="29" name="Oval 28"/>
          <p:cNvSpPr/>
          <p:nvPr/>
        </p:nvSpPr>
        <p:spPr>
          <a:xfrm>
            <a:off x="9561096" y="5951612"/>
            <a:ext cx="1447800" cy="6858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Package</a:t>
            </a:r>
          </a:p>
        </p:txBody>
      </p:sp>
      <p:cxnSp>
        <p:nvCxnSpPr>
          <p:cNvPr id="33" name="Straight Connector 32"/>
          <p:cNvCxnSpPr>
            <a:stCxn id="13" idx="3"/>
            <a:endCxn id="11" idx="1"/>
          </p:cNvCxnSpPr>
          <p:nvPr/>
        </p:nvCxnSpPr>
        <p:spPr>
          <a:xfrm>
            <a:off x="9256296" y="2105036"/>
            <a:ext cx="685800" cy="3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520615" y="240613"/>
            <a:ext cx="4572000" cy="3505200"/>
            <a:chOff x="2931696" y="236612"/>
            <a:chExt cx="4572000" cy="3505200"/>
          </a:xfrm>
        </p:grpSpPr>
        <p:sp>
          <p:nvSpPr>
            <p:cNvPr id="8" name="Rounded Rectangle 7"/>
            <p:cNvSpPr/>
            <p:nvPr/>
          </p:nvSpPr>
          <p:spPr>
            <a:xfrm>
              <a:off x="4760496" y="1684412"/>
              <a:ext cx="1905000" cy="762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Student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455696" y="2979812"/>
              <a:ext cx="1143000" cy="762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CGPA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3007896" y="312812"/>
              <a:ext cx="1371600" cy="609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Name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3007896" y="1989212"/>
              <a:ext cx="1143000" cy="533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</a:t>
              </a:r>
              <a:r>
                <a:rPr lang="en-US" sz="1400" baseline="30000" dirty="0"/>
                <a:t>th_%</a:t>
              </a:r>
              <a:endParaRPr lang="en-US" sz="14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4531896" y="236612"/>
              <a:ext cx="1447800" cy="609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Branch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6208296" y="312812"/>
              <a:ext cx="1295400" cy="609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DOB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2931696" y="1227212"/>
              <a:ext cx="1524000" cy="533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Email_id</a:t>
              </a:r>
              <a:endParaRPr lang="en-US" sz="1400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827296" y="2903612"/>
              <a:ext cx="1447800" cy="6858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Arrears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084096" y="2675012"/>
              <a:ext cx="1143000" cy="5334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</a:t>
              </a:r>
              <a:r>
                <a:rPr lang="en-US" sz="1400" baseline="30000" dirty="0"/>
                <a:t>th_%</a:t>
              </a:r>
              <a:endParaRPr lang="en-US" sz="1400" dirty="0"/>
            </a:p>
          </p:txBody>
        </p:sp>
        <p:cxnSp>
          <p:nvCxnSpPr>
            <p:cNvPr id="30" name="Straight Connector 29"/>
            <p:cNvCxnSpPr>
              <a:stCxn id="8" idx="3"/>
              <a:endCxn id="13" idx="1"/>
            </p:cNvCxnSpPr>
            <p:nvPr/>
          </p:nvCxnSpPr>
          <p:spPr>
            <a:xfrm>
              <a:off x="6665496" y="2065412"/>
              <a:ext cx="838200" cy="356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6665496" y="1913012"/>
              <a:ext cx="1524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 flipH="1" flipV="1">
              <a:off x="6665496" y="2065412"/>
              <a:ext cx="1524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6" idx="4"/>
              <a:endCxn id="8" idx="0"/>
            </p:cNvCxnSpPr>
            <p:nvPr/>
          </p:nvCxnSpPr>
          <p:spPr>
            <a:xfrm rot="16200000" flipH="1">
              <a:off x="4322346" y="293762"/>
              <a:ext cx="762000" cy="2019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0" idx="6"/>
              <a:endCxn id="8" idx="1"/>
            </p:cNvCxnSpPr>
            <p:nvPr/>
          </p:nvCxnSpPr>
          <p:spPr>
            <a:xfrm>
              <a:off x="4455696" y="1493912"/>
              <a:ext cx="304800" cy="571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17" idx="6"/>
              <a:endCxn id="8" idx="1"/>
            </p:cNvCxnSpPr>
            <p:nvPr/>
          </p:nvCxnSpPr>
          <p:spPr>
            <a:xfrm flipV="1">
              <a:off x="4150896" y="2065412"/>
              <a:ext cx="609600" cy="1905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2" idx="6"/>
              <a:endCxn id="8" idx="2"/>
            </p:cNvCxnSpPr>
            <p:nvPr/>
          </p:nvCxnSpPr>
          <p:spPr>
            <a:xfrm flipV="1">
              <a:off x="4227096" y="2446412"/>
              <a:ext cx="1485900" cy="4953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5" idx="0"/>
              <a:endCxn id="8" idx="2"/>
            </p:cNvCxnSpPr>
            <p:nvPr/>
          </p:nvCxnSpPr>
          <p:spPr>
            <a:xfrm rot="5400000" flipH="1" flipV="1">
              <a:off x="5103396" y="2370212"/>
              <a:ext cx="5334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21" idx="0"/>
              <a:endCxn id="8" idx="2"/>
            </p:cNvCxnSpPr>
            <p:nvPr/>
          </p:nvCxnSpPr>
          <p:spPr>
            <a:xfrm rot="16200000" flipV="1">
              <a:off x="5903496" y="2255912"/>
              <a:ext cx="4572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8" idx="4"/>
              <a:endCxn id="8" idx="0"/>
            </p:cNvCxnSpPr>
            <p:nvPr/>
          </p:nvCxnSpPr>
          <p:spPr>
            <a:xfrm rot="16200000" flipH="1">
              <a:off x="5065296" y="1036712"/>
              <a:ext cx="8382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19" idx="4"/>
              <a:endCxn id="8" idx="0"/>
            </p:cNvCxnSpPr>
            <p:nvPr/>
          </p:nvCxnSpPr>
          <p:spPr>
            <a:xfrm rot="5400000">
              <a:off x="5903496" y="731912"/>
              <a:ext cx="7620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/>
          <p:cNvCxnSpPr>
            <a:stCxn id="24" idx="4"/>
            <a:endCxn id="11" idx="0"/>
          </p:cNvCxnSpPr>
          <p:nvPr/>
        </p:nvCxnSpPr>
        <p:spPr>
          <a:xfrm rot="16200000" flipH="1">
            <a:off x="9751596" y="617612"/>
            <a:ext cx="7620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4"/>
            <a:endCxn id="11" idx="0"/>
          </p:cNvCxnSpPr>
          <p:nvPr/>
        </p:nvCxnSpPr>
        <p:spPr>
          <a:xfrm rot="5400000">
            <a:off x="10627896" y="1341512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1"/>
            <a:endCxn id="12" idx="3"/>
          </p:cNvCxnSpPr>
          <p:nvPr/>
        </p:nvCxnSpPr>
        <p:spPr>
          <a:xfrm rot="10800000" flipV="1">
            <a:off x="8875296" y="4695836"/>
            <a:ext cx="609600" cy="36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9903996" y="3322712"/>
            <a:ext cx="1828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23" idx="6"/>
            <a:endCxn id="12" idx="1"/>
          </p:cNvCxnSpPr>
          <p:nvPr/>
        </p:nvCxnSpPr>
        <p:spPr>
          <a:xfrm>
            <a:off x="5903496" y="4732412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6"/>
            <a:endCxn id="12" idx="2"/>
          </p:cNvCxnSpPr>
          <p:nvPr/>
        </p:nvCxnSpPr>
        <p:spPr>
          <a:xfrm flipV="1">
            <a:off x="6055896" y="5113412"/>
            <a:ext cx="18669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0"/>
            <a:endCxn id="12" idx="2"/>
          </p:cNvCxnSpPr>
          <p:nvPr/>
        </p:nvCxnSpPr>
        <p:spPr>
          <a:xfrm rot="5400000" flipH="1" flipV="1">
            <a:off x="6970296" y="4922912"/>
            <a:ext cx="762000" cy="114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6" idx="0"/>
            <a:endCxn id="12" idx="2"/>
          </p:cNvCxnSpPr>
          <p:nvPr/>
        </p:nvCxnSpPr>
        <p:spPr>
          <a:xfrm rot="16200000" flipV="1">
            <a:off x="7846596" y="5189612"/>
            <a:ext cx="762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9" idx="0"/>
            <a:endCxn id="12" idx="2"/>
          </p:cNvCxnSpPr>
          <p:nvPr/>
        </p:nvCxnSpPr>
        <p:spPr>
          <a:xfrm rot="16200000" flipV="1">
            <a:off x="8684796" y="4351412"/>
            <a:ext cx="838200" cy="236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1260" y="1194887"/>
            <a:ext cx="2521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ER-Diagram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485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859" y="132622"/>
            <a:ext cx="10471359" cy="649677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165" y="541696"/>
            <a:ext cx="3629745" cy="492171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Data Flow Diagram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7529885" y="3522428"/>
            <a:ext cx="349858" cy="214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04814" y="4581277"/>
            <a:ext cx="349858" cy="214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311" y="118187"/>
            <a:ext cx="9958225" cy="653327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747" y="478173"/>
            <a:ext cx="3629745" cy="492171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Data Flow Diagram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335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318" y="540416"/>
            <a:ext cx="3629745" cy="492171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Data Flow Diagram</a:t>
            </a:r>
            <a:endParaRPr lang="en-US" sz="28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79" y="1152907"/>
            <a:ext cx="7021159" cy="5303676"/>
          </a:xfrm>
        </p:spPr>
      </p:pic>
    </p:spTree>
    <p:extLst>
      <p:ext uri="{BB962C8B-B14F-4D97-AF65-F5344CB8AC3E}">
        <p14:creationId xmlns:p14="http://schemas.microsoft.com/office/powerpoint/2010/main" val="402354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318" y="540416"/>
            <a:ext cx="3629745" cy="492171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Data Flow Diagram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232" y="2106827"/>
            <a:ext cx="9339269" cy="2876495"/>
          </a:xfrm>
        </p:spPr>
      </p:pic>
      <p:sp>
        <p:nvSpPr>
          <p:cNvPr id="6" name="Rectangle 5"/>
          <p:cNvSpPr/>
          <p:nvPr/>
        </p:nvSpPr>
        <p:spPr>
          <a:xfrm>
            <a:off x="2595934" y="3379092"/>
            <a:ext cx="1880816" cy="331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2643559" y="3341727"/>
            <a:ext cx="2143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 Conversion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48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318" y="540416"/>
            <a:ext cx="3629745" cy="492171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Data Flow Diagram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210" y="1032587"/>
            <a:ext cx="7423485" cy="5763431"/>
          </a:xfrm>
        </p:spPr>
      </p:pic>
      <p:sp>
        <p:nvSpPr>
          <p:cNvPr id="5" name="Rectangle 4"/>
          <p:cNvSpPr/>
          <p:nvPr/>
        </p:nvSpPr>
        <p:spPr>
          <a:xfrm>
            <a:off x="6377360" y="4236803"/>
            <a:ext cx="349858" cy="214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244135" y="4236802"/>
            <a:ext cx="349858" cy="2146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47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464</TotalTime>
  <Words>658</Words>
  <Application>Microsoft Office PowerPoint</Application>
  <PresentationFormat>Widescreen</PresentationFormat>
  <Paragraphs>166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CAREER ASSISTANT</vt:lpstr>
      <vt:lpstr>Abstract:</vt:lpstr>
      <vt:lpstr>PowerPoint Presentation</vt:lpstr>
      <vt:lpstr>PowerPoint Presentation</vt:lpstr>
      <vt:lpstr>Data Flow Diagram</vt:lpstr>
      <vt:lpstr>Data Flow Diagram</vt:lpstr>
      <vt:lpstr>Data Flow Diagram</vt:lpstr>
      <vt:lpstr>Data Flow Diagram</vt:lpstr>
      <vt:lpstr>Data Flow Diagram</vt:lpstr>
      <vt:lpstr>Data Flow Diagram</vt:lpstr>
      <vt:lpstr>Data Flow Diagram</vt:lpstr>
      <vt:lpstr>Data Flow Diagram</vt:lpstr>
      <vt:lpstr>PowerPoint Presentation</vt:lpstr>
      <vt:lpstr>PowerPoint Presentation</vt:lpstr>
      <vt:lpstr>PowerPoint Presentation</vt:lpstr>
      <vt:lpstr>Algorithm – Binary Search Used in Smart Search</vt:lpstr>
      <vt:lpstr>Continued…</vt:lpstr>
      <vt:lpstr>Continued..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ASSISTANCE</dc:title>
  <dc:creator>C R S KARTHIK</dc:creator>
  <cp:lastModifiedBy>C R S KARTHIK</cp:lastModifiedBy>
  <cp:revision>114</cp:revision>
  <dcterms:created xsi:type="dcterms:W3CDTF">2015-03-02T04:33:11Z</dcterms:created>
  <dcterms:modified xsi:type="dcterms:W3CDTF">2015-04-09T05:24:33Z</dcterms:modified>
</cp:coreProperties>
</file>