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418673ec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418673ec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418673ec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418673ec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418673ec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418673ec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418673ec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418673ec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418673ec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418673ec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418673ec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418673ec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42212326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4221232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2198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Steady Improvement</a:t>
            </a:r>
            <a:endParaRPr>
              <a:solidFill>
                <a:schemeClr val="accent2"/>
              </a:solidFill>
            </a:endParaRPr>
          </a:p>
        </p:txBody>
      </p:sp>
      <p:sp>
        <p:nvSpPr>
          <p:cNvPr id="135" name="Google Shape;135;p13"/>
          <p:cNvSpPr txBox="1"/>
          <p:nvPr>
            <p:ph idx="1" type="subTitle"/>
          </p:nvPr>
        </p:nvSpPr>
        <p:spPr>
          <a:xfrm>
            <a:off x="5083950" y="3924925"/>
            <a:ext cx="3470700" cy="506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accent2"/>
                </a:solidFill>
              </a:rPr>
              <a:t>Increasing productivity through a Scrum-Agile Approach</a:t>
            </a:r>
            <a:endParaRPr>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Team Member Roles</a:t>
            </a:r>
            <a:endParaRPr>
              <a:solidFill>
                <a:schemeClr val="accent2"/>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2"/>
                </a:solidFill>
              </a:rPr>
              <a:t>Product Owne</a:t>
            </a:r>
            <a:r>
              <a:rPr lang="en">
                <a:solidFill>
                  <a:schemeClr val="accent2"/>
                </a:solidFill>
              </a:rPr>
              <a:t>r</a:t>
            </a:r>
            <a:r>
              <a:rPr lang="en"/>
              <a:t> - Identifies goals and holds responsibility for seeing the backlog is handled by the team. They are also responsible for ensuring they get the best work out of their team.</a:t>
            </a:r>
            <a:br>
              <a:rPr lang="en"/>
            </a:br>
            <a:br>
              <a:rPr lang="en"/>
            </a:br>
            <a:r>
              <a:rPr b="1" lang="en">
                <a:solidFill>
                  <a:schemeClr val="accent2"/>
                </a:solidFill>
              </a:rPr>
              <a:t>Scrum Master</a:t>
            </a:r>
            <a:r>
              <a:rPr lang="en"/>
              <a:t> - Their primary focus is to help the team improve effectiveness. This is done through using Scrum practices. Part of that is regular meetings, coaching, assist with planning, and often encouraging communication between teams</a:t>
            </a:r>
            <a:br>
              <a:rPr lang="en"/>
            </a:br>
            <a:br>
              <a:rPr lang="en"/>
            </a:br>
            <a:r>
              <a:rPr b="1" lang="en">
                <a:solidFill>
                  <a:schemeClr val="accent2"/>
                </a:solidFill>
              </a:rPr>
              <a:t>Development</a:t>
            </a:r>
            <a:r>
              <a:rPr lang="en"/>
              <a:t> -  The people responsible for building the product, testing it and making updates that the product owner and scrum master request. They also take part in planning and design alongside </a:t>
            </a:r>
            <a:r>
              <a:rPr lang="en"/>
              <a:t>the</a:t>
            </a:r>
            <a:r>
              <a:rPr lang="en"/>
              <a:t> Scrum Master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Agile lifecycle</a:t>
            </a:r>
            <a:endParaRPr>
              <a:solidFill>
                <a:schemeClr val="accent2"/>
              </a:solidFill>
            </a:endParaRPr>
          </a:p>
        </p:txBody>
      </p:sp>
      <p:sp>
        <p:nvSpPr>
          <p:cNvPr id="147" name="Google Shape;147;p15"/>
          <p:cNvSpPr txBox="1"/>
          <p:nvPr/>
        </p:nvSpPr>
        <p:spPr>
          <a:xfrm>
            <a:off x="4611400" y="345375"/>
            <a:ext cx="400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Lato"/>
                <a:ea typeface="Lato"/>
                <a:cs typeface="Lato"/>
                <a:sym typeface="Lato"/>
              </a:rPr>
              <a:t>Now we will look at the Lifecycle of the Agile Approach.</a:t>
            </a:r>
            <a:endParaRPr>
              <a:solidFill>
                <a:schemeClr val="dk2"/>
              </a:solidFill>
              <a:latin typeface="Lato"/>
              <a:ea typeface="Lato"/>
              <a:cs typeface="Lato"/>
              <a:sym typeface="Lato"/>
            </a:endParaRPr>
          </a:p>
        </p:txBody>
      </p:sp>
      <p:pic>
        <p:nvPicPr>
          <p:cNvPr id="148" name="Google Shape;148;p15"/>
          <p:cNvPicPr preferRelativeResize="0"/>
          <p:nvPr/>
        </p:nvPicPr>
        <p:blipFill>
          <a:blip r:embed="rId3">
            <a:alphaModFix/>
          </a:blip>
          <a:stretch>
            <a:fillRect/>
          </a:stretch>
        </p:blipFill>
        <p:spPr>
          <a:xfrm>
            <a:off x="1626837" y="1926675"/>
            <a:ext cx="5890324" cy="3077450"/>
          </a:xfrm>
          <a:prstGeom prst="rect">
            <a:avLst/>
          </a:prstGeom>
          <a:noFill/>
          <a:ln>
            <a:noFill/>
          </a:ln>
        </p:spPr>
      </p:pic>
      <p:sp>
        <p:nvSpPr>
          <p:cNvPr id="149" name="Google Shape;149;p15"/>
          <p:cNvSpPr txBox="1"/>
          <p:nvPr/>
        </p:nvSpPr>
        <p:spPr>
          <a:xfrm>
            <a:off x="4611400" y="960975"/>
            <a:ext cx="441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Lato"/>
                <a:ea typeface="Lato"/>
                <a:cs typeface="Lato"/>
                <a:sym typeface="Lato"/>
              </a:rPr>
              <a:t>Why does it work?</a:t>
            </a:r>
            <a:br>
              <a:rPr lang="en">
                <a:solidFill>
                  <a:schemeClr val="dk2"/>
                </a:solidFill>
                <a:latin typeface="Lato"/>
                <a:ea typeface="Lato"/>
                <a:cs typeface="Lato"/>
                <a:sym typeface="Lato"/>
              </a:rPr>
            </a:br>
            <a:r>
              <a:rPr lang="en">
                <a:solidFill>
                  <a:schemeClr val="dk2"/>
                </a:solidFill>
                <a:latin typeface="Lato"/>
                <a:ea typeface="Lato"/>
                <a:cs typeface="Lato"/>
                <a:sym typeface="Lato"/>
              </a:rPr>
              <a:t>How does it improve the process?</a:t>
            </a:r>
            <a:br>
              <a:rPr lang="en">
                <a:solidFill>
                  <a:schemeClr val="dk2"/>
                </a:solidFill>
                <a:latin typeface="Lato"/>
                <a:ea typeface="Lato"/>
                <a:cs typeface="Lato"/>
                <a:sym typeface="Lato"/>
              </a:rPr>
            </a:br>
            <a:r>
              <a:rPr lang="en">
                <a:solidFill>
                  <a:schemeClr val="dk2"/>
                </a:solidFill>
                <a:latin typeface="Lato"/>
                <a:ea typeface="Lato"/>
                <a:cs typeface="Lato"/>
                <a:sym typeface="Lato"/>
              </a:rPr>
              <a:t>Can it really improve our product that much?</a:t>
            </a:r>
            <a:endParaRPr>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Steps 1-4</a:t>
            </a:r>
            <a:endParaRPr>
              <a:solidFill>
                <a:schemeClr val="accent2"/>
              </a:solidFill>
            </a:endParaRPr>
          </a:p>
        </p:txBody>
      </p:sp>
      <p:sp>
        <p:nvSpPr>
          <p:cNvPr id="155" name="Google Shape;155;p16"/>
          <p:cNvSpPr txBox="1"/>
          <p:nvPr>
            <p:ph idx="1" type="body"/>
          </p:nvPr>
        </p:nvSpPr>
        <p:spPr>
          <a:xfrm>
            <a:off x="902075" y="1721050"/>
            <a:ext cx="7797900" cy="5823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solidFill>
                  <a:schemeClr val="accent2"/>
                </a:solidFill>
              </a:rPr>
              <a:t>1 - Concept</a:t>
            </a:r>
            <a:r>
              <a:rPr lang="en"/>
              <a:t>: Gather </a:t>
            </a:r>
            <a:r>
              <a:rPr lang="en"/>
              <a:t>information</a:t>
            </a:r>
            <a:r>
              <a:rPr lang="en"/>
              <a:t> and formulate a plan. They discuss what the project goals are and how to solve them.</a:t>
            </a:r>
            <a:endParaRPr/>
          </a:p>
        </p:txBody>
      </p:sp>
      <p:sp>
        <p:nvSpPr>
          <p:cNvPr id="156" name="Google Shape;156;p16"/>
          <p:cNvSpPr txBox="1"/>
          <p:nvPr/>
        </p:nvSpPr>
        <p:spPr>
          <a:xfrm>
            <a:off x="902075" y="2303350"/>
            <a:ext cx="7797900" cy="7851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2"/>
                </a:solidFill>
                <a:latin typeface="Lato"/>
                <a:ea typeface="Lato"/>
                <a:cs typeface="Lato"/>
                <a:sym typeface="Lato"/>
              </a:rPr>
              <a:t>2- Design:</a:t>
            </a:r>
            <a:r>
              <a:rPr lang="en" sz="1300">
                <a:solidFill>
                  <a:schemeClr val="lt1"/>
                </a:solidFill>
                <a:latin typeface="Lato"/>
                <a:ea typeface="Lato"/>
                <a:cs typeface="Lato"/>
                <a:sym typeface="Lato"/>
              </a:rPr>
              <a:t> The project outline is presented to the development team. Working with the project owner the team will form plans around programming language to use, how to make it functional, and a basic layout of how the program will be developed.</a:t>
            </a:r>
            <a:endParaRPr sz="1300">
              <a:solidFill>
                <a:schemeClr val="lt1"/>
              </a:solidFill>
              <a:latin typeface="Lato"/>
              <a:ea typeface="Lato"/>
              <a:cs typeface="Lato"/>
              <a:sym typeface="Lato"/>
            </a:endParaRPr>
          </a:p>
        </p:txBody>
      </p:sp>
      <p:sp>
        <p:nvSpPr>
          <p:cNvPr id="157" name="Google Shape;157;p16"/>
          <p:cNvSpPr txBox="1"/>
          <p:nvPr/>
        </p:nvSpPr>
        <p:spPr>
          <a:xfrm>
            <a:off x="902075" y="3088450"/>
            <a:ext cx="7797900" cy="7851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2"/>
                </a:solidFill>
                <a:latin typeface="Lato"/>
                <a:ea typeface="Lato"/>
                <a:cs typeface="Lato"/>
                <a:sym typeface="Lato"/>
              </a:rPr>
              <a:t>3 - Development:</a:t>
            </a:r>
            <a:r>
              <a:rPr lang="en" sz="1300">
                <a:solidFill>
                  <a:schemeClr val="lt1"/>
                </a:solidFill>
                <a:latin typeface="Lato"/>
                <a:ea typeface="Lato"/>
                <a:cs typeface="Lato"/>
                <a:sym typeface="Lato"/>
              </a:rPr>
              <a:t> The development team creates the product as outlined in the previous phases. This is where the </a:t>
            </a:r>
            <a:r>
              <a:rPr lang="en" sz="1300">
                <a:solidFill>
                  <a:schemeClr val="lt1"/>
                </a:solidFill>
                <a:latin typeface="Lato"/>
                <a:ea typeface="Lato"/>
                <a:cs typeface="Lato"/>
                <a:sym typeface="Lato"/>
              </a:rPr>
              <a:t>initial</a:t>
            </a:r>
            <a:r>
              <a:rPr lang="en" sz="1300">
                <a:solidFill>
                  <a:schemeClr val="lt1"/>
                </a:solidFill>
                <a:latin typeface="Lato"/>
                <a:ea typeface="Lato"/>
                <a:cs typeface="Lato"/>
                <a:sym typeface="Lato"/>
              </a:rPr>
              <a:t> components are made, servers setup, testing plans created, and finally user stories are taken into account to improve the product</a:t>
            </a:r>
            <a:endParaRPr sz="1300">
              <a:solidFill>
                <a:schemeClr val="lt1"/>
              </a:solidFill>
              <a:latin typeface="Lato"/>
              <a:ea typeface="Lato"/>
              <a:cs typeface="Lato"/>
              <a:sym typeface="Lato"/>
            </a:endParaRPr>
          </a:p>
        </p:txBody>
      </p:sp>
      <p:sp>
        <p:nvSpPr>
          <p:cNvPr id="158" name="Google Shape;158;p16"/>
          <p:cNvSpPr txBox="1"/>
          <p:nvPr/>
        </p:nvSpPr>
        <p:spPr>
          <a:xfrm>
            <a:off x="902075" y="3873550"/>
            <a:ext cx="7797900" cy="7851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2"/>
                </a:solidFill>
                <a:latin typeface="Lato"/>
                <a:ea typeface="Lato"/>
                <a:cs typeface="Lato"/>
                <a:sym typeface="Lato"/>
              </a:rPr>
              <a:t>4 - Integration and Testing:</a:t>
            </a:r>
            <a:r>
              <a:rPr lang="en" sz="1300">
                <a:solidFill>
                  <a:schemeClr val="lt1"/>
                </a:solidFill>
                <a:latin typeface="Lato"/>
                <a:ea typeface="Lato"/>
                <a:cs typeface="Lato"/>
                <a:sym typeface="Lato"/>
              </a:rPr>
              <a:t> During this phase the </a:t>
            </a:r>
            <a:r>
              <a:rPr lang="en" sz="1300">
                <a:solidFill>
                  <a:schemeClr val="lt1"/>
                </a:solidFill>
                <a:latin typeface="Lato"/>
                <a:ea typeface="Lato"/>
                <a:cs typeface="Lato"/>
                <a:sym typeface="Lato"/>
              </a:rPr>
              <a:t>development</a:t>
            </a:r>
            <a:r>
              <a:rPr lang="en" sz="1300">
                <a:solidFill>
                  <a:schemeClr val="lt1"/>
                </a:solidFill>
                <a:latin typeface="Lato"/>
                <a:ea typeface="Lato"/>
                <a:cs typeface="Lato"/>
                <a:sym typeface="Lato"/>
              </a:rPr>
              <a:t> that happened is put to the test. The testing team seeks out bugs, inefficiencies, and tries every test case they can to ensure that the code does not have any </a:t>
            </a:r>
            <a:r>
              <a:rPr lang="en" sz="1300">
                <a:solidFill>
                  <a:schemeClr val="lt1"/>
                </a:solidFill>
                <a:latin typeface="Lato"/>
                <a:ea typeface="Lato"/>
                <a:cs typeface="Lato"/>
                <a:sym typeface="Lato"/>
              </a:rPr>
              <a:t>inherent</a:t>
            </a:r>
            <a:r>
              <a:rPr lang="en" sz="1300">
                <a:solidFill>
                  <a:schemeClr val="lt1"/>
                </a:solidFill>
                <a:latin typeface="Lato"/>
                <a:ea typeface="Lato"/>
                <a:cs typeface="Lato"/>
                <a:sym typeface="Lato"/>
              </a:rPr>
              <a:t> issues.</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5, 6 and conclusion</a:t>
            </a:r>
            <a:endParaRPr/>
          </a:p>
        </p:txBody>
      </p:sp>
      <p:sp>
        <p:nvSpPr>
          <p:cNvPr id="164" name="Google Shape;164;p17"/>
          <p:cNvSpPr txBox="1"/>
          <p:nvPr>
            <p:ph idx="1" type="body"/>
          </p:nvPr>
        </p:nvSpPr>
        <p:spPr>
          <a:xfrm>
            <a:off x="877450" y="1586200"/>
            <a:ext cx="7803900" cy="9141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accent2"/>
                </a:solidFill>
              </a:rPr>
              <a:t>5 - Implementation and Deployment: </a:t>
            </a:r>
            <a:r>
              <a:rPr lang="en"/>
              <a:t>This is the stage where the product is finally deployed. Right before the deployment is launched there is the matter of setting the </a:t>
            </a:r>
            <a:r>
              <a:rPr lang="en"/>
              <a:t>databases, servers, and hardware that it will all run on.</a:t>
            </a:r>
            <a:endParaRPr/>
          </a:p>
        </p:txBody>
      </p:sp>
      <p:sp>
        <p:nvSpPr>
          <p:cNvPr id="165" name="Google Shape;165;p17"/>
          <p:cNvSpPr txBox="1"/>
          <p:nvPr/>
        </p:nvSpPr>
        <p:spPr>
          <a:xfrm>
            <a:off x="877450" y="2500300"/>
            <a:ext cx="7803900" cy="9852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2"/>
                </a:solidFill>
                <a:latin typeface="Lato"/>
                <a:ea typeface="Lato"/>
                <a:cs typeface="Lato"/>
                <a:sym typeface="Lato"/>
              </a:rPr>
              <a:t>6 - Review and retirement: </a:t>
            </a:r>
            <a:r>
              <a:rPr lang="en" sz="1300">
                <a:solidFill>
                  <a:schemeClr val="lt1"/>
                </a:solidFill>
                <a:latin typeface="Lato"/>
                <a:ea typeface="Lato"/>
                <a:cs typeface="Lato"/>
                <a:sym typeface="Lato"/>
              </a:rPr>
              <a:t>This is the final stage. Here is where the project goes through </a:t>
            </a:r>
            <a:r>
              <a:rPr lang="en" sz="1300">
                <a:solidFill>
                  <a:schemeClr val="lt1"/>
                </a:solidFill>
                <a:latin typeface="Lato"/>
                <a:ea typeface="Lato"/>
                <a:cs typeface="Lato"/>
                <a:sym typeface="Lato"/>
              </a:rPr>
              <a:t>maintenance</a:t>
            </a:r>
            <a:r>
              <a:rPr lang="en" sz="1300">
                <a:solidFill>
                  <a:schemeClr val="lt1"/>
                </a:solidFill>
                <a:latin typeface="Lato"/>
                <a:ea typeface="Lato"/>
                <a:cs typeface="Lato"/>
                <a:sym typeface="Lato"/>
              </a:rPr>
              <a:t>. Whenever updates happen, or changes need to made to the project the project starts over from the beginning, but this time adding onto the existing project. The retirement refers to when the project is no longer viable to maintain.</a:t>
            </a:r>
            <a:endParaRPr sz="1300">
              <a:solidFill>
                <a:schemeClr val="lt1"/>
              </a:solidFill>
              <a:latin typeface="Lato"/>
              <a:ea typeface="Lato"/>
              <a:cs typeface="Lato"/>
              <a:sym typeface="Lato"/>
            </a:endParaRPr>
          </a:p>
        </p:txBody>
      </p:sp>
      <p:sp>
        <p:nvSpPr>
          <p:cNvPr id="166" name="Google Shape;166;p17"/>
          <p:cNvSpPr txBox="1"/>
          <p:nvPr/>
        </p:nvSpPr>
        <p:spPr>
          <a:xfrm>
            <a:off x="877450" y="3485500"/>
            <a:ext cx="7803900" cy="9852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2"/>
                </a:solidFill>
                <a:latin typeface="Lato"/>
                <a:ea typeface="Lato"/>
                <a:cs typeface="Lato"/>
                <a:sym typeface="Lato"/>
              </a:rPr>
              <a:t>Conclusion:</a:t>
            </a:r>
            <a:r>
              <a:rPr lang="en" sz="1300">
                <a:solidFill>
                  <a:schemeClr val="lt1"/>
                </a:solidFill>
                <a:latin typeface="Lato"/>
                <a:ea typeface="Lato"/>
                <a:cs typeface="Lato"/>
                <a:sym typeface="Lato"/>
              </a:rPr>
              <a:t> Ultimately the Agile process is all about building on, and improving what has happened already. It is full of planning before acting, then reviewing ways to improve what had not worked or what had not. This sometimes takes more time, but more often produces a better product that is easier to maintain.</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Waterfall Lifecycle</a:t>
            </a:r>
            <a:endParaRPr/>
          </a:p>
        </p:txBody>
      </p:sp>
      <p:sp>
        <p:nvSpPr>
          <p:cNvPr id="172" name="Google Shape;172;p18"/>
          <p:cNvSpPr txBox="1"/>
          <p:nvPr>
            <p:ph idx="1" type="body"/>
          </p:nvPr>
        </p:nvSpPr>
        <p:spPr>
          <a:xfrm>
            <a:off x="5675900" y="93350"/>
            <a:ext cx="3337800" cy="49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accent2"/>
                </a:solidFill>
              </a:rPr>
              <a:t>Requirements:</a:t>
            </a:r>
            <a:r>
              <a:rPr lang="en"/>
              <a:t> This stage is where the team reviews what the customer is requiring.</a:t>
            </a:r>
            <a:endParaRPr/>
          </a:p>
          <a:p>
            <a:pPr indent="0" lvl="0" marL="0" rtl="0" algn="l">
              <a:spcBef>
                <a:spcPts val="1200"/>
              </a:spcBef>
              <a:spcAft>
                <a:spcPts val="0"/>
              </a:spcAft>
              <a:buNone/>
            </a:pPr>
            <a:r>
              <a:rPr lang="en">
                <a:solidFill>
                  <a:schemeClr val="accent2"/>
                </a:solidFill>
              </a:rPr>
              <a:t>Design:</a:t>
            </a:r>
            <a:r>
              <a:rPr lang="en"/>
              <a:t> In this phase the team comes up with or outlines a design plan, detailing language, server types, logical design and so on.</a:t>
            </a:r>
            <a:endParaRPr/>
          </a:p>
          <a:p>
            <a:pPr indent="0" lvl="0" marL="0" rtl="0" algn="l">
              <a:spcBef>
                <a:spcPts val="1200"/>
              </a:spcBef>
              <a:spcAft>
                <a:spcPts val="0"/>
              </a:spcAft>
              <a:buNone/>
            </a:pPr>
            <a:r>
              <a:rPr lang="en">
                <a:solidFill>
                  <a:schemeClr val="accent2"/>
                </a:solidFill>
              </a:rPr>
              <a:t>Implementation:</a:t>
            </a:r>
            <a:r>
              <a:rPr lang="en"/>
              <a:t> This is where the development team produces code.</a:t>
            </a:r>
            <a:endParaRPr/>
          </a:p>
          <a:p>
            <a:pPr indent="0" lvl="0" marL="0" rtl="0" algn="l">
              <a:spcBef>
                <a:spcPts val="1200"/>
              </a:spcBef>
              <a:spcAft>
                <a:spcPts val="0"/>
              </a:spcAft>
              <a:buNone/>
            </a:pPr>
            <a:r>
              <a:rPr lang="en">
                <a:solidFill>
                  <a:schemeClr val="accent2"/>
                </a:solidFill>
              </a:rPr>
              <a:t>Verification:</a:t>
            </a:r>
            <a:r>
              <a:rPr lang="en"/>
              <a:t> The testing phase where the team checks and verifies that the code is viable for release.</a:t>
            </a:r>
            <a:endParaRPr/>
          </a:p>
          <a:p>
            <a:pPr indent="0" lvl="0" marL="0" rtl="0" algn="l">
              <a:spcBef>
                <a:spcPts val="1200"/>
              </a:spcBef>
              <a:spcAft>
                <a:spcPts val="0"/>
              </a:spcAft>
              <a:buNone/>
            </a:pPr>
            <a:r>
              <a:rPr lang="en">
                <a:solidFill>
                  <a:schemeClr val="accent2"/>
                </a:solidFill>
              </a:rPr>
              <a:t>Maintenance:</a:t>
            </a:r>
            <a:r>
              <a:rPr lang="en"/>
              <a:t> during this phase the team make updates and changes as the systems it work with are updated.</a:t>
            </a:r>
            <a:endParaRPr/>
          </a:p>
          <a:p>
            <a:pPr indent="0" lvl="0" marL="0" rtl="0" algn="l">
              <a:spcBef>
                <a:spcPts val="1200"/>
              </a:spcBef>
              <a:spcAft>
                <a:spcPts val="1200"/>
              </a:spcAft>
              <a:buNone/>
            </a:pPr>
            <a:r>
              <a:rPr lang="en">
                <a:solidFill>
                  <a:schemeClr val="accent2"/>
                </a:solidFill>
              </a:rPr>
              <a:t>Conclusion:</a:t>
            </a:r>
            <a:r>
              <a:rPr lang="en"/>
              <a:t> The waterfall method has its perks and is still widely used. It is a useful linear model especially with certain types of smaller projects</a:t>
            </a:r>
            <a:endParaRPr/>
          </a:p>
        </p:txBody>
      </p:sp>
      <p:pic>
        <p:nvPicPr>
          <p:cNvPr id="173" name="Google Shape;173;p18"/>
          <p:cNvPicPr preferRelativeResize="0"/>
          <p:nvPr/>
        </p:nvPicPr>
        <p:blipFill>
          <a:blip r:embed="rId3">
            <a:alphaModFix/>
          </a:blip>
          <a:stretch>
            <a:fillRect/>
          </a:stretch>
        </p:blipFill>
        <p:spPr>
          <a:xfrm>
            <a:off x="167525" y="1567550"/>
            <a:ext cx="5508374" cy="3050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How to choose an approach</a:t>
            </a:r>
            <a:endParaRPr>
              <a:solidFill>
                <a:schemeClr val="accent2"/>
              </a:solidFill>
            </a:endParaRPr>
          </a:p>
        </p:txBody>
      </p:sp>
      <p:sp>
        <p:nvSpPr>
          <p:cNvPr id="179" name="Google Shape;179;p19"/>
          <p:cNvSpPr txBox="1"/>
          <p:nvPr>
            <p:ph idx="1" type="body"/>
          </p:nvPr>
        </p:nvSpPr>
        <p:spPr>
          <a:xfrm>
            <a:off x="1297500" y="971800"/>
            <a:ext cx="3155100" cy="30897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accent2"/>
                </a:solidFill>
              </a:rPr>
              <a:t>Agile</a:t>
            </a:r>
            <a:endParaRPr b="1" sz="1500">
              <a:solidFill>
                <a:schemeClr val="accent2"/>
              </a:solidFill>
            </a:endParaRPr>
          </a:p>
          <a:p>
            <a:pPr indent="-311150" lvl="0" marL="457200" rtl="0" algn="l">
              <a:spcBef>
                <a:spcPts val="1200"/>
              </a:spcBef>
              <a:spcAft>
                <a:spcPts val="0"/>
              </a:spcAft>
              <a:buClr>
                <a:schemeClr val="dk2"/>
              </a:buClr>
              <a:buSzPts val="1300"/>
              <a:buChar char="●"/>
            </a:pPr>
            <a:r>
              <a:rPr lang="en">
                <a:solidFill>
                  <a:schemeClr val="dk2"/>
                </a:solidFill>
              </a:rPr>
              <a:t>Great for adapting to changes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Leads to long term stability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Flexible to changes during the process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Allows for, and encourages customer interaction</a:t>
            </a:r>
            <a:endParaRPr>
              <a:solidFill>
                <a:schemeClr val="dk2"/>
              </a:solidFill>
            </a:endParaRPr>
          </a:p>
          <a:p>
            <a:pPr indent="-311150" lvl="0" marL="457200" rtl="0" algn="l">
              <a:spcBef>
                <a:spcPts val="0"/>
              </a:spcBef>
              <a:spcAft>
                <a:spcPts val="0"/>
              </a:spcAft>
              <a:buClr>
                <a:srgbClr val="FF0000"/>
              </a:buClr>
              <a:buSzPts val="1300"/>
              <a:buChar char="●"/>
            </a:pPr>
            <a:r>
              <a:rPr lang="en">
                <a:solidFill>
                  <a:srgbClr val="FF0000"/>
                </a:solidFill>
              </a:rPr>
              <a:t>Can take an extended period of time</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Budgeting for each phase is easy, but much more difficult for the overall project</a:t>
            </a:r>
            <a:endParaRPr>
              <a:solidFill>
                <a:srgbClr val="FF0000"/>
              </a:solidFill>
            </a:endParaRPr>
          </a:p>
        </p:txBody>
      </p:sp>
      <p:sp>
        <p:nvSpPr>
          <p:cNvPr id="180" name="Google Shape;180;p19"/>
          <p:cNvSpPr txBox="1"/>
          <p:nvPr/>
        </p:nvSpPr>
        <p:spPr>
          <a:xfrm>
            <a:off x="5097150" y="971800"/>
            <a:ext cx="3201900" cy="30897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500">
                <a:solidFill>
                  <a:schemeClr val="accent2"/>
                </a:solidFill>
                <a:latin typeface="Lato"/>
                <a:ea typeface="Lato"/>
                <a:cs typeface="Lato"/>
                <a:sym typeface="Lato"/>
              </a:rPr>
              <a:t>Waterfall</a:t>
            </a:r>
            <a:endParaRPr b="1" sz="1500">
              <a:solidFill>
                <a:schemeClr val="accent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Easy to onboard new developers</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Time for the overall project is easy to predict</a:t>
            </a:r>
            <a:endParaRPr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Budget is more clear from the start</a:t>
            </a:r>
            <a:endParaRPr sz="1300">
              <a:solidFill>
                <a:schemeClr val="dk2"/>
              </a:solidFill>
              <a:latin typeface="Lato"/>
              <a:ea typeface="Lato"/>
              <a:cs typeface="Lato"/>
              <a:sym typeface="Lato"/>
            </a:endParaRPr>
          </a:p>
          <a:p>
            <a:pPr indent="-311150" lvl="0" marL="457200" rtl="0" algn="l">
              <a:spcBef>
                <a:spcPts val="0"/>
              </a:spcBef>
              <a:spcAft>
                <a:spcPts val="0"/>
              </a:spcAft>
              <a:buClr>
                <a:srgbClr val="FF0000"/>
              </a:buClr>
              <a:buSzPts val="1300"/>
              <a:buFont typeface="Lato"/>
              <a:buChar char="●"/>
            </a:pPr>
            <a:r>
              <a:rPr lang="en" sz="1300">
                <a:solidFill>
                  <a:srgbClr val="FF0000"/>
                </a:solidFill>
                <a:latin typeface="Lato"/>
                <a:ea typeface="Lato"/>
                <a:cs typeface="Lato"/>
                <a:sym typeface="Lato"/>
              </a:rPr>
              <a:t>Linear design system</a:t>
            </a:r>
            <a:endParaRPr sz="1300">
              <a:solidFill>
                <a:srgbClr val="FF0000"/>
              </a:solidFill>
              <a:latin typeface="Lato"/>
              <a:ea typeface="Lato"/>
              <a:cs typeface="Lato"/>
              <a:sym typeface="Lato"/>
            </a:endParaRPr>
          </a:p>
          <a:p>
            <a:pPr indent="-311150" lvl="0" marL="457200" rtl="0" algn="l">
              <a:spcBef>
                <a:spcPts val="0"/>
              </a:spcBef>
              <a:spcAft>
                <a:spcPts val="0"/>
              </a:spcAft>
              <a:buClr>
                <a:srgbClr val="FF0000"/>
              </a:buClr>
              <a:buSzPts val="1300"/>
              <a:buFont typeface="Lato"/>
              <a:buChar char="●"/>
            </a:pPr>
            <a:r>
              <a:rPr lang="en" sz="1300">
                <a:solidFill>
                  <a:srgbClr val="FF0000"/>
                </a:solidFill>
                <a:latin typeface="Lato"/>
                <a:ea typeface="Lato"/>
                <a:cs typeface="Lato"/>
                <a:sym typeface="Lato"/>
              </a:rPr>
              <a:t>If an issues arises later, it is much more difficult to resolve</a:t>
            </a:r>
            <a:endParaRPr sz="1300">
              <a:solidFill>
                <a:srgbClr val="FF0000"/>
              </a:solidFill>
              <a:latin typeface="Lato"/>
              <a:ea typeface="Lato"/>
              <a:cs typeface="Lato"/>
              <a:sym typeface="Lato"/>
            </a:endParaRPr>
          </a:p>
          <a:p>
            <a:pPr indent="-311150" lvl="0" marL="457200" rtl="0" algn="l">
              <a:spcBef>
                <a:spcPts val="0"/>
              </a:spcBef>
              <a:spcAft>
                <a:spcPts val="0"/>
              </a:spcAft>
              <a:buClr>
                <a:srgbClr val="FF0000"/>
              </a:buClr>
              <a:buSzPts val="1300"/>
              <a:buFont typeface="Lato"/>
              <a:buChar char="●"/>
            </a:pPr>
            <a:r>
              <a:rPr lang="en" sz="1300">
                <a:solidFill>
                  <a:srgbClr val="FF0000"/>
                </a:solidFill>
                <a:latin typeface="Lato"/>
                <a:ea typeface="Lato"/>
                <a:cs typeface="Lato"/>
                <a:sym typeface="Lato"/>
              </a:rPr>
              <a:t>Little to no customer collaboration</a:t>
            </a:r>
            <a:endParaRPr sz="1300">
              <a:solidFill>
                <a:srgbClr val="FF0000"/>
              </a:solidFill>
              <a:latin typeface="Lato"/>
              <a:ea typeface="Lato"/>
              <a:cs typeface="Lato"/>
              <a:sym typeface="Lato"/>
            </a:endParaRPr>
          </a:p>
        </p:txBody>
      </p:sp>
      <p:sp>
        <p:nvSpPr>
          <p:cNvPr id="181" name="Google Shape;181;p19"/>
          <p:cNvSpPr txBox="1"/>
          <p:nvPr/>
        </p:nvSpPr>
        <p:spPr>
          <a:xfrm>
            <a:off x="1297500" y="4350050"/>
            <a:ext cx="700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2"/>
                </a:solidFill>
                <a:latin typeface="Lato"/>
                <a:ea typeface="Lato"/>
                <a:cs typeface="Lato"/>
                <a:sym typeface="Lato"/>
              </a:rPr>
              <a:t>Agile excels for larger projects, with it’s ability to adapt and make changes. Waterfall is still useful though, </a:t>
            </a:r>
            <a:r>
              <a:rPr lang="en" sz="1200">
                <a:solidFill>
                  <a:schemeClr val="accent2"/>
                </a:solidFill>
                <a:latin typeface="Lato"/>
                <a:ea typeface="Lato"/>
                <a:cs typeface="Lato"/>
                <a:sym typeface="Lato"/>
              </a:rPr>
              <a:t>especially</a:t>
            </a:r>
            <a:r>
              <a:rPr lang="en" sz="1200">
                <a:solidFill>
                  <a:schemeClr val="accent2"/>
                </a:solidFill>
                <a:latin typeface="Lato"/>
                <a:ea typeface="Lato"/>
                <a:cs typeface="Lato"/>
                <a:sym typeface="Lato"/>
              </a:rPr>
              <a:t> for smaller projects. This is simply due to the quick streamline process.</a:t>
            </a:r>
            <a:endParaRPr sz="1200">
              <a:solidFill>
                <a:schemeClr val="accent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Citations</a:t>
            </a:r>
            <a:endParaRPr>
              <a:solidFill>
                <a:schemeClr val="accent2"/>
              </a:solidFill>
            </a:endParaRPr>
          </a:p>
        </p:txBody>
      </p:sp>
      <p:sp>
        <p:nvSpPr>
          <p:cNvPr id="187" name="Google Shape;187;p20"/>
          <p:cNvSpPr txBox="1"/>
          <p:nvPr>
            <p:ph idx="1" type="body"/>
          </p:nvPr>
        </p:nvSpPr>
        <p:spPr>
          <a:xfrm>
            <a:off x="1297500" y="15862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accent2"/>
              </a:solidFill>
            </a:endParaRPr>
          </a:p>
          <a:p>
            <a:pPr indent="0" lvl="0" marL="355600" rtl="0" algn="l">
              <a:spcBef>
                <a:spcPts val="1200"/>
              </a:spcBef>
              <a:spcAft>
                <a:spcPts val="0"/>
              </a:spcAft>
              <a:buNone/>
            </a:pPr>
            <a:r>
              <a:rPr i="1" lang="en" sz="1100">
                <a:solidFill>
                  <a:schemeClr val="accent2"/>
                </a:solidFill>
                <a:latin typeface="Arial"/>
                <a:ea typeface="Arial"/>
                <a:cs typeface="Arial"/>
                <a:sym typeface="Arial"/>
              </a:rPr>
              <a:t>The 2020 scrum GUIDETM</a:t>
            </a:r>
            <a:r>
              <a:rPr lang="en" sz="1100">
                <a:solidFill>
                  <a:schemeClr val="accent2"/>
                </a:solidFill>
                <a:latin typeface="Arial"/>
                <a:ea typeface="Arial"/>
                <a:cs typeface="Arial"/>
                <a:sym typeface="Arial"/>
              </a:rPr>
              <a:t>. Scrum Guide | Scrum Guides. (n.d.). Retrieved August 14, 2022, from https://scrumguides.org/scrum-guide.html#team-po</a:t>
            </a:r>
            <a:endParaRPr sz="1100">
              <a:solidFill>
                <a:schemeClr val="accent2"/>
              </a:solidFill>
              <a:latin typeface="Arial"/>
              <a:ea typeface="Arial"/>
              <a:cs typeface="Arial"/>
              <a:sym typeface="Arial"/>
            </a:endParaRPr>
          </a:p>
          <a:p>
            <a:pPr indent="0" lvl="0" marL="355600" rtl="0" algn="l">
              <a:spcBef>
                <a:spcPts val="1200"/>
              </a:spcBef>
              <a:spcAft>
                <a:spcPts val="0"/>
              </a:spcAft>
              <a:buNone/>
            </a:pPr>
            <a:r>
              <a:rPr i="1" lang="en" sz="1100">
                <a:solidFill>
                  <a:schemeClr val="accent2"/>
                </a:solidFill>
                <a:latin typeface="Arial"/>
                <a:ea typeface="Arial"/>
                <a:cs typeface="Arial"/>
                <a:sym typeface="Arial"/>
              </a:rPr>
              <a:t>The phases of Agile Software Development Life Cycle &amp; Workflow and Project Management</a:t>
            </a:r>
            <a:r>
              <a:rPr lang="en" sz="1100">
                <a:solidFill>
                  <a:schemeClr val="accent2"/>
                </a:solidFill>
                <a:latin typeface="Arial"/>
                <a:ea typeface="Arial"/>
                <a:cs typeface="Arial"/>
                <a:sym typeface="Arial"/>
              </a:rPr>
              <a:t>. Bitbytesoft.com. (2022, April 26). Retrieved August 14, 2022, from https://bitbytesoft.com/phases-of-agile-software-development-life-cycle/</a:t>
            </a:r>
            <a:endParaRPr sz="1100">
              <a:solidFill>
                <a:schemeClr val="accent2"/>
              </a:solidFill>
              <a:latin typeface="Arial"/>
              <a:ea typeface="Arial"/>
              <a:cs typeface="Arial"/>
              <a:sym typeface="Arial"/>
            </a:endParaRPr>
          </a:p>
          <a:p>
            <a:pPr indent="0" lvl="0" marL="355600" rtl="0" algn="l">
              <a:spcBef>
                <a:spcPts val="1200"/>
              </a:spcBef>
              <a:spcAft>
                <a:spcPts val="0"/>
              </a:spcAft>
              <a:buNone/>
            </a:pPr>
            <a:r>
              <a:rPr lang="en" sz="1100">
                <a:solidFill>
                  <a:schemeClr val="accent2"/>
                </a:solidFill>
                <a:latin typeface="Arial"/>
                <a:ea typeface="Arial"/>
                <a:cs typeface="Arial"/>
                <a:sym typeface="Arial"/>
              </a:rPr>
              <a:t>ProjectManager. (2022, August 4). </a:t>
            </a:r>
            <a:r>
              <a:rPr i="1" lang="en" sz="1100">
                <a:solidFill>
                  <a:schemeClr val="accent2"/>
                </a:solidFill>
                <a:latin typeface="Arial"/>
                <a:ea typeface="Arial"/>
                <a:cs typeface="Arial"/>
                <a:sym typeface="Arial"/>
              </a:rPr>
              <a:t>Waterfall methodology</a:t>
            </a:r>
            <a:r>
              <a:rPr lang="en" sz="1100">
                <a:solidFill>
                  <a:schemeClr val="accent2"/>
                </a:solidFill>
                <a:latin typeface="Arial"/>
                <a:ea typeface="Arial"/>
                <a:cs typeface="Arial"/>
                <a:sym typeface="Arial"/>
              </a:rPr>
              <a:t>. ProjectManager. Retrieved August 14, 2022, from https://www.projectmanager.com/guides/waterfall-methodology </a:t>
            </a:r>
            <a:endParaRPr sz="1100">
              <a:solidFill>
                <a:schemeClr val="accent2"/>
              </a:solidFill>
              <a:latin typeface="Arial"/>
              <a:ea typeface="Arial"/>
              <a:cs typeface="Arial"/>
              <a:sym typeface="Arial"/>
            </a:endParaRPr>
          </a:p>
          <a:p>
            <a:pPr indent="0" lvl="0" marL="0" rtl="0" algn="l">
              <a:spcBef>
                <a:spcPts val="1200"/>
              </a:spcBef>
              <a:spcAft>
                <a:spcPts val="1200"/>
              </a:spcAft>
              <a:buNone/>
            </a:pPr>
            <a:r>
              <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