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19"/>
  </p:notesMasterIdLst>
  <p:sldIdLst>
    <p:sldId id="256" r:id="rId2"/>
    <p:sldId id="274" r:id="rId3"/>
    <p:sldId id="264" r:id="rId4"/>
    <p:sldId id="289" r:id="rId5"/>
    <p:sldId id="294" r:id="rId6"/>
    <p:sldId id="261" r:id="rId7"/>
    <p:sldId id="297" r:id="rId8"/>
    <p:sldId id="299" r:id="rId9"/>
    <p:sldId id="303" r:id="rId10"/>
    <p:sldId id="308" r:id="rId11"/>
    <p:sldId id="298" r:id="rId12"/>
    <p:sldId id="300" r:id="rId13"/>
    <p:sldId id="309" r:id="rId14"/>
    <p:sldId id="304" r:id="rId15"/>
    <p:sldId id="305" r:id="rId16"/>
    <p:sldId id="306" r:id="rId17"/>
    <p:sldId id="30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84"/>
    <p:restoredTop sz="57390"/>
  </p:normalViewPr>
  <p:slideViewPr>
    <p:cSldViewPr snapToGrid="0" snapToObjects="1">
      <p:cViewPr>
        <p:scale>
          <a:sx n="85" d="100"/>
          <a:sy n="85" d="100"/>
        </p:scale>
        <p:origin x="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B5409-5FE9-4741-8314-132E804E06DC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A58C9-7BB6-C34C-A0F4-0FFA064E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8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 to make this talk interactive. And</a:t>
            </a:r>
            <a:r>
              <a:rPr lang="en-US" baseline="0" dirty="0" smtClean="0"/>
              <a:t> I’m happy to reshape it depending on interest.</a:t>
            </a:r>
          </a:p>
          <a:p>
            <a:r>
              <a:rPr lang="en-US" baseline="0" dirty="0" smtClean="0"/>
              <a:t>Tell them about the goals of the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Open source system to </a:t>
            </a:r>
            <a:r>
              <a:rPr lang="en-US" sz="2400" dirty="0" smtClean="0"/>
              <a:t>mobile apps to </a:t>
            </a:r>
            <a:br>
              <a:rPr lang="en-US" sz="2400" dirty="0" smtClean="0"/>
            </a:br>
            <a:r>
              <a:rPr lang="en-US" sz="2400" dirty="0" smtClean="0"/>
              <a:t>(a) store user data in users cloud storage (e.g., Google Drive), and</a:t>
            </a:r>
            <a:br>
              <a:rPr lang="en-US" sz="2400" dirty="0" smtClean="0"/>
            </a:br>
            <a:r>
              <a:rPr lang="en-US" sz="2400" dirty="0" smtClean="0"/>
              <a:t>(b) safely share that cloud data with other users (e.g., Facebook)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I understand it, many of the people here are software developers.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A58C9-7BB6-C34C-A0F4-0FFA064EF9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48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sync: Downloads are always prioritized.</a:t>
            </a:r>
            <a:r>
              <a:rPr lang="en-US" baseline="0" dirty="0" smtClean="0"/>
              <a:t> The server and current cloud storage is taken to have the `truth`.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there are no </a:t>
            </a:r>
            <a:r>
              <a:rPr lang="en-US" baseline="0" dirty="0" err="1" smtClean="0"/>
              <a:t>dowload</a:t>
            </a:r>
            <a:r>
              <a:rPr lang="en-US" baseline="0" dirty="0" smtClean="0"/>
              <a:t> operations available to a client directly. These operations occur asynchronously, at the initiation of the client interface itself.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A58C9-7BB6-C34C-A0F4-0FFA064EF9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67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DEMO! Connect into AWS</a:t>
            </a:r>
            <a:r>
              <a:rPr lang="en-US" baseline="0" dirty="0" smtClean="0"/>
              <a:t> and show the log from the running server. Also show the </a:t>
            </a:r>
            <a:r>
              <a:rPr lang="en-US" baseline="0" dirty="0" err="1" smtClean="0"/>
              <a:t>SharedImages</a:t>
            </a:r>
            <a:r>
              <a:rPr lang="en-US" baseline="0" dirty="0" smtClean="0"/>
              <a:t> app, running on my phone, from </a:t>
            </a:r>
            <a:r>
              <a:rPr lang="en-US" baseline="0" dirty="0" err="1" smtClean="0"/>
              <a:t>Quicktime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 also want to show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A58C9-7BB6-C34C-A0F4-0FFA064EF9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1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A58C9-7BB6-C34C-A0F4-0FFA064EF9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58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﻿Unhandled </a:t>
            </a:r>
            <a:r>
              <a:rPr lang="en-US" dirty="0" err="1" smtClean="0"/>
              <a:t>DiagnosticKind</a:t>
            </a:r>
            <a:r>
              <a:rPr lang="en-US" dirty="0" smtClean="0"/>
              <a:t> in switch. </a:t>
            </a:r>
            <a:r>
              <a:rPr lang="en-US" dirty="0" err="1" smtClean="0"/>
              <a:t>Occurreed</a:t>
            </a:r>
            <a:r>
              <a:rPr lang="en-US" baseline="0" dirty="0" smtClean="0"/>
              <a:t> with Swift 3.1.1 on Linux. It was a </a:t>
            </a:r>
            <a:r>
              <a:rPr lang="en-US" baseline="0" smtClean="0"/>
              <a:t>compiler crash.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A58C9-7BB6-C34C-A0F4-0FFA064EF9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2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www.intego.com</a:t>
            </a:r>
            <a:r>
              <a:rPr lang="en-US" dirty="0" smtClean="0"/>
              <a:t>/mac-security-blog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A58C9-7BB6-C34C-A0F4-0FFA064EF9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6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much work is it to install on </a:t>
            </a:r>
            <a:r>
              <a:rPr lang="en-US" dirty="0" err="1" smtClean="0"/>
              <a:t>Redhat</a:t>
            </a:r>
            <a:r>
              <a:rPr lang="en-US" baseline="0" dirty="0" smtClean="0"/>
              <a:t> or other distros?</a:t>
            </a:r>
            <a:endParaRPr lang="en-US" baseline="0" dirty="0"/>
          </a:p>
          <a:p>
            <a:r>
              <a:rPr lang="en-US" baseline="0" dirty="0" smtClean="0"/>
              <a:t>General orientation of </a:t>
            </a:r>
            <a:r>
              <a:rPr lang="en-US" baseline="0" dirty="0" err="1" smtClean="0"/>
              <a:t>SyncServer</a:t>
            </a:r>
            <a:r>
              <a:rPr lang="en-US" baseline="0" dirty="0" smtClean="0"/>
              <a:t> is file-based data storage.</a:t>
            </a:r>
          </a:p>
          <a:p>
            <a:r>
              <a:rPr lang="en-US" baseline="0" dirty="0" smtClean="0"/>
              <a:t>Server: Swift for all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A58C9-7BB6-C34C-A0F4-0FFA064EF9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0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By beta, I mean: Not yet deployed in production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Single versioned files: Not yet dealing with versioning conflicts: i.e., one two devices making concurrent changes to the same file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 streaming yet; bottleneck/server limitation (</a:t>
            </a:r>
            <a:r>
              <a:rPr lang="en-US" dirty="0" err="1" smtClean="0"/>
              <a:t>Kitura</a:t>
            </a:r>
            <a:r>
              <a:rPr lang="en-US" dirty="0" smtClean="0"/>
              <a:t> limitation)</a:t>
            </a:r>
          </a:p>
          <a:p>
            <a:endParaRPr lang="en-US" dirty="0" smtClean="0"/>
          </a:p>
          <a:p>
            <a:r>
              <a:rPr lang="en-US" dirty="0" smtClean="0"/>
              <a:t>In process of adding Facebook sign-in support for sharing.</a:t>
            </a:r>
          </a:p>
          <a:p>
            <a:endParaRPr lang="en-US" dirty="0" smtClean="0"/>
          </a:p>
          <a:p>
            <a:r>
              <a:rPr lang="is-IS" dirty="0" smtClean="0"/>
              <a:t>Stats:</a:t>
            </a:r>
          </a:p>
          <a:p>
            <a:pPr lvl="1"/>
            <a:r>
              <a:rPr lang="is-IS" dirty="0" smtClean="0"/>
              <a:t>Nearly all code in Swift</a:t>
            </a:r>
          </a:p>
          <a:p>
            <a:pPr lvl="1"/>
            <a:r>
              <a:rPr lang="is-IS" dirty="0" smtClean="0"/>
              <a:t>18,672 lines of code</a:t>
            </a:r>
          </a:p>
          <a:p>
            <a:pPr lvl="1"/>
            <a:r>
              <a:rPr lang="is-IS" dirty="0" smtClean="0"/>
              <a:t>280 automated test cases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Server:</a:t>
            </a:r>
            <a:br>
              <a:rPr lang="en-US" dirty="0" smtClean="0"/>
            </a:br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                     files          blank        comment           code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                           58           1991            913           7312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Markdown                         1             43              0             85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Bourne Shell                     2             20             25             72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                             1             14             15             26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                              1              0              0              4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SUM:                            63           2068            953           7499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</a:t>
            </a:r>
          </a:p>
          <a:p>
            <a:endParaRPr lang="en-US" dirty="0" smtClean="0"/>
          </a:p>
          <a:p>
            <a:r>
              <a:rPr lang="en-US" dirty="0" smtClean="0"/>
              <a:t>Shared library:</a:t>
            </a:r>
            <a:br>
              <a:rPr lang="en-US" dirty="0" smtClean="0"/>
            </a:br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                     files          blank        comment           code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                           31            900           1080           1965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Markdown                         1            197              0            394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Bourne Shell                     1              8              1             90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 Header                     2              6              0             26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 C                      2              0              0             10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SUM:                            37           1111           1081           2485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</a:t>
            </a:r>
          </a:p>
          <a:p>
            <a:endParaRPr lang="en-US" dirty="0" smtClean="0"/>
          </a:p>
          <a:p>
            <a:r>
              <a:rPr lang="en-US" dirty="0" smtClean="0"/>
              <a:t>iOS Client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                     files          blank        comment           code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                           66           2044            959           6361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                            1              0              0             48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Markdown                         1             11              0             18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SUM:                            68           2055            959           6427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</a:t>
            </a:r>
          </a:p>
          <a:p>
            <a:endParaRPr lang="en-US" dirty="0" smtClean="0"/>
          </a:p>
          <a:p>
            <a:r>
              <a:rPr lang="en-US" dirty="0" smtClean="0"/>
              <a:t>Shared Images: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                     files          blank        comment           code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                           18            420            232           1532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 C                      2             97             38            482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                            7              0              0            209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 Header                     3             18             27             38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SUM:                            30            535            297           2261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A58C9-7BB6-C34C-A0F4-0FFA064EF9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2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single app type requires</a:t>
            </a:r>
            <a:r>
              <a:rPr lang="en-US" baseline="0" dirty="0" smtClean="0"/>
              <a:t> its own server</a:t>
            </a:r>
          </a:p>
          <a:p>
            <a:r>
              <a:rPr lang="en-US" baseline="0" dirty="0" err="1" smtClean="0"/>
              <a:t>mySQL</a:t>
            </a:r>
            <a:r>
              <a:rPr lang="en-US" baseline="0" dirty="0" smtClean="0"/>
              <a:t> only stores meta-info and not content</a:t>
            </a:r>
          </a:p>
          <a:p>
            <a:r>
              <a:rPr lang="en-US" baseline="0" dirty="0" smtClean="0"/>
              <a:t>Requests to cloud storage go through the server for security purposes</a:t>
            </a:r>
            <a:r>
              <a:rPr lang="mr-IN" baseline="0" dirty="0" smtClean="0"/>
              <a:t>–</a:t>
            </a:r>
            <a:r>
              <a:rPr lang="en-US" baseline="0" dirty="0" smtClean="0"/>
              <a:t> so that a sharing user doesn’t have cloud storage creds going back to the mobile app.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A58C9-7BB6-C34C-A0F4-0FFA064EF9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7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SyncServer</a:t>
            </a:r>
            <a:r>
              <a:rPr lang="en-US" baseline="0" dirty="0" smtClean="0"/>
              <a:t>: M</a:t>
            </a:r>
            <a:r>
              <a:rPr lang="en-US" dirty="0" smtClean="0"/>
              <a:t>y project using server-side Swift and iOS/Swift client-side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medium.com</a:t>
            </a:r>
            <a:r>
              <a:rPr lang="en-US" dirty="0" smtClean="0"/>
              <a:t>/@</a:t>
            </a:r>
            <a:r>
              <a:rPr lang="en-US" dirty="0" err="1" smtClean="0"/>
              <a:t>rymcol</a:t>
            </a:r>
            <a:r>
              <a:rPr lang="en-US" dirty="0" smtClean="0"/>
              <a:t>/benchmarks-for-the-top-server-side-swift-frameworks-vs-node-js-24460cfe0beb</a:t>
            </a:r>
          </a:p>
          <a:p>
            <a:r>
              <a:rPr lang="en-US" dirty="0" smtClean="0"/>
              <a:t>How much work is it to install Swift on </a:t>
            </a:r>
            <a:r>
              <a:rPr lang="en-US" dirty="0" err="1" smtClean="0"/>
              <a:t>Redhat</a:t>
            </a:r>
            <a:r>
              <a:rPr lang="en-US" baseline="0" dirty="0" smtClean="0"/>
              <a:t> or other distros?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A58C9-7BB6-C34C-A0F4-0FFA064EF9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99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FileIndex</a:t>
            </a:r>
            <a:r>
              <a:rPr lang="en-US" dirty="0" smtClean="0"/>
              <a:t> returns meta-data. There are two kinds of meta-data</a:t>
            </a:r>
            <a:r>
              <a:rPr lang="en-US" baseline="0" dirty="0" smtClean="0"/>
              <a:t> in the system:</a:t>
            </a:r>
            <a:br>
              <a:rPr lang="en-US" baseline="0" dirty="0" smtClean="0"/>
            </a:br>
            <a:r>
              <a:rPr lang="en-US" baseline="0" dirty="0" smtClean="0"/>
              <a:t>1) General meta-data such as file creation time, file name, etc.</a:t>
            </a:r>
          </a:p>
          <a:p>
            <a:r>
              <a:rPr lang="en-US" baseline="0" dirty="0" smtClean="0"/>
              <a:t>2) App specific meta-data, which is a string and can be used for any purpose by the client app.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UploadFile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UploadDeletion</a:t>
            </a:r>
            <a:r>
              <a:rPr lang="en-US" baseline="0" dirty="0" smtClean="0"/>
              <a:t>: Can operate concurrently, and just stage the operation. </a:t>
            </a:r>
            <a:r>
              <a:rPr lang="en-US" baseline="0" dirty="0" err="1" smtClean="0"/>
              <a:t>UploadFile</a:t>
            </a:r>
            <a:r>
              <a:rPr lang="en-US" baseline="0" dirty="0" smtClean="0"/>
              <a:t> actually uploads the file, but at the end of the operation, no other users can yet gain access to the file.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UploadDeletion</a:t>
            </a:r>
            <a:r>
              <a:rPr lang="en-US" baseline="0" dirty="0" smtClean="0"/>
              <a:t>: Doesn't actually remove entry from the file index-- just marks as deleted.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DoneUploads</a:t>
            </a:r>
            <a:r>
              <a:rPr lang="en-US" baseline="0" dirty="0" smtClean="0"/>
              <a:t>: Is the commit operation. Increments the master version.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GetUploads</a:t>
            </a:r>
            <a:r>
              <a:rPr lang="en-US" baseline="0" dirty="0" smtClean="0"/>
              <a:t>: Only use cases are for testing at this </a:t>
            </a:r>
            <a:r>
              <a:rPr lang="en-US" baseline="0" smtClean="0"/>
              <a:t>point.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A58C9-7BB6-C34C-A0F4-0FFA064EF9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82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UploadState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String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uploading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uploaded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toDeleteFromFileIndex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maxCharacterLength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-&gt;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return 22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Files are identified by UUID’s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Owning user: </a:t>
            </a:r>
          </a:p>
          <a:p>
            <a:pPr lvl="1"/>
            <a:r>
              <a:rPr lang="en-US" dirty="0" smtClean="0"/>
              <a:t>Someone with an cloud storage account who creates a new account</a:t>
            </a:r>
          </a:p>
          <a:p>
            <a:r>
              <a:rPr lang="en-US" dirty="0" smtClean="0"/>
              <a:t>Sharing user:</a:t>
            </a:r>
          </a:p>
          <a:p>
            <a:pPr lvl="1"/>
            <a:r>
              <a:rPr lang="en-US" dirty="0" smtClean="0"/>
              <a:t>An owning user or admin sharing user can create a sharing invitation</a:t>
            </a:r>
          </a:p>
          <a:p>
            <a:pPr lvl="2"/>
            <a:r>
              <a:rPr lang="en-US" dirty="0" smtClean="0"/>
              <a:t>Permissions allowed: Read, Write, and Admin</a:t>
            </a:r>
          </a:p>
          <a:p>
            <a:pPr lvl="1"/>
            <a:r>
              <a:rPr lang="en-US" dirty="0" smtClean="0"/>
              <a:t>Any other person with an sign-in known to the system (e.g., Google or Facebook) but without a specific account on the system can then accept the sharing invitation</a:t>
            </a:r>
          </a:p>
          <a:p>
            <a:pPr lvl="2"/>
            <a:r>
              <a:rPr lang="en-US" dirty="0" smtClean="0"/>
              <a:t>The typical use case is that the invitation is sent to specific person, and they redeem the invitation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A58C9-7BB6-C34C-A0F4-0FFA064EF9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9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Really need a diagram illustrating upload</a:t>
            </a:r>
            <a:r>
              <a:rPr lang="en-US" baseline="0" dirty="0" smtClean="0"/>
              <a:t> process, and then the download process.</a:t>
            </a:r>
          </a:p>
          <a:p>
            <a:r>
              <a:rPr lang="en-US" baseline="0" dirty="0" smtClean="0"/>
              <a:t>ASSUMPTION: Only a small number of users are accessing the same data, and rarely will users ever be uploading at the same time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Server locks are partly done through fact of 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a REPEATABLE READ isolation level.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server fails the operation in these cases, it sends updated master version back to client</a:t>
            </a:r>
            <a:r>
              <a:rPr lang="mr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though client will likely want to do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FileIndex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again to see what changed.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A58C9-7BB6-C34C-A0F4-0FFA064EF9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‹#›; 8/1/17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‹#›; 8/1/17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‹#›; 8/1/17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‹#›; 8/1/17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‹#›; 8/1/17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‹#›; 8/1/17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‹#›; 8/1/17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‹#›; 8/1/17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r>
              <a:rPr lang="en-US" smtClean="0"/>
              <a:t>‹#›; 8/1/17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‹#›; 8/1/17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‹#›; 8/1/17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‹#›; 8/1/17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‹#›; 8/1/17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‹#›; 8/1/17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‹#›; 8/1/17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‹#›; 8/1/17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‹#›; 8/1/17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‹#›; 8/1/17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58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rspybits/SyncServerII" TargetMode="External"/><Relationship Id="rId3" Type="http://schemas.openxmlformats.org/officeDocument/2006/relationships/hyperlink" Target="https://crspybits.github.io/SyncServerI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wift.org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6457897" cy="1100872"/>
          </a:xfrm>
        </p:spPr>
        <p:txBody>
          <a:bodyPr/>
          <a:lstStyle/>
          <a:p>
            <a:r>
              <a:rPr lang="en-US" dirty="0" err="1" smtClean="0"/>
              <a:t>SyncServerII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368" y="1826928"/>
            <a:ext cx="3186632" cy="3186632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-545569" y="4750845"/>
            <a:ext cx="8144134" cy="1117687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Christopher G. </a:t>
            </a:r>
            <a:r>
              <a:rPr lang="en-US" sz="4000" dirty="0" smtClean="0"/>
              <a:t>Prince </a:t>
            </a:r>
            <a:endParaRPr lang="en-US" sz="4000" dirty="0"/>
          </a:p>
          <a:p>
            <a:r>
              <a:rPr lang="en-US" sz="4000" dirty="0"/>
              <a:t>Principal iOS Developer, roster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36766" y="6261576"/>
            <a:ext cx="7544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crspybits</a:t>
            </a:r>
            <a:r>
              <a:rPr lang="en-US" sz="2800" dirty="0"/>
              <a:t>/</a:t>
            </a:r>
            <a:r>
              <a:rPr lang="en-US" sz="2800" dirty="0" err="1"/>
              <a:t>SyncServerII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8135050" y="5868532"/>
            <a:ext cx="3955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/>
              <a:t>MIT open-source license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67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Provides interface from iOS app to </a:t>
            </a:r>
            <a:r>
              <a:rPr lang="en-US" sz="2800" dirty="0" err="1" smtClean="0"/>
              <a:t>SyncServer</a:t>
            </a:r>
            <a:r>
              <a:rPr lang="en-US" sz="2800" dirty="0" smtClean="0"/>
              <a:t> server</a:t>
            </a:r>
          </a:p>
          <a:p>
            <a:r>
              <a:rPr lang="en-US" sz="2800" dirty="0" smtClean="0"/>
              <a:t>Implements another system goal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lient’s can operate with or without network access</a:t>
            </a:r>
          </a:p>
          <a:p>
            <a:pPr lvl="1"/>
            <a:r>
              <a:rPr lang="en-US" sz="2400" dirty="0" smtClean="0"/>
              <a:t>Client database (Core Data) tracks pending uploads and downloads</a:t>
            </a:r>
          </a:p>
          <a:p>
            <a:pPr lvl="2"/>
            <a:r>
              <a:rPr lang="en-US" sz="2000" dirty="0" smtClean="0"/>
              <a:t>No network connectivity: Operation can be carried out later</a:t>
            </a:r>
          </a:p>
          <a:p>
            <a:pPr lvl="2"/>
            <a:r>
              <a:rPr lang="en-US" sz="2000" dirty="0" smtClean="0"/>
              <a:t>App crashes: Operation can be carried out later</a:t>
            </a:r>
          </a:p>
          <a:p>
            <a:pPr lvl="1"/>
            <a:r>
              <a:rPr lang="en-US" sz="2400" dirty="0" smtClean="0"/>
              <a:t>Online/offline feature currently in 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Interface: Methods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816"/>
            <a:ext cx="12192000" cy="1880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7457"/>
            <a:ext cx="12192000" cy="16812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996816"/>
            <a:ext cx="12115800" cy="2476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9620"/>
            <a:ext cx="121031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5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Interface: Delegate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0"/>
            <a:ext cx="11817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SyncAttributes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4166"/>
            <a:ext cx="12192000" cy="500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SharedImages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Server running on AWS</a:t>
            </a:r>
          </a:p>
          <a:p>
            <a:r>
              <a:rPr lang="en-US" dirty="0" smtClean="0"/>
              <a:t>Google Drive folder with files stored for app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Plans</a:t>
            </a:r>
          </a:p>
          <a:p>
            <a:pPr lvl="1"/>
            <a:r>
              <a:rPr lang="en-US" sz="2400" dirty="0" smtClean="0"/>
              <a:t>Wrap-up Facebook </a:t>
            </a:r>
            <a:r>
              <a:rPr lang="en-US" sz="2400" dirty="0"/>
              <a:t>account support for </a:t>
            </a:r>
            <a:r>
              <a:rPr lang="en-US" sz="2400" dirty="0" smtClean="0"/>
              <a:t>sharing</a:t>
            </a:r>
          </a:p>
          <a:p>
            <a:pPr lvl="1"/>
            <a:r>
              <a:rPr lang="en-US" sz="2400" dirty="0"/>
              <a:t>Add support for multiple file </a:t>
            </a:r>
            <a:r>
              <a:rPr lang="en-US" sz="2400" dirty="0" smtClean="0"/>
              <a:t>versions</a:t>
            </a:r>
          </a:p>
          <a:p>
            <a:pPr lvl="1"/>
            <a:r>
              <a:rPr lang="en-US" sz="2400" dirty="0" smtClean="0"/>
              <a:t>Add </a:t>
            </a:r>
            <a:r>
              <a:rPr lang="en-US" sz="2400" dirty="0"/>
              <a:t>other cloud storage support (e.g., Dropbox and </a:t>
            </a:r>
            <a:r>
              <a:rPr lang="en-US" sz="2400" dirty="0" err="1"/>
              <a:t>Onedrive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Add other demo apps (e.g., </a:t>
            </a:r>
            <a:r>
              <a:rPr lang="en-US" sz="2400" dirty="0" err="1" smtClean="0"/>
              <a:t>WhatDidILike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Dreams</a:t>
            </a:r>
          </a:p>
          <a:p>
            <a:pPr lvl="1"/>
            <a:r>
              <a:rPr lang="en-US" sz="2400" dirty="0"/>
              <a:t>Streaming support (when available in </a:t>
            </a:r>
            <a:r>
              <a:rPr lang="en-US" sz="2400" dirty="0" err="1"/>
              <a:t>Kitura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Android </a:t>
            </a:r>
            <a:r>
              <a:rPr lang="en-US" sz="2400" dirty="0"/>
              <a:t>client </a:t>
            </a:r>
            <a:r>
              <a:rPr lang="en-US" sz="2400" dirty="0" smtClean="0"/>
              <a:t>interface</a:t>
            </a:r>
          </a:p>
          <a:p>
            <a:pPr lvl="1"/>
            <a:r>
              <a:rPr lang="en-US" sz="2400" dirty="0" smtClean="0"/>
              <a:t>Android </a:t>
            </a:r>
            <a:r>
              <a:rPr lang="en-US" sz="2400" dirty="0"/>
              <a:t>apps using that interface.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SyncServer</a:t>
            </a:r>
            <a:r>
              <a:rPr lang="en-US" dirty="0" smtClean="0"/>
              <a:t>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0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smtClean="0"/>
              <a:t>Favorite Swift &amp; Xcode</a:t>
            </a:r>
            <a:r>
              <a:rPr lang="en-US" dirty="0" smtClean="0"/>
              <a:t> Errors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2" y="2846724"/>
            <a:ext cx="8762252" cy="391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2" y="5502916"/>
            <a:ext cx="2794000" cy="1143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1292" y="2253731"/>
            <a:ext cx="4051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Unhandled </a:t>
            </a:r>
            <a:r>
              <a:rPr lang="en-US" dirty="0" err="1"/>
              <a:t>DiagnosticKind</a:t>
            </a:r>
            <a:r>
              <a:rPr lang="en-US" dirty="0"/>
              <a:t> in switch.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2" y="3500774"/>
            <a:ext cx="106807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https://github.com/crspybits/SyncServerII</a:t>
            </a:r>
            <a:endParaRPr lang="en-US" dirty="0"/>
          </a:p>
          <a:p>
            <a:r>
              <a:rPr lang="en-US" dirty="0">
                <a:hlinkClick r:id="rId3"/>
              </a:rPr>
              <a:t>https://crspybits.github.io/SyncServerII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sz="4000" dirty="0" smtClean="0"/>
              <a:t>My “ask”:</a:t>
            </a:r>
          </a:p>
          <a:p>
            <a:pPr lvl="1"/>
            <a:r>
              <a:rPr lang="en-US" sz="3600" dirty="0" smtClean="0"/>
              <a:t>Other people 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410" y="6146508"/>
            <a:ext cx="3867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chris@cprince.com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367331" y="3918886"/>
            <a:ext cx="531267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😇 Use </a:t>
            </a:r>
            <a:r>
              <a:rPr lang="en-US" sz="2800" dirty="0" err="1"/>
              <a:t>SharedImages</a:t>
            </a:r>
            <a:r>
              <a:rPr lang="en-US" sz="2800" dirty="0"/>
              <a:t> </a:t>
            </a:r>
            <a:r>
              <a:rPr lang="en-US" sz="2800" dirty="0" smtClean="0"/>
              <a:t>beta</a:t>
            </a:r>
          </a:p>
          <a:p>
            <a:r>
              <a:rPr lang="en-US" sz="2800" dirty="0" smtClean="0"/>
              <a:t>😎 Develop &amp; deploy demo apps</a:t>
            </a:r>
          </a:p>
          <a:p>
            <a:pPr marL="0" lvl="1"/>
            <a:r>
              <a:rPr lang="en-US" sz="2800" dirty="0" smtClean="0"/>
              <a:t>🙏🏻 Help </a:t>
            </a:r>
            <a:r>
              <a:rPr lang="en-US" sz="2800" dirty="0"/>
              <a:t>on system </a:t>
            </a:r>
            <a:r>
              <a:rPr lang="en-US" sz="2800" dirty="0" smtClean="0"/>
              <a:t>development</a:t>
            </a:r>
            <a:endParaRPr lang="en-US" sz="2800" dirty="0"/>
          </a:p>
        </p:txBody>
      </p:sp>
      <p:sp>
        <p:nvSpPr>
          <p:cNvPr id="6" name="Left Brace 5"/>
          <p:cNvSpPr/>
          <p:nvPr/>
        </p:nvSpPr>
        <p:spPr>
          <a:xfrm>
            <a:off x="4887645" y="3791760"/>
            <a:ext cx="579575" cy="173961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SyncServerII</a:t>
            </a:r>
            <a:endParaRPr lang="en-US" sz="4000" dirty="0" smtClean="0"/>
          </a:p>
          <a:p>
            <a:pPr lvl="1"/>
            <a:r>
              <a:rPr lang="en-US" sz="3600" dirty="0" smtClean="0"/>
              <a:t>Server</a:t>
            </a:r>
          </a:p>
          <a:p>
            <a:pPr lvl="1"/>
            <a:r>
              <a:rPr lang="en-US" sz="3600" dirty="0" smtClean="0"/>
              <a:t>Client interface</a:t>
            </a:r>
          </a:p>
          <a:p>
            <a:pPr lvl="1"/>
            <a:r>
              <a:rPr lang="en-US" sz="3600" dirty="0" smtClean="0"/>
              <a:t>iOS apps</a:t>
            </a:r>
          </a:p>
          <a:p>
            <a:r>
              <a:rPr lang="en-US" sz="4000" dirty="0"/>
              <a:t>Swift language</a:t>
            </a:r>
          </a:p>
          <a:p>
            <a:endParaRPr lang="en-US" sz="4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919" y="383188"/>
            <a:ext cx="1133966" cy="182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082414" cy="4261635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400" dirty="0"/>
              <a:t>Project concept: Enable mobile apps to </a:t>
            </a:r>
            <a:br>
              <a:rPr lang="en-US" sz="2400" dirty="0"/>
            </a:br>
            <a:r>
              <a:rPr lang="en-US" sz="2400" dirty="0"/>
              <a:t>(a) store user data in users cloud storage (e.g., Google Drive), and</a:t>
            </a:r>
            <a:br>
              <a:rPr lang="en-US" sz="2400" dirty="0"/>
            </a:br>
            <a:r>
              <a:rPr lang="en-US" sz="2400" dirty="0"/>
              <a:t>(b) safely share that cloud data with other users (e.g., Facebook</a:t>
            </a:r>
            <a:r>
              <a:rPr lang="en-US" sz="2400" dirty="0" smtClean="0"/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 smtClean="0"/>
              <a:t>Unit of data storage: </a:t>
            </a:r>
            <a:r>
              <a:rPr lang="en-US" sz="2400" b="1" i="1" dirty="0" smtClean="0"/>
              <a:t>Files</a:t>
            </a:r>
          </a:p>
          <a:p>
            <a:r>
              <a:rPr lang="en-US" dirty="0" smtClean="0"/>
              <a:t>Birth: </a:t>
            </a:r>
            <a:r>
              <a:rPr lang="en-US" dirty="0" err="1" smtClean="0"/>
              <a:t>Node.js</a:t>
            </a:r>
            <a:r>
              <a:rPr lang="en-US" dirty="0" smtClean="0"/>
              <a:t> and Mongo</a:t>
            </a:r>
          </a:p>
          <a:p>
            <a:pPr lvl="1"/>
            <a:r>
              <a:rPr lang="en-US" sz="2400" dirty="0" smtClean="0"/>
              <a:t>But, Mongo isn’t well suited to transactions/rollbacks</a:t>
            </a:r>
          </a:p>
          <a:p>
            <a:pPr lvl="1"/>
            <a:r>
              <a:rPr lang="en-US" sz="2400" dirty="0" smtClean="0"/>
              <a:t>And I ran into a design issue: Locks were held by client</a:t>
            </a:r>
          </a:p>
          <a:p>
            <a:pPr lvl="1"/>
            <a:r>
              <a:rPr lang="en-US" sz="2400" dirty="0" smtClean="0"/>
              <a:t>Plus, when I bought a house, I lost steam on the project!</a:t>
            </a:r>
          </a:p>
          <a:p>
            <a:r>
              <a:rPr lang="en-US" dirty="0" smtClean="0"/>
              <a:t>Rebirth: Swift and </a:t>
            </a:r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sz="2400" dirty="0" smtClean="0"/>
              <a:t>Relaxed locking mechanism</a:t>
            </a:r>
          </a:p>
          <a:p>
            <a:pPr lvl="1"/>
            <a:r>
              <a:rPr lang="en-US" sz="2400" dirty="0" smtClean="0"/>
              <a:t>Approx. back to development state as with </a:t>
            </a:r>
            <a:r>
              <a:rPr lang="en-US" sz="2400" dirty="0" err="1" smtClean="0"/>
              <a:t>Node.js</a:t>
            </a:r>
            <a:r>
              <a:rPr lang="en-US" sz="2400" dirty="0" smtClean="0"/>
              <a:t> and Mongo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42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0321" y="2100867"/>
            <a:ext cx="10711579" cy="47571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Generally: Beta</a:t>
            </a:r>
          </a:p>
          <a:p>
            <a:pPr lvl="1"/>
            <a:r>
              <a:rPr lang="en-US" dirty="0" smtClean="0"/>
              <a:t>Support for single versioned files in cloud storage</a:t>
            </a:r>
          </a:p>
          <a:p>
            <a:pPr marL="685800" lvl="2">
              <a:spcBef>
                <a:spcPts val="1000"/>
              </a:spcBef>
            </a:pPr>
            <a:r>
              <a:rPr lang="en-US" sz="2000" dirty="0" smtClean="0"/>
              <a:t>Google sign-in + Google </a:t>
            </a:r>
            <a:r>
              <a:rPr lang="en-US" sz="2000" dirty="0"/>
              <a:t>Drive </a:t>
            </a:r>
            <a:r>
              <a:rPr lang="en-US" sz="2000" dirty="0" smtClean="0"/>
              <a:t>for cloud storage</a:t>
            </a:r>
          </a:p>
          <a:p>
            <a:pPr marL="685800" lvl="2">
              <a:spcBef>
                <a:spcPts val="1000"/>
              </a:spcBef>
            </a:pPr>
            <a:r>
              <a:rPr lang="en-US" sz="2000" dirty="0" smtClean="0"/>
              <a:t>Facebook sign-in complete on client interface and server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 smtClean="0"/>
              <a:t>IBM </a:t>
            </a:r>
            <a:r>
              <a:rPr lang="en-US" dirty="0" err="1"/>
              <a:t>Kitura</a:t>
            </a:r>
            <a:r>
              <a:rPr lang="en-US" dirty="0"/>
              <a:t> multi-threaded ”embedded” http server</a:t>
            </a:r>
          </a:p>
          <a:p>
            <a:pPr lvl="1"/>
            <a:r>
              <a:rPr lang="en-US" dirty="0"/>
              <a:t>Perfect for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smtClean="0"/>
              <a:t>bindings</a:t>
            </a:r>
          </a:p>
          <a:p>
            <a:pPr lvl="1"/>
            <a:r>
              <a:rPr lang="en-US" dirty="0" smtClean="0"/>
              <a:t>Demo </a:t>
            </a:r>
            <a:r>
              <a:rPr lang="en-US" dirty="0"/>
              <a:t>deployed to AWS EC2 using </a:t>
            </a:r>
            <a:r>
              <a:rPr lang="en-US" dirty="0" smtClean="0"/>
              <a:t>RDS/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/>
              <a:t>Client interface for iOS</a:t>
            </a:r>
          </a:p>
          <a:p>
            <a:pPr lvl="1"/>
            <a:r>
              <a:rPr lang="en-US" dirty="0"/>
              <a:t>Supports online and offline client </a:t>
            </a:r>
            <a:r>
              <a:rPr lang="en-US" dirty="0" smtClean="0"/>
              <a:t>usage</a:t>
            </a:r>
          </a:p>
          <a:p>
            <a:r>
              <a:rPr lang="en-US" dirty="0" smtClean="0"/>
              <a:t>iOS mobile apps</a:t>
            </a:r>
          </a:p>
          <a:p>
            <a:pPr lvl="1"/>
            <a:r>
              <a:rPr lang="en-US" dirty="0" smtClean="0"/>
              <a:t>Example app with client side test cases</a:t>
            </a:r>
          </a:p>
          <a:p>
            <a:pPr lvl="1"/>
            <a:r>
              <a:rPr lang="en-US" dirty="0" err="1" smtClean="0"/>
              <a:t>SharedImages</a:t>
            </a:r>
            <a:r>
              <a:rPr lang="en-US" dirty="0" smtClean="0"/>
              <a:t> app in </a:t>
            </a:r>
            <a:r>
              <a:rPr lang="en-US" dirty="0" err="1" smtClean="0"/>
              <a:t>TestFlight</a:t>
            </a:r>
            <a:r>
              <a:rPr lang="en-US" dirty="0" smtClean="0"/>
              <a:t> beta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</a:t>
            </a:r>
            <a:r>
              <a:rPr lang="en-US" dirty="0" err="1" smtClean="0"/>
              <a:t>SyncServer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663" y="0"/>
            <a:ext cx="12192000" cy="2101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4535" y="291235"/>
            <a:ext cx="4103657" cy="1443481"/>
          </a:xfrm>
        </p:spPr>
        <p:txBody>
          <a:bodyPr>
            <a:noAutofit/>
          </a:bodyPr>
          <a:lstStyle/>
          <a:p>
            <a:r>
              <a:rPr lang="en-US" sz="4800" dirty="0" smtClean="0"/>
              <a:t>Architecture</a:t>
            </a:r>
            <a:endParaRPr lang="en-US" sz="4800" dirty="0"/>
          </a:p>
        </p:txBody>
      </p:sp>
      <p:grpSp>
        <p:nvGrpSpPr>
          <p:cNvPr id="6" name="Group 5"/>
          <p:cNvGrpSpPr/>
          <p:nvPr/>
        </p:nvGrpSpPr>
        <p:grpSpPr>
          <a:xfrm>
            <a:off x="6155587" y="2207631"/>
            <a:ext cx="1885950" cy="1695450"/>
            <a:chOff x="7772843" y="2850855"/>
            <a:chExt cx="1885950" cy="1695450"/>
          </a:xfrm>
        </p:grpSpPr>
        <p:sp>
          <p:nvSpPr>
            <p:cNvPr id="4" name="Rectangle 3"/>
            <p:cNvSpPr/>
            <p:nvPr/>
          </p:nvSpPr>
          <p:spPr>
            <a:xfrm>
              <a:off x="7772843" y="2850855"/>
              <a:ext cx="1885950" cy="16954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63058" y="3436970"/>
              <a:ext cx="1595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Server</a:t>
              </a:r>
              <a:endParaRPr lang="en-US" sz="2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122735" y="2427551"/>
            <a:ext cx="1765005" cy="1782943"/>
            <a:chOff x="9122735" y="2427551"/>
            <a:chExt cx="1765005" cy="1782943"/>
          </a:xfrm>
        </p:grpSpPr>
        <p:sp>
          <p:nvSpPr>
            <p:cNvPr id="10" name="Oval 9"/>
            <p:cNvSpPr/>
            <p:nvPr/>
          </p:nvSpPr>
          <p:spPr>
            <a:xfrm>
              <a:off x="9122735" y="2427551"/>
              <a:ext cx="1765005" cy="178294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99182" y="2841968"/>
              <a:ext cx="14885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Google Drive</a:t>
              </a:r>
              <a:endParaRPr lang="en-US" sz="28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94130" y="4914496"/>
            <a:ext cx="1885950" cy="1695450"/>
            <a:chOff x="7772843" y="2850855"/>
            <a:chExt cx="1885950" cy="1695450"/>
          </a:xfrm>
        </p:grpSpPr>
        <p:sp>
          <p:nvSpPr>
            <p:cNvPr id="13" name="Rectangle 12"/>
            <p:cNvSpPr/>
            <p:nvPr/>
          </p:nvSpPr>
          <p:spPr>
            <a:xfrm>
              <a:off x="7772843" y="2850855"/>
              <a:ext cx="1885950" cy="16954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63058" y="3436970"/>
              <a:ext cx="1595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mySQL</a:t>
              </a:r>
              <a:endParaRPr lang="en-US" sz="28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101470" y="4396489"/>
            <a:ext cx="1956391" cy="1782943"/>
            <a:chOff x="9122735" y="2427551"/>
            <a:chExt cx="1956391" cy="1782943"/>
          </a:xfrm>
        </p:grpSpPr>
        <p:sp>
          <p:nvSpPr>
            <p:cNvPr id="19" name="Oval 18"/>
            <p:cNvSpPr/>
            <p:nvPr/>
          </p:nvSpPr>
          <p:spPr>
            <a:xfrm>
              <a:off x="9122735" y="2427551"/>
              <a:ext cx="1765005" cy="178294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14122" y="3057413"/>
              <a:ext cx="17650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/>
                <a:t>Dropbox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909670" y="5125624"/>
            <a:ext cx="13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(planned)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753601" y="6263530"/>
            <a:ext cx="1304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</a:p>
        </p:txBody>
      </p:sp>
      <p:cxnSp>
        <p:nvCxnSpPr>
          <p:cNvPr id="24" name="Straight Arrow Connector 23"/>
          <p:cNvCxnSpPr>
            <a:stCxn id="4" idx="3"/>
            <a:endCxn id="10" idx="2"/>
          </p:cNvCxnSpPr>
          <p:nvPr/>
        </p:nvCxnSpPr>
        <p:spPr>
          <a:xfrm>
            <a:off x="8041537" y="3055356"/>
            <a:ext cx="1081198" cy="263667"/>
          </a:xfrm>
          <a:prstGeom prst="straightConnector1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1"/>
          </p:cNvCxnSpPr>
          <p:nvPr/>
        </p:nvCxnSpPr>
        <p:spPr>
          <a:xfrm>
            <a:off x="8041537" y="3654060"/>
            <a:ext cx="1318412" cy="1003535"/>
          </a:xfrm>
          <a:prstGeom prst="straightConnector1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  <a:endCxn id="13" idx="0"/>
          </p:cNvCxnSpPr>
          <p:nvPr/>
        </p:nvCxnSpPr>
        <p:spPr>
          <a:xfrm>
            <a:off x="7098562" y="3903081"/>
            <a:ext cx="38543" cy="1011415"/>
          </a:xfrm>
          <a:prstGeom prst="straightConnector1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596036" y="3031660"/>
            <a:ext cx="2547404" cy="1124167"/>
          </a:xfrm>
          <a:prstGeom prst="straightConnector1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80321" y="2810322"/>
            <a:ext cx="2876482" cy="28366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80321" y="2153365"/>
            <a:ext cx="263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Mobile iOS app</a:t>
            </a:r>
            <a:endParaRPr lang="en-US" sz="2800" dirty="0"/>
          </a:p>
        </p:txBody>
      </p:sp>
      <p:sp>
        <p:nvSpPr>
          <p:cNvPr id="38" name="Rectangle 37"/>
          <p:cNvSpPr/>
          <p:nvPr/>
        </p:nvSpPr>
        <p:spPr>
          <a:xfrm>
            <a:off x="2261896" y="2815011"/>
            <a:ext cx="252942" cy="28106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2058151" y="3571926"/>
            <a:ext cx="180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Client interface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51867" y="3794995"/>
            <a:ext cx="1603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Your app code here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4770216" y="592107"/>
            <a:ext cx="1997003" cy="604109"/>
            <a:chOff x="3773920" y="2414975"/>
            <a:chExt cx="1997003" cy="604109"/>
          </a:xfrm>
        </p:grpSpPr>
        <p:sp>
          <p:nvSpPr>
            <p:cNvPr id="8" name="Rounded Rectangle 7"/>
            <p:cNvSpPr/>
            <p:nvPr/>
          </p:nvSpPr>
          <p:spPr>
            <a:xfrm>
              <a:off x="3773920" y="2414975"/>
              <a:ext cx="1927335" cy="6041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60846" y="2427551"/>
              <a:ext cx="1910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Facebook</a:t>
              </a:r>
              <a:endParaRPr lang="en-US" sz="2800" dirty="0"/>
            </a:p>
          </p:txBody>
        </p:sp>
      </p:grpSp>
      <p:cxnSp>
        <p:nvCxnSpPr>
          <p:cNvPr id="33" name="Straight Arrow Connector 32"/>
          <p:cNvCxnSpPr>
            <a:stCxn id="8" idx="2"/>
          </p:cNvCxnSpPr>
          <p:nvPr/>
        </p:nvCxnSpPr>
        <p:spPr>
          <a:xfrm>
            <a:off x="5733884" y="1196216"/>
            <a:ext cx="1155691" cy="976107"/>
          </a:xfrm>
          <a:prstGeom prst="straightConnector1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56411" y="172418"/>
            <a:ext cx="215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in development)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661527" y="4777250"/>
            <a:ext cx="1916666" cy="1845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952661" y="5125624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Google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115852" y="4744371"/>
            <a:ext cx="117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Sign-ins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933045" y="5532351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Facebook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933045" y="5935663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Dropbox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319589" y="6161455"/>
            <a:ext cx="1304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43948" y="79688"/>
            <a:ext cx="2798479" cy="1430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036824" y="316900"/>
            <a:ext cx="2505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 social sign-ins?</a:t>
            </a:r>
            <a:endParaRPr lang="en-US" sz="28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342082" y="1533519"/>
            <a:ext cx="2585405" cy="621072"/>
          </a:xfrm>
          <a:prstGeom prst="straightConnector1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/>
              <a:t>Swift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07162"/>
            <a:ext cx="9613861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Apple open-sourced their </a:t>
            </a:r>
            <a:r>
              <a:rPr lang="en-US" dirty="0"/>
              <a:t>new language (Dec/2015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swift.org</a:t>
            </a:r>
            <a:endParaRPr lang="en-US" dirty="0" smtClean="0"/>
          </a:p>
          <a:p>
            <a:r>
              <a:rPr lang="en-US" dirty="0"/>
              <a:t>Swift is pretty much in full-swing on Apple’s main hardware </a:t>
            </a:r>
            <a:r>
              <a:rPr lang="en-US" dirty="0" smtClean="0"/>
              <a:t>platforms </a:t>
            </a:r>
          </a:p>
          <a:p>
            <a:pPr lvl="1"/>
            <a:r>
              <a:rPr lang="en-US" dirty="0" smtClean="0"/>
              <a:t>iOS</a:t>
            </a:r>
            <a:r>
              <a:rPr lang="en-US" dirty="0"/>
              <a:t>, </a:t>
            </a:r>
            <a:r>
              <a:rPr lang="en-US" dirty="0" err="1"/>
              <a:t>watchOS</a:t>
            </a:r>
            <a:r>
              <a:rPr lang="en-US" dirty="0"/>
              <a:t>, </a:t>
            </a:r>
            <a:r>
              <a:rPr lang="en-US" dirty="0" err="1"/>
              <a:t>tvOS</a:t>
            </a:r>
            <a:r>
              <a:rPr lang="en-US" dirty="0"/>
              <a:t>; Apple </a:t>
            </a:r>
            <a:r>
              <a:rPr lang="en-US" dirty="0" smtClean="0"/>
              <a:t>promising </a:t>
            </a:r>
            <a:r>
              <a:rPr lang="en-US" dirty="0"/>
              <a:t>stability soon.</a:t>
            </a:r>
          </a:p>
          <a:p>
            <a:r>
              <a:rPr lang="en-US" dirty="0" smtClean="0"/>
              <a:t>Typical open source usage: HTTP server built using Swift</a:t>
            </a:r>
          </a:p>
          <a:p>
            <a:pPr lvl="1"/>
            <a:r>
              <a:rPr lang="en-US" dirty="0" smtClean="0"/>
              <a:t>Run on </a:t>
            </a:r>
            <a:r>
              <a:rPr lang="en-US" dirty="0" err="1" smtClean="0"/>
              <a:t>MacOS</a:t>
            </a:r>
            <a:r>
              <a:rPr lang="en-US" dirty="0" smtClean="0"/>
              <a:t> or Linux</a:t>
            </a:r>
          </a:p>
          <a:p>
            <a:pPr lvl="1"/>
            <a:r>
              <a:rPr lang="en-US" dirty="0" smtClean="0"/>
              <a:t>For Linux, Apple distributes builds for Ubuntu</a:t>
            </a:r>
          </a:p>
          <a:p>
            <a:r>
              <a:rPr lang="en-US" dirty="0" smtClean="0"/>
              <a:t>Various projects are providing http &amp; related libraries</a:t>
            </a:r>
          </a:p>
          <a:p>
            <a:pPr lvl="1"/>
            <a:r>
              <a:rPr lang="en-US" dirty="0" smtClean="0"/>
              <a:t>E.g., Perfect, Vapor, </a:t>
            </a:r>
            <a:r>
              <a:rPr lang="en-US" dirty="0" err="1" smtClean="0"/>
              <a:t>Kitura</a:t>
            </a:r>
            <a:r>
              <a:rPr lang="en-US" dirty="0" smtClean="0"/>
              <a:t> (IBM), </a:t>
            </a:r>
            <a:r>
              <a:rPr lang="en-US" dirty="0" err="1" smtClean="0"/>
              <a:t>Zewo</a:t>
            </a:r>
            <a:endParaRPr lang="en-US" dirty="0" smtClean="0"/>
          </a:p>
          <a:p>
            <a:r>
              <a:rPr lang="en-US" dirty="0" smtClean="0"/>
              <a:t>Swift package manager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173" y="5123935"/>
            <a:ext cx="5754816" cy="11650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20545" y="6289020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/>
              <a:t>rymcol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Endpoints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910"/>
            <a:ext cx="9317804" cy="6855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0"/>
            <a:ext cx="8599558" cy="685800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50" y="3655517"/>
            <a:ext cx="9498890" cy="320248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9179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Database Tables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14053" y="8159"/>
            <a:ext cx="10971863" cy="6857414"/>
            <a:chOff x="-14053" y="8159"/>
            <a:chExt cx="10971863" cy="685741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053" y="8159"/>
              <a:ext cx="10971863" cy="685741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338872" y="6052921"/>
              <a:ext cx="1618938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chemeClr val="bg1"/>
                  </a:solidFill>
                </a:rPr>
                <a:t>Users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6926" y="8159"/>
            <a:ext cx="7221799" cy="6865572"/>
            <a:chOff x="-14053" y="0"/>
            <a:chExt cx="7221799" cy="686557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053" y="0"/>
              <a:ext cx="7221799" cy="68580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410469" y="6096131"/>
              <a:ext cx="2153563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smtClean="0">
                  <a:solidFill>
                    <a:schemeClr val="bg1"/>
                  </a:solidFill>
                </a:rPr>
                <a:t>Uploads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48646" y="7573"/>
            <a:ext cx="7163165" cy="6858000"/>
            <a:chOff x="2514600" y="0"/>
            <a:chExt cx="7163165" cy="6858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0"/>
              <a:ext cx="7150157" cy="68580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058827" y="6009710"/>
              <a:ext cx="1618938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chemeClr val="bg1"/>
                  </a:solidFill>
                </a:rPr>
                <a:t>Files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16734" y="998173"/>
            <a:ext cx="11264900" cy="4876800"/>
            <a:chOff x="503315" y="1643588"/>
            <a:chExt cx="11264900" cy="4876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15" y="1643588"/>
              <a:ext cx="11264900" cy="4876800"/>
            </a:xfrm>
            <a:prstGeom prst="rect">
              <a:avLst/>
            </a:prstGeom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8521113" y="5908151"/>
              <a:ext cx="3247102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Sharing Invitations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4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0321" y="2231942"/>
            <a:ext cx="10667233" cy="439371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Locks held for brief periods, and then only server-initiated</a:t>
            </a:r>
          </a:p>
          <a:p>
            <a:r>
              <a:rPr lang="en-US" sz="2800" dirty="0" smtClean="0"/>
              <a:t>Master Version</a:t>
            </a:r>
          </a:p>
          <a:p>
            <a:pPr lvl="1"/>
            <a:r>
              <a:rPr lang="en-US" sz="2400" dirty="0" smtClean="0"/>
              <a:t>Integer value maintained by server</a:t>
            </a:r>
          </a:p>
          <a:p>
            <a:pPr lvl="1"/>
            <a:r>
              <a:rPr lang="en-US" sz="2400" dirty="0"/>
              <a:t>Reported to </a:t>
            </a:r>
            <a:r>
              <a:rPr lang="en-US" sz="2400" dirty="0" smtClean="0"/>
              <a:t>client with </a:t>
            </a:r>
            <a:r>
              <a:rPr lang="en-US" sz="2400" b="1" i="1" dirty="0" err="1" smtClean="0"/>
              <a:t>FileIndex</a:t>
            </a:r>
            <a:endParaRPr lang="en-US" sz="2400" b="1" i="1" dirty="0" smtClean="0"/>
          </a:p>
          <a:p>
            <a:pPr lvl="1"/>
            <a:r>
              <a:rPr lang="en-US" sz="2400" dirty="0" smtClean="0"/>
              <a:t>Each </a:t>
            </a:r>
            <a:r>
              <a:rPr lang="en-US" sz="2400" b="1" i="1" dirty="0" err="1" smtClean="0"/>
              <a:t>DoneUploads</a:t>
            </a:r>
            <a:r>
              <a:rPr lang="en-US" sz="2400" dirty="0" smtClean="0"/>
              <a:t> request increments master version for that owning user</a:t>
            </a:r>
          </a:p>
          <a:p>
            <a:pPr lvl="1"/>
            <a:r>
              <a:rPr lang="en-US" sz="2400" dirty="0" smtClean="0"/>
              <a:t>Client passes last known master version to server when doing </a:t>
            </a:r>
            <a:r>
              <a:rPr lang="en-US" sz="2400" dirty="0" err="1" smtClean="0"/>
              <a:t>UploadFile</a:t>
            </a:r>
            <a:r>
              <a:rPr lang="en-US" sz="2400" dirty="0" smtClean="0"/>
              <a:t>, </a:t>
            </a:r>
            <a:r>
              <a:rPr lang="en-US" sz="2400" dirty="0" err="1" smtClean="0"/>
              <a:t>UploadDeletion</a:t>
            </a:r>
            <a:r>
              <a:rPr lang="en-US" sz="2400" dirty="0" smtClean="0"/>
              <a:t>, </a:t>
            </a:r>
            <a:r>
              <a:rPr lang="en-US" sz="2400" dirty="0" err="1" smtClean="0"/>
              <a:t>DoneUploads</a:t>
            </a:r>
            <a:r>
              <a:rPr lang="en-US" sz="2400" dirty="0" smtClean="0"/>
              <a:t>, or </a:t>
            </a:r>
            <a:r>
              <a:rPr lang="en-US" sz="2400" dirty="0" err="1" smtClean="0"/>
              <a:t>DownloadFile</a:t>
            </a:r>
            <a:endParaRPr lang="en-US" sz="2400" dirty="0" smtClean="0"/>
          </a:p>
          <a:p>
            <a:pPr lvl="1"/>
            <a:r>
              <a:rPr lang="en-US" sz="2400" dirty="0" smtClean="0"/>
              <a:t>Server fails operation if master version out of date</a:t>
            </a:r>
          </a:p>
          <a:p>
            <a:pPr lvl="1"/>
            <a:r>
              <a:rPr lang="en-US" sz="2400" dirty="0"/>
              <a:t>General assumption: A small number of users synchronizing data (for any single set of cloud data files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Client </a:t>
            </a:r>
            <a:r>
              <a:rPr lang="en-US" sz="2800" dirty="0"/>
              <a:t>detects master version </a:t>
            </a:r>
            <a:r>
              <a:rPr lang="en-US" sz="2800" dirty="0" smtClean="0"/>
              <a:t>change: recovery </a:t>
            </a:r>
            <a:r>
              <a:rPr lang="en-US" sz="2800" dirty="0"/>
              <a:t>takes place</a:t>
            </a:r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“locking”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0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58219</TotalTime>
  <Words>1041</Words>
  <Application>Microsoft Macintosh PowerPoint</Application>
  <PresentationFormat>Widescreen</PresentationFormat>
  <Paragraphs>243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Mangal</vt:lpstr>
      <vt:lpstr>Trebuchet MS</vt:lpstr>
      <vt:lpstr>Arial</vt:lpstr>
      <vt:lpstr>Berlin</vt:lpstr>
      <vt:lpstr>SyncServerII</vt:lpstr>
      <vt:lpstr>Goals of this presentation</vt:lpstr>
      <vt:lpstr>Overview</vt:lpstr>
      <vt:lpstr>Current State of SyncServer</vt:lpstr>
      <vt:lpstr>Architecture</vt:lpstr>
      <vt:lpstr>Swift Basics</vt:lpstr>
      <vt:lpstr>Server Endpoints</vt:lpstr>
      <vt:lpstr>Server Database Tables</vt:lpstr>
      <vt:lpstr>Optimistic “locking”</vt:lpstr>
      <vt:lpstr>iOS Client</vt:lpstr>
      <vt:lpstr>Client Interface: Methods</vt:lpstr>
      <vt:lpstr>Client Interface: Delegate Methods</vt:lpstr>
      <vt:lpstr>SyncAttributes</vt:lpstr>
      <vt:lpstr>Demo Time!</vt:lpstr>
      <vt:lpstr>SyncServer Next Steps</vt:lpstr>
      <vt:lpstr>Favorite Swift &amp; Xcode Errors</vt:lpstr>
      <vt:lpstr>In Closing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swift</dc:title>
  <dc:creator>Chris Prince</dc:creator>
  <cp:lastModifiedBy>Chris Prince</cp:lastModifiedBy>
  <cp:revision>416</cp:revision>
  <dcterms:created xsi:type="dcterms:W3CDTF">2017-04-08T03:17:49Z</dcterms:created>
  <dcterms:modified xsi:type="dcterms:W3CDTF">2017-08-02T04:47:42Z</dcterms:modified>
</cp:coreProperties>
</file>