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62" r:id="rId3"/>
    <p:sldId id="259" r:id="rId4"/>
    <p:sldId id="289" r:id="rId5"/>
    <p:sldId id="306" r:id="rId6"/>
    <p:sldId id="307" r:id="rId7"/>
    <p:sldId id="308" r:id="rId8"/>
    <p:sldId id="309" r:id="rId9"/>
    <p:sldId id="311" r:id="rId10"/>
    <p:sldId id="284" r:id="rId11"/>
    <p:sldId id="312" r:id="rId12"/>
    <p:sldId id="313" r:id="rId13"/>
    <p:sldId id="316" r:id="rId14"/>
    <p:sldId id="317" r:id="rId15"/>
    <p:sldId id="291" r:id="rId16"/>
    <p:sldId id="318" r:id="rId17"/>
    <p:sldId id="292" r:id="rId18"/>
    <p:sldId id="319" r:id="rId19"/>
    <p:sldId id="321" r:id="rId20"/>
    <p:sldId id="323" r:id="rId21"/>
    <p:sldId id="322" r:id="rId22"/>
    <p:sldId id="324" r:id="rId23"/>
    <p:sldId id="320" r:id="rId24"/>
    <p:sldId id="279" r:id="rId25"/>
  </p:sldIdLst>
  <p:sldSz cx="9144000" cy="5143500" type="screen16x9"/>
  <p:notesSz cx="6858000" cy="9144000"/>
  <p:embeddedFontLst>
    <p:embeddedFont>
      <p:font typeface="Arvo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Roboto Condensed" panose="020B0604020202020204" charset="0"/>
      <p:regular r:id="rId35"/>
      <p:bold r:id="rId36"/>
      <p:italic r:id="rId37"/>
      <p:boldItalic r:id="rId38"/>
    </p:embeddedFont>
    <p:embeddedFont>
      <p:font typeface="Roboto Condensed Ligh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03AA81-AAA6-4EAF-94DD-26F8058A4202}">
  <a:tblStyle styleId="{A403AA81-AAA6-4EAF-94DD-26F8058A420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1897" autoAdjust="0"/>
  </p:normalViewPr>
  <p:slideViewPr>
    <p:cSldViewPr snapToGrid="0">
      <p:cViewPr varScale="1">
        <p:scale>
          <a:sx n="84" d="100"/>
          <a:sy n="84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237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232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593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949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465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527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315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635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3530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315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7606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702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117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881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68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30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3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990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966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03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29" name="Shape 29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0" y="1641139"/>
            <a:ext cx="7474974" cy="15932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id-ID" sz="2800" b="0" dirty="0"/>
              <a:t>Klasifikasi Retakan (</a:t>
            </a:r>
            <a:r>
              <a:rPr lang="id-ID" sz="2800" b="0" i="1" dirty="0" err="1"/>
              <a:t>Crack</a:t>
            </a:r>
            <a:r>
              <a:rPr lang="id-ID" sz="2800" b="0" dirty="0"/>
              <a:t>) pada Bangunan dengan Analisa Citra Menggunakan Metode GLCM dan Klasifikasi SVM</a:t>
            </a:r>
            <a:endParaRPr lang="e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8E5207-E1DC-4FCB-A559-75EAF6027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299" y="3211624"/>
            <a:ext cx="759255" cy="782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92D1C6-5C27-4A70-8A64-498394D4E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216" y="3234401"/>
            <a:ext cx="759255" cy="759255"/>
          </a:xfrm>
          <a:prstGeom prst="rect">
            <a:avLst/>
          </a:prstGeom>
        </p:spPr>
      </p:pic>
      <p:sp>
        <p:nvSpPr>
          <p:cNvPr id="7" name="Shape 221">
            <a:extLst>
              <a:ext uri="{FF2B5EF4-FFF2-40B4-BE49-F238E27FC236}">
                <a16:creationId xmlns:a16="http://schemas.microsoft.com/office/drawing/2014/main" id="{F95BF4D7-6EDC-4BDE-9E8A-73CBEFB97375}"/>
              </a:ext>
            </a:extLst>
          </p:cNvPr>
          <p:cNvSpPr txBox="1">
            <a:spLocks/>
          </p:cNvSpPr>
          <p:nvPr/>
        </p:nvSpPr>
        <p:spPr>
          <a:xfrm>
            <a:off x="0" y="1211488"/>
            <a:ext cx="7335748" cy="373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id-ID" sz="1800" b="0" dirty="0">
                <a:solidFill>
                  <a:schemeClr val="bg1"/>
                </a:solidFill>
                <a:latin typeface="Roboto"/>
                <a:ea typeface="Bebas Neue" charset="0"/>
                <a:cs typeface="Bebas Neue" charset="0"/>
              </a:rPr>
              <a:t>Tugas Akhir 1</a:t>
            </a:r>
            <a:endParaRPr lang="en-US" sz="1800" b="0" dirty="0">
              <a:solidFill>
                <a:schemeClr val="bg1"/>
              </a:solidFill>
              <a:latin typeface="Roboto"/>
              <a:ea typeface="Bebas Neue" charset="0"/>
              <a:cs typeface="Bebas Neue" charset="0"/>
            </a:endParaRPr>
          </a:p>
        </p:txBody>
      </p:sp>
      <p:sp>
        <p:nvSpPr>
          <p:cNvPr id="8" name="Shape 221">
            <a:extLst>
              <a:ext uri="{FF2B5EF4-FFF2-40B4-BE49-F238E27FC236}">
                <a16:creationId xmlns:a16="http://schemas.microsoft.com/office/drawing/2014/main" id="{ABA32025-31CA-4A2F-B87A-A266BA07B5CC}"/>
              </a:ext>
            </a:extLst>
          </p:cNvPr>
          <p:cNvSpPr txBox="1">
            <a:spLocks/>
          </p:cNvSpPr>
          <p:nvPr/>
        </p:nvSpPr>
        <p:spPr>
          <a:xfrm>
            <a:off x="0" y="3620308"/>
            <a:ext cx="3482939" cy="373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id-ID" sz="1600" b="0" dirty="0">
                <a:solidFill>
                  <a:schemeClr val="bg1"/>
                </a:solidFill>
                <a:latin typeface="Roboto"/>
                <a:ea typeface="Bebas Neue" charset="0"/>
                <a:cs typeface="Bebas Neue" charset="0"/>
              </a:rPr>
              <a:t>Oleh: </a:t>
            </a:r>
            <a:r>
              <a:rPr lang="id-ID" sz="1600" b="0" dirty="0" err="1">
                <a:solidFill>
                  <a:schemeClr val="bg1"/>
                </a:solidFill>
                <a:latin typeface="Roboto"/>
                <a:ea typeface="Bebas Neue" charset="0"/>
                <a:cs typeface="Bebas Neue" charset="0"/>
              </a:rPr>
              <a:t>Chaerus</a:t>
            </a:r>
            <a:r>
              <a:rPr lang="id-ID" sz="1600" b="0" dirty="0">
                <a:solidFill>
                  <a:schemeClr val="bg1"/>
                </a:solidFill>
                <a:latin typeface="Roboto"/>
                <a:ea typeface="Bebas Neue" charset="0"/>
                <a:cs typeface="Bebas Neue" charset="0"/>
              </a:rPr>
              <a:t> Sulton (F1D015019)</a:t>
            </a:r>
            <a:endParaRPr lang="en-US" sz="1600" b="0" dirty="0">
              <a:solidFill>
                <a:schemeClr val="bg1"/>
              </a:solidFill>
              <a:latin typeface="Roboto"/>
              <a:ea typeface="Bebas Neue" charset="0"/>
              <a:cs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3" y="3136200"/>
            <a:ext cx="4094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1" algn="ctr"/>
            <a:r>
              <a:rPr lang="id-ID" dirty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TINJAUAN PUSTAKA DAN </a:t>
            </a:r>
            <a:br>
              <a:rPr lang="id-ID" dirty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</a:br>
            <a:r>
              <a:rPr lang="id-ID" dirty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DASAR TEORI</a:t>
            </a:r>
            <a:endParaRPr lang="en-US" dirty="0">
              <a:solidFill>
                <a:schemeClr val="bg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4" y="0"/>
            <a:ext cx="4094399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BAB </a:t>
            </a: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5946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2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d-ID" dirty="0">
                <a:solidFill>
                  <a:schemeClr val="bg1"/>
                </a:solidFill>
                <a:latin typeface="Bebas Neue" charset="0"/>
              </a:rPr>
              <a:t>TINJAUAN PUSTAKA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D4AD06E-E97F-4458-9937-D4674263A730}"/>
              </a:ext>
            </a:extLst>
          </p:cNvPr>
          <p:cNvSpPr/>
          <p:nvPr/>
        </p:nvSpPr>
        <p:spPr>
          <a:xfrm>
            <a:off x="312464" y="1384134"/>
            <a:ext cx="8420055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  <a:ea typeface="Bebas Neue" charset="0"/>
                <a:cs typeface="Bebas Neue" charset="0"/>
              </a:rPr>
              <a:t>Penelitian dengan penggunaan </a:t>
            </a:r>
            <a:r>
              <a:rPr lang="id-ID" b="1" dirty="0" err="1">
                <a:solidFill>
                  <a:schemeClr val="tx1"/>
                </a:solidFill>
                <a:latin typeface="Bebas Neue"/>
                <a:ea typeface="Bebas Neue" charset="0"/>
                <a:cs typeface="Bebas Neue" charset="0"/>
              </a:rPr>
              <a:t>Gray</a:t>
            </a:r>
            <a:r>
              <a:rPr lang="id-ID" b="1" dirty="0">
                <a:solidFill>
                  <a:schemeClr val="tx1"/>
                </a:solidFill>
                <a:latin typeface="Bebas Neue"/>
                <a:ea typeface="Bebas Neue" charset="0"/>
                <a:cs typeface="Bebas Neue" charset="0"/>
              </a:rPr>
              <a:t> Level Co-</a:t>
            </a:r>
            <a:r>
              <a:rPr lang="id-ID" b="1" dirty="0" err="1">
                <a:solidFill>
                  <a:schemeClr val="tx1"/>
                </a:solidFill>
                <a:latin typeface="Bebas Neue"/>
                <a:ea typeface="Bebas Neue" charset="0"/>
                <a:cs typeface="Bebas Neue" charset="0"/>
              </a:rPr>
              <a:t>Occurrence</a:t>
            </a:r>
            <a:r>
              <a:rPr lang="id-ID" b="1" dirty="0">
                <a:solidFill>
                  <a:schemeClr val="tx1"/>
                </a:solidFill>
                <a:latin typeface="Bebas Neue"/>
                <a:ea typeface="Bebas Neue" charset="0"/>
                <a:cs typeface="Bebas Neue" charset="0"/>
              </a:rPr>
              <a:t> Matrix (GLCM) sebagai metode ekstraksinya telah di lakukan oleh beberapa peneliti di antaranya: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249795-A3D1-408F-8D9F-A06578582317}"/>
              </a:ext>
            </a:extLst>
          </p:cNvPr>
          <p:cNvSpPr/>
          <p:nvPr/>
        </p:nvSpPr>
        <p:spPr>
          <a:xfrm>
            <a:off x="605807" y="2084122"/>
            <a:ext cx="8111032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Klasifikasi jenis daging sapi, kambing dan babi dengan tingkat akurasi 73,3%</a:t>
            </a:r>
            <a:endParaRPr lang="id-ID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0FDA05-26B8-4733-A708-DBFB357FFEDA}"/>
              </a:ext>
            </a:extLst>
          </p:cNvPr>
          <p:cNvSpPr/>
          <p:nvPr/>
        </p:nvSpPr>
        <p:spPr>
          <a:xfrm>
            <a:off x="605807" y="2542148"/>
            <a:ext cx="8111032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Klasifikasi batik dengan tingkat akurasi 70%</a:t>
            </a:r>
            <a:endParaRPr lang="id-ID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688EC9-3D50-47E7-A5D6-E4A5B37CE3E6}"/>
              </a:ext>
            </a:extLst>
          </p:cNvPr>
          <p:cNvSpPr/>
          <p:nvPr/>
        </p:nvSpPr>
        <p:spPr>
          <a:xfrm>
            <a:off x="605807" y="3000174"/>
            <a:ext cx="8111032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Klasifikasi </a:t>
            </a:r>
            <a:r>
              <a:rPr lang="nl-NL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daging sapi, kerbau, kambing dan kuda</a:t>
            </a:r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dengan tingkat akurasi 87,5%</a:t>
            </a:r>
            <a:endParaRPr lang="id-ID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402EB4-C1D6-499F-8512-65156ECA3872}"/>
              </a:ext>
            </a:extLst>
          </p:cNvPr>
          <p:cNvSpPr/>
          <p:nvPr/>
        </p:nvSpPr>
        <p:spPr>
          <a:xfrm>
            <a:off x="605807" y="3899695"/>
            <a:ext cx="6270803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Klasifikasi jenis kualitas keju dengan tingkat akurasi 97,9%</a:t>
            </a:r>
            <a:endParaRPr lang="id-ID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F9543F-4062-49B0-A016-849FDA80C7F7}"/>
              </a:ext>
            </a:extLst>
          </p:cNvPr>
          <p:cNvSpPr/>
          <p:nvPr/>
        </p:nvSpPr>
        <p:spPr>
          <a:xfrm>
            <a:off x="605807" y="4346566"/>
            <a:ext cx="6270803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Pengenalan tulisan tangan dengan tingkat akurasi 95,3%</a:t>
            </a:r>
            <a:endParaRPr lang="id-ID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4D8430-CFA0-4A1A-A1E1-AD545E432BF4}"/>
              </a:ext>
            </a:extLst>
          </p:cNvPr>
          <p:cNvSpPr/>
          <p:nvPr/>
        </p:nvSpPr>
        <p:spPr>
          <a:xfrm>
            <a:off x="590127" y="3452824"/>
            <a:ext cx="8111032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Kualitas daging sapi dengan menggunakan data </a:t>
            </a:r>
            <a:r>
              <a:rPr lang="id-ID" sz="16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ultrasound</a:t>
            </a:r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d-ID" sz="16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image</a:t>
            </a:r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dengan tingkat akurasi 90%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70930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16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d-ID" dirty="0">
                <a:solidFill>
                  <a:schemeClr val="bg1"/>
                </a:solidFill>
                <a:latin typeface="Bebas Neue" charset="0"/>
              </a:rPr>
              <a:t>TINJAUAN PUSTAKA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D4AD06E-E97F-4458-9937-D4674263A730}"/>
              </a:ext>
            </a:extLst>
          </p:cNvPr>
          <p:cNvSpPr/>
          <p:nvPr/>
        </p:nvSpPr>
        <p:spPr>
          <a:xfrm>
            <a:off x="312464" y="1384134"/>
            <a:ext cx="8420055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  <a:ea typeface="Bebas Neue" charset="0"/>
                <a:cs typeface="Bebas Neue" charset="0"/>
              </a:rPr>
              <a:t>Selanjutnya penelitian yang menggunakan </a:t>
            </a:r>
            <a:r>
              <a:rPr lang="id-ID" b="1" dirty="0" err="1">
                <a:solidFill>
                  <a:schemeClr val="tx1"/>
                </a:solidFill>
                <a:latin typeface="Bebas Neue"/>
                <a:ea typeface="Bebas Neue" charset="0"/>
                <a:cs typeface="Bebas Neue" charset="0"/>
              </a:rPr>
              <a:t>Support</a:t>
            </a:r>
            <a:r>
              <a:rPr lang="id-ID" b="1" dirty="0">
                <a:solidFill>
                  <a:schemeClr val="tx1"/>
                </a:solidFill>
                <a:latin typeface="Bebas Neue"/>
                <a:ea typeface="Bebas Neue" charset="0"/>
                <a:cs typeface="Bebas Neue" charset="0"/>
              </a:rPr>
              <a:t> </a:t>
            </a:r>
            <a:r>
              <a:rPr lang="id-ID" b="1" dirty="0" err="1">
                <a:solidFill>
                  <a:schemeClr val="tx1"/>
                </a:solidFill>
                <a:latin typeface="Bebas Neue"/>
                <a:ea typeface="Bebas Neue" charset="0"/>
                <a:cs typeface="Bebas Neue" charset="0"/>
              </a:rPr>
              <a:t>Vector</a:t>
            </a:r>
            <a:r>
              <a:rPr lang="id-ID" b="1" dirty="0">
                <a:solidFill>
                  <a:schemeClr val="tx1"/>
                </a:solidFill>
                <a:latin typeface="Bebas Neue"/>
                <a:ea typeface="Bebas Neue" charset="0"/>
                <a:cs typeface="Bebas Neue" charset="0"/>
              </a:rPr>
              <a:t> </a:t>
            </a:r>
            <a:r>
              <a:rPr lang="id-ID" b="1" dirty="0" err="1">
                <a:solidFill>
                  <a:schemeClr val="tx1"/>
                </a:solidFill>
                <a:latin typeface="Bebas Neue"/>
                <a:ea typeface="Bebas Neue" charset="0"/>
                <a:cs typeface="Bebas Neue" charset="0"/>
              </a:rPr>
              <a:t>Machine</a:t>
            </a:r>
            <a:r>
              <a:rPr lang="id-ID" b="1" dirty="0">
                <a:solidFill>
                  <a:schemeClr val="tx1"/>
                </a:solidFill>
                <a:latin typeface="Bebas Neue"/>
                <a:ea typeface="Bebas Neue" charset="0"/>
                <a:cs typeface="Bebas Neue" charset="0"/>
              </a:rPr>
              <a:t> (SVM) sebagai metode klasifikasi di antaranya: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0FDA05-26B8-4733-A708-DBFB357FFEDA}"/>
              </a:ext>
            </a:extLst>
          </p:cNvPr>
          <p:cNvSpPr/>
          <p:nvPr/>
        </p:nvSpPr>
        <p:spPr>
          <a:xfrm>
            <a:off x="573499" y="3888663"/>
            <a:ext cx="8111032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Klasifikasi penyakit gigi dan mulut dengan tingkat akurasi 94,4%</a:t>
            </a:r>
            <a:endParaRPr lang="id-ID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688EC9-3D50-47E7-A5D6-E4A5B37CE3E6}"/>
              </a:ext>
            </a:extLst>
          </p:cNvPr>
          <p:cNvSpPr/>
          <p:nvPr/>
        </p:nvSpPr>
        <p:spPr>
          <a:xfrm>
            <a:off x="573499" y="2046624"/>
            <a:ext cx="8111032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Klasifikasi </a:t>
            </a:r>
            <a:r>
              <a:rPr lang="nl-NL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daging sapi, kerbau, kambing dan kuda</a:t>
            </a:r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dengan tingkat akurasi 87,5%</a:t>
            </a:r>
            <a:endParaRPr lang="id-ID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402EB4-C1D6-499F-8512-65156ECA3872}"/>
              </a:ext>
            </a:extLst>
          </p:cNvPr>
          <p:cNvSpPr/>
          <p:nvPr/>
        </p:nvSpPr>
        <p:spPr>
          <a:xfrm>
            <a:off x="557819" y="2523414"/>
            <a:ext cx="8111032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Klasifikasi jenis kualitas keju dengan tingkat akurasi 97,9%</a:t>
            </a:r>
            <a:endParaRPr lang="id-ID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F9543F-4062-49B0-A016-849FDA80C7F7}"/>
              </a:ext>
            </a:extLst>
          </p:cNvPr>
          <p:cNvSpPr/>
          <p:nvPr/>
        </p:nvSpPr>
        <p:spPr>
          <a:xfrm>
            <a:off x="557819" y="2970285"/>
            <a:ext cx="8111032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Pengenalan tulisan tangan dengan tingkat akurasi 95,3%</a:t>
            </a:r>
            <a:endParaRPr lang="id-ID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4D8430-CFA0-4A1A-A1E1-AD545E432BF4}"/>
              </a:ext>
            </a:extLst>
          </p:cNvPr>
          <p:cNvSpPr/>
          <p:nvPr/>
        </p:nvSpPr>
        <p:spPr>
          <a:xfrm>
            <a:off x="573499" y="3441792"/>
            <a:ext cx="8111032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Kualitas daging sapi dengan menggunakan data </a:t>
            </a:r>
            <a:r>
              <a:rPr lang="id-ID" sz="16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ultrasound</a:t>
            </a:r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d-ID" sz="16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image</a:t>
            </a:r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dengan tingkat akurasi 90%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22438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16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d-ID" dirty="0">
                <a:solidFill>
                  <a:schemeClr val="bg1"/>
                </a:solidFill>
                <a:latin typeface="Bebas Neue" charset="0"/>
              </a:rPr>
              <a:t>DASAR TEORI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12465" y="1521294"/>
            <a:ext cx="2153264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  <a:ea typeface="Bebas Neue" charset="0"/>
                <a:cs typeface="Bebas Neue" charset="0"/>
              </a:rPr>
              <a:t>RETAKAN (CRACK)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389097" y="2121127"/>
            <a:ext cx="2153264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</a:rPr>
              <a:t>TEKSTUR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sp>
        <p:nvSpPr>
          <p:cNvPr id="28" name="Rounded Rectangle 21">
            <a:extLst>
              <a:ext uri="{FF2B5EF4-FFF2-40B4-BE49-F238E27FC236}">
                <a16:creationId xmlns:a16="http://schemas.microsoft.com/office/drawing/2014/main" id="{60C43C89-0F23-4F30-A1DA-DF990D7D272E}"/>
              </a:ext>
            </a:extLst>
          </p:cNvPr>
          <p:cNvSpPr/>
          <p:nvPr/>
        </p:nvSpPr>
        <p:spPr>
          <a:xfrm>
            <a:off x="2465729" y="2720960"/>
            <a:ext cx="2153264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</a:rPr>
              <a:t>PENGENALAN POLA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sp>
        <p:nvSpPr>
          <p:cNvPr id="29" name="Rounded Rectangle 21">
            <a:extLst>
              <a:ext uri="{FF2B5EF4-FFF2-40B4-BE49-F238E27FC236}">
                <a16:creationId xmlns:a16="http://schemas.microsoft.com/office/drawing/2014/main" id="{290F634F-CFCC-4CC6-A535-4AB4734869A6}"/>
              </a:ext>
            </a:extLst>
          </p:cNvPr>
          <p:cNvSpPr/>
          <p:nvPr/>
        </p:nvSpPr>
        <p:spPr>
          <a:xfrm>
            <a:off x="3542360" y="3320793"/>
            <a:ext cx="2153265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</a:rPr>
              <a:t>GLCM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sp>
        <p:nvSpPr>
          <p:cNvPr id="30" name="Rounded Rectangle 21">
            <a:extLst>
              <a:ext uri="{FF2B5EF4-FFF2-40B4-BE49-F238E27FC236}">
                <a16:creationId xmlns:a16="http://schemas.microsoft.com/office/drawing/2014/main" id="{A4B2B22E-4178-4A5D-A6BA-74EBC9C79BE6}"/>
              </a:ext>
            </a:extLst>
          </p:cNvPr>
          <p:cNvSpPr/>
          <p:nvPr/>
        </p:nvSpPr>
        <p:spPr>
          <a:xfrm>
            <a:off x="4618993" y="3920626"/>
            <a:ext cx="2153266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</a:rPr>
              <a:t>SVM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sp>
        <p:nvSpPr>
          <p:cNvPr id="32" name="Bent Arrow 20">
            <a:extLst>
              <a:ext uri="{FF2B5EF4-FFF2-40B4-BE49-F238E27FC236}">
                <a16:creationId xmlns:a16="http://schemas.microsoft.com/office/drawing/2014/main" id="{6C08167C-24CC-480A-8A77-698943B794B4}"/>
              </a:ext>
            </a:extLst>
          </p:cNvPr>
          <p:cNvSpPr/>
          <p:nvPr/>
        </p:nvSpPr>
        <p:spPr>
          <a:xfrm flipV="1">
            <a:off x="814275" y="2067370"/>
            <a:ext cx="383238" cy="379874"/>
          </a:xfrm>
          <a:prstGeom prst="bentArrow">
            <a:avLst>
              <a:gd name="adj1" fmla="val 25000"/>
              <a:gd name="adj2" fmla="val 31740"/>
              <a:gd name="adj3" fmla="val 31291"/>
              <a:gd name="adj4" fmla="val 4554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3" name="Bent Arrow 20">
            <a:extLst>
              <a:ext uri="{FF2B5EF4-FFF2-40B4-BE49-F238E27FC236}">
                <a16:creationId xmlns:a16="http://schemas.microsoft.com/office/drawing/2014/main" id="{885528DF-CF33-408A-9104-83C65320BEFB}"/>
              </a:ext>
            </a:extLst>
          </p:cNvPr>
          <p:cNvSpPr/>
          <p:nvPr/>
        </p:nvSpPr>
        <p:spPr>
          <a:xfrm flipV="1">
            <a:off x="1823925" y="2676353"/>
            <a:ext cx="383238" cy="379874"/>
          </a:xfrm>
          <a:prstGeom prst="bentArrow">
            <a:avLst>
              <a:gd name="adj1" fmla="val 25000"/>
              <a:gd name="adj2" fmla="val 31740"/>
              <a:gd name="adj3" fmla="val 31291"/>
              <a:gd name="adj4" fmla="val 4554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4" name="Bent Arrow 20">
            <a:extLst>
              <a:ext uri="{FF2B5EF4-FFF2-40B4-BE49-F238E27FC236}">
                <a16:creationId xmlns:a16="http://schemas.microsoft.com/office/drawing/2014/main" id="{5BC5ADA5-6CDB-41A7-ABB7-4D5F052E950F}"/>
              </a:ext>
            </a:extLst>
          </p:cNvPr>
          <p:cNvSpPr/>
          <p:nvPr/>
        </p:nvSpPr>
        <p:spPr>
          <a:xfrm flipV="1">
            <a:off x="2894489" y="3302350"/>
            <a:ext cx="383238" cy="379874"/>
          </a:xfrm>
          <a:prstGeom prst="bentArrow">
            <a:avLst>
              <a:gd name="adj1" fmla="val 25000"/>
              <a:gd name="adj2" fmla="val 31740"/>
              <a:gd name="adj3" fmla="val 31291"/>
              <a:gd name="adj4" fmla="val 4554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5" name="Bent Arrow 20">
            <a:extLst>
              <a:ext uri="{FF2B5EF4-FFF2-40B4-BE49-F238E27FC236}">
                <a16:creationId xmlns:a16="http://schemas.microsoft.com/office/drawing/2014/main" id="{F30ED080-E5FA-44D1-BA66-B01263AA6F4E}"/>
              </a:ext>
            </a:extLst>
          </p:cNvPr>
          <p:cNvSpPr/>
          <p:nvPr/>
        </p:nvSpPr>
        <p:spPr>
          <a:xfrm flipV="1">
            <a:off x="3936058" y="3910960"/>
            <a:ext cx="383238" cy="379874"/>
          </a:xfrm>
          <a:prstGeom prst="bentArrow">
            <a:avLst>
              <a:gd name="adj1" fmla="val 25000"/>
              <a:gd name="adj2" fmla="val 31740"/>
              <a:gd name="adj3" fmla="val 31291"/>
              <a:gd name="adj4" fmla="val 4554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28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16" grpId="0" animBg="1"/>
      <p:bldP spid="22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3" y="3136200"/>
            <a:ext cx="4094400" cy="64713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1" algn="ctr"/>
            <a:r>
              <a:rPr lang="id-ID" dirty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METODE PENELITIAN</a:t>
            </a:r>
            <a:endParaRPr lang="en-US" dirty="0">
              <a:solidFill>
                <a:schemeClr val="bg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4" y="0"/>
            <a:ext cx="4094399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BAB 3</a:t>
            </a:r>
            <a:endParaRPr lang="en" sz="1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6205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2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d-ID" dirty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BAHAN DAN ALAT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21487" y="1522784"/>
            <a:ext cx="2677489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</a:rPr>
              <a:t>Bahan Penelitian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F77EC0A-AFD9-483E-B42E-1279CED28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97876"/>
              </p:ext>
            </p:extLst>
          </p:nvPr>
        </p:nvGraphicFramePr>
        <p:xfrm>
          <a:off x="1087397" y="2261195"/>
          <a:ext cx="6969206" cy="1784637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630357">
                  <a:extLst>
                    <a:ext uri="{9D8B030D-6E8A-4147-A177-3AD203B41FA5}">
                      <a16:colId xmlns:a16="http://schemas.microsoft.com/office/drawing/2014/main" val="2832807579"/>
                    </a:ext>
                  </a:extLst>
                </a:gridCol>
                <a:gridCol w="427919">
                  <a:extLst>
                    <a:ext uri="{9D8B030D-6E8A-4147-A177-3AD203B41FA5}">
                      <a16:colId xmlns:a16="http://schemas.microsoft.com/office/drawing/2014/main" val="4057093571"/>
                    </a:ext>
                  </a:extLst>
                </a:gridCol>
                <a:gridCol w="418044">
                  <a:extLst>
                    <a:ext uri="{9D8B030D-6E8A-4147-A177-3AD203B41FA5}">
                      <a16:colId xmlns:a16="http://schemas.microsoft.com/office/drawing/2014/main" val="863054181"/>
                    </a:ext>
                  </a:extLst>
                </a:gridCol>
                <a:gridCol w="418044">
                  <a:extLst>
                    <a:ext uri="{9D8B030D-6E8A-4147-A177-3AD203B41FA5}">
                      <a16:colId xmlns:a16="http://schemas.microsoft.com/office/drawing/2014/main" val="3517573802"/>
                    </a:ext>
                  </a:extLst>
                </a:gridCol>
                <a:gridCol w="417220">
                  <a:extLst>
                    <a:ext uri="{9D8B030D-6E8A-4147-A177-3AD203B41FA5}">
                      <a16:colId xmlns:a16="http://schemas.microsoft.com/office/drawing/2014/main" val="3634789064"/>
                    </a:ext>
                  </a:extLst>
                </a:gridCol>
                <a:gridCol w="418867">
                  <a:extLst>
                    <a:ext uri="{9D8B030D-6E8A-4147-A177-3AD203B41FA5}">
                      <a16:colId xmlns:a16="http://schemas.microsoft.com/office/drawing/2014/main" val="4018366804"/>
                    </a:ext>
                  </a:extLst>
                </a:gridCol>
                <a:gridCol w="421335">
                  <a:extLst>
                    <a:ext uri="{9D8B030D-6E8A-4147-A177-3AD203B41FA5}">
                      <a16:colId xmlns:a16="http://schemas.microsoft.com/office/drawing/2014/main" val="1671542531"/>
                    </a:ext>
                  </a:extLst>
                </a:gridCol>
                <a:gridCol w="421335">
                  <a:extLst>
                    <a:ext uri="{9D8B030D-6E8A-4147-A177-3AD203B41FA5}">
                      <a16:colId xmlns:a16="http://schemas.microsoft.com/office/drawing/2014/main" val="1041277863"/>
                    </a:ext>
                  </a:extLst>
                </a:gridCol>
                <a:gridCol w="419689">
                  <a:extLst>
                    <a:ext uri="{9D8B030D-6E8A-4147-A177-3AD203B41FA5}">
                      <a16:colId xmlns:a16="http://schemas.microsoft.com/office/drawing/2014/main" val="3226602188"/>
                    </a:ext>
                  </a:extLst>
                </a:gridCol>
                <a:gridCol w="420512">
                  <a:extLst>
                    <a:ext uri="{9D8B030D-6E8A-4147-A177-3AD203B41FA5}">
                      <a16:colId xmlns:a16="http://schemas.microsoft.com/office/drawing/2014/main" val="3482855137"/>
                    </a:ext>
                  </a:extLst>
                </a:gridCol>
                <a:gridCol w="420512">
                  <a:extLst>
                    <a:ext uri="{9D8B030D-6E8A-4147-A177-3AD203B41FA5}">
                      <a16:colId xmlns:a16="http://schemas.microsoft.com/office/drawing/2014/main" val="2163466495"/>
                    </a:ext>
                  </a:extLst>
                </a:gridCol>
                <a:gridCol w="419689">
                  <a:extLst>
                    <a:ext uri="{9D8B030D-6E8A-4147-A177-3AD203B41FA5}">
                      <a16:colId xmlns:a16="http://schemas.microsoft.com/office/drawing/2014/main" val="4144198042"/>
                    </a:ext>
                  </a:extLst>
                </a:gridCol>
                <a:gridCol w="424627">
                  <a:extLst>
                    <a:ext uri="{9D8B030D-6E8A-4147-A177-3AD203B41FA5}">
                      <a16:colId xmlns:a16="http://schemas.microsoft.com/office/drawing/2014/main" val="1324357827"/>
                    </a:ext>
                  </a:extLst>
                </a:gridCol>
                <a:gridCol w="424627">
                  <a:extLst>
                    <a:ext uri="{9D8B030D-6E8A-4147-A177-3AD203B41FA5}">
                      <a16:colId xmlns:a16="http://schemas.microsoft.com/office/drawing/2014/main" val="3196473033"/>
                    </a:ext>
                  </a:extLst>
                </a:gridCol>
                <a:gridCol w="422982">
                  <a:extLst>
                    <a:ext uri="{9D8B030D-6E8A-4147-A177-3AD203B41FA5}">
                      <a16:colId xmlns:a16="http://schemas.microsoft.com/office/drawing/2014/main" val="679525772"/>
                    </a:ext>
                  </a:extLst>
                </a:gridCol>
                <a:gridCol w="443447">
                  <a:extLst>
                    <a:ext uri="{9D8B030D-6E8A-4147-A177-3AD203B41FA5}">
                      <a16:colId xmlns:a16="http://schemas.microsoft.com/office/drawing/2014/main" val="1790930295"/>
                    </a:ext>
                  </a:extLst>
                </a:gridCol>
              </a:tblGrid>
              <a:tr h="44187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Data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Atap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Balok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Kolom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Lantai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Tembok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69504"/>
                  </a:ext>
                </a:extLst>
              </a:tr>
              <a:tr h="458449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R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R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R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R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R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B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4264755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Latih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90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0436402"/>
                  </a:ext>
                </a:extLst>
              </a:tr>
              <a:tr h="4258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Uji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10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144960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0399A59-5779-4DC5-86B8-FD4890E65B26}"/>
              </a:ext>
            </a:extLst>
          </p:cNvPr>
          <p:cNvSpPr/>
          <p:nvPr/>
        </p:nvSpPr>
        <p:spPr>
          <a:xfrm>
            <a:off x="999041" y="4155725"/>
            <a:ext cx="3671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Keterangan= R: Ringan, S: Sedang, B: Berat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7934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16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d-ID" dirty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BAHAN DAN ALAT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21487" y="1522784"/>
            <a:ext cx="2677489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</a:rPr>
              <a:t>Alat Penelitian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1DE80D-02D8-4029-B35E-1FED2F922455}"/>
              </a:ext>
            </a:extLst>
          </p:cNvPr>
          <p:cNvSpPr/>
          <p:nvPr/>
        </p:nvSpPr>
        <p:spPr>
          <a:xfrm>
            <a:off x="951435" y="2192145"/>
            <a:ext cx="3677715" cy="132343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eriod"/>
            </a:pPr>
            <a:endParaRPr lang="id-ID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lphaLcPeriod"/>
            </a:pPr>
            <a:endParaRPr lang="id-ID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Prosesor Intel® </a:t>
            </a:r>
            <a:r>
              <a:rPr lang="id-ID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Core</a:t>
            </a:r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™ i5 </a:t>
            </a:r>
          </a:p>
          <a:p>
            <a:pPr marL="342900" indent="-342900">
              <a:buFont typeface="+mj-lt"/>
              <a:buAutoNum type="alphaLcPeriod"/>
            </a:pPr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Memori RAM 4 GB</a:t>
            </a:r>
          </a:p>
          <a:p>
            <a:pPr marL="342900" indent="-342900">
              <a:buFont typeface="+mj-lt"/>
              <a:buAutoNum type="alphaLcPeriod"/>
            </a:pPr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Logitech </a:t>
            </a:r>
            <a:r>
              <a:rPr lang="id-ID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Webcam</a:t>
            </a:r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C600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085447-B2E8-40B9-B7F4-8EE81A78B6D1}"/>
              </a:ext>
            </a:extLst>
          </p:cNvPr>
          <p:cNvSpPr/>
          <p:nvPr/>
        </p:nvSpPr>
        <p:spPr>
          <a:xfrm>
            <a:off x="4821145" y="2192145"/>
            <a:ext cx="3677715" cy="107721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eriod"/>
            </a:pPr>
            <a:endParaRPr lang="id-ID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lphaLcPeriod"/>
            </a:pPr>
            <a:endParaRPr lang="id-ID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Sistem operasi Windows</a:t>
            </a:r>
          </a:p>
          <a:p>
            <a:pPr marL="342900" indent="-342900">
              <a:buFont typeface="+mj-lt"/>
              <a:buAutoNum type="alphaLcPeriod"/>
            </a:pPr>
            <a:r>
              <a:rPr lang="id-ID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Matlab</a:t>
            </a:r>
            <a:endParaRPr lang="id-ID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FB82B8C0-0F4B-480D-A16B-9C9473AAC4BD}"/>
              </a:ext>
            </a:extLst>
          </p:cNvPr>
          <p:cNvSpPr/>
          <p:nvPr/>
        </p:nvSpPr>
        <p:spPr>
          <a:xfrm>
            <a:off x="951435" y="2192145"/>
            <a:ext cx="1860345" cy="379605"/>
          </a:xfrm>
          <a:prstGeom prst="snip1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>
                <a:solidFill>
                  <a:schemeClr val="tx1"/>
                </a:solidFill>
              </a:rPr>
              <a:t>Perang Keras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364EF299-0844-4482-887C-2FF41DC487F8}"/>
              </a:ext>
            </a:extLst>
          </p:cNvPr>
          <p:cNvSpPr/>
          <p:nvPr/>
        </p:nvSpPr>
        <p:spPr>
          <a:xfrm>
            <a:off x="4821145" y="2207385"/>
            <a:ext cx="1860345" cy="379605"/>
          </a:xfrm>
          <a:prstGeom prst="snip1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>
                <a:solidFill>
                  <a:schemeClr val="tx1"/>
                </a:solidFill>
              </a:rPr>
              <a:t>Perangkat Lunak</a:t>
            </a:r>
          </a:p>
        </p:txBody>
      </p:sp>
      <p:pic>
        <p:nvPicPr>
          <p:cNvPr id="2050" name="Picture 2" descr="Hasil gambar untuk prosesor i5 png">
            <a:extLst>
              <a:ext uri="{FF2B5EF4-FFF2-40B4-BE49-F238E27FC236}">
                <a16:creationId xmlns:a16="http://schemas.microsoft.com/office/drawing/2014/main" id="{B63882E2-D178-4A76-A459-815E1CA10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96" y="3798327"/>
            <a:ext cx="8667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sil gambar untuk RAM png">
            <a:extLst>
              <a:ext uri="{FF2B5EF4-FFF2-40B4-BE49-F238E27FC236}">
                <a16:creationId xmlns:a16="http://schemas.microsoft.com/office/drawing/2014/main" id="{867372D3-4D0E-4606-957F-FF35B6CC8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49" y="3845394"/>
            <a:ext cx="8667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sil gambar untuk Logitech Webcam C600 png">
            <a:extLst>
              <a:ext uri="{FF2B5EF4-FFF2-40B4-BE49-F238E27FC236}">
                <a16:creationId xmlns:a16="http://schemas.microsoft.com/office/drawing/2014/main" id="{0B6DA7D9-F766-40E8-97B9-2E01CB9DF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643" y="3712700"/>
            <a:ext cx="8667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asil gambar untuk windows png">
            <a:extLst>
              <a:ext uri="{FF2B5EF4-FFF2-40B4-BE49-F238E27FC236}">
                <a16:creationId xmlns:a16="http://schemas.microsoft.com/office/drawing/2014/main" id="{085B0632-07BC-43B8-9A78-C06B6657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221" y="3712700"/>
            <a:ext cx="86871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asil gambar untuk matlab png">
            <a:extLst>
              <a:ext uri="{FF2B5EF4-FFF2-40B4-BE49-F238E27FC236}">
                <a16:creationId xmlns:a16="http://schemas.microsoft.com/office/drawing/2014/main" id="{07F903E0-B0C3-4830-B326-800CA3B71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14" y="3842314"/>
            <a:ext cx="866776" cy="7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27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16" grpId="0" animBg="1"/>
      <p:bldP spid="15" grpId="0" animBg="1"/>
      <p:bldP spid="18" grpId="0" animBg="1"/>
      <p:bldP spid="2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d-ID" dirty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STUDI LITERATUR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Snip Diagonal Corner Rectangle 3"/>
          <p:cNvSpPr/>
          <p:nvPr/>
        </p:nvSpPr>
        <p:spPr>
          <a:xfrm>
            <a:off x="1305888" y="2361422"/>
            <a:ext cx="6786060" cy="1307691"/>
          </a:xfrm>
          <a:prstGeom prst="snip2Diag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Studi literatur dilakukan dengan mempelajari buku-buku, jurnal penelitian serta sumber lain yang berkaitan dengan permasalahan yang diangkat</a:t>
            </a:r>
            <a:endParaRPr lang="id-ID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29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d-ID" dirty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RANCANGAN PENELITIAN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 dirty="0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D293225A-BAE5-4D33-8811-4900AFD44A9B}"/>
              </a:ext>
            </a:extLst>
          </p:cNvPr>
          <p:cNvSpPr/>
          <p:nvPr/>
        </p:nvSpPr>
        <p:spPr>
          <a:xfrm>
            <a:off x="814275" y="1623060"/>
            <a:ext cx="1094535" cy="457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7AA16-E031-47C2-9AF9-CEB4795E062B}"/>
              </a:ext>
            </a:extLst>
          </p:cNvPr>
          <p:cNvSpPr/>
          <p:nvPr/>
        </p:nvSpPr>
        <p:spPr>
          <a:xfrm>
            <a:off x="2426205" y="1571625"/>
            <a:ext cx="2034540" cy="560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Pengumpulan data sampel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67A8FD-6E35-440B-8221-A846B9667805}"/>
              </a:ext>
            </a:extLst>
          </p:cNvPr>
          <p:cNvSpPr/>
          <p:nvPr/>
        </p:nvSpPr>
        <p:spPr>
          <a:xfrm>
            <a:off x="4955280" y="1571625"/>
            <a:ext cx="2034540" cy="560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Studi literatur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4D3CF-5F92-4396-BD7C-693FF5795D20}"/>
              </a:ext>
            </a:extLst>
          </p:cNvPr>
          <p:cNvSpPr/>
          <p:nvPr/>
        </p:nvSpPr>
        <p:spPr>
          <a:xfrm>
            <a:off x="6600730" y="3269455"/>
            <a:ext cx="2034540" cy="560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Pengujian sistem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2C536A-238E-4E5F-BC35-B0AD08A15139}"/>
              </a:ext>
            </a:extLst>
          </p:cNvPr>
          <p:cNvSpPr/>
          <p:nvPr/>
        </p:nvSpPr>
        <p:spPr>
          <a:xfrm>
            <a:off x="6600730" y="2291715"/>
            <a:ext cx="2034540" cy="560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Pengembangan sistem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9371F3-38B3-4E43-980D-EEBC54208E80}"/>
              </a:ext>
            </a:extLst>
          </p:cNvPr>
          <p:cNvSpPr/>
          <p:nvPr/>
        </p:nvSpPr>
        <p:spPr>
          <a:xfrm>
            <a:off x="2426205" y="4083515"/>
            <a:ext cx="2034540" cy="560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Pembuatan Laporan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45471-187D-4A6D-8FE7-6977176B6B67}"/>
              </a:ext>
            </a:extLst>
          </p:cNvPr>
          <p:cNvSpPr/>
          <p:nvPr/>
        </p:nvSpPr>
        <p:spPr>
          <a:xfrm>
            <a:off x="814275" y="4134950"/>
            <a:ext cx="1094535" cy="457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 err="1">
                <a:solidFill>
                  <a:schemeClr val="tx1"/>
                </a:solidFill>
              </a:rPr>
              <a:t>End</a:t>
            </a:r>
            <a:endParaRPr lang="id-ID" i="1" dirty="0">
              <a:solidFill>
                <a:schemeClr val="tx1"/>
              </a:solidFill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F7B7A17B-1D3D-4178-A55F-CE0450C76443}"/>
              </a:ext>
            </a:extLst>
          </p:cNvPr>
          <p:cNvSpPr/>
          <p:nvPr/>
        </p:nvSpPr>
        <p:spPr>
          <a:xfrm>
            <a:off x="4978140" y="3706562"/>
            <a:ext cx="1765560" cy="131397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Sistem berjalan dengan benar?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65669DB-A7C3-428E-A245-66A3784A1E0B}"/>
              </a:ext>
            </a:extLst>
          </p:cNvPr>
          <p:cNvSpPr/>
          <p:nvPr/>
        </p:nvSpPr>
        <p:spPr>
          <a:xfrm>
            <a:off x="1965960" y="1805940"/>
            <a:ext cx="403095" cy="91440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38C1728-0B1E-4F9A-BF16-2B0A179C055A}"/>
              </a:ext>
            </a:extLst>
          </p:cNvPr>
          <p:cNvSpPr/>
          <p:nvPr/>
        </p:nvSpPr>
        <p:spPr>
          <a:xfrm>
            <a:off x="4498080" y="1805940"/>
            <a:ext cx="403095" cy="91440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7215726-D1B0-465F-BB90-CCBF85D12280}"/>
              </a:ext>
            </a:extLst>
          </p:cNvPr>
          <p:cNvSpPr/>
          <p:nvPr/>
        </p:nvSpPr>
        <p:spPr>
          <a:xfrm rot="10800000">
            <a:off x="4498080" y="4317829"/>
            <a:ext cx="403095" cy="91440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DF8A294-F884-42D8-BB79-79FA175EE854}"/>
              </a:ext>
            </a:extLst>
          </p:cNvPr>
          <p:cNvSpPr/>
          <p:nvPr/>
        </p:nvSpPr>
        <p:spPr>
          <a:xfrm rot="10800000">
            <a:off x="1965959" y="4343694"/>
            <a:ext cx="403095" cy="91440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30FA3B18-A926-4A93-8155-A689A5591477}"/>
              </a:ext>
            </a:extLst>
          </p:cNvPr>
          <p:cNvSpPr/>
          <p:nvPr/>
        </p:nvSpPr>
        <p:spPr>
          <a:xfrm rot="5400000">
            <a:off x="7295761" y="1708903"/>
            <a:ext cx="377188" cy="571262"/>
          </a:xfrm>
          <a:prstGeom prst="bentArrow">
            <a:avLst>
              <a:gd name="adj1" fmla="val 11614"/>
              <a:gd name="adj2" fmla="val 24256"/>
              <a:gd name="adj3" fmla="val 27975"/>
              <a:gd name="adj4" fmla="val 39288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AD3B5FFA-8A75-4E41-8BCF-65B48CF1F044}"/>
              </a:ext>
            </a:extLst>
          </p:cNvPr>
          <p:cNvSpPr/>
          <p:nvPr/>
        </p:nvSpPr>
        <p:spPr>
          <a:xfrm rot="10800000">
            <a:off x="6873886" y="3920742"/>
            <a:ext cx="844425" cy="571262"/>
          </a:xfrm>
          <a:prstGeom prst="bentArrow">
            <a:avLst>
              <a:gd name="adj1" fmla="val 8822"/>
              <a:gd name="adj2" fmla="val 20383"/>
              <a:gd name="adj3" fmla="val 22812"/>
              <a:gd name="adj4" fmla="val 4187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D02746A-65E4-44C4-80D1-43F356663C38}"/>
              </a:ext>
            </a:extLst>
          </p:cNvPr>
          <p:cNvSpPr/>
          <p:nvPr/>
        </p:nvSpPr>
        <p:spPr>
          <a:xfrm rot="5400000">
            <a:off x="7513197" y="3011739"/>
            <a:ext cx="312465" cy="97762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0F69F30-3256-4A21-A6A0-81EDCA98D572}"/>
              </a:ext>
            </a:extLst>
          </p:cNvPr>
          <p:cNvSpPr/>
          <p:nvPr/>
        </p:nvSpPr>
        <p:spPr>
          <a:xfrm rot="16200000">
            <a:off x="5142510" y="2855505"/>
            <a:ext cx="1436820" cy="97764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6AA43-1AD8-4346-9750-98E610245EB0}"/>
              </a:ext>
            </a:extLst>
          </p:cNvPr>
          <p:cNvSpPr txBox="1"/>
          <p:nvPr/>
        </p:nvSpPr>
        <p:spPr>
          <a:xfrm>
            <a:off x="5238634" y="283258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Tidak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FA60D5-A96A-4CF5-825E-28F720883538}"/>
              </a:ext>
            </a:extLst>
          </p:cNvPr>
          <p:cNvSpPr txBox="1"/>
          <p:nvPr/>
        </p:nvSpPr>
        <p:spPr>
          <a:xfrm>
            <a:off x="4517303" y="4035917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Ya</a:t>
            </a:r>
          </a:p>
        </p:txBody>
      </p:sp>
    </p:spTree>
    <p:extLst>
      <p:ext uri="{BB962C8B-B14F-4D97-AF65-F5344CB8AC3E}">
        <p14:creationId xmlns:p14="http://schemas.microsoft.com/office/powerpoint/2010/main" val="250011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2" grpId="0" animBg="1"/>
      <p:bldP spid="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5" grpId="0" animBg="1"/>
      <p:bldP spid="6" grpId="0" animBg="1"/>
      <p:bldP spid="22" grpId="0" animBg="1"/>
      <p:bldP spid="23" grpId="0" animBg="1"/>
      <p:bldP spid="24" grpId="0" animBg="1"/>
      <p:bldP spid="7" grpId="0" animBg="1"/>
      <p:bldP spid="26" grpId="0" animBg="1"/>
      <p:bldP spid="27" grpId="0" animBg="1"/>
      <p:bldP spid="28" grpId="0" animBg="1"/>
      <p:bldP spid="8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d-ID" dirty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RANCANGAN ALGORITMA</a:t>
            </a:r>
            <a:endParaRPr lang="en" dirty="0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A0FB2AC-D1C7-4A40-86D5-B40303A8B1C8}"/>
              </a:ext>
            </a:extLst>
          </p:cNvPr>
          <p:cNvSpPr/>
          <p:nvPr/>
        </p:nvSpPr>
        <p:spPr>
          <a:xfrm>
            <a:off x="814275" y="1595688"/>
            <a:ext cx="1535676" cy="560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>
                <a:solidFill>
                  <a:schemeClr val="tx1"/>
                </a:solidFill>
              </a:rPr>
              <a:t>Input</a:t>
            </a:r>
            <a:r>
              <a:rPr lang="id-ID" dirty="0">
                <a:solidFill>
                  <a:schemeClr val="tx1"/>
                </a:solidFill>
              </a:rPr>
              <a:t> data </a:t>
            </a:r>
            <a:r>
              <a:rPr lang="id-ID" dirty="0" err="1">
                <a:solidFill>
                  <a:schemeClr val="tx1"/>
                </a:solidFill>
              </a:rPr>
              <a:t>training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7" name="Shape 270">
            <a:extLst>
              <a:ext uri="{FF2B5EF4-FFF2-40B4-BE49-F238E27FC236}">
                <a16:creationId xmlns:a16="http://schemas.microsoft.com/office/drawing/2014/main" id="{C1D4CC00-6ED8-4A31-B458-A6CE4845368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E8E46E-5145-488E-B7D6-759CB6FC1593}"/>
              </a:ext>
            </a:extLst>
          </p:cNvPr>
          <p:cNvSpPr/>
          <p:nvPr/>
        </p:nvSpPr>
        <p:spPr>
          <a:xfrm>
            <a:off x="2771412" y="1595688"/>
            <a:ext cx="1535676" cy="560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>
                <a:solidFill>
                  <a:schemeClr val="tx1"/>
                </a:solidFill>
              </a:rPr>
              <a:t>Preprosesing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D1F055-D8DE-4097-94A0-2488F5244AA1}"/>
              </a:ext>
            </a:extLst>
          </p:cNvPr>
          <p:cNvSpPr/>
          <p:nvPr/>
        </p:nvSpPr>
        <p:spPr>
          <a:xfrm>
            <a:off x="4728549" y="1595688"/>
            <a:ext cx="1535676" cy="560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Ekstraksi fitur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3D522B-8295-4CDA-8021-B7659FCD326C}"/>
              </a:ext>
            </a:extLst>
          </p:cNvPr>
          <p:cNvSpPr/>
          <p:nvPr/>
        </p:nvSpPr>
        <p:spPr>
          <a:xfrm>
            <a:off x="6685686" y="1595688"/>
            <a:ext cx="1535676" cy="560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>
                <a:solidFill>
                  <a:schemeClr val="tx1"/>
                </a:solidFill>
              </a:rPr>
              <a:t>Training</a:t>
            </a:r>
            <a:r>
              <a:rPr lang="id-ID" dirty="0">
                <a:solidFill>
                  <a:schemeClr val="tx1"/>
                </a:solidFill>
              </a:rPr>
              <a:t> SVM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B38800-4562-4F45-A589-079FF0479D6D}"/>
              </a:ext>
            </a:extLst>
          </p:cNvPr>
          <p:cNvSpPr/>
          <p:nvPr/>
        </p:nvSpPr>
        <p:spPr>
          <a:xfrm>
            <a:off x="814275" y="3528762"/>
            <a:ext cx="1535676" cy="560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>
                <a:solidFill>
                  <a:schemeClr val="tx1"/>
                </a:solidFill>
              </a:rPr>
              <a:t>Input</a:t>
            </a:r>
            <a:r>
              <a:rPr lang="id-ID" dirty="0">
                <a:solidFill>
                  <a:schemeClr val="tx1"/>
                </a:solidFill>
              </a:rPr>
              <a:t> data testing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85F968-A5EC-4F68-A1F9-B2ADE074CBD3}"/>
              </a:ext>
            </a:extLst>
          </p:cNvPr>
          <p:cNvSpPr/>
          <p:nvPr/>
        </p:nvSpPr>
        <p:spPr>
          <a:xfrm>
            <a:off x="2771412" y="3528762"/>
            <a:ext cx="1535676" cy="560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>
                <a:solidFill>
                  <a:schemeClr val="tx1"/>
                </a:solidFill>
              </a:rPr>
              <a:t>Preprosesing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6FD464-0DF8-485A-926B-B7AFD85E2EDC}"/>
              </a:ext>
            </a:extLst>
          </p:cNvPr>
          <p:cNvSpPr/>
          <p:nvPr/>
        </p:nvSpPr>
        <p:spPr>
          <a:xfrm>
            <a:off x="4728549" y="3528762"/>
            <a:ext cx="1535676" cy="560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Ekstraksi fitur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02AF02-19BD-47AA-AD52-270FD0FAFEAA}"/>
              </a:ext>
            </a:extLst>
          </p:cNvPr>
          <p:cNvSpPr/>
          <p:nvPr/>
        </p:nvSpPr>
        <p:spPr>
          <a:xfrm>
            <a:off x="6685686" y="2571750"/>
            <a:ext cx="1535676" cy="560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>
                <a:solidFill>
                  <a:schemeClr val="tx1"/>
                </a:solidFill>
              </a:rPr>
              <a:t>Training</a:t>
            </a:r>
            <a:r>
              <a:rPr lang="id-ID" dirty="0">
                <a:solidFill>
                  <a:schemeClr val="tx1"/>
                </a:solidFill>
              </a:rPr>
              <a:t>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B3111C-90F9-4F69-A7C1-2369D7E06611}"/>
              </a:ext>
            </a:extLst>
          </p:cNvPr>
          <p:cNvGrpSpPr/>
          <p:nvPr/>
        </p:nvGrpSpPr>
        <p:grpSpPr>
          <a:xfrm>
            <a:off x="6685686" y="3528762"/>
            <a:ext cx="1619730" cy="635433"/>
            <a:chOff x="6685686" y="3528762"/>
            <a:chExt cx="1619730" cy="63543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DF9407-78C0-443B-9587-26862915B5B3}"/>
                </a:ext>
              </a:extLst>
            </p:cNvPr>
            <p:cNvSpPr/>
            <p:nvPr/>
          </p:nvSpPr>
          <p:spPr>
            <a:xfrm>
              <a:off x="6685686" y="3528762"/>
              <a:ext cx="1535676" cy="56007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A282D47-7E74-4046-AFF3-D05090518016}"/>
                </a:ext>
              </a:extLst>
            </p:cNvPr>
            <p:cNvSpPr/>
            <p:nvPr/>
          </p:nvSpPr>
          <p:spPr>
            <a:xfrm>
              <a:off x="6769740" y="3604125"/>
              <a:ext cx="1535676" cy="56007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Klasifikasi SVM</a:t>
              </a: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61E26F98-6768-451F-96AD-4FFCC6B6BBDB}"/>
              </a:ext>
            </a:extLst>
          </p:cNvPr>
          <p:cNvSpPr/>
          <p:nvPr/>
        </p:nvSpPr>
        <p:spPr>
          <a:xfrm>
            <a:off x="2410914" y="1846219"/>
            <a:ext cx="323580" cy="78377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CE23BFE3-9955-4978-A588-ACE2ED345F60}"/>
              </a:ext>
            </a:extLst>
          </p:cNvPr>
          <p:cNvSpPr/>
          <p:nvPr/>
        </p:nvSpPr>
        <p:spPr>
          <a:xfrm>
            <a:off x="4356028" y="1833158"/>
            <a:ext cx="323580" cy="78377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B705158-D017-467A-A3B6-0FB87DFCC085}"/>
              </a:ext>
            </a:extLst>
          </p:cNvPr>
          <p:cNvSpPr/>
          <p:nvPr/>
        </p:nvSpPr>
        <p:spPr>
          <a:xfrm>
            <a:off x="6304251" y="1846219"/>
            <a:ext cx="323580" cy="78377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2F45B492-58E0-44C3-A956-C98C0D29A930}"/>
              </a:ext>
            </a:extLst>
          </p:cNvPr>
          <p:cNvSpPr/>
          <p:nvPr/>
        </p:nvSpPr>
        <p:spPr>
          <a:xfrm>
            <a:off x="2396394" y="3767936"/>
            <a:ext cx="323580" cy="78377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591DE7C-0DDE-4DF7-9A52-49A40BD54D9C}"/>
              </a:ext>
            </a:extLst>
          </p:cNvPr>
          <p:cNvSpPr/>
          <p:nvPr/>
        </p:nvSpPr>
        <p:spPr>
          <a:xfrm>
            <a:off x="4362942" y="3767936"/>
            <a:ext cx="323580" cy="78377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474710F5-44C7-4BDA-80C6-5481690053D0}"/>
              </a:ext>
            </a:extLst>
          </p:cNvPr>
          <p:cNvSpPr/>
          <p:nvPr/>
        </p:nvSpPr>
        <p:spPr>
          <a:xfrm>
            <a:off x="6318358" y="3767936"/>
            <a:ext cx="323580" cy="78377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F8BE05B-29AA-48FC-883E-90FC7B4A2567}"/>
              </a:ext>
            </a:extLst>
          </p:cNvPr>
          <p:cNvSpPr/>
          <p:nvPr/>
        </p:nvSpPr>
        <p:spPr>
          <a:xfrm rot="5400000">
            <a:off x="7375787" y="2315040"/>
            <a:ext cx="323580" cy="78377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7C58EF1-E2D9-4EBB-8DB7-0DB2B501156B}"/>
              </a:ext>
            </a:extLst>
          </p:cNvPr>
          <p:cNvSpPr/>
          <p:nvPr/>
        </p:nvSpPr>
        <p:spPr>
          <a:xfrm rot="5400000">
            <a:off x="7375787" y="3290103"/>
            <a:ext cx="323580" cy="78377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202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31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9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347222" y="687774"/>
            <a:ext cx="5567700" cy="104603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9800"/>
                </a:solidFill>
              </a:rPr>
              <a:t>OVER VIEW</a:t>
            </a:r>
          </a:p>
        </p:txBody>
      </p:sp>
      <p:grpSp>
        <p:nvGrpSpPr>
          <p:cNvPr id="250" name="Shape 250"/>
          <p:cNvGrpSpPr/>
          <p:nvPr/>
        </p:nvGrpSpPr>
        <p:grpSpPr>
          <a:xfrm rot="1373976">
            <a:off x="7067786" y="581976"/>
            <a:ext cx="1588638" cy="1588654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1261409">
            <a:off x="231481" y="4281261"/>
            <a:ext cx="653126" cy="653133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826297" y="687489"/>
            <a:ext cx="248335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8173580" y="2020151"/>
            <a:ext cx="376960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7460360" y="2117531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633568" y="1304201"/>
            <a:ext cx="150975" cy="144203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3" name="Rounded Rectangle 2"/>
          <p:cNvSpPr/>
          <p:nvPr/>
        </p:nvSpPr>
        <p:spPr>
          <a:xfrm>
            <a:off x="1204878" y="2117531"/>
            <a:ext cx="2153264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P</a:t>
            </a:r>
            <a:r>
              <a:rPr lang="id-ID" b="1" dirty="0" err="1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endahuluan</a:t>
            </a:r>
            <a:endParaRPr lang="en-US" b="1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592782" y="2799530"/>
            <a:ext cx="2153264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id-ID" b="1" dirty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Tinjauan Pustaka dan Dasar Teori</a:t>
            </a:r>
            <a:endParaRPr lang="en-US" b="1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988728" y="3442883"/>
            <a:ext cx="2552261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id-ID" b="1" dirty="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rPr>
              <a:t>Metode Penelitian</a:t>
            </a:r>
            <a:endParaRPr lang="en-US" b="1" dirty="0">
              <a:solidFill>
                <a:schemeClr val="tx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21" name="Bent Arrow 20"/>
          <p:cNvSpPr/>
          <p:nvPr/>
        </p:nvSpPr>
        <p:spPr>
          <a:xfrm rot="16200000" flipH="1" flipV="1">
            <a:off x="3673758" y="2152691"/>
            <a:ext cx="383166" cy="703142"/>
          </a:xfrm>
          <a:prstGeom prst="bentArrow">
            <a:avLst>
              <a:gd name="adj1" fmla="val 25000"/>
              <a:gd name="adj2" fmla="val 31740"/>
              <a:gd name="adj3" fmla="val 31291"/>
              <a:gd name="adj4" fmla="val 4554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16200000" flipH="1" flipV="1">
            <a:off x="5073275" y="2815367"/>
            <a:ext cx="383166" cy="703142"/>
          </a:xfrm>
          <a:prstGeom prst="bentArrow">
            <a:avLst>
              <a:gd name="adj1" fmla="val 25000"/>
              <a:gd name="adj2" fmla="val 31740"/>
              <a:gd name="adj3" fmla="val 31291"/>
              <a:gd name="adj4" fmla="val 4554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9.87654E-7 L 0.62795 -0.4839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9" y="-24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/>
      <p:bldP spid="258" grpId="0" animBg="1"/>
      <p:bldP spid="259" grpId="0" animBg="1"/>
      <p:bldP spid="260" grpId="0" animBg="1"/>
      <p:bldP spid="261" grpId="0" animBg="1"/>
      <p:bldP spid="3" grpId="0" animBg="1"/>
      <p:bldP spid="25" grpId="0" animBg="1"/>
      <p:bldP spid="29" grpId="0" animBg="1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d-ID" dirty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PREPROSESING</a:t>
            </a:r>
            <a:endParaRPr lang="en" dirty="0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" name="Shape 270">
            <a:extLst>
              <a:ext uri="{FF2B5EF4-FFF2-40B4-BE49-F238E27FC236}">
                <a16:creationId xmlns:a16="http://schemas.microsoft.com/office/drawing/2014/main" id="{C1D4CC00-6ED8-4A31-B458-A6CE4845368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B38800-4562-4F45-A589-079FF0479D6D}"/>
              </a:ext>
            </a:extLst>
          </p:cNvPr>
          <p:cNvSpPr/>
          <p:nvPr/>
        </p:nvSpPr>
        <p:spPr>
          <a:xfrm>
            <a:off x="1797174" y="2508836"/>
            <a:ext cx="1535676" cy="560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>
                <a:solidFill>
                  <a:schemeClr val="tx1"/>
                </a:solidFill>
              </a:rPr>
              <a:t>Binarization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85F968-A5EC-4F68-A1F9-B2ADE074CBD3}"/>
              </a:ext>
            </a:extLst>
          </p:cNvPr>
          <p:cNvSpPr/>
          <p:nvPr/>
        </p:nvSpPr>
        <p:spPr>
          <a:xfrm>
            <a:off x="3754311" y="2508836"/>
            <a:ext cx="1535676" cy="560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err="1">
                <a:solidFill>
                  <a:schemeClr val="tx1"/>
                </a:solidFill>
              </a:rPr>
              <a:t>Morphological</a:t>
            </a:r>
            <a:r>
              <a:rPr lang="id-ID" sz="1100" dirty="0">
                <a:solidFill>
                  <a:schemeClr val="tx1"/>
                </a:solidFill>
              </a:rPr>
              <a:t> </a:t>
            </a:r>
            <a:r>
              <a:rPr lang="id-ID" sz="1100" dirty="0" err="1">
                <a:solidFill>
                  <a:schemeClr val="tx1"/>
                </a:solidFill>
              </a:rPr>
              <a:t>Filtering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6FD464-0DF8-485A-926B-B7AFD85E2EDC}"/>
              </a:ext>
            </a:extLst>
          </p:cNvPr>
          <p:cNvSpPr/>
          <p:nvPr/>
        </p:nvSpPr>
        <p:spPr>
          <a:xfrm>
            <a:off x="5711447" y="2508836"/>
            <a:ext cx="1906553" cy="560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>
                <a:solidFill>
                  <a:schemeClr val="tx1"/>
                </a:solidFill>
              </a:rPr>
              <a:t>Segmentation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2F45B492-58E0-44C3-A956-C98C0D29A930}"/>
              </a:ext>
            </a:extLst>
          </p:cNvPr>
          <p:cNvSpPr/>
          <p:nvPr/>
        </p:nvSpPr>
        <p:spPr>
          <a:xfrm>
            <a:off x="3379293" y="2748010"/>
            <a:ext cx="323580" cy="78377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591DE7C-0DDE-4DF7-9A52-49A40BD54D9C}"/>
              </a:ext>
            </a:extLst>
          </p:cNvPr>
          <p:cNvSpPr/>
          <p:nvPr/>
        </p:nvSpPr>
        <p:spPr>
          <a:xfrm>
            <a:off x="5345841" y="2748010"/>
            <a:ext cx="323580" cy="78377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88C7CBD-4AF3-43BE-825D-4679B45C95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92373" y="1372835"/>
            <a:ext cx="1064718" cy="10331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CBC83DF-5460-41AB-95EA-B6FF8A11408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76700" y="3192326"/>
            <a:ext cx="1376045" cy="1371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2C299A2-C7FA-4207-BFD0-9F713262279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930329" y="3283766"/>
            <a:ext cx="1183640" cy="11887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EF9B435-95FB-4E79-8130-26CE6A6FF3A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973192" y="3283766"/>
            <a:ext cx="118364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9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41" grpId="0" animBg="1"/>
      <p:bldP spid="42" grpId="0" animBg="1"/>
      <p:bldP spid="43" grpId="0" animBg="1"/>
      <p:bldP spid="50" grpId="0" animBg="1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d-ID" dirty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EKSTRAKSI FITUR DENGAN GLCM</a:t>
            </a:r>
            <a:endParaRPr lang="en" dirty="0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" name="Shape 270">
            <a:extLst>
              <a:ext uri="{FF2B5EF4-FFF2-40B4-BE49-F238E27FC236}">
                <a16:creationId xmlns:a16="http://schemas.microsoft.com/office/drawing/2014/main" id="{C1D4CC00-6ED8-4A31-B458-A6CE4845368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B38800-4562-4F45-A589-079FF0479D6D}"/>
              </a:ext>
            </a:extLst>
          </p:cNvPr>
          <p:cNvSpPr/>
          <p:nvPr/>
        </p:nvSpPr>
        <p:spPr>
          <a:xfrm>
            <a:off x="814275" y="2462195"/>
            <a:ext cx="1535676" cy="560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Matriks GLCM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85F968-A5EC-4F68-A1F9-B2ADE074CBD3}"/>
              </a:ext>
            </a:extLst>
          </p:cNvPr>
          <p:cNvSpPr/>
          <p:nvPr/>
        </p:nvSpPr>
        <p:spPr>
          <a:xfrm>
            <a:off x="2771412" y="2462195"/>
            <a:ext cx="1535676" cy="560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solidFill>
                  <a:schemeClr val="tx1"/>
                </a:solidFill>
              </a:rPr>
              <a:t>Menghitung Matriks </a:t>
            </a:r>
            <a:r>
              <a:rPr lang="id-ID" sz="1100" dirty="0" err="1">
                <a:solidFill>
                  <a:schemeClr val="tx1"/>
                </a:solidFill>
              </a:rPr>
              <a:t>ketetanggaan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6FD464-0DF8-485A-926B-B7AFD85E2EDC}"/>
              </a:ext>
            </a:extLst>
          </p:cNvPr>
          <p:cNvSpPr/>
          <p:nvPr/>
        </p:nvSpPr>
        <p:spPr>
          <a:xfrm>
            <a:off x="4728548" y="2462195"/>
            <a:ext cx="1906553" cy="560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Normalisasi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DF9407-78C0-443B-9587-26862915B5B3}"/>
              </a:ext>
            </a:extLst>
          </p:cNvPr>
          <p:cNvSpPr/>
          <p:nvPr/>
        </p:nvSpPr>
        <p:spPr>
          <a:xfrm>
            <a:off x="7066686" y="2462195"/>
            <a:ext cx="1535676" cy="560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err="1">
                <a:solidFill>
                  <a:schemeClr val="tx1"/>
                </a:solidFill>
              </a:rPr>
              <a:t>Mengitung</a:t>
            </a:r>
            <a:r>
              <a:rPr lang="id-ID" sz="1100" dirty="0">
                <a:solidFill>
                  <a:schemeClr val="tx1"/>
                </a:solidFill>
              </a:rPr>
              <a:t> nilai fitur GLCM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2F45B492-58E0-44C3-A956-C98C0D29A930}"/>
              </a:ext>
            </a:extLst>
          </p:cNvPr>
          <p:cNvSpPr/>
          <p:nvPr/>
        </p:nvSpPr>
        <p:spPr>
          <a:xfrm>
            <a:off x="2396394" y="2701369"/>
            <a:ext cx="323580" cy="78377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591DE7C-0DDE-4DF7-9A52-49A40BD54D9C}"/>
              </a:ext>
            </a:extLst>
          </p:cNvPr>
          <p:cNvSpPr/>
          <p:nvPr/>
        </p:nvSpPr>
        <p:spPr>
          <a:xfrm>
            <a:off x="4362942" y="2701369"/>
            <a:ext cx="323580" cy="78377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474710F5-44C7-4BDA-80C6-5481690053D0}"/>
              </a:ext>
            </a:extLst>
          </p:cNvPr>
          <p:cNvSpPr/>
          <p:nvPr/>
        </p:nvSpPr>
        <p:spPr>
          <a:xfrm>
            <a:off x="6689104" y="2701368"/>
            <a:ext cx="323580" cy="78377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A4538D4-A172-4110-B9BA-FDEDE345F9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95535" y="1433178"/>
            <a:ext cx="1271876" cy="9334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DEB98E8-8798-42D9-932F-B511A455DCB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14275" y="3222483"/>
            <a:ext cx="1363037" cy="96113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443D84-F6CB-4380-B316-154CD9C81F2A}"/>
              </a:ext>
            </a:extLst>
          </p:cNvPr>
          <p:cNvPicPr/>
          <p:nvPr/>
        </p:nvPicPr>
        <p:blipFill rotWithShape="1">
          <a:blip r:embed="rId5"/>
          <a:srcRect r="51788"/>
          <a:stretch/>
        </p:blipFill>
        <p:spPr>
          <a:xfrm>
            <a:off x="2407218" y="3236325"/>
            <a:ext cx="2376633" cy="9334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2A642F2-4B12-4105-936F-F2E26C21528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867411" y="3305447"/>
            <a:ext cx="1535677" cy="79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5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41" grpId="0" animBg="1"/>
      <p:bldP spid="42" grpId="0" animBg="1"/>
      <p:bldP spid="43" grpId="0" animBg="1"/>
      <p:bldP spid="44" grpId="0" animBg="1"/>
      <p:bldP spid="50" grpId="0" animBg="1"/>
      <p:bldP spid="51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d-ID" dirty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KLASIFIKASI SVM</a:t>
            </a:r>
            <a:endParaRPr lang="en" dirty="0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" name="Shape 270">
            <a:extLst>
              <a:ext uri="{FF2B5EF4-FFF2-40B4-BE49-F238E27FC236}">
                <a16:creationId xmlns:a16="http://schemas.microsoft.com/office/drawing/2014/main" id="{C1D4CC00-6ED8-4A31-B458-A6CE4845368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D548EF-ED9A-435D-AE18-0FA1D41ADA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7629" y="1504951"/>
            <a:ext cx="3879215" cy="1447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FEC650-9BF8-4353-8B44-3F574F7C172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27237" y="3166109"/>
            <a:ext cx="4235563" cy="14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d-ID" dirty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JADWAL KEGIATAN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EE2600-39F8-4E87-9F7B-EBF0F2FF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91104"/>
              </p:ext>
            </p:extLst>
          </p:nvPr>
        </p:nvGraphicFramePr>
        <p:xfrm>
          <a:off x="1442465" y="1941888"/>
          <a:ext cx="5429252" cy="1796800"/>
        </p:xfrm>
        <a:graphic>
          <a:graphicData uri="http://schemas.openxmlformats.org/drawingml/2006/table">
            <a:tbl>
              <a:tblPr firstRow="1" firstCol="1" bandRow="1"/>
              <a:tblGrid>
                <a:gridCol w="542443">
                  <a:extLst>
                    <a:ext uri="{9D8B030D-6E8A-4147-A177-3AD203B41FA5}">
                      <a16:colId xmlns:a16="http://schemas.microsoft.com/office/drawing/2014/main" val="1267419316"/>
                    </a:ext>
                  </a:extLst>
                </a:gridCol>
                <a:gridCol w="928413">
                  <a:extLst>
                    <a:ext uri="{9D8B030D-6E8A-4147-A177-3AD203B41FA5}">
                      <a16:colId xmlns:a16="http://schemas.microsoft.com/office/drawing/2014/main" val="3638097227"/>
                    </a:ext>
                  </a:extLst>
                </a:gridCol>
                <a:gridCol w="481939">
                  <a:extLst>
                    <a:ext uri="{9D8B030D-6E8A-4147-A177-3AD203B41FA5}">
                      <a16:colId xmlns:a16="http://schemas.microsoft.com/office/drawing/2014/main" val="975903333"/>
                    </a:ext>
                  </a:extLst>
                </a:gridCol>
                <a:gridCol w="496034">
                  <a:extLst>
                    <a:ext uri="{9D8B030D-6E8A-4147-A177-3AD203B41FA5}">
                      <a16:colId xmlns:a16="http://schemas.microsoft.com/office/drawing/2014/main" val="1673058715"/>
                    </a:ext>
                  </a:extLst>
                </a:gridCol>
                <a:gridCol w="542443">
                  <a:extLst>
                    <a:ext uri="{9D8B030D-6E8A-4147-A177-3AD203B41FA5}">
                      <a16:colId xmlns:a16="http://schemas.microsoft.com/office/drawing/2014/main" val="4145990520"/>
                    </a:ext>
                  </a:extLst>
                </a:gridCol>
                <a:gridCol w="542443">
                  <a:extLst>
                    <a:ext uri="{9D8B030D-6E8A-4147-A177-3AD203B41FA5}">
                      <a16:colId xmlns:a16="http://schemas.microsoft.com/office/drawing/2014/main" val="3789175603"/>
                    </a:ext>
                  </a:extLst>
                </a:gridCol>
                <a:gridCol w="542443">
                  <a:extLst>
                    <a:ext uri="{9D8B030D-6E8A-4147-A177-3AD203B41FA5}">
                      <a16:colId xmlns:a16="http://schemas.microsoft.com/office/drawing/2014/main" val="3806180731"/>
                    </a:ext>
                  </a:extLst>
                </a:gridCol>
                <a:gridCol w="1353094">
                  <a:extLst>
                    <a:ext uri="{9D8B030D-6E8A-4147-A177-3AD203B41FA5}">
                      <a16:colId xmlns:a16="http://schemas.microsoft.com/office/drawing/2014/main" val="165342793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Kegiatan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Waktu (Bulan)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Keterangan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0637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IV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Analisa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Analisa kebutuhan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907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Perancangan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Perancangan sistem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6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Coding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Pengkodean sistem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22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Pengujian sistem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966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Implementasi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Penerapan sistem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169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Dokumentasi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Dokumentasi sistem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089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9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F9800"/>
                </a:solidFill>
              </a:rPr>
              <a:t>THANKS!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3709443" y="3450680"/>
            <a:ext cx="2077650" cy="34432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questions?</a:t>
            </a:r>
            <a:endParaRPr lang="en" sz="2000" dirty="0"/>
          </a:p>
        </p:txBody>
      </p:sp>
      <p:grpSp>
        <p:nvGrpSpPr>
          <p:cNvPr id="505" name="Shape 505"/>
          <p:cNvGrpSpPr/>
          <p:nvPr/>
        </p:nvGrpSpPr>
        <p:grpSpPr>
          <a:xfrm>
            <a:off x="3996209" y="966816"/>
            <a:ext cx="1197664" cy="1126776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/>
      <p:bldP spid="50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PENDAHULUAN</a:t>
            </a:r>
            <a:endParaRPr lang="en-US" dirty="0">
              <a:solidFill>
                <a:schemeClr val="bg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4122552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BAB </a:t>
            </a: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2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d-ID" dirty="0">
                <a:solidFill>
                  <a:schemeClr val="bg1"/>
                </a:solidFill>
                <a:latin typeface="Bebas Neue" charset="0"/>
              </a:rPr>
              <a:t>LATAR BELAKANG</a:t>
            </a:r>
            <a:endParaRPr lang="en" dirty="0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12464" y="1546773"/>
            <a:ext cx="2153264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</a:rPr>
              <a:t>Indonesia rawan bencana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541368" y="2569170"/>
            <a:ext cx="2153264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ebas Neue"/>
              </a:rPr>
              <a:t>G</a:t>
            </a:r>
            <a:r>
              <a:rPr lang="id-ID" b="1" dirty="0" err="1">
                <a:solidFill>
                  <a:schemeClr val="tx1"/>
                </a:solidFill>
                <a:latin typeface="Bebas Neue"/>
              </a:rPr>
              <a:t>empa</a:t>
            </a:r>
            <a:r>
              <a:rPr lang="id-ID" b="1" dirty="0">
                <a:solidFill>
                  <a:schemeClr val="tx1"/>
                </a:solidFill>
                <a:latin typeface="Bebas Neue"/>
              </a:rPr>
              <a:t> Bumi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cxnSp>
        <p:nvCxnSpPr>
          <p:cNvPr id="5" name="Straight Arrow Connector 4"/>
          <p:cNvCxnSpPr>
            <a:cxnSpLocks/>
            <a:stCxn id="16" idx="3"/>
            <a:endCxn id="6" idx="1"/>
          </p:cNvCxnSpPr>
          <p:nvPr/>
        </p:nvCxnSpPr>
        <p:spPr>
          <a:xfrm>
            <a:off x="2465728" y="1784088"/>
            <a:ext cx="58100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46734" y="1368590"/>
            <a:ext cx="5640066" cy="83099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Berdasarkan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letak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geologis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Indonesia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terletak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antara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tiga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lempeng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tektonik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lempeng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eurasia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lempeng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Indo-Australia, dan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lempeng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samudra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Pasifik</a:t>
            </a:r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serta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berada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di Ring of Fire</a:t>
            </a:r>
            <a:endParaRPr lang="id-ID" sz="1600" dirty="0"/>
          </a:p>
        </p:txBody>
      </p:sp>
      <p:cxnSp>
        <p:nvCxnSpPr>
          <p:cNvPr id="27" name="Straight Arrow Connector 26"/>
          <p:cNvCxnSpPr>
            <a:cxnSpLocks/>
            <a:stCxn id="22" idx="1"/>
          </p:cNvCxnSpPr>
          <p:nvPr/>
        </p:nvCxnSpPr>
        <p:spPr>
          <a:xfrm flipH="1">
            <a:off x="5991225" y="2806485"/>
            <a:ext cx="5501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64" y="2509921"/>
            <a:ext cx="5678761" cy="58477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Data menunjukkan bahwa Indonesia merupakan salah satu negara yang memiliki tingkat terjadinya gempa yang  tinggi  di  dunia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le 15">
            <a:extLst>
              <a:ext uri="{FF2B5EF4-FFF2-40B4-BE49-F238E27FC236}">
                <a16:creationId xmlns:a16="http://schemas.microsoft.com/office/drawing/2014/main" id="{73AEDD9A-C132-4C43-AA1C-983FA58E814D}"/>
              </a:ext>
            </a:extLst>
          </p:cNvPr>
          <p:cNvSpPr/>
          <p:nvPr/>
        </p:nvSpPr>
        <p:spPr>
          <a:xfrm>
            <a:off x="312464" y="3518526"/>
            <a:ext cx="2153264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</a:rPr>
              <a:t>Kerusakan Bangunan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80BD59-432A-482F-AB8F-894061CE0CC7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2465728" y="3755841"/>
            <a:ext cx="581006" cy="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B608E7A-49D6-4713-834D-FECA93937BE9}"/>
              </a:ext>
            </a:extLst>
          </p:cNvPr>
          <p:cNvSpPr/>
          <p:nvPr/>
        </p:nvSpPr>
        <p:spPr>
          <a:xfrm>
            <a:off x="3046734" y="3464279"/>
            <a:ext cx="5640066" cy="58477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G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empa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bumi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mengakibatkan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terjadinya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retakan-retakan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(crack)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baik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ringan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sedang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sampai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berat</a:t>
            </a:r>
            <a:endParaRPr lang="id-ID" sz="1600" dirty="0"/>
          </a:p>
        </p:txBody>
      </p:sp>
      <p:sp>
        <p:nvSpPr>
          <p:cNvPr id="20" name="Shape 223">
            <a:extLst>
              <a:ext uri="{FF2B5EF4-FFF2-40B4-BE49-F238E27FC236}">
                <a16:creationId xmlns:a16="http://schemas.microsoft.com/office/drawing/2014/main" id="{5A8F1106-C569-445A-9E67-CDEC0DAB18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718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16" grpId="0" animBg="1"/>
      <p:bldP spid="22" grpId="0" animBg="1"/>
      <p:bldP spid="6" grpId="0" animBg="1"/>
      <p:bldP spid="9" grpId="0" animBg="1"/>
      <p:bldP spid="21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d-ID" dirty="0">
                <a:solidFill>
                  <a:schemeClr val="bg1"/>
                </a:solidFill>
                <a:latin typeface="Bebas Neue" charset="0"/>
              </a:rPr>
              <a:t>LATAR BELAKANG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6541368" y="1730903"/>
            <a:ext cx="2153264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ebas Neue"/>
              </a:rPr>
              <a:t>P</a:t>
            </a:r>
            <a:r>
              <a:rPr lang="id-ID" b="1" dirty="0" err="1">
                <a:solidFill>
                  <a:schemeClr val="tx1"/>
                </a:solidFill>
                <a:latin typeface="Bebas Neue"/>
              </a:rPr>
              <a:t>endataan</a:t>
            </a:r>
            <a:r>
              <a:rPr lang="id-ID" b="1" dirty="0">
                <a:solidFill>
                  <a:schemeClr val="tx1"/>
                </a:solidFill>
                <a:latin typeface="Bebas Neue"/>
              </a:rPr>
              <a:t> Bangunan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35512" y="2496241"/>
            <a:ext cx="2401802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</a:rPr>
              <a:t>Masalahnya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cxnSp>
        <p:nvCxnSpPr>
          <p:cNvPr id="27" name="Straight Arrow Connector 26"/>
          <p:cNvCxnSpPr>
            <a:cxnSpLocks/>
            <a:stCxn id="22" idx="1"/>
          </p:cNvCxnSpPr>
          <p:nvPr/>
        </p:nvCxnSpPr>
        <p:spPr>
          <a:xfrm flipH="1">
            <a:off x="5991225" y="1968218"/>
            <a:ext cx="5501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64" y="1671654"/>
            <a:ext cx="5678761" cy="58477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Metode yang biasa digunakan adalah metode pengamatan secara manual</a:t>
            </a:r>
            <a:endParaRPr lang="id-ID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cxnSpLocks/>
            <a:stCxn id="23" idx="3"/>
            <a:endCxn id="11" idx="1"/>
          </p:cNvCxnSpPr>
          <p:nvPr/>
        </p:nvCxnSpPr>
        <p:spPr>
          <a:xfrm>
            <a:off x="2737314" y="2733556"/>
            <a:ext cx="437578" cy="5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74892" y="2446914"/>
            <a:ext cx="5534956" cy="58477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Metode ini membutuhkan pengetahuan dan pengalaman yang cukup untuk dapat digunakan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7A4E3F2-5115-4203-BB7F-C381C43DA2E3}"/>
              </a:ext>
            </a:extLst>
          </p:cNvPr>
          <p:cNvSpPr/>
          <p:nvPr/>
        </p:nvSpPr>
        <p:spPr>
          <a:xfrm>
            <a:off x="3174892" y="3111860"/>
            <a:ext cx="320040" cy="346264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ounded Rectangle 22">
            <a:extLst>
              <a:ext uri="{FF2B5EF4-FFF2-40B4-BE49-F238E27FC236}">
                <a16:creationId xmlns:a16="http://schemas.microsoft.com/office/drawing/2014/main" id="{69BDA280-CD8C-46E2-BA99-68E8E5C10ECF}"/>
              </a:ext>
            </a:extLst>
          </p:cNvPr>
          <p:cNvSpPr/>
          <p:nvPr/>
        </p:nvSpPr>
        <p:spPr>
          <a:xfrm>
            <a:off x="312464" y="3563530"/>
            <a:ext cx="6228904" cy="99271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>
              <a:solidFill>
                <a:schemeClr val="tx1"/>
              </a:solidFill>
              <a:latin typeface="Bebas Neue"/>
            </a:endParaRPr>
          </a:p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</a:rPr>
              <a:t>Klasifikasi retakan (</a:t>
            </a:r>
            <a:r>
              <a:rPr lang="id-ID" b="1" i="1" dirty="0" err="1">
                <a:solidFill>
                  <a:schemeClr val="tx1"/>
                </a:solidFill>
                <a:latin typeface="Bebas Neue"/>
              </a:rPr>
              <a:t>crack</a:t>
            </a:r>
            <a:r>
              <a:rPr lang="id-ID" b="1" dirty="0">
                <a:solidFill>
                  <a:schemeClr val="tx1"/>
                </a:solidFill>
                <a:latin typeface="Bebas Neue"/>
              </a:rPr>
              <a:t>) dengan pendekatan pengolahan citra digital (pengenalan pola) yang dapat mengategorikan suatu retakan masuk ke jenis ringan, sedang atau berat, menggunakan metode ekstraksi fitur GLCM serta klasifikasi SVM</a:t>
            </a:r>
          </a:p>
          <a:p>
            <a:pPr algn="ctr"/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F835297-08F4-4D47-A53D-92CBFC360280}"/>
              </a:ext>
            </a:extLst>
          </p:cNvPr>
          <p:cNvSpPr/>
          <p:nvPr/>
        </p:nvSpPr>
        <p:spPr>
          <a:xfrm>
            <a:off x="3601612" y="3118211"/>
            <a:ext cx="320040" cy="346264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74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22" grpId="0" animBg="1"/>
      <p:bldP spid="23" grpId="0" animBg="1"/>
      <p:bldP spid="9" grpId="0" animBg="1"/>
      <p:bldP spid="11" grpId="0" animBg="1"/>
      <p:bldP spid="4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d-ID" dirty="0">
                <a:solidFill>
                  <a:schemeClr val="bg1"/>
                </a:solidFill>
                <a:latin typeface="Bebas Neue" charset="0"/>
              </a:rPr>
              <a:t>RUMUSAN MASALAH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814275" y="1755937"/>
            <a:ext cx="5678761" cy="107721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Bagaimana cara membangun sistem klasifikasi retakan (</a:t>
            </a:r>
            <a:r>
              <a:rPr lang="id-ID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crack</a:t>
            </a:r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) menggunakan pengolahan citra digital (pengenalan pola)  yang dapat mengategorikan suatu retakan masuk ke jenis ringan, sedang atau berat?</a:t>
            </a:r>
            <a:endParaRPr lang="id-ID" sz="1600" dirty="0"/>
          </a:p>
        </p:txBody>
      </p:sp>
      <p:sp>
        <p:nvSpPr>
          <p:cNvPr id="11" name="Rectangle 10"/>
          <p:cNvSpPr/>
          <p:nvPr/>
        </p:nvSpPr>
        <p:spPr>
          <a:xfrm>
            <a:off x="2826744" y="3144342"/>
            <a:ext cx="5534956" cy="83099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nn-NO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Bagaimana cara mengklasifikasikan retakan (crack) pada bangunan dengan menggunakan metode ekstraksi fitur GLCM dan klasifikasi SVM</a:t>
            </a:r>
            <a:endParaRPr lang="id-ID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88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d-ID" dirty="0">
                <a:solidFill>
                  <a:schemeClr val="bg1"/>
                </a:solidFill>
                <a:latin typeface="Bebas Neue" charset="0"/>
              </a:rPr>
              <a:t>BATASAN MASALAH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814276" y="1550197"/>
            <a:ext cx="7150120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Klasifikasi dibagi menjadi tiga kelas yaitu ringan, sedang dan berat</a:t>
            </a:r>
            <a:endParaRPr lang="id-ID" sz="1600" dirty="0"/>
          </a:p>
        </p:txBody>
      </p:sp>
      <p:sp>
        <p:nvSpPr>
          <p:cNvPr id="11" name="Rectangle 10"/>
          <p:cNvSpPr/>
          <p:nvPr/>
        </p:nvSpPr>
        <p:spPr>
          <a:xfrm>
            <a:off x="1211580" y="2070414"/>
            <a:ext cx="7150120" cy="58477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nn-NO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Data yang digunakan pada penelitian ini merupakan data retakan (crack) gempa bumi di Kabupaten Lombok Utara, NTB  pada tahun 2018 berupa gambar/image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0A247-2572-4109-AEB1-A6CE52893F9F}"/>
              </a:ext>
            </a:extLst>
          </p:cNvPr>
          <p:cNvSpPr/>
          <p:nvPr/>
        </p:nvSpPr>
        <p:spPr>
          <a:xfrm>
            <a:off x="814276" y="2821202"/>
            <a:ext cx="7150120" cy="58477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Objek pengamatan pada penelitian ini adalah wilayah korban gempa Kabupaten Lombok Utara, NTB  pada tahun 2018</a:t>
            </a:r>
            <a:endParaRPr lang="id-ID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0626A2-EED2-489D-8854-92077A9B3103}"/>
              </a:ext>
            </a:extLst>
          </p:cNvPr>
          <p:cNvSpPr/>
          <p:nvPr/>
        </p:nvSpPr>
        <p:spPr>
          <a:xfrm>
            <a:off x="1211580" y="3571990"/>
            <a:ext cx="7150120" cy="83099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nn-NO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Metode yang digunakan pada penelitian ini adalah Gray-Level Co-Occurrence Matrix (GLCM) serta menggunakan metode klasifikasi Support Vector Machine (SVM)</a:t>
            </a:r>
            <a:endParaRPr lang="id-ID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2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9" grpId="0" animBg="1"/>
      <p:bldP spid="11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d-ID" dirty="0">
                <a:solidFill>
                  <a:schemeClr val="bg1"/>
                </a:solidFill>
                <a:latin typeface="Bebas Neue" charset="0"/>
              </a:rPr>
              <a:t>TUJUAN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814275" y="1755937"/>
            <a:ext cx="5678761" cy="107721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Membangun sistem klasifikasi retakan (</a:t>
            </a:r>
            <a:r>
              <a:rPr lang="id-ID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crack</a:t>
            </a:r>
            <a:r>
              <a:rPr lang="id-ID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) menggunakan pengolahan citra digital (pengenalan pola)  yang dapat mengategorikan suatu retakan masuk ke jenis ringan, sedang atau berat</a:t>
            </a:r>
            <a:endParaRPr lang="id-ID" sz="1600" dirty="0"/>
          </a:p>
        </p:txBody>
      </p:sp>
      <p:sp>
        <p:nvSpPr>
          <p:cNvPr id="11" name="Rectangle 10"/>
          <p:cNvSpPr/>
          <p:nvPr/>
        </p:nvSpPr>
        <p:spPr>
          <a:xfrm>
            <a:off x="2826744" y="3144342"/>
            <a:ext cx="5534956" cy="58477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nn-NO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Mengklasifikasikan retakan (crack) pada bangunan dengan menggunakan metode ekstraksi fitur GLCM dan klasifikasi SVM</a:t>
            </a:r>
            <a:endParaRPr lang="id-ID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5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id-ID" dirty="0">
                <a:solidFill>
                  <a:schemeClr val="bg1"/>
                </a:solidFill>
                <a:latin typeface="Bebas Neue" charset="0"/>
              </a:rPr>
              <a:t>SISTEMATIKA PENULISAN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12465" y="1521294"/>
            <a:ext cx="2153264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  <a:ea typeface="Bebas Neue" charset="0"/>
                <a:cs typeface="Bebas Neue" charset="0"/>
              </a:rPr>
              <a:t>BAB I PENDAHULUAN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389096" y="2121127"/>
            <a:ext cx="3777263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</a:rPr>
              <a:t>BAB II TINJAUAN PUSTAKA DAN DASAR TEORI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sp>
        <p:nvSpPr>
          <p:cNvPr id="28" name="Rounded Rectangle 21">
            <a:extLst>
              <a:ext uri="{FF2B5EF4-FFF2-40B4-BE49-F238E27FC236}">
                <a16:creationId xmlns:a16="http://schemas.microsoft.com/office/drawing/2014/main" id="{60C43C89-0F23-4F30-A1DA-DF990D7D272E}"/>
              </a:ext>
            </a:extLst>
          </p:cNvPr>
          <p:cNvSpPr/>
          <p:nvPr/>
        </p:nvSpPr>
        <p:spPr>
          <a:xfrm>
            <a:off x="2465728" y="2720960"/>
            <a:ext cx="2940661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</a:rPr>
              <a:t>BAB III METODOLOGI PENELITIAN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sp>
        <p:nvSpPr>
          <p:cNvPr id="29" name="Rounded Rectangle 21">
            <a:extLst>
              <a:ext uri="{FF2B5EF4-FFF2-40B4-BE49-F238E27FC236}">
                <a16:creationId xmlns:a16="http://schemas.microsoft.com/office/drawing/2014/main" id="{290F634F-CFCC-4CC6-A535-4AB4734869A6}"/>
              </a:ext>
            </a:extLst>
          </p:cNvPr>
          <p:cNvSpPr/>
          <p:nvPr/>
        </p:nvSpPr>
        <p:spPr>
          <a:xfrm>
            <a:off x="3542360" y="3320793"/>
            <a:ext cx="3109899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</a:rPr>
              <a:t>BAB IV ANALISA DAN PERANCANGAN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sp>
        <p:nvSpPr>
          <p:cNvPr id="30" name="Rounded Rectangle 21">
            <a:extLst>
              <a:ext uri="{FF2B5EF4-FFF2-40B4-BE49-F238E27FC236}">
                <a16:creationId xmlns:a16="http://schemas.microsoft.com/office/drawing/2014/main" id="{A4B2B22E-4178-4A5D-A6BA-74EBC9C79BE6}"/>
              </a:ext>
            </a:extLst>
          </p:cNvPr>
          <p:cNvSpPr/>
          <p:nvPr/>
        </p:nvSpPr>
        <p:spPr>
          <a:xfrm>
            <a:off x="4618992" y="3920626"/>
            <a:ext cx="3942077" cy="47462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ebas Neue"/>
              </a:rPr>
              <a:t>BAB V IMPLEMENTASI DAN PENGUJIAN METODE</a:t>
            </a:r>
            <a:endParaRPr lang="en-US" b="1" dirty="0">
              <a:solidFill>
                <a:schemeClr val="tx1"/>
              </a:solidFill>
              <a:latin typeface="Bebas Neue"/>
              <a:ea typeface="Bebas Neue" charset="0"/>
              <a:cs typeface="Bebas Neue" charset="0"/>
            </a:endParaRPr>
          </a:p>
        </p:txBody>
      </p:sp>
      <p:sp>
        <p:nvSpPr>
          <p:cNvPr id="32" name="Bent Arrow 20">
            <a:extLst>
              <a:ext uri="{FF2B5EF4-FFF2-40B4-BE49-F238E27FC236}">
                <a16:creationId xmlns:a16="http://schemas.microsoft.com/office/drawing/2014/main" id="{6C08167C-24CC-480A-8A77-698943B794B4}"/>
              </a:ext>
            </a:extLst>
          </p:cNvPr>
          <p:cNvSpPr/>
          <p:nvPr/>
        </p:nvSpPr>
        <p:spPr>
          <a:xfrm flipV="1">
            <a:off x="814275" y="2067370"/>
            <a:ext cx="383238" cy="379874"/>
          </a:xfrm>
          <a:prstGeom prst="bentArrow">
            <a:avLst>
              <a:gd name="adj1" fmla="val 25000"/>
              <a:gd name="adj2" fmla="val 31740"/>
              <a:gd name="adj3" fmla="val 31291"/>
              <a:gd name="adj4" fmla="val 4554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3" name="Bent Arrow 20">
            <a:extLst>
              <a:ext uri="{FF2B5EF4-FFF2-40B4-BE49-F238E27FC236}">
                <a16:creationId xmlns:a16="http://schemas.microsoft.com/office/drawing/2014/main" id="{885528DF-CF33-408A-9104-83C65320BEFB}"/>
              </a:ext>
            </a:extLst>
          </p:cNvPr>
          <p:cNvSpPr/>
          <p:nvPr/>
        </p:nvSpPr>
        <p:spPr>
          <a:xfrm flipV="1">
            <a:off x="1823925" y="2676353"/>
            <a:ext cx="383238" cy="379874"/>
          </a:xfrm>
          <a:prstGeom prst="bentArrow">
            <a:avLst>
              <a:gd name="adj1" fmla="val 25000"/>
              <a:gd name="adj2" fmla="val 31740"/>
              <a:gd name="adj3" fmla="val 31291"/>
              <a:gd name="adj4" fmla="val 4554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4" name="Bent Arrow 20">
            <a:extLst>
              <a:ext uri="{FF2B5EF4-FFF2-40B4-BE49-F238E27FC236}">
                <a16:creationId xmlns:a16="http://schemas.microsoft.com/office/drawing/2014/main" id="{5BC5ADA5-6CDB-41A7-ABB7-4D5F052E950F}"/>
              </a:ext>
            </a:extLst>
          </p:cNvPr>
          <p:cNvSpPr/>
          <p:nvPr/>
        </p:nvSpPr>
        <p:spPr>
          <a:xfrm flipV="1">
            <a:off x="2894489" y="3302350"/>
            <a:ext cx="383238" cy="379874"/>
          </a:xfrm>
          <a:prstGeom prst="bentArrow">
            <a:avLst>
              <a:gd name="adj1" fmla="val 25000"/>
              <a:gd name="adj2" fmla="val 31740"/>
              <a:gd name="adj3" fmla="val 31291"/>
              <a:gd name="adj4" fmla="val 4554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5" name="Bent Arrow 20">
            <a:extLst>
              <a:ext uri="{FF2B5EF4-FFF2-40B4-BE49-F238E27FC236}">
                <a16:creationId xmlns:a16="http://schemas.microsoft.com/office/drawing/2014/main" id="{F30ED080-E5FA-44D1-BA66-B01263AA6F4E}"/>
              </a:ext>
            </a:extLst>
          </p:cNvPr>
          <p:cNvSpPr/>
          <p:nvPr/>
        </p:nvSpPr>
        <p:spPr>
          <a:xfrm flipV="1">
            <a:off x="3936058" y="3910960"/>
            <a:ext cx="383238" cy="379874"/>
          </a:xfrm>
          <a:prstGeom prst="bentArrow">
            <a:avLst>
              <a:gd name="adj1" fmla="val 25000"/>
              <a:gd name="adj2" fmla="val 31740"/>
              <a:gd name="adj3" fmla="val 31291"/>
              <a:gd name="adj4" fmla="val 4554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16" grpId="0" animBg="1"/>
      <p:bldP spid="22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804</Words>
  <Application>Microsoft Office PowerPoint</Application>
  <PresentationFormat>On-screen Show (16:9)</PresentationFormat>
  <Paragraphs>250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Roboto</vt:lpstr>
      <vt:lpstr>Calibri</vt:lpstr>
      <vt:lpstr>Times New Roman</vt:lpstr>
      <vt:lpstr>Arial</vt:lpstr>
      <vt:lpstr>Arvo</vt:lpstr>
      <vt:lpstr>Roboto Condensed Light</vt:lpstr>
      <vt:lpstr>Roboto Condensed</vt:lpstr>
      <vt:lpstr>Bebas Neue</vt:lpstr>
      <vt:lpstr>Salerio template</vt:lpstr>
      <vt:lpstr>Klasifikasi Retakan (Crack) pada Bangunan dengan Analisa Citra Menggunakan Metode GLCM dan Klasifikasi SVM</vt:lpstr>
      <vt:lpstr>OVER VIEW</vt:lpstr>
      <vt:lpstr>PENDAHULUAN</vt:lpstr>
      <vt:lpstr>LATAR BELAKANG</vt:lpstr>
      <vt:lpstr>LATAR BELAKANG</vt:lpstr>
      <vt:lpstr>RUMUSAN MASALAH</vt:lpstr>
      <vt:lpstr>BATASAN MASALAH</vt:lpstr>
      <vt:lpstr>TUJUAN</vt:lpstr>
      <vt:lpstr>SISTEMATIKA PENULISAN</vt:lpstr>
      <vt:lpstr>TINJAUAN PUSTAKA DAN  DASAR TEORI</vt:lpstr>
      <vt:lpstr>TINJAUAN PUSTAKA</vt:lpstr>
      <vt:lpstr>TINJAUAN PUSTAKA</vt:lpstr>
      <vt:lpstr>DASAR TEORI</vt:lpstr>
      <vt:lpstr>METODE PENELITIAN</vt:lpstr>
      <vt:lpstr>BAHAN DAN ALAT</vt:lpstr>
      <vt:lpstr>BAHAN DAN ALAT</vt:lpstr>
      <vt:lpstr>STUDI LITERATUR</vt:lpstr>
      <vt:lpstr>RANCANGAN PENELITIAN</vt:lpstr>
      <vt:lpstr>RANCANGAN ALGORITMA</vt:lpstr>
      <vt:lpstr>PREPROSESING</vt:lpstr>
      <vt:lpstr>EKSTRAKSI FITUR DENGAN GLCM</vt:lpstr>
      <vt:lpstr>KLASIFIKASI SVM</vt:lpstr>
      <vt:lpstr>JADWAL KEGIATAN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systematic review of complex fuzzy sets and logic (CFS &amp; CFL)</dc:title>
  <dc:creator>u_u</dc:creator>
  <cp:lastModifiedBy>CRS</cp:lastModifiedBy>
  <cp:revision>77</cp:revision>
  <dcterms:modified xsi:type="dcterms:W3CDTF">2018-11-21T23:22:03Z</dcterms:modified>
</cp:coreProperties>
</file>