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"/>
  </p:notesMasterIdLst>
  <p:sldIdLst>
    <p:sldId id="313" r:id="rId2"/>
  </p:sldIdLst>
  <p:sldSz cx="9601200" cy="12801600" type="A3"/>
  <p:notesSz cx="6858000" cy="9144000"/>
  <p:embeddedFontLst>
    <p:embeddedFont>
      <p:font typeface="Arial Rounded MT Bold" panose="020F0704030504030204" pitchFamily="34" charset="0"/>
      <p:regular r:id="rId4"/>
    </p:embeddedFont>
    <p:embeddedFont>
      <p:font typeface="Arvo" panose="020B0604020202020204" charset="0"/>
      <p:regular r:id="rId5"/>
      <p:bold r:id="rId6"/>
      <p:italic r:id="rId7"/>
      <p:boldItalic r:id="rId8"/>
    </p:embeddedFont>
    <p:embeddedFont>
      <p:font typeface="Open Sans Semibold" panose="020B0706030804020204" pitchFamily="34" charset="0"/>
      <p:bold r:id="rId9"/>
      <p:boldItalic r:id="rId10"/>
    </p:embeddedFont>
    <p:embeddedFont>
      <p:font typeface="Roboto Condensed" panose="020B0604020202020204" charset="0"/>
      <p:regular r:id="rId11"/>
      <p:bold r:id="rId12"/>
      <p:italic r:id="rId13"/>
      <p:boldItalic r:id="rId14"/>
    </p:embeddedFont>
    <p:embeddedFont>
      <p:font typeface="Roboto Condensed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795"/>
    <a:srgbClr val="FF9800"/>
    <a:srgbClr val="FEF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3AA81-AAA6-4EAF-94DD-26F8058A4202}">
  <a:tblStyle styleId="{A403AA81-AAA6-4EAF-94DD-26F8058A420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1897" autoAdjust="0"/>
  </p:normalViewPr>
  <p:slideViewPr>
    <p:cSldViewPr snapToGrid="0">
      <p:cViewPr varScale="1">
        <p:scale>
          <a:sx n="42" d="100"/>
          <a:sy n="42" d="100"/>
        </p:scale>
        <p:origin x="17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360 data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0*</c:v>
                </c:pt>
                <c:pt idx="1">
                  <c:v>45*</c:v>
                </c:pt>
                <c:pt idx="2">
                  <c:v>90*</c:v>
                </c:pt>
                <c:pt idx="3">
                  <c:v>135*</c:v>
                </c:pt>
                <c:pt idx="4">
                  <c:v>Semua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94.44</c:v>
                </c:pt>
                <c:pt idx="1">
                  <c:v>97.78</c:v>
                </c:pt>
                <c:pt idx="2">
                  <c:v>97.5</c:v>
                </c:pt>
                <c:pt idx="3">
                  <c:v>97.5</c:v>
                </c:pt>
                <c:pt idx="4">
                  <c:v>98.06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25-46F9-A65A-F30F737341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1440 data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0*</c:v>
                </c:pt>
                <c:pt idx="1">
                  <c:v>45*</c:v>
                </c:pt>
                <c:pt idx="2">
                  <c:v>90*</c:v>
                </c:pt>
                <c:pt idx="3">
                  <c:v>135*</c:v>
                </c:pt>
                <c:pt idx="4">
                  <c:v>Semua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95</c:v>
                </c:pt>
                <c:pt idx="1">
                  <c:v>96.46</c:v>
                </c:pt>
                <c:pt idx="2">
                  <c:v>94.44</c:v>
                </c:pt>
                <c:pt idx="3">
                  <c:v>96.5</c:v>
                </c:pt>
                <c:pt idx="4">
                  <c:v>97.01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25-46F9-A65A-F30F737341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9474159"/>
        <c:axId val="1301572943"/>
      </c:barChart>
      <c:catAx>
        <c:axId val="1299474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Sudut GLCM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01572943"/>
        <c:crosses val="autoZero"/>
        <c:auto val="1"/>
        <c:lblAlgn val="ctr"/>
        <c:lblOffset val="100"/>
        <c:noMultiLvlLbl val="0"/>
      </c:catAx>
      <c:valAx>
        <c:axId val="130157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Akurasi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29947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1366545221401499E-2"/>
          <c:y val="0.76039214875364336"/>
          <c:w val="0.31474032483837228"/>
          <c:h val="9.94386909530766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922361850977262"/>
          <c:y val="6.4327485380116955E-2"/>
          <c:w val="0.81824917562338972"/>
          <c:h val="0.67712437261131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1737089201877934E-2"/>
                  <c:y val="-2.33918128654970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03A-42E9-A6DA-9A44A05E6C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Retak</c:v>
                </c:pt>
                <c:pt idx="1">
                  <c:v>Non Retak</c:v>
                </c:pt>
                <c:pt idx="2">
                  <c:v>Rata-Rata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81.5</c:v>
                </c:pt>
                <c:pt idx="1">
                  <c:v>98.98</c:v>
                </c:pt>
                <c:pt idx="2">
                  <c:v>90.240000000000009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3A-42E9-A6DA-9A44A05E6C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1737089201877934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03A-42E9-A6DA-9A44A05E6CB1}"/>
                </c:ext>
              </c:extLst>
            </c:dLbl>
            <c:dLbl>
              <c:idx val="2"/>
              <c:layout>
                <c:manualLayout>
                  <c:x val="0"/>
                  <c:y val="-2.33918128654970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03A-42E9-A6DA-9A44A05E6C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Retak</c:v>
                </c:pt>
                <c:pt idx="1">
                  <c:v>Non Retak</c:v>
                </c:pt>
                <c:pt idx="2">
                  <c:v>Rata-Rata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81.5</c:v>
                </c:pt>
                <c:pt idx="1">
                  <c:v>98.98</c:v>
                </c:pt>
                <c:pt idx="2">
                  <c:v>90.240000000000009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3A-42E9-A6DA-9A44A05E6C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Presisi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4.6948356807511738E-3"/>
                  <c:y val="-2.6802809280042091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03A-42E9-A6DA-9A44A05E6CB1}"/>
                </c:ext>
              </c:extLst>
            </c:dLbl>
            <c:dLbl>
              <c:idx val="2"/>
              <c:layout>
                <c:manualLayout>
                  <c:x val="1.4084507042253521E-2"/>
                  <c:y val="-2.33918128654970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03A-42E9-A6DA-9A44A05E6C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Retak</c:v>
                </c:pt>
                <c:pt idx="1">
                  <c:v>Non Retak</c:v>
                </c:pt>
                <c:pt idx="2">
                  <c:v>Rata-Rata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98.76</c:v>
                </c:pt>
                <c:pt idx="1">
                  <c:v>84.25</c:v>
                </c:pt>
                <c:pt idx="2" formatCode="0.00">
                  <c:v>91.504999999999995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03A-42E9-A6DA-9A44A05E6C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194432"/>
        <c:axId val="197565184"/>
      </c:barChart>
      <c:catAx>
        <c:axId val="194194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Kelas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7565184"/>
        <c:crosses val="autoZero"/>
        <c:auto val="1"/>
        <c:lblAlgn val="ctr"/>
        <c:lblOffset val="100"/>
        <c:noMultiLvlLbl val="0"/>
      </c:catAx>
      <c:valAx>
        <c:axId val="19756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Persentase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419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0653017534907722"/>
          <c:y val="0.83514804070543802"/>
          <c:w val="0.33009785096191657"/>
          <c:h val="0.11806833356356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700"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99245136722113"/>
          <c:y val="5.2856482353804718E-2"/>
          <c:w val="0.83878101778933334"/>
          <c:h val="0.747555061361677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201201201201201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32-4FA5-9754-3D2DE8166309}"/>
                </c:ext>
              </c:extLst>
            </c:dLbl>
            <c:dLbl>
              <c:idx val="2"/>
              <c:layout>
                <c:manualLayout>
                  <c:x val="-1.6816816816816817E-2"/>
                  <c:y val="2.9521934859176797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632-4FA5-9754-3D2DE81663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Berat</c:v>
                </c:pt>
                <c:pt idx="1">
                  <c:v>Ringan</c:v>
                </c:pt>
                <c:pt idx="2">
                  <c:v>Rata-Rata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88.89</c:v>
                </c:pt>
                <c:pt idx="1">
                  <c:v>100</c:v>
                </c:pt>
                <c:pt idx="2">
                  <c:v>94.44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32-4FA5-9754-3D2DE81663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Berat</c:v>
                </c:pt>
                <c:pt idx="1">
                  <c:v>Ringan</c:v>
                </c:pt>
                <c:pt idx="2">
                  <c:v>Rata-Rata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88.89</c:v>
                </c:pt>
                <c:pt idx="1">
                  <c:v>100</c:v>
                </c:pt>
                <c:pt idx="2" formatCode="0.00">
                  <c:v>94.444999999999993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32-4FA5-9754-3D2DE81663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Presisi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7.2072072072072073E-3"/>
                  <c:y val="-2.9521934859176797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632-4FA5-9754-3D2DE81663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Berat</c:v>
                </c:pt>
                <c:pt idx="1">
                  <c:v>Ringan</c:v>
                </c:pt>
                <c:pt idx="2">
                  <c:v>Rata-Rata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100</c:v>
                </c:pt>
                <c:pt idx="1">
                  <c:v>90</c:v>
                </c:pt>
                <c:pt idx="2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632-4FA5-9754-3D2DE81663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497536"/>
        <c:axId val="201286208"/>
      </c:barChart>
      <c:catAx>
        <c:axId val="194497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Kelas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01286208"/>
        <c:crosses val="autoZero"/>
        <c:auto val="1"/>
        <c:lblAlgn val="ctr"/>
        <c:lblOffset val="100"/>
        <c:noMultiLvlLbl val="0"/>
      </c:catAx>
      <c:valAx>
        <c:axId val="20128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Persentase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449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2589123625376135E-2"/>
          <c:y val="0.91620823966299092"/>
          <c:w val="0.33124856152960946"/>
          <c:h val="8.37915338817311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700"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35854373584528"/>
          <c:y val="6.5476190476190479E-2"/>
          <c:w val="0.88428579773032334"/>
          <c:h val="0.704801274840644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9253910950661854E-2"/>
                  <c:y val="2.38095238095237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534-4F8D-BF7F-495FBD37FE17}"/>
                </c:ext>
              </c:extLst>
            </c:dLbl>
            <c:dLbl>
              <c:idx val="2"/>
              <c:layout>
                <c:manualLayout>
                  <c:x val="-3.1287605294825598E-2"/>
                  <c:y val="-2.728143087432855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34-4F8D-BF7F-495FBD37FE17}"/>
                </c:ext>
              </c:extLst>
            </c:dLbl>
            <c:dLbl>
              <c:idx val="3"/>
              <c:layout>
                <c:manualLayout>
                  <c:x val="-2.4067388688327317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534-4F8D-BF7F-495FBD37FE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Berat</c:v>
                </c:pt>
                <c:pt idx="1">
                  <c:v>Sedang</c:v>
                </c:pt>
                <c:pt idx="2">
                  <c:v>Ringan</c:v>
                </c:pt>
                <c:pt idx="3">
                  <c:v>Rata-Rata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66.67</c:v>
                </c:pt>
                <c:pt idx="1">
                  <c:v>100</c:v>
                </c:pt>
                <c:pt idx="2">
                  <c:v>77.78</c:v>
                </c:pt>
                <c:pt idx="3" formatCode="0.00">
                  <c:v>81.483333333333334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34-4F8D-BF7F-495FBD37FE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2.38095238095237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534-4F8D-BF7F-495FBD37FE17}"/>
                </c:ext>
              </c:extLst>
            </c:dLbl>
            <c:dLbl>
              <c:idx val="2"/>
              <c:layout>
                <c:manualLayout>
                  <c:x val="-7.2202166064981952E-3"/>
                  <c:y val="-2.728143087432855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34-4F8D-BF7F-495FBD37FE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Berat</c:v>
                </c:pt>
                <c:pt idx="1">
                  <c:v>Sedang</c:v>
                </c:pt>
                <c:pt idx="2">
                  <c:v>Ringan</c:v>
                </c:pt>
                <c:pt idx="3">
                  <c:v>Rata-Rata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66.67</c:v>
                </c:pt>
                <c:pt idx="1">
                  <c:v>100</c:v>
                </c:pt>
                <c:pt idx="2">
                  <c:v>77.78</c:v>
                </c:pt>
                <c:pt idx="3" formatCode="0.00">
                  <c:v>81.483333333333334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34-4F8D-BF7F-495FBD37FE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Presisi</c:v>
                </c:pt>
              </c:strCache>
            </c:strRef>
          </c:tx>
          <c:spPr>
            <a:solidFill>
              <a:schemeClr val="accent6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44404332129963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34-4F8D-BF7F-495FBD37FE17}"/>
                </c:ext>
              </c:extLst>
            </c:dLbl>
            <c:dLbl>
              <c:idx val="3"/>
              <c:layout>
                <c:manualLayout>
                  <c:x val="1.2033694344163659E-2"/>
                  <c:y val="-3.57142857142857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534-4F8D-BF7F-495FBD37FE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Berat</c:v>
                </c:pt>
                <c:pt idx="1">
                  <c:v>Sedang</c:v>
                </c:pt>
                <c:pt idx="2">
                  <c:v>Ringan</c:v>
                </c:pt>
                <c:pt idx="3">
                  <c:v>Rata-Rata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</c:v>
                </c:pt>
                <c:pt idx="1">
                  <c:v>64.28</c:v>
                </c:pt>
                <c:pt idx="2">
                  <c:v>100</c:v>
                </c:pt>
                <c:pt idx="3" formatCode="0.00">
                  <c:v>88.09333333333332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534-4F8D-BF7F-495FBD37FE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5216896"/>
        <c:axId val="201287936"/>
      </c:barChart>
      <c:catAx>
        <c:axId val="195216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Kelas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01287936"/>
        <c:crosses val="autoZero"/>
        <c:auto val="1"/>
        <c:lblAlgn val="ctr"/>
        <c:lblOffset val="100"/>
        <c:noMultiLvlLbl val="0"/>
      </c:catAx>
      <c:valAx>
        <c:axId val="20128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Persentase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521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5961049284423408E-2"/>
          <c:y val="0.9189716910386202"/>
          <c:w val="0.26393786608357023"/>
          <c:h val="7.2770434945631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700"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1pPr>
    <a:lvl2pPr marL="716890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2pPr>
    <a:lvl3pPr marL="1433779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3pPr>
    <a:lvl4pPr marL="2150669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4pPr>
    <a:lvl5pPr marL="2867558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5pPr>
    <a:lvl6pPr marL="3584448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6pPr>
    <a:lvl7pPr marL="4301338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7pPr>
    <a:lvl8pPr marL="5018227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8pPr>
    <a:lvl9pPr marL="5735117" algn="l" defTabSz="1433779" rtl="0" eaLnBrk="1" latinLnBrk="0" hangingPunct="1">
      <a:defRPr sz="18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03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-121980"/>
            <a:ext cx="8746214" cy="1635421"/>
            <a:chOff x="-3" y="-86296"/>
            <a:chExt cx="7072430" cy="1156590"/>
          </a:xfrm>
        </p:grpSpPr>
        <p:sp>
          <p:nvSpPr>
            <p:cNvPr id="83" name="Shape 83"/>
            <p:cNvSpPr/>
            <p:nvPr/>
          </p:nvSpPr>
          <p:spPr>
            <a:xfrm>
              <a:off x="6292649" y="-86296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305" baseline="-250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1"/>
              <a:ext cx="6756164" cy="1070253"/>
              <a:chOff x="-2168137" y="659218"/>
              <a:chExt cx="8650669" cy="1370363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659218"/>
                <a:ext cx="6958200" cy="1370363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305" baseline="-250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32" y="659218"/>
                <a:ext cx="1699500" cy="1370356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305" baseline="-250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168278"/>
              <a:ext cx="7072430" cy="771742"/>
              <a:chOff x="-9092084" y="798540"/>
              <a:chExt cx="15574608" cy="1699504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798540"/>
                <a:ext cx="13882199" cy="1699496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305" baseline="-250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798549"/>
                <a:ext cx="1699500" cy="1699495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 sz="2305" baseline="-250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93252" y="625641"/>
            <a:ext cx="7598573" cy="887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93252" y="1751325"/>
            <a:ext cx="4499064" cy="913021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100"/>
            </a:lvl1pPr>
            <a:lvl2pPr lvl="1">
              <a:spcBef>
                <a:spcPts val="0"/>
              </a:spcBef>
              <a:buSzPct val="100000"/>
              <a:defRPr sz="2100"/>
            </a:lvl2pPr>
            <a:lvl3pPr lvl="2">
              <a:spcBef>
                <a:spcPts val="0"/>
              </a:spcBef>
              <a:buSzPct val="100000"/>
              <a:defRPr sz="2100"/>
            </a:lvl3pPr>
            <a:lvl4pPr lvl="3">
              <a:spcBef>
                <a:spcPts val="0"/>
              </a:spcBef>
              <a:buSzPct val="100000"/>
              <a:defRPr sz="2100"/>
            </a:lvl4pPr>
            <a:lvl5pPr lvl="4">
              <a:spcBef>
                <a:spcPts val="0"/>
              </a:spcBef>
              <a:buSzPct val="100000"/>
              <a:defRPr sz="2100"/>
            </a:lvl5pPr>
            <a:lvl6pPr lvl="5">
              <a:spcBef>
                <a:spcPts val="0"/>
              </a:spcBef>
              <a:buSzPct val="100000"/>
              <a:defRPr sz="2100"/>
            </a:lvl6pPr>
            <a:lvl7pPr lvl="6">
              <a:spcBef>
                <a:spcPts val="0"/>
              </a:spcBef>
              <a:buSzPct val="100000"/>
              <a:defRPr sz="2100"/>
            </a:lvl7pPr>
            <a:lvl8pPr lvl="7">
              <a:spcBef>
                <a:spcPts val="0"/>
              </a:spcBef>
              <a:buSzPct val="100000"/>
              <a:defRPr sz="2100"/>
            </a:lvl8pPr>
            <a:lvl9pPr lvl="8">
              <a:spcBef>
                <a:spcPts val="0"/>
              </a:spcBef>
              <a:buSzPct val="100000"/>
              <a:defRPr sz="2100"/>
            </a:lvl9pPr>
          </a:lstStyle>
          <a:p>
            <a:endParaRPr dirty="0"/>
          </a:p>
        </p:txBody>
      </p:sp>
      <p:sp>
        <p:nvSpPr>
          <p:cNvPr id="22" name="Shape 99">
            <a:extLst>
              <a:ext uri="{FF2B5EF4-FFF2-40B4-BE49-F238E27FC236}">
                <a16:creationId xmlns:a16="http://schemas.microsoft.com/office/drawing/2014/main" id="{D84C6E41-66A2-4A12-B6FF-7EF87BC4E16A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4908884" y="1751320"/>
            <a:ext cx="4499064" cy="913389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100"/>
            </a:lvl1pPr>
            <a:lvl2pPr lvl="1">
              <a:spcBef>
                <a:spcPts val="0"/>
              </a:spcBef>
              <a:buSzPct val="100000"/>
              <a:defRPr sz="2100"/>
            </a:lvl2pPr>
            <a:lvl3pPr lvl="2">
              <a:spcBef>
                <a:spcPts val="0"/>
              </a:spcBef>
              <a:buSzPct val="100000"/>
              <a:defRPr sz="2100"/>
            </a:lvl3pPr>
            <a:lvl4pPr lvl="3">
              <a:spcBef>
                <a:spcPts val="0"/>
              </a:spcBef>
              <a:buSzPct val="100000"/>
              <a:defRPr sz="2100"/>
            </a:lvl4pPr>
            <a:lvl5pPr lvl="4">
              <a:spcBef>
                <a:spcPts val="0"/>
              </a:spcBef>
              <a:buSzPct val="100000"/>
              <a:defRPr sz="2100"/>
            </a:lvl5pPr>
            <a:lvl6pPr lvl="5">
              <a:spcBef>
                <a:spcPts val="0"/>
              </a:spcBef>
              <a:buSzPct val="100000"/>
              <a:defRPr sz="2100"/>
            </a:lvl6pPr>
            <a:lvl7pPr lvl="6">
              <a:spcBef>
                <a:spcPts val="0"/>
              </a:spcBef>
              <a:buSzPct val="100000"/>
              <a:defRPr sz="2100"/>
            </a:lvl7pPr>
            <a:lvl8pPr lvl="7">
              <a:spcBef>
                <a:spcPts val="0"/>
              </a:spcBef>
              <a:buSzPct val="100000"/>
              <a:defRPr sz="2100"/>
            </a:lvl8pPr>
            <a:lvl9pPr lvl="8">
              <a:spcBef>
                <a:spcPts val="0"/>
              </a:spcBef>
              <a:buSzPct val="100000"/>
              <a:defRPr sz="2100"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54989" y="977075"/>
            <a:ext cx="5521320" cy="190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54989" y="3303627"/>
            <a:ext cx="6439230" cy="7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998900" y="11539734"/>
            <a:ext cx="1561770" cy="785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6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26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chart" Target="../charts/chart3.xm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34AAAD5A-0CA1-42AE-9B64-5EA5788E7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1" y="2134663"/>
            <a:ext cx="978532" cy="910579"/>
          </a:xfrm>
          <a:prstGeom prst="rect">
            <a:avLst/>
          </a:prstGeom>
        </p:spPr>
      </p:pic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24346D6A-7730-4D82-87D4-10B6A6BB830E}"/>
              </a:ext>
            </a:extLst>
          </p:cNvPr>
          <p:cNvSpPr/>
          <p:nvPr/>
        </p:nvSpPr>
        <p:spPr>
          <a:xfrm rot="16200000">
            <a:off x="1487716" y="7369642"/>
            <a:ext cx="2224563" cy="4579471"/>
          </a:xfrm>
          <a:prstGeom prst="roundRect">
            <a:avLst/>
          </a:prstGeom>
          <a:solidFill>
            <a:srgbClr val="FEF4CE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9EB5A700-D800-4774-B832-BB16A2D8763A}"/>
              </a:ext>
            </a:extLst>
          </p:cNvPr>
          <p:cNvSpPr/>
          <p:nvPr/>
        </p:nvSpPr>
        <p:spPr>
          <a:xfrm rot="16200000">
            <a:off x="2058394" y="4491841"/>
            <a:ext cx="1020355" cy="4642321"/>
          </a:xfrm>
          <a:prstGeom prst="roundRect">
            <a:avLst/>
          </a:prstGeom>
          <a:solidFill>
            <a:srgbClr val="FEF4CE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B606EA-ED5E-4202-BC24-706002DE6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99" y="396034"/>
            <a:ext cx="759255" cy="7820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ED4CB1-586B-4698-A306-5511F1AB1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866" y="411191"/>
            <a:ext cx="759255" cy="759255"/>
          </a:xfrm>
          <a:prstGeom prst="rect">
            <a:avLst/>
          </a:prstGeom>
        </p:spPr>
      </p:pic>
      <p:sp>
        <p:nvSpPr>
          <p:cNvPr id="22" name="Shape 184">
            <a:extLst>
              <a:ext uri="{FF2B5EF4-FFF2-40B4-BE49-F238E27FC236}">
                <a16:creationId xmlns:a16="http://schemas.microsoft.com/office/drawing/2014/main" id="{89B6F284-CD27-4FFB-BB70-FE87CFB39CF4}"/>
              </a:ext>
            </a:extLst>
          </p:cNvPr>
          <p:cNvSpPr txBox="1">
            <a:spLocks/>
          </p:cNvSpPr>
          <p:nvPr/>
        </p:nvSpPr>
        <p:spPr>
          <a:xfrm>
            <a:off x="880913" y="388414"/>
            <a:ext cx="6174953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id-ID" sz="1600" b="0" dirty="0"/>
              <a:t>Klasifikasi Retakan (</a:t>
            </a:r>
            <a:r>
              <a:rPr lang="id-ID" sz="1600" b="0" i="1" dirty="0" err="1"/>
              <a:t>Crack</a:t>
            </a:r>
            <a:r>
              <a:rPr lang="id-ID" sz="1600" b="0" dirty="0"/>
              <a:t>) pada Bangunan dengan Analisa Citra </a:t>
            </a:r>
          </a:p>
          <a:p>
            <a:pPr algn="ctr"/>
            <a:r>
              <a:rPr lang="id-ID" sz="1600" b="0" dirty="0"/>
              <a:t>Menggunakan Metode GLCM dan Klasifikasi SVM</a:t>
            </a:r>
            <a:endParaRPr lang="en" sz="1600" dirty="0"/>
          </a:p>
        </p:txBody>
      </p:sp>
      <p:sp>
        <p:nvSpPr>
          <p:cNvPr id="24" name="Shape 221">
            <a:extLst>
              <a:ext uri="{FF2B5EF4-FFF2-40B4-BE49-F238E27FC236}">
                <a16:creationId xmlns:a16="http://schemas.microsoft.com/office/drawing/2014/main" id="{DE8FD265-DA01-4DFE-97CF-2CCC2A005832}"/>
              </a:ext>
            </a:extLst>
          </p:cNvPr>
          <p:cNvSpPr txBox="1">
            <a:spLocks/>
          </p:cNvSpPr>
          <p:nvPr/>
        </p:nvSpPr>
        <p:spPr>
          <a:xfrm>
            <a:off x="880913" y="889936"/>
            <a:ext cx="6174953" cy="373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id-ID" sz="1000" b="0" dirty="0" err="1">
                <a:solidFill>
                  <a:schemeClr val="bg1"/>
                </a:solidFill>
                <a:latin typeface="Roboto"/>
                <a:ea typeface="Bebas Neue" charset="0"/>
                <a:cs typeface="Bebas Neue" charset="0"/>
              </a:rPr>
              <a:t>Chaerus</a:t>
            </a:r>
            <a:r>
              <a:rPr lang="id-ID" sz="1000" b="0" dirty="0">
                <a:solidFill>
                  <a:schemeClr val="bg1"/>
                </a:solidFill>
                <a:latin typeface="Roboto"/>
                <a:ea typeface="Bebas Neue" charset="0"/>
                <a:cs typeface="Bebas Neue" charset="0"/>
              </a:rPr>
              <a:t> Sulton </a:t>
            </a:r>
            <a:r>
              <a:rPr lang="id-ID" sz="1000" b="0" dirty="0">
                <a:solidFill>
                  <a:schemeClr val="bg1"/>
                </a:solidFill>
                <a:latin typeface="Times New Roman" panose="02020603050405020304" pitchFamily="18" charset="0"/>
                <a:ea typeface="Bebas Neue" charset="0"/>
                <a:cs typeface="Times New Roman" panose="02020603050405020304" pitchFamily="18" charset="0"/>
              </a:rPr>
              <a:t>∙</a:t>
            </a:r>
            <a:r>
              <a:rPr lang="id-ID" sz="1000" b="0" dirty="0">
                <a:solidFill>
                  <a:schemeClr val="bg1"/>
                </a:solidFill>
                <a:latin typeface="Roboto"/>
                <a:ea typeface="Bebas Neue" charset="0"/>
                <a:cs typeface="Bebas Neue" charset="0"/>
              </a:rPr>
              <a:t> I Gede Pasek Suta Wijaya </a:t>
            </a:r>
            <a:r>
              <a:rPr lang="id-ID" sz="1000" b="0" dirty="0">
                <a:solidFill>
                  <a:schemeClr val="bg1"/>
                </a:solidFill>
                <a:latin typeface="Times New Roman" panose="02020603050405020304" pitchFamily="18" charset="0"/>
                <a:ea typeface="Bebas Neue" charset="0"/>
                <a:cs typeface="Times New Roman" panose="02020603050405020304" pitchFamily="18" charset="0"/>
              </a:rPr>
              <a:t>∙</a:t>
            </a:r>
            <a:r>
              <a:rPr lang="id-ID" sz="1000" b="0" dirty="0">
                <a:solidFill>
                  <a:schemeClr val="bg1"/>
                </a:solidFill>
                <a:latin typeface="Roboto"/>
                <a:ea typeface="Bebas Neue" charset="0"/>
                <a:cs typeface="Bebas Neue" charset="0"/>
              </a:rPr>
              <a:t> Ida Bagus Ketut Widiarta</a:t>
            </a:r>
            <a:endParaRPr lang="en-US" sz="1000" b="0" dirty="0">
              <a:solidFill>
                <a:schemeClr val="bg1"/>
              </a:solidFill>
              <a:latin typeface="Roboto"/>
              <a:ea typeface="Bebas Neue" charset="0"/>
              <a:cs typeface="Bebas Neue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142E84-31D2-4431-9A8F-6C2997DFF744}"/>
              </a:ext>
            </a:extLst>
          </p:cNvPr>
          <p:cNvCxnSpPr/>
          <p:nvPr/>
        </p:nvCxnSpPr>
        <p:spPr>
          <a:xfrm>
            <a:off x="1120140" y="975154"/>
            <a:ext cx="56921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6D8E7E3-51BD-486F-A263-B8C59FF5206B}"/>
              </a:ext>
            </a:extLst>
          </p:cNvPr>
          <p:cNvSpPr/>
          <p:nvPr/>
        </p:nvSpPr>
        <p:spPr>
          <a:xfrm rot="16200000">
            <a:off x="-5276598" y="7122566"/>
            <a:ext cx="10853394" cy="61769"/>
          </a:xfrm>
          <a:prstGeom prst="parallelogram">
            <a:avLst>
              <a:gd name="adj" fmla="val 0"/>
            </a:avLst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CDB5DC2A-CC36-42FD-8D2F-DD8A10D38263}"/>
              </a:ext>
            </a:extLst>
          </p:cNvPr>
          <p:cNvSpPr/>
          <p:nvPr/>
        </p:nvSpPr>
        <p:spPr>
          <a:xfrm rot="16200000">
            <a:off x="3314786" y="6349643"/>
            <a:ext cx="12399241" cy="61768"/>
          </a:xfrm>
          <a:prstGeom prst="parallelogram">
            <a:avLst>
              <a:gd name="adj" fmla="val 0"/>
            </a:avLst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0FE72D29-3074-4004-B4F5-2C1ADB02621E}"/>
              </a:ext>
            </a:extLst>
          </p:cNvPr>
          <p:cNvSpPr/>
          <p:nvPr/>
        </p:nvSpPr>
        <p:spPr>
          <a:xfrm>
            <a:off x="256699" y="1610785"/>
            <a:ext cx="6215412" cy="68803"/>
          </a:xfrm>
          <a:prstGeom prst="parallelogram">
            <a:avLst>
              <a:gd name="adj" fmla="val 0"/>
            </a:avLst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AF9B29-FC25-4EA3-A7CD-2D985CF87E16}"/>
              </a:ext>
            </a:extLst>
          </p:cNvPr>
          <p:cNvSpPr/>
          <p:nvPr/>
        </p:nvSpPr>
        <p:spPr>
          <a:xfrm>
            <a:off x="76347" y="1548867"/>
            <a:ext cx="137487" cy="137487"/>
          </a:xfrm>
          <a:prstGeom prst="ellipse">
            <a:avLst/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41EA081-67F5-443B-B94D-C3445F4910D1}"/>
              </a:ext>
            </a:extLst>
          </p:cNvPr>
          <p:cNvSpPr/>
          <p:nvPr/>
        </p:nvSpPr>
        <p:spPr>
          <a:xfrm>
            <a:off x="9444551" y="17444"/>
            <a:ext cx="137487" cy="137487"/>
          </a:xfrm>
          <a:prstGeom prst="ellipse">
            <a:avLst/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F7EC7546-B043-4009-A3E2-5856E023412A}"/>
              </a:ext>
            </a:extLst>
          </p:cNvPr>
          <p:cNvSpPr/>
          <p:nvPr/>
        </p:nvSpPr>
        <p:spPr>
          <a:xfrm>
            <a:off x="247407" y="12674088"/>
            <a:ext cx="9125821" cy="68803"/>
          </a:xfrm>
          <a:prstGeom prst="parallelogram">
            <a:avLst>
              <a:gd name="adj" fmla="val 0"/>
            </a:avLst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E5A9D53-4987-455D-8D2E-B6EBEE0AB087}"/>
              </a:ext>
            </a:extLst>
          </p:cNvPr>
          <p:cNvSpPr/>
          <p:nvPr/>
        </p:nvSpPr>
        <p:spPr>
          <a:xfrm>
            <a:off x="67057" y="12639747"/>
            <a:ext cx="137487" cy="137487"/>
          </a:xfrm>
          <a:prstGeom prst="ellipse">
            <a:avLst/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CE5BF8-7B97-4DEE-A486-5FEB60487D62}"/>
              </a:ext>
            </a:extLst>
          </p:cNvPr>
          <p:cNvCxnSpPr>
            <a:cxnSpLocks/>
          </p:cNvCxnSpPr>
          <p:nvPr/>
        </p:nvCxnSpPr>
        <p:spPr>
          <a:xfrm>
            <a:off x="323374" y="2235200"/>
            <a:ext cx="0" cy="1102658"/>
          </a:xfrm>
          <a:prstGeom prst="line">
            <a:avLst/>
          </a:prstGeom>
          <a:ln w="38100">
            <a:solidFill>
              <a:srgbClr val="FF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067DF5-2935-4A02-8ADF-6A25D9EDF2FC}"/>
              </a:ext>
            </a:extLst>
          </p:cNvPr>
          <p:cNvCxnSpPr>
            <a:cxnSpLocks/>
          </p:cNvCxnSpPr>
          <p:nvPr/>
        </p:nvCxnSpPr>
        <p:spPr>
          <a:xfrm>
            <a:off x="310260" y="3337858"/>
            <a:ext cx="8858726" cy="0"/>
          </a:xfrm>
          <a:prstGeom prst="line">
            <a:avLst/>
          </a:prstGeom>
          <a:ln w="38100">
            <a:solidFill>
              <a:srgbClr val="FF9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BB732F1-4D85-4608-A662-4C4FE57BE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196" y="2038771"/>
            <a:ext cx="883919" cy="110981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D005849-5BBC-49AA-AE64-02267211B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3454" y="2124768"/>
            <a:ext cx="750253" cy="937816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0D8CD7E-A9C1-4820-AE89-CF23BCC7667D}"/>
              </a:ext>
            </a:extLst>
          </p:cNvPr>
          <p:cNvSpPr/>
          <p:nvPr/>
        </p:nvSpPr>
        <p:spPr>
          <a:xfrm>
            <a:off x="477263" y="3036444"/>
            <a:ext cx="1141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Gempa Bumi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EBB8707-EF35-427D-B128-578F5452FAB3}"/>
              </a:ext>
            </a:extLst>
          </p:cNvPr>
          <p:cNvSpPr/>
          <p:nvPr/>
        </p:nvSpPr>
        <p:spPr>
          <a:xfrm>
            <a:off x="2882237" y="3057456"/>
            <a:ext cx="1183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Rumah Retak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D718AA-65C6-40D2-8D93-B2F3ECE5FE34}"/>
              </a:ext>
            </a:extLst>
          </p:cNvPr>
          <p:cNvSpPr/>
          <p:nvPr/>
        </p:nvSpPr>
        <p:spPr>
          <a:xfrm>
            <a:off x="5148515" y="3047930"/>
            <a:ext cx="1186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Tim </a:t>
            </a:r>
            <a:r>
              <a:rPr lang="id-ID" sz="1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Asesmen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02B368-F592-4965-8276-E42890554B61}"/>
              </a:ext>
            </a:extLst>
          </p:cNvPr>
          <p:cNvCxnSpPr>
            <a:stCxn id="69" idx="3"/>
          </p:cNvCxnSpPr>
          <p:nvPr/>
        </p:nvCxnSpPr>
        <p:spPr>
          <a:xfrm flipV="1">
            <a:off x="6143707" y="2012408"/>
            <a:ext cx="668573" cy="581268"/>
          </a:xfrm>
          <a:prstGeom prst="bentConnector3">
            <a:avLst>
              <a:gd name="adj1" fmla="val 50000"/>
            </a:avLst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70">
            <a:extLst>
              <a:ext uri="{FF2B5EF4-FFF2-40B4-BE49-F238E27FC236}">
                <a16:creationId xmlns:a16="http://schemas.microsoft.com/office/drawing/2014/main" id="{231DF98B-AC37-4520-80C6-54481C9A7B01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6143707" y="2593676"/>
            <a:ext cx="668573" cy="533285"/>
          </a:xfrm>
          <a:prstGeom prst="bentConnector3">
            <a:avLst>
              <a:gd name="adj1" fmla="val 50000"/>
            </a:avLst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70">
            <a:extLst>
              <a:ext uri="{FF2B5EF4-FFF2-40B4-BE49-F238E27FC236}">
                <a16:creationId xmlns:a16="http://schemas.microsoft.com/office/drawing/2014/main" id="{C4D13635-D796-4946-9099-5F1778103C84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6143707" y="2329551"/>
            <a:ext cx="668573" cy="264125"/>
          </a:xfrm>
          <a:prstGeom prst="bentConnector3">
            <a:avLst>
              <a:gd name="adj1" fmla="val 50000"/>
            </a:avLst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70">
            <a:extLst>
              <a:ext uri="{FF2B5EF4-FFF2-40B4-BE49-F238E27FC236}">
                <a16:creationId xmlns:a16="http://schemas.microsoft.com/office/drawing/2014/main" id="{C12A9166-7AFA-4B42-B92D-31843B552E24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6143707" y="2593676"/>
            <a:ext cx="668573" cy="252340"/>
          </a:xfrm>
          <a:prstGeom prst="bentConnector3">
            <a:avLst>
              <a:gd name="adj1" fmla="val 50000"/>
            </a:avLst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2BA3A2B-5BC5-40F1-9CBA-B2257CCB03F2}"/>
              </a:ext>
            </a:extLst>
          </p:cNvPr>
          <p:cNvSpPr/>
          <p:nvPr/>
        </p:nvSpPr>
        <p:spPr>
          <a:xfrm>
            <a:off x="6928444" y="1870327"/>
            <a:ext cx="15680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Butuh Biaya Besar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678163-2CA8-4191-B053-F34A2C51768A}"/>
              </a:ext>
            </a:extLst>
          </p:cNvPr>
          <p:cNvSpPr/>
          <p:nvPr/>
        </p:nvSpPr>
        <p:spPr>
          <a:xfrm>
            <a:off x="6928444" y="2163027"/>
            <a:ext cx="17347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Butuh Banyak Waktu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CDD2F85-7657-4486-9A07-769DB8D616A1}"/>
              </a:ext>
            </a:extLst>
          </p:cNvPr>
          <p:cNvSpPr/>
          <p:nvPr/>
        </p:nvSpPr>
        <p:spPr>
          <a:xfrm>
            <a:off x="6928444" y="2692100"/>
            <a:ext cx="16578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Butuh Pengetahuan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720F3A9-C5F0-42CD-A882-F00E4BB3C7D4}"/>
              </a:ext>
            </a:extLst>
          </p:cNvPr>
          <p:cNvSpPr/>
          <p:nvPr/>
        </p:nvSpPr>
        <p:spPr>
          <a:xfrm>
            <a:off x="6928444" y="296589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Butuh Pengalaman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1AE8B7E-4FFB-4DB0-87C3-57AB02F218E7}"/>
              </a:ext>
            </a:extLst>
          </p:cNvPr>
          <p:cNvCxnSpPr>
            <a:cxnSpLocks/>
            <a:stCxn id="64" idx="3"/>
            <a:endCxn id="60" idx="1"/>
          </p:cNvCxnSpPr>
          <p:nvPr/>
        </p:nvCxnSpPr>
        <p:spPr>
          <a:xfrm>
            <a:off x="1474943" y="2589953"/>
            <a:ext cx="1444253" cy="3723"/>
          </a:xfrm>
          <a:prstGeom prst="straightConnector1">
            <a:avLst/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B4E7A4D-D1E3-410B-86FC-E719487FF496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>
            <a:off x="3803115" y="2593676"/>
            <a:ext cx="1590339" cy="0"/>
          </a:xfrm>
          <a:prstGeom prst="straightConnector1">
            <a:avLst/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B8DD42-E5E0-4252-8574-321BBF200A56}"/>
              </a:ext>
            </a:extLst>
          </p:cNvPr>
          <p:cNvSpPr/>
          <p:nvPr/>
        </p:nvSpPr>
        <p:spPr>
          <a:xfrm>
            <a:off x="1512419" y="2312954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Mengakibatkan</a:t>
            </a:r>
            <a:endParaRPr lang="id-ID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CE44C11-17BA-4E22-8E27-EA2591D8764F}"/>
              </a:ext>
            </a:extLst>
          </p:cNvPr>
          <p:cNvSpPr/>
          <p:nvPr/>
        </p:nvSpPr>
        <p:spPr>
          <a:xfrm>
            <a:off x="3776958" y="2301526"/>
            <a:ext cx="1566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Pendataan Manual</a:t>
            </a:r>
            <a:endParaRPr lang="id-ID" sz="1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231DA742-6AC1-433B-A545-65B4BAC0F9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0080" y="-241366"/>
            <a:ext cx="1650757" cy="2632485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6B16A925-66B1-4207-8D76-ED2CC545329C}"/>
              </a:ext>
            </a:extLst>
          </p:cNvPr>
          <p:cNvGrpSpPr/>
          <p:nvPr/>
        </p:nvGrpSpPr>
        <p:grpSpPr>
          <a:xfrm>
            <a:off x="4346238" y="3528267"/>
            <a:ext cx="1381435" cy="316800"/>
            <a:chOff x="3701574" y="3776590"/>
            <a:chExt cx="1381435" cy="316800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AFFDB3AE-8227-482B-8C28-A1251F54C507}"/>
                </a:ext>
              </a:extLst>
            </p:cNvPr>
            <p:cNvSpPr/>
            <p:nvPr/>
          </p:nvSpPr>
          <p:spPr>
            <a:xfrm>
              <a:off x="3701574" y="3776590"/>
              <a:ext cx="1381435" cy="316800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B04ED45-FB75-4BE5-BBFF-D4BF92134C7C}"/>
                </a:ext>
              </a:extLst>
            </p:cNvPr>
            <p:cNvSpPr/>
            <p:nvPr/>
          </p:nvSpPr>
          <p:spPr>
            <a:xfrm>
              <a:off x="3724852" y="3791658"/>
              <a:ext cx="13200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Solusi</a:t>
              </a:r>
              <a:endParaRPr lang="id-ID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854DF87-824A-460A-A045-C0D75251CDFB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5036956" y="3342935"/>
            <a:ext cx="0" cy="185332"/>
          </a:xfrm>
          <a:prstGeom prst="straightConnector1">
            <a:avLst/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22">
            <a:extLst>
              <a:ext uri="{FF2B5EF4-FFF2-40B4-BE49-F238E27FC236}">
                <a16:creationId xmlns:a16="http://schemas.microsoft.com/office/drawing/2014/main" id="{B36289D3-D0ED-4ECD-B439-ACE8F32193D6}"/>
              </a:ext>
            </a:extLst>
          </p:cNvPr>
          <p:cNvSpPr/>
          <p:nvPr/>
        </p:nvSpPr>
        <p:spPr>
          <a:xfrm>
            <a:off x="321103" y="3933808"/>
            <a:ext cx="8858724" cy="646061"/>
          </a:xfrm>
          <a:prstGeom prst="roundRect">
            <a:avLst/>
          </a:prstGeom>
          <a:noFill/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tx1"/>
              </a:solidFill>
              <a:latin typeface="Arial Rounded MT Bold" panose="020F0704030504030204" pitchFamily="34" charset="0"/>
              <a:ea typeface="Arial"/>
              <a:cs typeface="Arial"/>
            </a:endParaRPr>
          </a:p>
          <a:p>
            <a:pPr algn="ctr"/>
            <a:r>
              <a:rPr lang="id-ID" sz="1200" dirty="0">
                <a:solidFill>
                  <a:schemeClr val="tx1"/>
                </a:solidFill>
                <a:latin typeface="Arial Rounded MT Bold" panose="020F0704030504030204" pitchFamily="34" charset="0"/>
                <a:ea typeface="Arial"/>
                <a:cs typeface="Arial"/>
              </a:rPr>
              <a:t>Sistem yang dapat mengategorikan suatu retakan masuk ke jenis ringan, sedang atau berat, menggunakan pendekatan pengolahan citra digital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 Rounded MT Bold" panose="020F0704030504030204" pitchFamily="34" charset="0"/>
              <a:ea typeface="Arial"/>
              <a:cs typeface="Arial"/>
            </a:endParaRPr>
          </a:p>
        </p:txBody>
      </p:sp>
      <p:sp>
        <p:nvSpPr>
          <p:cNvPr id="123" name="Parallelogram 122">
            <a:extLst>
              <a:ext uri="{FF2B5EF4-FFF2-40B4-BE49-F238E27FC236}">
                <a16:creationId xmlns:a16="http://schemas.microsoft.com/office/drawing/2014/main" id="{31A0D262-510C-4028-B942-6367452CB11F}"/>
              </a:ext>
            </a:extLst>
          </p:cNvPr>
          <p:cNvSpPr/>
          <p:nvPr/>
        </p:nvSpPr>
        <p:spPr>
          <a:xfrm rot="16200000">
            <a:off x="1751897" y="7831682"/>
            <a:ext cx="6549071" cy="61767"/>
          </a:xfrm>
          <a:prstGeom prst="parallelogram">
            <a:avLst>
              <a:gd name="adj" fmla="val 0"/>
            </a:avLst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D3AC60F-66B1-45A2-8BD7-A7B2F0FEA454}"/>
              </a:ext>
            </a:extLst>
          </p:cNvPr>
          <p:cNvGrpSpPr/>
          <p:nvPr/>
        </p:nvGrpSpPr>
        <p:grpSpPr>
          <a:xfrm>
            <a:off x="1661553" y="4645523"/>
            <a:ext cx="1381435" cy="316800"/>
            <a:chOff x="3701574" y="3776590"/>
            <a:chExt cx="1381435" cy="316800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65C60999-71A1-4826-971A-B787D1A89EE7}"/>
                </a:ext>
              </a:extLst>
            </p:cNvPr>
            <p:cNvSpPr/>
            <p:nvPr/>
          </p:nvSpPr>
          <p:spPr>
            <a:xfrm>
              <a:off x="3701574" y="3776590"/>
              <a:ext cx="1381435" cy="316800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19D8914-AB18-4996-9CF5-1FF3575B35EB}"/>
                </a:ext>
              </a:extLst>
            </p:cNvPr>
            <p:cNvSpPr/>
            <p:nvPr/>
          </p:nvSpPr>
          <p:spPr>
            <a:xfrm>
              <a:off x="3724852" y="3791658"/>
              <a:ext cx="13200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Metode</a:t>
              </a:r>
              <a:endParaRPr lang="id-ID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BD33976-45B4-4DCC-B23C-2CF77C16013B}"/>
              </a:ext>
            </a:extLst>
          </p:cNvPr>
          <p:cNvGrpSpPr/>
          <p:nvPr/>
        </p:nvGrpSpPr>
        <p:grpSpPr>
          <a:xfrm>
            <a:off x="288967" y="5025750"/>
            <a:ext cx="4624623" cy="1215827"/>
            <a:chOff x="1703623" y="1432850"/>
            <a:chExt cx="9477077" cy="256850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B4B7141-4D33-441F-BC03-306D0564307E}"/>
                </a:ext>
              </a:extLst>
            </p:cNvPr>
            <p:cNvSpPr/>
            <p:nvPr/>
          </p:nvSpPr>
          <p:spPr>
            <a:xfrm>
              <a:off x="1703623" y="1432850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 err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Input</a:t>
              </a:r>
              <a:r>
                <a:rPr lang="id-ID" sz="700" dirty="0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data </a:t>
              </a:r>
              <a:r>
                <a:rPr lang="id-ID" sz="700" dirty="0" err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training</a:t>
              </a:r>
              <a:endParaRPr lang="id-ID" sz="7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C21A182-FA79-4129-8AC3-92A16634BE3C}"/>
                </a:ext>
              </a:extLst>
            </p:cNvPr>
            <p:cNvSpPr/>
            <p:nvPr/>
          </p:nvSpPr>
          <p:spPr>
            <a:xfrm>
              <a:off x="3660760" y="1432850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 err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Preprosesing</a:t>
              </a:r>
              <a:endParaRPr lang="id-ID" sz="7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25097ED-F589-4A48-B4C4-248FC6EE9E10}"/>
                </a:ext>
              </a:extLst>
            </p:cNvPr>
            <p:cNvSpPr/>
            <p:nvPr/>
          </p:nvSpPr>
          <p:spPr>
            <a:xfrm>
              <a:off x="5617897" y="1432850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Ekstraksi fitur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5B9BA54-D405-461C-A29A-52F8BF936DFB}"/>
                </a:ext>
              </a:extLst>
            </p:cNvPr>
            <p:cNvSpPr/>
            <p:nvPr/>
          </p:nvSpPr>
          <p:spPr>
            <a:xfrm>
              <a:off x="7575034" y="1432850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 err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Training</a:t>
              </a:r>
              <a:r>
                <a:rPr lang="id-ID" sz="700" dirty="0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SVM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D82CBBA-046E-435C-9AC9-97ABC709CA76}"/>
                </a:ext>
              </a:extLst>
            </p:cNvPr>
            <p:cNvSpPr/>
            <p:nvPr/>
          </p:nvSpPr>
          <p:spPr>
            <a:xfrm>
              <a:off x="1703623" y="3365924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 err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Input</a:t>
              </a:r>
              <a:r>
                <a:rPr lang="id-ID" sz="700" dirty="0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data testing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59786F3-AA9F-4383-8E62-8CA6B465A58C}"/>
                </a:ext>
              </a:extLst>
            </p:cNvPr>
            <p:cNvSpPr/>
            <p:nvPr/>
          </p:nvSpPr>
          <p:spPr>
            <a:xfrm>
              <a:off x="3660760" y="3365924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 err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Preprosesing</a:t>
              </a:r>
              <a:endParaRPr lang="id-ID" sz="7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822EF32-4052-4C02-BFBC-EDF5BFD86CBE}"/>
                </a:ext>
              </a:extLst>
            </p:cNvPr>
            <p:cNvSpPr/>
            <p:nvPr/>
          </p:nvSpPr>
          <p:spPr>
            <a:xfrm>
              <a:off x="5617897" y="3365924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Ekstraksi fitur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9569919-B030-4C76-BDF6-887C06195939}"/>
                </a:ext>
              </a:extLst>
            </p:cNvPr>
            <p:cNvSpPr/>
            <p:nvPr/>
          </p:nvSpPr>
          <p:spPr>
            <a:xfrm>
              <a:off x="7575034" y="2408912"/>
              <a:ext cx="1535676" cy="560070"/>
            </a:xfrm>
            <a:prstGeom prst="rect">
              <a:avLst/>
            </a:prstGeom>
            <a:noFill/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700" dirty="0" err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Training</a:t>
              </a:r>
              <a:r>
                <a:rPr lang="id-ID" sz="700" dirty="0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data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B7253AE-ECEF-478C-9AE0-2C94B10B6D3F}"/>
                </a:ext>
              </a:extLst>
            </p:cNvPr>
            <p:cNvGrpSpPr/>
            <p:nvPr/>
          </p:nvGrpSpPr>
          <p:grpSpPr>
            <a:xfrm>
              <a:off x="7575034" y="3365924"/>
              <a:ext cx="1619730" cy="635433"/>
              <a:chOff x="6685686" y="3528762"/>
              <a:chExt cx="1619730" cy="635433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ACD69FE1-E2C9-449B-A8CE-CA7986626982}"/>
                  </a:ext>
                </a:extLst>
              </p:cNvPr>
              <p:cNvSpPr/>
              <p:nvPr/>
            </p:nvSpPr>
            <p:spPr>
              <a:xfrm>
                <a:off x="6685686" y="3528762"/>
                <a:ext cx="1535676" cy="560070"/>
              </a:xfrm>
              <a:prstGeom prst="rect">
                <a:avLst/>
              </a:prstGeom>
              <a:noFill/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700" dirty="0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687791C-EE0A-46D9-92CA-EF964E293FBD}"/>
                  </a:ext>
                </a:extLst>
              </p:cNvPr>
              <p:cNvSpPr/>
              <p:nvPr/>
            </p:nvSpPr>
            <p:spPr>
              <a:xfrm>
                <a:off x="6769740" y="3604125"/>
                <a:ext cx="1535676" cy="560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sz="700" dirty="0">
                    <a:solidFill>
                      <a:schemeClr val="tx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Klasifikasi SVM</a:t>
                </a:r>
              </a:p>
            </p:txBody>
          </p:sp>
        </p:grp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8EF0C838-2CC8-4D3E-94CE-1C0A46900C2A}"/>
                </a:ext>
              </a:extLst>
            </p:cNvPr>
            <p:cNvSpPr/>
            <p:nvPr/>
          </p:nvSpPr>
          <p:spPr>
            <a:xfrm>
              <a:off x="3300262" y="1683381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3B362A6B-DEE8-40E7-978D-9143863161BF}"/>
                </a:ext>
              </a:extLst>
            </p:cNvPr>
            <p:cNvSpPr/>
            <p:nvPr/>
          </p:nvSpPr>
          <p:spPr>
            <a:xfrm>
              <a:off x="5245376" y="1670320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58" name="Arrow: Right 157">
              <a:extLst>
                <a:ext uri="{FF2B5EF4-FFF2-40B4-BE49-F238E27FC236}">
                  <a16:creationId xmlns:a16="http://schemas.microsoft.com/office/drawing/2014/main" id="{9343D958-8CB2-4280-B2FC-48EA0B08CF30}"/>
                </a:ext>
              </a:extLst>
            </p:cNvPr>
            <p:cNvSpPr/>
            <p:nvPr/>
          </p:nvSpPr>
          <p:spPr>
            <a:xfrm>
              <a:off x="7193599" y="1683381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59" name="Arrow: Right 158">
              <a:extLst>
                <a:ext uri="{FF2B5EF4-FFF2-40B4-BE49-F238E27FC236}">
                  <a16:creationId xmlns:a16="http://schemas.microsoft.com/office/drawing/2014/main" id="{0B7FAF30-9181-4AA0-AE44-1DF27DED7CAA}"/>
                </a:ext>
              </a:extLst>
            </p:cNvPr>
            <p:cNvSpPr/>
            <p:nvPr/>
          </p:nvSpPr>
          <p:spPr>
            <a:xfrm>
              <a:off x="3285742" y="3605098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0" name="Arrow: Right 159">
              <a:extLst>
                <a:ext uri="{FF2B5EF4-FFF2-40B4-BE49-F238E27FC236}">
                  <a16:creationId xmlns:a16="http://schemas.microsoft.com/office/drawing/2014/main" id="{BC17EC4B-F2C2-48AA-B0B3-77BEC80D2C6F}"/>
                </a:ext>
              </a:extLst>
            </p:cNvPr>
            <p:cNvSpPr/>
            <p:nvPr/>
          </p:nvSpPr>
          <p:spPr>
            <a:xfrm>
              <a:off x="5252290" y="3605098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1" name="Arrow: Right 160">
              <a:extLst>
                <a:ext uri="{FF2B5EF4-FFF2-40B4-BE49-F238E27FC236}">
                  <a16:creationId xmlns:a16="http://schemas.microsoft.com/office/drawing/2014/main" id="{2429181D-1BC3-431F-995C-3A11CE8AA0C3}"/>
                </a:ext>
              </a:extLst>
            </p:cNvPr>
            <p:cNvSpPr/>
            <p:nvPr/>
          </p:nvSpPr>
          <p:spPr>
            <a:xfrm>
              <a:off x="7207706" y="3605098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2" name="Arrow: Right 161">
              <a:extLst>
                <a:ext uri="{FF2B5EF4-FFF2-40B4-BE49-F238E27FC236}">
                  <a16:creationId xmlns:a16="http://schemas.microsoft.com/office/drawing/2014/main" id="{4E4CD7C8-D215-48B7-ABC7-399B2C62C0C0}"/>
                </a:ext>
              </a:extLst>
            </p:cNvPr>
            <p:cNvSpPr/>
            <p:nvPr/>
          </p:nvSpPr>
          <p:spPr>
            <a:xfrm rot="5400000">
              <a:off x="8241178" y="2176156"/>
              <a:ext cx="386806" cy="9369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3" name="Arrow: Right 162">
              <a:extLst>
                <a:ext uri="{FF2B5EF4-FFF2-40B4-BE49-F238E27FC236}">
                  <a16:creationId xmlns:a16="http://schemas.microsoft.com/office/drawing/2014/main" id="{A7789B43-3CF7-4C30-8988-1C33AE662995}"/>
                </a:ext>
              </a:extLst>
            </p:cNvPr>
            <p:cNvSpPr/>
            <p:nvPr/>
          </p:nvSpPr>
          <p:spPr>
            <a:xfrm rot="5400000">
              <a:off x="8265135" y="3127265"/>
              <a:ext cx="323580" cy="7837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3237263-9B48-47B3-8823-39A34FF826D5}"/>
                </a:ext>
              </a:extLst>
            </p:cNvPr>
            <p:cNvSpPr/>
            <p:nvPr/>
          </p:nvSpPr>
          <p:spPr>
            <a:xfrm>
              <a:off x="9782827" y="2430050"/>
              <a:ext cx="475989" cy="4512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814BC1A-1C8D-4ECA-8D15-8670872B2814}"/>
                </a:ext>
              </a:extLst>
            </p:cNvPr>
            <p:cNvSpPr/>
            <p:nvPr/>
          </p:nvSpPr>
          <p:spPr>
            <a:xfrm>
              <a:off x="9794218" y="2960475"/>
              <a:ext cx="475989" cy="45125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6E37FFF-B1F2-4231-9721-E1DB3A2A9FBE}"/>
                </a:ext>
              </a:extLst>
            </p:cNvPr>
            <p:cNvSpPr/>
            <p:nvPr/>
          </p:nvSpPr>
          <p:spPr>
            <a:xfrm>
              <a:off x="9794218" y="3490900"/>
              <a:ext cx="475989" cy="45125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1AA9CAF-CA59-4975-A80E-782CCDE96524}"/>
                </a:ext>
              </a:extLst>
            </p:cNvPr>
            <p:cNvSpPr txBox="1"/>
            <p:nvPr/>
          </p:nvSpPr>
          <p:spPr>
            <a:xfrm>
              <a:off x="10270206" y="2511968"/>
              <a:ext cx="764675" cy="36865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d-ID" sz="700" b="1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Berat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9E5F8C5-1DA1-4934-9720-3AAC25F1B709}"/>
                </a:ext>
              </a:extLst>
            </p:cNvPr>
            <p:cNvSpPr txBox="1"/>
            <p:nvPr/>
          </p:nvSpPr>
          <p:spPr>
            <a:xfrm>
              <a:off x="10270206" y="3001433"/>
              <a:ext cx="910494" cy="36865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d-ID" sz="700" b="1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Sedang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8BADC20-0CF0-4E5A-8C1D-4DA8C78F3476}"/>
                </a:ext>
              </a:extLst>
            </p:cNvPr>
            <p:cNvSpPr txBox="1"/>
            <p:nvPr/>
          </p:nvSpPr>
          <p:spPr>
            <a:xfrm>
              <a:off x="10270206" y="3541944"/>
              <a:ext cx="881330" cy="36865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d-ID" sz="700" b="1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Ringan</a:t>
              </a:r>
            </a:p>
          </p:txBody>
        </p:sp>
        <p:cxnSp>
          <p:nvCxnSpPr>
            <p:cNvPr id="170" name="Straight Arrow Connector 32">
              <a:extLst>
                <a:ext uri="{FF2B5EF4-FFF2-40B4-BE49-F238E27FC236}">
                  <a16:creationId xmlns:a16="http://schemas.microsoft.com/office/drawing/2014/main" id="{835B08ED-7AE4-468F-8EE0-C1AFA10D2F78}"/>
                </a:ext>
              </a:extLst>
            </p:cNvPr>
            <p:cNvCxnSpPr>
              <a:stCxn id="174" idx="3"/>
              <a:endCxn id="164" idx="2"/>
            </p:cNvCxnSpPr>
            <p:nvPr/>
          </p:nvCxnSpPr>
          <p:spPr>
            <a:xfrm flipV="1">
              <a:off x="9194764" y="2655675"/>
              <a:ext cx="588063" cy="106564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980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34">
              <a:extLst>
                <a:ext uri="{FF2B5EF4-FFF2-40B4-BE49-F238E27FC236}">
                  <a16:creationId xmlns:a16="http://schemas.microsoft.com/office/drawing/2014/main" id="{A0CBB268-323D-46DE-91C9-888806A11379}"/>
                </a:ext>
              </a:extLst>
            </p:cNvPr>
            <p:cNvCxnSpPr>
              <a:stCxn id="174" idx="3"/>
              <a:endCxn id="165" idx="2"/>
            </p:cNvCxnSpPr>
            <p:nvPr/>
          </p:nvCxnSpPr>
          <p:spPr>
            <a:xfrm flipV="1">
              <a:off x="9194764" y="3186100"/>
              <a:ext cx="599454" cy="53522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980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36">
              <a:extLst>
                <a:ext uri="{FF2B5EF4-FFF2-40B4-BE49-F238E27FC236}">
                  <a16:creationId xmlns:a16="http://schemas.microsoft.com/office/drawing/2014/main" id="{55866772-4520-46A5-A736-6FC658DD0DA8}"/>
                </a:ext>
              </a:extLst>
            </p:cNvPr>
            <p:cNvCxnSpPr>
              <a:stCxn id="174" idx="3"/>
              <a:endCxn id="166" idx="2"/>
            </p:cNvCxnSpPr>
            <p:nvPr/>
          </p:nvCxnSpPr>
          <p:spPr>
            <a:xfrm flipV="1">
              <a:off x="9194764" y="3716525"/>
              <a:ext cx="599454" cy="479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980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E544B77-1928-43B5-9A5E-7045CC5712DA}"/>
              </a:ext>
            </a:extLst>
          </p:cNvPr>
          <p:cNvCxnSpPr>
            <a:cxnSpLocks/>
            <a:endCxn id="126" idx="3"/>
          </p:cNvCxnSpPr>
          <p:nvPr/>
        </p:nvCxnSpPr>
        <p:spPr>
          <a:xfrm flipH="1">
            <a:off x="3004888" y="4799091"/>
            <a:ext cx="2006231" cy="0"/>
          </a:xfrm>
          <a:prstGeom prst="straightConnector1">
            <a:avLst/>
          </a:prstGeom>
          <a:ln w="571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C7FE0390-0500-449C-9612-605DFE951416}"/>
              </a:ext>
            </a:extLst>
          </p:cNvPr>
          <p:cNvGrpSpPr/>
          <p:nvPr/>
        </p:nvGrpSpPr>
        <p:grpSpPr>
          <a:xfrm>
            <a:off x="716160" y="6495527"/>
            <a:ext cx="3746196" cy="730411"/>
            <a:chOff x="789537" y="4639692"/>
            <a:chExt cx="6510803" cy="1412331"/>
          </a:xfrm>
        </p:grpSpPr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922A7D81-FFC0-4688-9FDF-E8CAD277033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864381" y="4639692"/>
              <a:ext cx="1273831" cy="1273831"/>
            </a:xfrm>
            <a:prstGeom prst="rect">
              <a:avLst/>
            </a:prstGeom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447A0E68-5108-49D4-A814-5276FD2C5D1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566352" y="4844591"/>
              <a:ext cx="864032" cy="864032"/>
            </a:xfrm>
            <a:prstGeom prst="rect">
              <a:avLst/>
            </a:prstGeom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6BA12235-C797-4DAD-B7C3-0968B08A87D7}"/>
                </a:ext>
              </a:extLst>
            </p:cNvPr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3858524" y="4844591"/>
              <a:ext cx="864032" cy="864032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42AB91C2-0041-4697-942F-AA7D0C594D14}"/>
                </a:ext>
              </a:extLst>
            </p:cNvPr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5147416" y="4847740"/>
              <a:ext cx="864032" cy="864032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6A819207-B365-4B3E-BFB2-D711C4E5F74C}"/>
                </a:ext>
              </a:extLst>
            </p:cNvPr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6436308" y="4852749"/>
              <a:ext cx="864032" cy="864032"/>
            </a:xfrm>
            <a:prstGeom prst="rect">
              <a:avLst/>
            </a:prstGeom>
          </p:spPr>
        </p:pic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C883DAB-1BDD-42E2-8789-986B46238D12}"/>
                </a:ext>
              </a:extLst>
            </p:cNvPr>
            <p:cNvSpPr txBox="1"/>
            <p:nvPr/>
          </p:nvSpPr>
          <p:spPr>
            <a:xfrm>
              <a:off x="789537" y="5851968"/>
              <a:ext cx="77136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700" dirty="0" err="1">
                  <a:latin typeface="Arial Rounded MT Bold" panose="020F0704030504030204" pitchFamily="34" charset="0"/>
                </a:rPr>
                <a:t>Input</a:t>
              </a:r>
              <a:r>
                <a:rPr lang="id-ID" sz="700" dirty="0">
                  <a:latin typeface="Arial Rounded MT Bold" panose="020F0704030504030204" pitchFamily="34" charset="0"/>
                </a:rPr>
                <a:t> gambar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805A1FDC-460A-480D-B34C-A5B76D14AE16}"/>
                </a:ext>
              </a:extLst>
            </p:cNvPr>
            <p:cNvSpPr txBox="1"/>
            <p:nvPr/>
          </p:nvSpPr>
          <p:spPr>
            <a:xfrm>
              <a:off x="2634389" y="5667302"/>
              <a:ext cx="4732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700" i="1" dirty="0" err="1">
                  <a:latin typeface="Arial Rounded MT Bold" panose="020F0704030504030204" pitchFamily="34" charset="0"/>
                </a:rPr>
                <a:t>Resize</a:t>
              </a:r>
              <a:endParaRPr lang="id-ID" sz="700" i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694CC4F-6D5F-42E6-A07C-622E4330F490}"/>
                </a:ext>
              </a:extLst>
            </p:cNvPr>
            <p:cNvSpPr txBox="1"/>
            <p:nvPr/>
          </p:nvSpPr>
          <p:spPr>
            <a:xfrm>
              <a:off x="3632338" y="5667302"/>
              <a:ext cx="7088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700" i="1" dirty="0" err="1">
                  <a:latin typeface="Arial Rounded MT Bold" panose="020F0704030504030204" pitchFamily="34" charset="0"/>
                </a:rPr>
                <a:t>Binarization</a:t>
              </a:r>
              <a:endParaRPr lang="id-ID" sz="700" i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7CA876E-372F-4CAB-9FA9-3DB6D808D3BB}"/>
                </a:ext>
              </a:extLst>
            </p:cNvPr>
            <p:cNvSpPr txBox="1"/>
            <p:nvPr/>
          </p:nvSpPr>
          <p:spPr>
            <a:xfrm>
              <a:off x="5164093" y="5654589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700" i="1" dirty="0" err="1">
                  <a:latin typeface="Arial Rounded MT Bold" panose="020F0704030504030204" pitchFamily="34" charset="0"/>
                </a:rPr>
                <a:t>Morphological</a:t>
              </a:r>
              <a:r>
                <a:rPr lang="id-ID" sz="700" i="1" dirty="0"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id-ID" sz="700" i="1" dirty="0" err="1">
                  <a:latin typeface="Arial Rounded MT Bold" panose="020F0704030504030204" pitchFamily="34" charset="0"/>
                </a:rPr>
                <a:t>Filtering</a:t>
              </a:r>
              <a:endParaRPr lang="id-ID" sz="700" i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F27435F-AA0F-4B5B-8C9E-E4BF6187BFCF}"/>
                </a:ext>
              </a:extLst>
            </p:cNvPr>
            <p:cNvSpPr/>
            <p:nvPr/>
          </p:nvSpPr>
          <p:spPr>
            <a:xfrm>
              <a:off x="6211235" y="5652191"/>
              <a:ext cx="79060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700" i="1" dirty="0" err="1">
                  <a:latin typeface="Arial Rounded MT Bold" panose="020F07040305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Segmentation</a:t>
              </a:r>
              <a:endParaRPr lang="id-ID" sz="700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D542D0A-ED35-4D44-B9D9-90EF5E79FDC4}"/>
                </a:ext>
              </a:extLst>
            </p:cNvPr>
            <p:cNvCxnSpPr>
              <a:stCxn id="219" idx="3"/>
              <a:endCxn id="220" idx="1"/>
            </p:cNvCxnSpPr>
            <p:nvPr/>
          </p:nvCxnSpPr>
          <p:spPr>
            <a:xfrm flipV="1">
              <a:off x="2138212" y="5276607"/>
              <a:ext cx="4281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3463C43C-344C-4ADC-BC86-14EC1BF376E0}"/>
                </a:ext>
              </a:extLst>
            </p:cNvPr>
            <p:cNvCxnSpPr>
              <a:stCxn id="220" idx="3"/>
              <a:endCxn id="221" idx="1"/>
            </p:cNvCxnSpPr>
            <p:nvPr/>
          </p:nvCxnSpPr>
          <p:spPr>
            <a:xfrm>
              <a:off x="3430384" y="5276607"/>
              <a:ext cx="428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8D5DA67-2625-4A78-8215-5BF97A505CE8}"/>
                </a:ext>
              </a:extLst>
            </p:cNvPr>
            <p:cNvCxnSpPr>
              <a:stCxn id="221" idx="3"/>
              <a:endCxn id="222" idx="1"/>
            </p:cNvCxnSpPr>
            <p:nvPr/>
          </p:nvCxnSpPr>
          <p:spPr>
            <a:xfrm>
              <a:off x="4722556" y="5276607"/>
              <a:ext cx="424860" cy="31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4E0CA2B4-C73F-44AF-AD83-DC1C317A7A58}"/>
                </a:ext>
              </a:extLst>
            </p:cNvPr>
            <p:cNvCxnSpPr>
              <a:stCxn id="222" idx="3"/>
              <a:endCxn id="223" idx="1"/>
            </p:cNvCxnSpPr>
            <p:nvPr/>
          </p:nvCxnSpPr>
          <p:spPr>
            <a:xfrm>
              <a:off x="6011448" y="5279756"/>
              <a:ext cx="424860" cy="50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30666F1-B5A4-4888-A31D-148EEE6F1B12}"/>
              </a:ext>
            </a:extLst>
          </p:cNvPr>
          <p:cNvSpPr/>
          <p:nvPr/>
        </p:nvSpPr>
        <p:spPr>
          <a:xfrm>
            <a:off x="1958405" y="6305000"/>
            <a:ext cx="13200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1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Preprosesing</a:t>
            </a:r>
            <a:endParaRPr lang="id-ID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E3F50B66-FF7B-4292-9909-461CD0C669F3}"/>
              </a:ext>
            </a:extLst>
          </p:cNvPr>
          <p:cNvGrpSpPr/>
          <p:nvPr/>
        </p:nvGrpSpPr>
        <p:grpSpPr>
          <a:xfrm>
            <a:off x="295690" y="7490541"/>
            <a:ext cx="2731725" cy="479505"/>
            <a:chOff x="296023" y="8707035"/>
            <a:chExt cx="2731725" cy="479505"/>
          </a:xfrm>
        </p:grpSpPr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AD27512E-6DA8-4573-B13C-7BD2BA844D42}"/>
                </a:ext>
              </a:extLst>
            </p:cNvPr>
            <p:cNvSpPr/>
            <p:nvPr/>
          </p:nvSpPr>
          <p:spPr>
            <a:xfrm>
              <a:off x="325236" y="8707133"/>
              <a:ext cx="2587791" cy="479407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34F297C-73EB-4581-9A5F-675657C72CD3}"/>
                </a:ext>
              </a:extLst>
            </p:cNvPr>
            <p:cNvSpPr/>
            <p:nvPr/>
          </p:nvSpPr>
          <p:spPr>
            <a:xfrm>
              <a:off x="368842" y="8707035"/>
              <a:ext cx="247281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1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Ekstraksi Fitur</a:t>
              </a:r>
              <a:endParaRPr lang="id-ID" sz="12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7503FAC-69F4-4266-900A-23E9B672B050}"/>
                </a:ext>
              </a:extLst>
            </p:cNvPr>
            <p:cNvSpPr/>
            <p:nvPr/>
          </p:nvSpPr>
          <p:spPr>
            <a:xfrm>
              <a:off x="296023" y="8939866"/>
              <a:ext cx="273172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700" dirty="0">
                  <a:latin typeface="Arial Rounded MT Bold" panose="020F0704030504030204" pitchFamily="34" charset="0"/>
                </a:rPr>
                <a:t>Energy, </a:t>
              </a:r>
              <a:r>
                <a:rPr lang="id-ID" sz="700" dirty="0" err="1">
                  <a:latin typeface="Arial Rounded MT Bold" panose="020F0704030504030204" pitchFamily="34" charset="0"/>
                </a:rPr>
                <a:t>Contrast</a:t>
              </a:r>
              <a:r>
                <a:rPr lang="id-ID" sz="700" dirty="0">
                  <a:latin typeface="Arial Rounded MT Bold" panose="020F0704030504030204" pitchFamily="34" charset="0"/>
                </a:rPr>
                <a:t>, </a:t>
              </a:r>
              <a:r>
                <a:rPr lang="id-ID" sz="700" dirty="0" err="1">
                  <a:latin typeface="Arial Rounded MT Bold" panose="020F0704030504030204" pitchFamily="34" charset="0"/>
                </a:rPr>
                <a:t>Correlation</a:t>
              </a:r>
              <a:r>
                <a:rPr lang="id-ID" sz="700" dirty="0">
                  <a:latin typeface="Arial Rounded MT Bold" panose="020F0704030504030204" pitchFamily="34" charset="0"/>
                </a:rPr>
                <a:t>, </a:t>
              </a:r>
              <a:r>
                <a:rPr lang="id-ID" sz="700" dirty="0" err="1">
                  <a:latin typeface="Arial Rounded MT Bold" panose="020F0704030504030204" pitchFamily="34" charset="0"/>
                </a:rPr>
                <a:t>Homogeneity</a:t>
              </a:r>
              <a:r>
                <a:rPr lang="id-ID" sz="700" dirty="0">
                  <a:latin typeface="Arial Rounded MT Bold" panose="020F0704030504030204" pitchFamily="34" charset="0"/>
                </a:rPr>
                <a:t>, dan </a:t>
              </a:r>
              <a:r>
                <a:rPr lang="id-ID" sz="700" dirty="0" err="1">
                  <a:latin typeface="Arial Rounded MT Bold" panose="020F0704030504030204" pitchFamily="34" charset="0"/>
                </a:rPr>
                <a:t>Entropy</a:t>
              </a:r>
              <a:endParaRPr lang="id-ID" sz="7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A59F972-AD9B-48C5-B0FB-725B210F2245}"/>
              </a:ext>
            </a:extLst>
          </p:cNvPr>
          <p:cNvGrpSpPr/>
          <p:nvPr/>
        </p:nvGrpSpPr>
        <p:grpSpPr>
          <a:xfrm>
            <a:off x="3281273" y="7576711"/>
            <a:ext cx="1324384" cy="316800"/>
            <a:chOff x="3701574" y="3776590"/>
            <a:chExt cx="1381435" cy="316800"/>
          </a:xfrm>
        </p:grpSpPr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9B340E1A-EF57-48CC-A1CD-D20000FD93DD}"/>
                </a:ext>
              </a:extLst>
            </p:cNvPr>
            <p:cNvSpPr/>
            <p:nvPr/>
          </p:nvSpPr>
          <p:spPr>
            <a:xfrm>
              <a:off x="3701574" y="3776590"/>
              <a:ext cx="1381435" cy="316800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8F4BE46-E6D7-4D3D-9AFA-5CBC52F6B1D3}"/>
                </a:ext>
              </a:extLst>
            </p:cNvPr>
            <p:cNvSpPr/>
            <p:nvPr/>
          </p:nvSpPr>
          <p:spPr>
            <a:xfrm>
              <a:off x="3724852" y="3799352"/>
              <a:ext cx="132005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1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Klasifikasi SVM</a:t>
              </a:r>
              <a:endParaRPr lang="id-ID" sz="12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FA4A1-FF7B-42DC-9BEC-1897DC738403}"/>
              </a:ext>
            </a:extLst>
          </p:cNvPr>
          <p:cNvCxnSpPr>
            <a:cxnSpLocks/>
            <a:stCxn id="237" idx="3"/>
            <a:endCxn id="245" idx="1"/>
          </p:cNvCxnSpPr>
          <p:nvPr/>
        </p:nvCxnSpPr>
        <p:spPr>
          <a:xfrm flipV="1">
            <a:off x="2912694" y="7730278"/>
            <a:ext cx="390896" cy="65"/>
          </a:xfrm>
          <a:prstGeom prst="straightConnector1">
            <a:avLst/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B903589-0822-490C-ACD6-DA3E6B2A074C}"/>
              </a:ext>
            </a:extLst>
          </p:cNvPr>
          <p:cNvCxnSpPr>
            <a:cxnSpLocks/>
            <a:endCxn id="238" idx="0"/>
          </p:cNvCxnSpPr>
          <p:nvPr/>
        </p:nvCxnSpPr>
        <p:spPr>
          <a:xfrm>
            <a:off x="1604916" y="7332873"/>
            <a:ext cx="0" cy="157668"/>
          </a:xfrm>
          <a:prstGeom prst="straightConnector1">
            <a:avLst/>
          </a:prstGeom>
          <a:ln w="190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80696AAC-A8B3-4005-BD2B-F63450A8FEA6}"/>
              </a:ext>
            </a:extLst>
          </p:cNvPr>
          <p:cNvGrpSpPr/>
          <p:nvPr/>
        </p:nvGrpSpPr>
        <p:grpSpPr>
          <a:xfrm>
            <a:off x="1654141" y="8150711"/>
            <a:ext cx="1381435" cy="316800"/>
            <a:chOff x="3701574" y="3776590"/>
            <a:chExt cx="1381435" cy="316800"/>
          </a:xfrm>
        </p:grpSpPr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9E38AA90-B309-4D83-983E-BB24BDC37B59}"/>
                </a:ext>
              </a:extLst>
            </p:cNvPr>
            <p:cNvSpPr/>
            <p:nvPr/>
          </p:nvSpPr>
          <p:spPr>
            <a:xfrm>
              <a:off x="3701574" y="3776590"/>
              <a:ext cx="1381435" cy="316800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75E9FFBE-9B5E-4D20-BEA0-BDC7F90092FE}"/>
                </a:ext>
              </a:extLst>
            </p:cNvPr>
            <p:cNvSpPr/>
            <p:nvPr/>
          </p:nvSpPr>
          <p:spPr>
            <a:xfrm>
              <a:off x="3724852" y="3791658"/>
              <a:ext cx="13200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Pengujian</a:t>
              </a:r>
              <a:endParaRPr lang="id-ID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graphicFrame>
        <p:nvGraphicFramePr>
          <p:cNvPr id="282" name="Chart 281">
            <a:extLst>
              <a:ext uri="{FF2B5EF4-FFF2-40B4-BE49-F238E27FC236}">
                <a16:creationId xmlns:a16="http://schemas.microsoft.com/office/drawing/2014/main" id="{7FD7F073-B317-4985-8F46-DDB566429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149312"/>
              </p:ext>
            </p:extLst>
          </p:nvPr>
        </p:nvGraphicFramePr>
        <p:xfrm>
          <a:off x="331759" y="8583493"/>
          <a:ext cx="4510674" cy="248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53725233-A945-4803-9CA5-4869282996A3}"/>
              </a:ext>
            </a:extLst>
          </p:cNvPr>
          <p:cNvCxnSpPr>
            <a:cxnSpLocks/>
            <a:endCxn id="270" idx="3"/>
          </p:cNvCxnSpPr>
          <p:nvPr/>
        </p:nvCxnSpPr>
        <p:spPr>
          <a:xfrm flipH="1">
            <a:off x="3035576" y="8309111"/>
            <a:ext cx="1975543" cy="0"/>
          </a:xfrm>
          <a:prstGeom prst="straightConnector1">
            <a:avLst/>
          </a:prstGeom>
          <a:ln w="571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2AABE037-FC20-4271-B4B6-DBCFC1C2FBA9}"/>
              </a:ext>
            </a:extLst>
          </p:cNvPr>
          <p:cNvGrpSpPr/>
          <p:nvPr/>
        </p:nvGrpSpPr>
        <p:grpSpPr>
          <a:xfrm>
            <a:off x="6533403" y="4638639"/>
            <a:ext cx="1807920" cy="476733"/>
            <a:chOff x="3701574" y="3776590"/>
            <a:chExt cx="1381435" cy="476733"/>
          </a:xfrm>
        </p:grpSpPr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A0F2E691-8393-4712-8C0C-5D49404C0881}"/>
                </a:ext>
              </a:extLst>
            </p:cNvPr>
            <p:cNvSpPr/>
            <p:nvPr/>
          </p:nvSpPr>
          <p:spPr>
            <a:xfrm>
              <a:off x="3701574" y="3776590"/>
              <a:ext cx="1381435" cy="316800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31FBC98D-A5A0-447C-9A46-C2C0A0399A03}"/>
                </a:ext>
              </a:extLst>
            </p:cNvPr>
            <p:cNvSpPr/>
            <p:nvPr/>
          </p:nvSpPr>
          <p:spPr>
            <a:xfrm>
              <a:off x="3724852" y="3791658"/>
              <a:ext cx="13200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Performa Pengujian</a:t>
              </a:r>
              <a:endParaRPr lang="id-ID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C12E788-7888-4922-B010-4C2BBC5EF40B}"/>
              </a:ext>
            </a:extLst>
          </p:cNvPr>
          <p:cNvCxnSpPr>
            <a:cxnSpLocks/>
            <a:endCxn id="289" idx="1"/>
          </p:cNvCxnSpPr>
          <p:nvPr/>
        </p:nvCxnSpPr>
        <p:spPr>
          <a:xfrm>
            <a:off x="4889728" y="4797039"/>
            <a:ext cx="1643675" cy="0"/>
          </a:xfrm>
          <a:prstGeom prst="straightConnector1">
            <a:avLst/>
          </a:prstGeom>
          <a:ln w="571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090C9624-0F91-449D-81BC-46DA0AAC15C3}"/>
              </a:ext>
            </a:extLst>
          </p:cNvPr>
          <p:cNvSpPr/>
          <p:nvPr/>
        </p:nvSpPr>
        <p:spPr>
          <a:xfrm rot="16200000">
            <a:off x="6079276" y="4275972"/>
            <a:ext cx="2326664" cy="4139253"/>
          </a:xfrm>
          <a:prstGeom prst="roundRect">
            <a:avLst/>
          </a:prstGeom>
          <a:solidFill>
            <a:srgbClr val="FEF4CE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AF768D72-8C41-4C55-906B-8CC970FCE4DD}"/>
              </a:ext>
            </a:extLst>
          </p:cNvPr>
          <p:cNvSpPr/>
          <p:nvPr/>
        </p:nvSpPr>
        <p:spPr>
          <a:xfrm>
            <a:off x="6564614" y="5212706"/>
            <a:ext cx="17261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Pengujian data 40000</a:t>
            </a:r>
            <a:endParaRPr lang="id-ID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96" name="Chart 295">
            <a:extLst>
              <a:ext uri="{FF2B5EF4-FFF2-40B4-BE49-F238E27FC236}">
                <a16:creationId xmlns:a16="http://schemas.microsoft.com/office/drawing/2014/main" id="{2E13154C-76FD-4C02-AB48-9D61FE92E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541296"/>
              </p:ext>
            </p:extLst>
          </p:nvPr>
        </p:nvGraphicFramePr>
        <p:xfrm>
          <a:off x="5020785" y="5367592"/>
          <a:ext cx="4170424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A19F0003-F87C-4933-B875-F38E996E73BC}"/>
              </a:ext>
            </a:extLst>
          </p:cNvPr>
          <p:cNvSpPr/>
          <p:nvPr/>
        </p:nvSpPr>
        <p:spPr>
          <a:xfrm rot="16200000">
            <a:off x="6077501" y="6708605"/>
            <a:ext cx="2326664" cy="4139253"/>
          </a:xfrm>
          <a:prstGeom prst="roundRect">
            <a:avLst/>
          </a:prstGeom>
          <a:solidFill>
            <a:srgbClr val="FEF4CE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4F7C5A8-D467-42C2-8078-7C326CEFBFD0}"/>
              </a:ext>
            </a:extLst>
          </p:cNvPr>
          <p:cNvSpPr/>
          <p:nvPr/>
        </p:nvSpPr>
        <p:spPr>
          <a:xfrm>
            <a:off x="5319798" y="7645339"/>
            <a:ext cx="39103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Pengujian dengan data gempa Lombok 2 Kelas </a:t>
            </a:r>
          </a:p>
          <a:p>
            <a:pPr algn="ctr"/>
            <a:r>
              <a:rPr lang="id-ID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(Ringan dan Berat)</a:t>
            </a:r>
            <a:endParaRPr lang="id-ID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99" name="Chart 298">
            <a:extLst>
              <a:ext uri="{FF2B5EF4-FFF2-40B4-BE49-F238E27FC236}">
                <a16:creationId xmlns:a16="http://schemas.microsoft.com/office/drawing/2014/main" id="{587BD929-772D-4895-93B9-C0B141D84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609063"/>
              </p:ext>
            </p:extLst>
          </p:nvPr>
        </p:nvGraphicFramePr>
        <p:xfrm>
          <a:off x="5129604" y="8020440"/>
          <a:ext cx="4062475" cy="1877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04" name="Rectangle: Rounded Corners 303">
            <a:extLst>
              <a:ext uri="{FF2B5EF4-FFF2-40B4-BE49-F238E27FC236}">
                <a16:creationId xmlns:a16="http://schemas.microsoft.com/office/drawing/2014/main" id="{CF62F16B-54D1-4A11-9C85-8E98A2338637}"/>
              </a:ext>
            </a:extLst>
          </p:cNvPr>
          <p:cNvSpPr/>
          <p:nvPr/>
        </p:nvSpPr>
        <p:spPr>
          <a:xfrm rot="16200000">
            <a:off x="5995249" y="9208384"/>
            <a:ext cx="2466666" cy="4139253"/>
          </a:xfrm>
          <a:prstGeom prst="roundRect">
            <a:avLst/>
          </a:prstGeom>
          <a:solidFill>
            <a:srgbClr val="FEF4CE"/>
          </a:solidFill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5F2F1A00-8378-4C48-83E3-73DC902A8A43}"/>
              </a:ext>
            </a:extLst>
          </p:cNvPr>
          <p:cNvSpPr/>
          <p:nvPr/>
        </p:nvSpPr>
        <p:spPr>
          <a:xfrm>
            <a:off x="5307546" y="10075117"/>
            <a:ext cx="39103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Pengujian dengan data gempa Lombok 3 Kelas </a:t>
            </a:r>
          </a:p>
          <a:p>
            <a:pPr algn="ctr"/>
            <a:r>
              <a:rPr lang="id-ID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(Ringan, Sedang dan Berat)</a:t>
            </a:r>
            <a:endParaRPr lang="id-ID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4C4FB18B-EB6C-4882-BEE4-C56266BF5E39}"/>
              </a:ext>
            </a:extLst>
          </p:cNvPr>
          <p:cNvSpPr/>
          <p:nvPr/>
        </p:nvSpPr>
        <p:spPr>
          <a:xfrm>
            <a:off x="9444551" y="12646669"/>
            <a:ext cx="137487" cy="137487"/>
          </a:xfrm>
          <a:prstGeom prst="ellipse">
            <a:avLst/>
          </a:prstGeom>
          <a:solidFill>
            <a:srgbClr val="FF9800"/>
          </a:solidFill>
          <a:ln w="3175"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4FE2179-6838-49CC-8308-D04D4A880CFA}"/>
              </a:ext>
            </a:extLst>
          </p:cNvPr>
          <p:cNvGrpSpPr/>
          <p:nvPr/>
        </p:nvGrpSpPr>
        <p:grpSpPr>
          <a:xfrm>
            <a:off x="1641743" y="10960762"/>
            <a:ext cx="1381435" cy="316800"/>
            <a:chOff x="3701574" y="3776590"/>
            <a:chExt cx="1381435" cy="316800"/>
          </a:xfrm>
        </p:grpSpPr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0E24ACB7-62CC-46B3-A9DC-D179E8CA12C3}"/>
                </a:ext>
              </a:extLst>
            </p:cNvPr>
            <p:cNvSpPr/>
            <p:nvPr/>
          </p:nvSpPr>
          <p:spPr>
            <a:xfrm>
              <a:off x="3701574" y="3776590"/>
              <a:ext cx="1381435" cy="316800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60D0C71F-D34B-4BDA-9D52-1C9500B0AC42}"/>
                </a:ext>
              </a:extLst>
            </p:cNvPr>
            <p:cNvSpPr/>
            <p:nvPr/>
          </p:nvSpPr>
          <p:spPr>
            <a:xfrm>
              <a:off x="3724852" y="3791658"/>
              <a:ext cx="13200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Kesimpulan</a:t>
              </a:r>
              <a:endParaRPr lang="id-ID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36C9F1B-24A3-4F93-A3FF-67D0761B50F4}"/>
              </a:ext>
            </a:extLst>
          </p:cNvPr>
          <p:cNvCxnSpPr>
            <a:cxnSpLocks/>
            <a:endCxn id="315" idx="3"/>
          </p:cNvCxnSpPr>
          <p:nvPr/>
        </p:nvCxnSpPr>
        <p:spPr>
          <a:xfrm flipH="1">
            <a:off x="3023178" y="11119162"/>
            <a:ext cx="1975543" cy="0"/>
          </a:xfrm>
          <a:prstGeom prst="straightConnector1">
            <a:avLst/>
          </a:prstGeom>
          <a:ln w="5715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22">
            <a:extLst>
              <a:ext uri="{FF2B5EF4-FFF2-40B4-BE49-F238E27FC236}">
                <a16:creationId xmlns:a16="http://schemas.microsoft.com/office/drawing/2014/main" id="{10F8ADAF-B284-455B-84DB-85C6A359A146}"/>
              </a:ext>
            </a:extLst>
          </p:cNvPr>
          <p:cNvSpPr/>
          <p:nvPr/>
        </p:nvSpPr>
        <p:spPr>
          <a:xfrm>
            <a:off x="268388" y="11363774"/>
            <a:ext cx="4768568" cy="1139038"/>
          </a:xfrm>
          <a:prstGeom prst="roundRect">
            <a:avLst/>
          </a:prstGeom>
          <a:noFill/>
          <a:ln>
            <a:solidFill>
              <a:srgbClr val="FF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just">
              <a:buFont typeface="+mj-lt"/>
              <a:buAutoNum type="arabicPeriod"/>
            </a:pPr>
            <a:r>
              <a:rPr lang="id-ID" sz="1000" dirty="0">
                <a:solidFill>
                  <a:schemeClr val="tx1"/>
                </a:solidFill>
                <a:latin typeface="Arial Rounded MT Bold" panose="020F0704030504030204" pitchFamily="34" charset="0"/>
                <a:cs typeface="Arial"/>
              </a:rPr>
              <a:t>Pada pengujian dengan jumlah data 40.000, didapatkan rata-rata akurasi, </a:t>
            </a:r>
            <a:r>
              <a:rPr lang="id-ID" sz="1000" i="1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/>
              </a:rPr>
              <a:t>recall</a:t>
            </a:r>
            <a:r>
              <a:rPr lang="id-ID" sz="1000" dirty="0">
                <a:solidFill>
                  <a:schemeClr val="tx1"/>
                </a:solidFill>
                <a:latin typeface="Arial Rounded MT Bold" panose="020F0704030504030204" pitchFamily="34" charset="0"/>
                <a:cs typeface="Arial"/>
              </a:rPr>
              <a:t> dan presisi berturut-turut 90,24%, 90,24% dan 91,5%. 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id-ID" sz="1000" dirty="0">
                <a:solidFill>
                  <a:schemeClr val="tx1"/>
                </a:solidFill>
                <a:latin typeface="Arial Rounded MT Bold" panose="020F0704030504030204" pitchFamily="34" charset="0"/>
                <a:cs typeface="Arial"/>
              </a:rPr>
              <a:t>Pada pengujian menggunakan data gempa Lombok didapatkan hasil rata-rata akurasi, </a:t>
            </a:r>
            <a:r>
              <a:rPr lang="id-ID" sz="1000" i="1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/>
              </a:rPr>
              <a:t>recall</a:t>
            </a:r>
            <a:r>
              <a:rPr lang="id-ID" sz="1000" dirty="0">
                <a:solidFill>
                  <a:schemeClr val="tx1"/>
                </a:solidFill>
                <a:latin typeface="Arial Rounded MT Bold" panose="020F0704030504030204" pitchFamily="34" charset="0"/>
                <a:cs typeface="Arial"/>
              </a:rPr>
              <a:t> dan presisi berturut-turut untuk 2 kelas (Berat dan Ringan) adalah 94,44%, 94,44% dan 95% serta untuk 3 kelas (Berat, Sedang dan Ringan) adalah 81,48%, 81,48% dan 88,09%.</a:t>
            </a:r>
            <a:endParaRPr lang="en-US" sz="1000" dirty="0">
              <a:solidFill>
                <a:schemeClr val="tx1"/>
              </a:solidFill>
              <a:latin typeface="Arial Rounded MT Bold" panose="020F0704030504030204" pitchFamily="34" charset="0"/>
              <a:cs typeface="Arial"/>
            </a:endParaRPr>
          </a:p>
        </p:txBody>
      </p:sp>
      <p:graphicFrame>
        <p:nvGraphicFramePr>
          <p:cNvPr id="321" name="Chart 320">
            <a:extLst>
              <a:ext uri="{FF2B5EF4-FFF2-40B4-BE49-F238E27FC236}">
                <a16:creationId xmlns:a16="http://schemas.microsoft.com/office/drawing/2014/main" id="{4A63FA7E-6294-4AEA-8E6D-385656911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323922"/>
              </p:ext>
            </p:extLst>
          </p:nvPr>
        </p:nvGraphicFramePr>
        <p:xfrm>
          <a:off x="5230377" y="10469324"/>
          <a:ext cx="3970693" cy="197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pSp>
        <p:nvGrpSpPr>
          <p:cNvPr id="92" name="Group 91">
            <a:extLst>
              <a:ext uri="{FF2B5EF4-FFF2-40B4-BE49-F238E27FC236}">
                <a16:creationId xmlns:a16="http://schemas.microsoft.com/office/drawing/2014/main" id="{D4A7CD1C-F1EC-49C7-AEBF-FEE1B19019CE}"/>
              </a:ext>
            </a:extLst>
          </p:cNvPr>
          <p:cNvGrpSpPr/>
          <p:nvPr/>
        </p:nvGrpSpPr>
        <p:grpSpPr>
          <a:xfrm>
            <a:off x="323374" y="1835308"/>
            <a:ext cx="1381435" cy="316800"/>
            <a:chOff x="323374" y="1835308"/>
            <a:chExt cx="1381435" cy="31680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FBB9858-99A7-4FD8-849F-5F1166FA9330}"/>
                </a:ext>
              </a:extLst>
            </p:cNvPr>
            <p:cNvSpPr/>
            <p:nvPr/>
          </p:nvSpPr>
          <p:spPr>
            <a:xfrm>
              <a:off x="323374" y="1835308"/>
              <a:ext cx="1381435" cy="316800"/>
            </a:xfrm>
            <a:prstGeom prst="roundRect">
              <a:avLst/>
            </a:prstGeom>
            <a:solidFill>
              <a:srgbClr val="FEF4CE"/>
            </a:solidFill>
            <a:ln>
              <a:solidFill>
                <a:srgbClr val="FF9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9712D8-1A45-48E3-91C6-28453C76EED5}"/>
                </a:ext>
              </a:extLst>
            </p:cNvPr>
            <p:cNvSpPr/>
            <p:nvPr/>
          </p:nvSpPr>
          <p:spPr>
            <a:xfrm>
              <a:off x="323374" y="1835308"/>
              <a:ext cx="13700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Permasalahan</a:t>
              </a:r>
              <a:endParaRPr lang="id-ID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02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247</Words>
  <Application>Microsoft Office PowerPoint</Application>
  <PresentationFormat>A3 Paper (297x420 mm)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Roboto</vt:lpstr>
      <vt:lpstr>Roboto Condensed</vt:lpstr>
      <vt:lpstr>Arial Rounded MT Bold</vt:lpstr>
      <vt:lpstr>Arial</vt:lpstr>
      <vt:lpstr>Open Sans Semibold</vt:lpstr>
      <vt:lpstr>Times New Roman</vt:lpstr>
      <vt:lpstr>Arvo</vt:lpstr>
      <vt:lpstr>Roboto Condensed Light</vt:lpstr>
      <vt:lpstr>Salerio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systematic review of complex fuzzy sets and logic (CFS &amp; CFL)</dc:title>
  <dc:creator>u_u</dc:creator>
  <cp:lastModifiedBy>chaerussulton@gmail.com</cp:lastModifiedBy>
  <cp:revision>121</cp:revision>
  <dcterms:modified xsi:type="dcterms:W3CDTF">2019-05-13T08:55:11Z</dcterms:modified>
</cp:coreProperties>
</file>