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360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0*</c:v>
                </c:pt>
                <c:pt idx="1">
                  <c:v>45*</c:v>
                </c:pt>
                <c:pt idx="2">
                  <c:v>90*</c:v>
                </c:pt>
                <c:pt idx="3">
                  <c:v>135*</c:v>
                </c:pt>
                <c:pt idx="4">
                  <c:v>Semua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94.44</c:v>
                </c:pt>
                <c:pt idx="1">
                  <c:v>97.78</c:v>
                </c:pt>
                <c:pt idx="2">
                  <c:v>97.5</c:v>
                </c:pt>
                <c:pt idx="3">
                  <c:v>97.5</c:v>
                </c:pt>
                <c:pt idx="4">
                  <c:v>98.06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CD-49B2-9DD6-D80B6026C4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1440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0*</c:v>
                </c:pt>
                <c:pt idx="1">
                  <c:v>45*</c:v>
                </c:pt>
                <c:pt idx="2">
                  <c:v>90*</c:v>
                </c:pt>
                <c:pt idx="3">
                  <c:v>135*</c:v>
                </c:pt>
                <c:pt idx="4">
                  <c:v>Semua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95</c:v>
                </c:pt>
                <c:pt idx="1">
                  <c:v>96.46</c:v>
                </c:pt>
                <c:pt idx="2">
                  <c:v>94.44</c:v>
                </c:pt>
                <c:pt idx="3">
                  <c:v>96.5</c:v>
                </c:pt>
                <c:pt idx="4">
                  <c:v>97.01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CD-49B2-9DD6-D80B6026C4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9474159"/>
        <c:axId val="1301572943"/>
      </c:barChart>
      <c:catAx>
        <c:axId val="1299474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Sudut GLCM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01572943"/>
        <c:crosses val="autoZero"/>
        <c:auto val="1"/>
        <c:lblAlgn val="ctr"/>
        <c:lblOffset val="100"/>
        <c:noMultiLvlLbl val="0"/>
      </c:catAx>
      <c:valAx>
        <c:axId val="1301572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Akurasi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299474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9253910950661854E-2"/>
                  <c:y val="2.38095238095237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3F-4B07-96C3-8F4FAC0D8904}"/>
                </c:ext>
              </c:extLst>
            </c:dLbl>
            <c:dLbl>
              <c:idx val="2"/>
              <c:layout>
                <c:manualLayout>
                  <c:x val="-3.1287605294825598E-2"/>
                  <c:y val="-2.728143087432855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3F-4B07-96C3-8F4FAC0D8904}"/>
                </c:ext>
              </c:extLst>
            </c:dLbl>
            <c:dLbl>
              <c:idx val="3"/>
              <c:layout>
                <c:manualLayout>
                  <c:x val="-2.4067388688327317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3F-4B07-96C3-8F4FAC0D8904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Berat</c:v>
                </c:pt>
                <c:pt idx="1">
                  <c:v>Sedang</c:v>
                </c:pt>
                <c:pt idx="2">
                  <c:v>Ringan</c:v>
                </c:pt>
                <c:pt idx="3">
                  <c:v>Rata-Rata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66.67</c:v>
                </c:pt>
                <c:pt idx="1">
                  <c:v>100</c:v>
                </c:pt>
                <c:pt idx="2">
                  <c:v>77.78</c:v>
                </c:pt>
                <c:pt idx="3" formatCode="0.00">
                  <c:v>81.483333333333334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3F-4B07-96C3-8F4FAC0D89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2.38095238095237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3F-4B07-96C3-8F4FAC0D8904}"/>
                </c:ext>
              </c:extLst>
            </c:dLbl>
            <c:dLbl>
              <c:idx val="2"/>
              <c:layout>
                <c:manualLayout>
                  <c:x val="-7.2202166064981952E-3"/>
                  <c:y val="-2.728143087432855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33F-4B07-96C3-8F4FAC0D8904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Berat</c:v>
                </c:pt>
                <c:pt idx="1">
                  <c:v>Sedang</c:v>
                </c:pt>
                <c:pt idx="2">
                  <c:v>Ringan</c:v>
                </c:pt>
                <c:pt idx="3">
                  <c:v>Rata-Rata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66.67</c:v>
                </c:pt>
                <c:pt idx="1">
                  <c:v>100</c:v>
                </c:pt>
                <c:pt idx="2">
                  <c:v>77.78</c:v>
                </c:pt>
                <c:pt idx="3" formatCode="0.00">
                  <c:v>81.483333333333334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3F-4B07-96C3-8F4FAC0D89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Presisi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1.44404332129963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3F-4B07-96C3-8F4FAC0D8904}"/>
                </c:ext>
              </c:extLst>
            </c:dLbl>
            <c:dLbl>
              <c:idx val="3"/>
              <c:layout>
                <c:manualLayout>
                  <c:x val="1.2033694344163659E-2"/>
                  <c:y val="-3.571428571428571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33F-4B07-96C3-8F4FAC0D8904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Berat</c:v>
                </c:pt>
                <c:pt idx="1">
                  <c:v>Sedang</c:v>
                </c:pt>
                <c:pt idx="2">
                  <c:v>Ringan</c:v>
                </c:pt>
                <c:pt idx="3">
                  <c:v>Rata-Rata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</c:v>
                </c:pt>
                <c:pt idx="1">
                  <c:v>64.28</c:v>
                </c:pt>
                <c:pt idx="2">
                  <c:v>100</c:v>
                </c:pt>
                <c:pt idx="3" formatCode="0.00">
                  <c:v>88.09333333333332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33F-4B07-96C3-8F4FAC0D89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5216896"/>
        <c:axId val="201287936"/>
      </c:barChart>
      <c:catAx>
        <c:axId val="195216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id-ID"/>
                  <a:t>Kelas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201287936"/>
        <c:crosses val="autoZero"/>
        <c:auto val="1"/>
        <c:lblAlgn val="ctr"/>
        <c:lblOffset val="100"/>
        <c:noMultiLvlLbl val="0"/>
      </c:catAx>
      <c:valAx>
        <c:axId val="2012879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id-ID"/>
                  <a:t>Persentase</a:t>
                </a:r>
                <a:r>
                  <a:rPr lang="id-ID" baseline="0"/>
                  <a:t> </a:t>
                </a:r>
                <a:r>
                  <a:rPr lang="id-ID"/>
                  <a:t>(%)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952168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201201201201201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C23-4E22-BA25-B847D0384CDE}"/>
                </c:ext>
              </c:extLst>
            </c:dLbl>
            <c:dLbl>
              <c:idx val="2"/>
              <c:layout>
                <c:manualLayout>
                  <c:x val="-1.6816816816816817E-2"/>
                  <c:y val="2.9521934859176797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C23-4E22-BA25-B847D0384CD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Berat</c:v>
                </c:pt>
                <c:pt idx="1">
                  <c:v>Ringan</c:v>
                </c:pt>
                <c:pt idx="2">
                  <c:v>Rata-Rata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88.89</c:v>
                </c:pt>
                <c:pt idx="1">
                  <c:v>100</c:v>
                </c:pt>
                <c:pt idx="2">
                  <c:v>94.44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23-4E22-BA25-B847D0384C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Berat</c:v>
                </c:pt>
                <c:pt idx="1">
                  <c:v>Ringan</c:v>
                </c:pt>
                <c:pt idx="2">
                  <c:v>Rata-Rata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88.89</c:v>
                </c:pt>
                <c:pt idx="1">
                  <c:v>100</c:v>
                </c:pt>
                <c:pt idx="2" formatCode="0.00">
                  <c:v>94.444999999999993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23-4E22-BA25-B847D0384C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Presisi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7.2072072072072073E-3"/>
                  <c:y val="-2.9521934859176797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C23-4E22-BA25-B847D0384CD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Berat</c:v>
                </c:pt>
                <c:pt idx="1">
                  <c:v>Ringan</c:v>
                </c:pt>
                <c:pt idx="2">
                  <c:v>Rata-Rata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100</c:v>
                </c:pt>
                <c:pt idx="1">
                  <c:v>90</c:v>
                </c:pt>
                <c:pt idx="2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23-4E22-BA25-B847D0384C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4497536"/>
        <c:axId val="201286208"/>
      </c:barChart>
      <c:catAx>
        <c:axId val="194497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id-ID"/>
                  <a:t>Kelas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201286208"/>
        <c:crosses val="autoZero"/>
        <c:auto val="1"/>
        <c:lblAlgn val="ctr"/>
        <c:lblOffset val="100"/>
        <c:noMultiLvlLbl val="0"/>
      </c:catAx>
      <c:valAx>
        <c:axId val="2012862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id-ID"/>
                  <a:t>Persentase (%)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944975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1.1737089201877934E-2"/>
                  <c:y val="-2.33918128654970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FA2-4F4C-8176-85F328E0781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Retak</c:v>
                </c:pt>
                <c:pt idx="1">
                  <c:v>Non Retak</c:v>
                </c:pt>
                <c:pt idx="2">
                  <c:v>Rata-Rata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81.5</c:v>
                </c:pt>
                <c:pt idx="1">
                  <c:v>98.98</c:v>
                </c:pt>
                <c:pt idx="2">
                  <c:v>90.240000000000009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A2-4F4C-8176-85F328E078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1.1737089201877934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A2-4F4C-8176-85F328E07812}"/>
                </c:ext>
              </c:extLst>
            </c:dLbl>
            <c:dLbl>
              <c:idx val="2"/>
              <c:layout>
                <c:manualLayout>
                  <c:x val="0"/>
                  <c:y val="-2.33918128654970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FA2-4F4C-8176-85F328E0781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Retak</c:v>
                </c:pt>
                <c:pt idx="1">
                  <c:v>Non Retak</c:v>
                </c:pt>
                <c:pt idx="2">
                  <c:v>Rata-Rata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81.5</c:v>
                </c:pt>
                <c:pt idx="1">
                  <c:v>98.98</c:v>
                </c:pt>
                <c:pt idx="2">
                  <c:v>90.240000000000009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A2-4F4C-8176-85F328E078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Presisi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4.6948356807511738E-3"/>
                  <c:y val="-2.6802809280042091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FA2-4F4C-8176-85F328E07812}"/>
                </c:ext>
              </c:extLst>
            </c:dLbl>
            <c:dLbl>
              <c:idx val="2"/>
              <c:layout>
                <c:manualLayout>
                  <c:x val="1.4084507042253521E-2"/>
                  <c:y val="-2.33918128654970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FA2-4F4C-8176-85F328E0781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Retak</c:v>
                </c:pt>
                <c:pt idx="1">
                  <c:v>Non Retak</c:v>
                </c:pt>
                <c:pt idx="2">
                  <c:v>Rata-Rata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98.76</c:v>
                </c:pt>
                <c:pt idx="1">
                  <c:v>84.25</c:v>
                </c:pt>
                <c:pt idx="2" formatCode="0.00">
                  <c:v>91.504999999999995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FA2-4F4C-8176-85F328E078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4194432"/>
        <c:axId val="197565184"/>
      </c:barChart>
      <c:catAx>
        <c:axId val="194194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id-ID"/>
                  <a:t>Kelas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197565184"/>
        <c:crosses val="autoZero"/>
        <c:auto val="1"/>
        <c:lblAlgn val="ctr"/>
        <c:lblOffset val="100"/>
        <c:noMultiLvlLbl val="0"/>
      </c:catAx>
      <c:valAx>
        <c:axId val="1975651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id-ID"/>
                  <a:t>Persentase (%)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941944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7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725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213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405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28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162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28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9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7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468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8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77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425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4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270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ACBFCE-9666-4722-8739-D7CE2F68E0E5}" type="datetimeFigureOut">
              <a:rPr lang="id-ID" smtClean="0"/>
              <a:t>07/05/2019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154A06-EC23-4231-913E-1A1B48F5F7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217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F74EC-5BC9-4234-8AB9-F80EC7F91E12}"/>
              </a:ext>
            </a:extLst>
          </p:cNvPr>
          <p:cNvSpPr txBox="1"/>
          <p:nvPr/>
        </p:nvSpPr>
        <p:spPr>
          <a:xfrm>
            <a:off x="757227" y="713780"/>
            <a:ext cx="2585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Arial Black" panose="020B0A04020102020204" pitchFamily="34" charset="0"/>
              </a:rPr>
              <a:t>Permasalahan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08D11DDC-A020-4976-B3AA-121D86DFEBBF}"/>
              </a:ext>
            </a:extLst>
          </p:cNvPr>
          <p:cNvSpPr/>
          <p:nvPr/>
        </p:nvSpPr>
        <p:spPr>
          <a:xfrm>
            <a:off x="1189286" y="1324129"/>
            <a:ext cx="2153264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Indonesia rawan bencana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4" name="Rounded Rectangle 21">
            <a:extLst>
              <a:ext uri="{FF2B5EF4-FFF2-40B4-BE49-F238E27FC236}">
                <a16:creationId xmlns:a16="http://schemas.microsoft.com/office/drawing/2014/main" id="{1ACF3D50-A61B-4613-9FD7-72C5DEFE2961}"/>
              </a:ext>
            </a:extLst>
          </p:cNvPr>
          <p:cNvSpPr/>
          <p:nvPr/>
        </p:nvSpPr>
        <p:spPr>
          <a:xfrm>
            <a:off x="7418190" y="2346526"/>
            <a:ext cx="2153264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ebas Neue"/>
              </a:rPr>
              <a:t>G</a:t>
            </a:r>
            <a:r>
              <a:rPr lang="id-ID" b="1" dirty="0" err="1">
                <a:solidFill>
                  <a:schemeClr val="tx1"/>
                </a:solidFill>
                <a:latin typeface="Bebas Neue"/>
              </a:rPr>
              <a:t>empa</a:t>
            </a:r>
            <a:r>
              <a:rPr lang="id-ID" b="1" dirty="0">
                <a:solidFill>
                  <a:schemeClr val="tx1"/>
                </a:solidFill>
                <a:latin typeface="Bebas Neue"/>
              </a:rPr>
              <a:t> Bumi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DD6325-7C7E-444C-9209-2588E8F440F8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3342550" y="1561444"/>
            <a:ext cx="58100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C2D2D8-AA5A-4EE1-A0E9-C8DCD78604B2}"/>
              </a:ext>
            </a:extLst>
          </p:cNvPr>
          <p:cNvSpPr/>
          <p:nvPr/>
        </p:nvSpPr>
        <p:spPr>
          <a:xfrm>
            <a:off x="3923556" y="1145946"/>
            <a:ext cx="5640066" cy="83099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Berdasarkan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letak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geologis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Indonesia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terletak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antara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tiga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lempeng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tektonik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lempeng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eurasia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lempeng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Indo-Australia, dan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lempeng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samudra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Pasifik</a:t>
            </a: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serta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berada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di Ring of Fire</a:t>
            </a:r>
            <a:endParaRPr lang="id-ID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0FBE25-8D67-4D98-87A8-D906C797336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868047" y="2583841"/>
            <a:ext cx="550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78F923-8C33-420B-9E13-5DC4C117A70B}"/>
              </a:ext>
            </a:extLst>
          </p:cNvPr>
          <p:cNvSpPr/>
          <p:nvPr/>
        </p:nvSpPr>
        <p:spPr>
          <a:xfrm>
            <a:off x="1189286" y="2287277"/>
            <a:ext cx="5678761" cy="58477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Data menunjukkan bahwa Indonesia merupakan salah satu negara yang memiliki tingkat terjadinya gempa yang  tinggi  di  dunia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CC135D57-415D-4778-B63B-A7BBB060865E}"/>
              </a:ext>
            </a:extLst>
          </p:cNvPr>
          <p:cNvSpPr/>
          <p:nvPr/>
        </p:nvSpPr>
        <p:spPr>
          <a:xfrm>
            <a:off x="1189286" y="3295882"/>
            <a:ext cx="2153264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Kerusakan Bangunan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9E19B6-0967-40D7-9DDB-9ADE14BFE98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342550" y="3533197"/>
            <a:ext cx="581006" cy="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582D85-E4F6-4025-B4B8-2DD424F7AA7E}"/>
              </a:ext>
            </a:extLst>
          </p:cNvPr>
          <p:cNvSpPr/>
          <p:nvPr/>
        </p:nvSpPr>
        <p:spPr>
          <a:xfrm>
            <a:off x="3923556" y="3241635"/>
            <a:ext cx="5640066" cy="58477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G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empa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bumi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mengakibatkan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terjadinya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retakan-retakan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(crack)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baik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ringan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sedang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sampai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berat</a:t>
            </a:r>
            <a:endParaRPr lang="id-ID" sz="1600" dirty="0"/>
          </a:p>
        </p:txBody>
      </p:sp>
      <p:sp>
        <p:nvSpPr>
          <p:cNvPr id="12" name="Rounded Rectangle 21">
            <a:extLst>
              <a:ext uri="{FF2B5EF4-FFF2-40B4-BE49-F238E27FC236}">
                <a16:creationId xmlns:a16="http://schemas.microsoft.com/office/drawing/2014/main" id="{03D84E17-0BAE-48F9-98E3-5D8826BE6D6B}"/>
              </a:ext>
            </a:extLst>
          </p:cNvPr>
          <p:cNvSpPr/>
          <p:nvPr/>
        </p:nvSpPr>
        <p:spPr>
          <a:xfrm>
            <a:off x="7395142" y="4334234"/>
            <a:ext cx="2153264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ebas Neue"/>
              </a:rPr>
              <a:t>P</a:t>
            </a:r>
            <a:r>
              <a:rPr lang="id-ID" b="1" dirty="0" err="1">
                <a:solidFill>
                  <a:schemeClr val="tx1"/>
                </a:solidFill>
                <a:latin typeface="Bebas Neue"/>
              </a:rPr>
              <a:t>endataan</a:t>
            </a:r>
            <a:r>
              <a:rPr lang="id-ID" b="1" dirty="0">
                <a:solidFill>
                  <a:schemeClr val="tx1"/>
                </a:solidFill>
                <a:latin typeface="Bebas Neue"/>
              </a:rPr>
              <a:t> Bangunan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082926A1-267C-4589-8BC8-F1C5888BAD3B}"/>
              </a:ext>
            </a:extLst>
          </p:cNvPr>
          <p:cNvSpPr/>
          <p:nvPr/>
        </p:nvSpPr>
        <p:spPr>
          <a:xfrm>
            <a:off x="1189286" y="5074520"/>
            <a:ext cx="2401802" cy="47462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Masala </a:t>
            </a:r>
            <a:r>
              <a:rPr lang="id-ID" b="1" dirty="0" err="1">
                <a:solidFill>
                  <a:schemeClr val="tx1"/>
                </a:solidFill>
                <a:latin typeface="Bebas Neue"/>
              </a:rPr>
              <a:t>hnya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8FB091-82F5-4408-B720-2512EC31502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844999" y="4571549"/>
            <a:ext cx="550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E740C4E-C32F-4A0B-8672-AA1590B3B764}"/>
              </a:ext>
            </a:extLst>
          </p:cNvPr>
          <p:cNvSpPr/>
          <p:nvPr/>
        </p:nvSpPr>
        <p:spPr>
          <a:xfrm>
            <a:off x="1166238" y="4249933"/>
            <a:ext cx="5678761" cy="58477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Metode yang biasa digunakan adalah metode pengamatan secara manual</a:t>
            </a:r>
            <a:endParaRPr lang="id-ID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27733C-A439-48AA-9148-81CCBD10C8D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3591088" y="5311835"/>
            <a:ext cx="437578" cy="5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37E38D-29B8-4045-979D-28D187B514C9}"/>
              </a:ext>
            </a:extLst>
          </p:cNvPr>
          <p:cNvSpPr/>
          <p:nvPr/>
        </p:nvSpPr>
        <p:spPr>
          <a:xfrm>
            <a:off x="4028666" y="5025193"/>
            <a:ext cx="5534956" cy="58477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Metode ini membutuhkan pengetahuan dan pengalaman yang cukup untuk dapat digunakan</a:t>
            </a:r>
            <a:endParaRPr lang="id-ID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9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6CF5B5-84DA-4FA7-9EAF-77DEE43C5E7A}"/>
              </a:ext>
            </a:extLst>
          </p:cNvPr>
          <p:cNvSpPr txBox="1"/>
          <p:nvPr/>
        </p:nvSpPr>
        <p:spPr>
          <a:xfrm>
            <a:off x="757227" y="65054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Arial Black" panose="020B0A04020102020204" pitchFamily="34" charset="0"/>
              </a:rPr>
              <a:t>Solusi</a:t>
            </a:r>
          </a:p>
        </p:txBody>
      </p:sp>
      <p:sp>
        <p:nvSpPr>
          <p:cNvPr id="4" name="Rounded Rectangle 22">
            <a:extLst>
              <a:ext uri="{FF2B5EF4-FFF2-40B4-BE49-F238E27FC236}">
                <a16:creationId xmlns:a16="http://schemas.microsoft.com/office/drawing/2014/main" id="{C9A1CF87-19DC-41AD-B351-59A812D0517F}"/>
              </a:ext>
            </a:extLst>
          </p:cNvPr>
          <p:cNvSpPr/>
          <p:nvPr/>
        </p:nvSpPr>
        <p:spPr>
          <a:xfrm>
            <a:off x="938765" y="1258741"/>
            <a:ext cx="9583097" cy="99271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>
              <a:solidFill>
                <a:schemeClr val="tx1"/>
              </a:solidFill>
              <a:latin typeface="Bebas Neue"/>
            </a:endParaRPr>
          </a:p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Klasifikasi retakan (</a:t>
            </a:r>
            <a:r>
              <a:rPr lang="id-ID" b="1" i="1" dirty="0" err="1">
                <a:solidFill>
                  <a:schemeClr val="tx1"/>
                </a:solidFill>
                <a:latin typeface="Bebas Neue"/>
              </a:rPr>
              <a:t>crack</a:t>
            </a:r>
            <a:r>
              <a:rPr lang="id-ID" b="1" dirty="0">
                <a:solidFill>
                  <a:schemeClr val="tx1"/>
                </a:solidFill>
                <a:latin typeface="Bebas Neue"/>
              </a:rPr>
              <a:t>) dengan pendekatan pengolahan citra digital (pengenalan pola) yang dapat mengategorikan suatu retakan masuk ke jenis ringan, sedang atau berat, menggunakan metode ekstraksi fitur GLCM serta klasifikasi SVM</a:t>
            </a:r>
          </a:p>
          <a:p>
            <a:pPr algn="ctr"/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40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0F829-E412-4C43-9E8A-5FE10CF2D5B2}"/>
              </a:ext>
            </a:extLst>
          </p:cNvPr>
          <p:cNvSpPr txBox="1"/>
          <p:nvPr/>
        </p:nvSpPr>
        <p:spPr>
          <a:xfrm>
            <a:off x="757227" y="650549"/>
            <a:ext cx="321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Arial Black" panose="020B0A04020102020204" pitchFamily="34" charset="0"/>
              </a:rPr>
              <a:t>Metode Penelitian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9B6ED4-3D4E-4975-B6C1-F1DB89D441EB}"/>
              </a:ext>
            </a:extLst>
          </p:cNvPr>
          <p:cNvGrpSpPr/>
          <p:nvPr/>
        </p:nvGrpSpPr>
        <p:grpSpPr>
          <a:xfrm>
            <a:off x="1703623" y="1432850"/>
            <a:ext cx="9469395" cy="2568507"/>
            <a:chOff x="1703623" y="1432850"/>
            <a:chExt cx="9469395" cy="256850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714222-A5DF-4944-B636-A40369CBAA07}"/>
                </a:ext>
              </a:extLst>
            </p:cNvPr>
            <p:cNvSpPr/>
            <p:nvPr/>
          </p:nvSpPr>
          <p:spPr>
            <a:xfrm>
              <a:off x="1703623" y="1432850"/>
              <a:ext cx="1535676" cy="56007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chemeClr val="tx1"/>
                  </a:solidFill>
                </a:rPr>
                <a:t>Input</a:t>
              </a:r>
              <a:r>
                <a:rPr lang="id-ID" dirty="0">
                  <a:solidFill>
                    <a:schemeClr val="tx1"/>
                  </a:solidFill>
                </a:rPr>
                <a:t> data </a:t>
              </a:r>
              <a:r>
                <a:rPr lang="id-ID" dirty="0" err="1">
                  <a:solidFill>
                    <a:schemeClr val="tx1"/>
                  </a:solidFill>
                </a:rPr>
                <a:t>training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6D2CE6-34D0-4170-B5E8-718FDA495AF8}"/>
                </a:ext>
              </a:extLst>
            </p:cNvPr>
            <p:cNvSpPr/>
            <p:nvPr/>
          </p:nvSpPr>
          <p:spPr>
            <a:xfrm>
              <a:off x="3660760" y="1432850"/>
              <a:ext cx="1535676" cy="56007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chemeClr val="tx1"/>
                  </a:solidFill>
                </a:rPr>
                <a:t>Preprosesing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407B3C-D2FA-4418-8A62-AF520A5A7271}"/>
                </a:ext>
              </a:extLst>
            </p:cNvPr>
            <p:cNvSpPr/>
            <p:nvPr/>
          </p:nvSpPr>
          <p:spPr>
            <a:xfrm>
              <a:off x="5617897" y="1432850"/>
              <a:ext cx="1535676" cy="56007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Ekstraksi fitur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9160A6-44A9-43CA-9086-39CE2767C47A}"/>
                </a:ext>
              </a:extLst>
            </p:cNvPr>
            <p:cNvSpPr/>
            <p:nvPr/>
          </p:nvSpPr>
          <p:spPr>
            <a:xfrm>
              <a:off x="7575034" y="1432850"/>
              <a:ext cx="1535676" cy="56007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chemeClr val="tx1"/>
                  </a:solidFill>
                </a:rPr>
                <a:t>Training</a:t>
              </a:r>
              <a:r>
                <a:rPr lang="id-ID" dirty="0">
                  <a:solidFill>
                    <a:schemeClr val="tx1"/>
                  </a:solidFill>
                </a:rPr>
                <a:t> SVM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EFD02C-E8DD-45A4-8F9C-F77B2459A8EB}"/>
                </a:ext>
              </a:extLst>
            </p:cNvPr>
            <p:cNvSpPr/>
            <p:nvPr/>
          </p:nvSpPr>
          <p:spPr>
            <a:xfrm>
              <a:off x="1703623" y="3365924"/>
              <a:ext cx="1535676" cy="56007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chemeClr val="tx1"/>
                  </a:solidFill>
                </a:rPr>
                <a:t>Input</a:t>
              </a:r>
              <a:r>
                <a:rPr lang="id-ID" dirty="0">
                  <a:solidFill>
                    <a:schemeClr val="tx1"/>
                  </a:solidFill>
                </a:rPr>
                <a:t> data testing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B2A5E5-A33D-4133-8655-FABAAE318820}"/>
                </a:ext>
              </a:extLst>
            </p:cNvPr>
            <p:cNvSpPr/>
            <p:nvPr/>
          </p:nvSpPr>
          <p:spPr>
            <a:xfrm>
              <a:off x="3660760" y="3365924"/>
              <a:ext cx="1535676" cy="56007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chemeClr val="tx1"/>
                  </a:solidFill>
                </a:rPr>
                <a:t>Preprosesing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215454-15A4-411F-BBD8-FAAC2F4020FB}"/>
                </a:ext>
              </a:extLst>
            </p:cNvPr>
            <p:cNvSpPr/>
            <p:nvPr/>
          </p:nvSpPr>
          <p:spPr>
            <a:xfrm>
              <a:off x="5617897" y="3365924"/>
              <a:ext cx="1535676" cy="56007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Ekstraksi fitur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6CC05-3962-42D5-946C-D8098EDB90B8}"/>
                </a:ext>
              </a:extLst>
            </p:cNvPr>
            <p:cNvSpPr/>
            <p:nvPr/>
          </p:nvSpPr>
          <p:spPr>
            <a:xfrm>
              <a:off x="7575034" y="2408912"/>
              <a:ext cx="1535676" cy="56007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chemeClr val="tx1"/>
                  </a:solidFill>
                </a:rPr>
                <a:t>Training</a:t>
              </a:r>
              <a:r>
                <a:rPr lang="id-ID" dirty="0">
                  <a:solidFill>
                    <a:schemeClr val="tx1"/>
                  </a:solidFill>
                </a:rPr>
                <a:t> data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7C9B7-0C27-4911-BC87-A7F8CBB373AC}"/>
                </a:ext>
              </a:extLst>
            </p:cNvPr>
            <p:cNvGrpSpPr/>
            <p:nvPr/>
          </p:nvGrpSpPr>
          <p:grpSpPr>
            <a:xfrm>
              <a:off x="7575034" y="3365924"/>
              <a:ext cx="1619730" cy="635433"/>
              <a:chOff x="6685686" y="3528762"/>
              <a:chExt cx="1619730" cy="63543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54FE207-8B53-45CD-804A-B2155E9306EC}"/>
                  </a:ext>
                </a:extLst>
              </p:cNvPr>
              <p:cNvSpPr/>
              <p:nvPr/>
            </p:nvSpPr>
            <p:spPr>
              <a:xfrm>
                <a:off x="6685686" y="3528762"/>
                <a:ext cx="1535676" cy="56007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35D23D-4ECF-4908-ACE7-19A681CA4C46}"/>
                  </a:ext>
                </a:extLst>
              </p:cNvPr>
              <p:cNvSpPr/>
              <p:nvPr/>
            </p:nvSpPr>
            <p:spPr>
              <a:xfrm>
                <a:off x="6769740" y="3604125"/>
                <a:ext cx="1535676" cy="560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>
                    <a:solidFill>
                      <a:schemeClr val="tx1"/>
                    </a:solidFill>
                  </a:rPr>
                  <a:t>Klasifikasi SVM</a:t>
                </a:r>
              </a:p>
            </p:txBody>
          </p:sp>
        </p:grp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4F3D2BF-3524-486B-9DD7-B2F72EFEB006}"/>
                </a:ext>
              </a:extLst>
            </p:cNvPr>
            <p:cNvSpPr/>
            <p:nvPr/>
          </p:nvSpPr>
          <p:spPr>
            <a:xfrm>
              <a:off x="3300262" y="1683381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D95DD0C-C77A-49EA-8F22-EDD47BBB4750}"/>
                </a:ext>
              </a:extLst>
            </p:cNvPr>
            <p:cNvSpPr/>
            <p:nvPr/>
          </p:nvSpPr>
          <p:spPr>
            <a:xfrm>
              <a:off x="5245376" y="1670320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2BD7AF1C-DE54-44DA-ADC1-199A68A61E78}"/>
                </a:ext>
              </a:extLst>
            </p:cNvPr>
            <p:cNvSpPr/>
            <p:nvPr/>
          </p:nvSpPr>
          <p:spPr>
            <a:xfrm>
              <a:off x="7193599" y="1683381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BDDD2DE-34CE-4202-BA28-36FB474852D3}"/>
                </a:ext>
              </a:extLst>
            </p:cNvPr>
            <p:cNvSpPr/>
            <p:nvPr/>
          </p:nvSpPr>
          <p:spPr>
            <a:xfrm>
              <a:off x="3285742" y="3605098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13F1931-282D-42AC-B069-BAD6286E01D4}"/>
                </a:ext>
              </a:extLst>
            </p:cNvPr>
            <p:cNvSpPr/>
            <p:nvPr/>
          </p:nvSpPr>
          <p:spPr>
            <a:xfrm>
              <a:off x="5252290" y="3605098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18EC1D00-7CE1-43CA-8C78-3A6E03EFE0DE}"/>
                </a:ext>
              </a:extLst>
            </p:cNvPr>
            <p:cNvSpPr/>
            <p:nvPr/>
          </p:nvSpPr>
          <p:spPr>
            <a:xfrm>
              <a:off x="7207706" y="3605098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18875721-AFE4-4E6B-85DB-ED4289C1D05D}"/>
                </a:ext>
              </a:extLst>
            </p:cNvPr>
            <p:cNvSpPr/>
            <p:nvPr/>
          </p:nvSpPr>
          <p:spPr>
            <a:xfrm rot="5400000">
              <a:off x="8265135" y="2152202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A54AE9D-17FB-4FDB-8582-EE9FA692BFBE}"/>
                </a:ext>
              </a:extLst>
            </p:cNvPr>
            <p:cNvSpPr/>
            <p:nvPr/>
          </p:nvSpPr>
          <p:spPr>
            <a:xfrm rot="5400000">
              <a:off x="8265135" y="3127265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AD541D-3403-4F2E-9985-203F9E45B8F9}"/>
                </a:ext>
              </a:extLst>
            </p:cNvPr>
            <p:cNvSpPr/>
            <p:nvPr/>
          </p:nvSpPr>
          <p:spPr>
            <a:xfrm>
              <a:off x="9782827" y="2430050"/>
              <a:ext cx="475989" cy="4512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BCA65AA-73F9-4096-8A60-B1F2B27385E9}"/>
                </a:ext>
              </a:extLst>
            </p:cNvPr>
            <p:cNvSpPr/>
            <p:nvPr/>
          </p:nvSpPr>
          <p:spPr>
            <a:xfrm>
              <a:off x="9794218" y="2960475"/>
              <a:ext cx="475989" cy="45125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8B60CB-A1B1-46FD-8D1E-5ADFCCAFA514}"/>
                </a:ext>
              </a:extLst>
            </p:cNvPr>
            <p:cNvSpPr/>
            <p:nvPr/>
          </p:nvSpPr>
          <p:spPr>
            <a:xfrm>
              <a:off x="9794218" y="3490900"/>
              <a:ext cx="475989" cy="45125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652D19-D7C6-46F1-9249-239A85A03028}"/>
                </a:ext>
              </a:extLst>
            </p:cNvPr>
            <p:cNvSpPr txBox="1"/>
            <p:nvPr/>
          </p:nvSpPr>
          <p:spPr>
            <a:xfrm>
              <a:off x="10270207" y="2511968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/>
                <a:t>Berat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3FA6A5-B38F-4F10-A5ED-678CD44E7780}"/>
                </a:ext>
              </a:extLst>
            </p:cNvPr>
            <p:cNvSpPr txBox="1"/>
            <p:nvPr/>
          </p:nvSpPr>
          <p:spPr>
            <a:xfrm>
              <a:off x="10270207" y="3001434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/>
                <a:t>Sedang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77F259-6606-4949-9784-D1524DF84594}"/>
                </a:ext>
              </a:extLst>
            </p:cNvPr>
            <p:cNvSpPr txBox="1"/>
            <p:nvPr/>
          </p:nvSpPr>
          <p:spPr>
            <a:xfrm>
              <a:off x="10270207" y="3541945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/>
                <a:t>Ringan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30C8F4D-E697-457F-B2D6-4A98F5AB40F8}"/>
                </a:ext>
              </a:extLst>
            </p:cNvPr>
            <p:cNvCxnSpPr>
              <a:stCxn id="13" idx="3"/>
              <a:endCxn id="22" idx="2"/>
            </p:cNvCxnSpPr>
            <p:nvPr/>
          </p:nvCxnSpPr>
          <p:spPr>
            <a:xfrm flipV="1">
              <a:off x="9194764" y="2655675"/>
              <a:ext cx="588063" cy="106564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E7BF73D-98EA-4B1F-8432-20D8422E6442}"/>
                </a:ext>
              </a:extLst>
            </p:cNvPr>
            <p:cNvCxnSpPr>
              <a:stCxn id="13" idx="3"/>
              <a:endCxn id="23" idx="2"/>
            </p:cNvCxnSpPr>
            <p:nvPr/>
          </p:nvCxnSpPr>
          <p:spPr>
            <a:xfrm flipV="1">
              <a:off x="9194764" y="3186100"/>
              <a:ext cx="599454" cy="53522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8BE98B8-932F-42D1-8336-6AA7484FA77D}"/>
                </a:ext>
              </a:extLst>
            </p:cNvPr>
            <p:cNvCxnSpPr>
              <a:stCxn id="13" idx="3"/>
              <a:endCxn id="24" idx="2"/>
            </p:cNvCxnSpPr>
            <p:nvPr/>
          </p:nvCxnSpPr>
          <p:spPr>
            <a:xfrm flipV="1">
              <a:off x="9194764" y="3716525"/>
              <a:ext cx="599454" cy="479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0449B9A-C089-4C8C-8CF9-1E9E989C7CF2}"/>
              </a:ext>
            </a:extLst>
          </p:cNvPr>
          <p:cNvSpPr txBox="1"/>
          <p:nvPr/>
        </p:nvSpPr>
        <p:spPr>
          <a:xfrm>
            <a:off x="1250235" y="4193577"/>
            <a:ext cx="174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d-ID" sz="1400" dirty="0" err="1">
                <a:latin typeface="Arial Black" panose="020B0A04020102020204" pitchFamily="34" charset="0"/>
              </a:rPr>
              <a:t>Preposesing</a:t>
            </a:r>
            <a:endParaRPr lang="id-ID" sz="1400" dirty="0">
              <a:latin typeface="Arial Black" panose="020B0A040201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E2871A-281E-4C64-8492-BE112BEB3FAD}"/>
              </a:ext>
            </a:extLst>
          </p:cNvPr>
          <p:cNvGrpSpPr/>
          <p:nvPr/>
        </p:nvGrpSpPr>
        <p:grpSpPr>
          <a:xfrm>
            <a:off x="789537" y="4639692"/>
            <a:ext cx="6725260" cy="1599672"/>
            <a:chOff x="789537" y="4639692"/>
            <a:chExt cx="6725260" cy="159967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0D5E719-41DA-4C2D-AE38-CDB27923D01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64381" y="4639692"/>
              <a:ext cx="1273831" cy="127383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EDA9260-DE32-4F7F-A4E0-FAA808035A2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66352" y="4844591"/>
              <a:ext cx="864032" cy="86403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B8618F0-2028-4C43-A742-8DB443E7EB7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858524" y="4844591"/>
              <a:ext cx="864032" cy="86403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6F57968-16EC-403B-99BD-5A5AEB628BB9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147416" y="4847740"/>
              <a:ext cx="864032" cy="86403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4FEBFB6-DC25-4965-8E54-FC59D06117D2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436308" y="4852749"/>
              <a:ext cx="864032" cy="864032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8224A4-AFDC-48E5-B1B2-838A44CD4AB6}"/>
                </a:ext>
              </a:extLst>
            </p:cNvPr>
            <p:cNvSpPr txBox="1"/>
            <p:nvPr/>
          </p:nvSpPr>
          <p:spPr>
            <a:xfrm>
              <a:off x="789537" y="5851968"/>
              <a:ext cx="140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err="1"/>
                <a:t>Input</a:t>
              </a:r>
              <a:r>
                <a:rPr lang="id-ID" dirty="0"/>
                <a:t> gambar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5AF6E4-C7C9-4FF8-9DCF-A2AFCA2A38F5}"/>
                </a:ext>
              </a:extLst>
            </p:cNvPr>
            <p:cNvSpPr txBox="1"/>
            <p:nvPr/>
          </p:nvSpPr>
          <p:spPr>
            <a:xfrm>
              <a:off x="2634389" y="5667302"/>
              <a:ext cx="682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i="1" dirty="0" err="1"/>
                <a:t>Resize</a:t>
              </a:r>
              <a:endParaRPr lang="id-ID" i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54F2D5-FAAD-42F9-9E09-B9C7C4ADE3D3}"/>
                </a:ext>
              </a:extLst>
            </p:cNvPr>
            <p:cNvSpPr txBox="1"/>
            <p:nvPr/>
          </p:nvSpPr>
          <p:spPr>
            <a:xfrm>
              <a:off x="3632338" y="5667302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i="1" dirty="0" err="1"/>
                <a:t>Binarization</a:t>
              </a:r>
              <a:endParaRPr lang="id-ID" i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B6C0D2-AF50-4DD0-AE2C-F0C5109D599B}"/>
                </a:ext>
              </a:extLst>
            </p:cNvPr>
            <p:cNvSpPr txBox="1"/>
            <p:nvPr/>
          </p:nvSpPr>
          <p:spPr>
            <a:xfrm>
              <a:off x="4977953" y="5654589"/>
              <a:ext cx="12029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i="1" dirty="0" err="1"/>
                <a:t>Morphological</a:t>
              </a:r>
              <a:r>
                <a:rPr lang="id-ID" sz="1600" i="1" dirty="0"/>
                <a:t> </a:t>
              </a:r>
            </a:p>
            <a:p>
              <a:pPr algn="ctr"/>
              <a:r>
                <a:rPr lang="id-ID" sz="1600" i="1" dirty="0" err="1"/>
                <a:t>Filtering</a:t>
              </a:r>
              <a:endParaRPr lang="id-ID" sz="1600" i="1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AED36E-153F-46F3-91BD-EDFE3EB204B6}"/>
                </a:ext>
              </a:extLst>
            </p:cNvPr>
            <p:cNvSpPr/>
            <p:nvPr/>
          </p:nvSpPr>
          <p:spPr>
            <a:xfrm>
              <a:off x="6211235" y="5652191"/>
              <a:ext cx="13035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600" i="1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Segmentation</a:t>
              </a:r>
              <a:endParaRPr lang="id-ID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5108D58-7671-4444-9194-7FF0A949E63A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 flipV="1">
              <a:off x="2138212" y="5276607"/>
              <a:ext cx="4281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5F9E6DD-3E6C-4970-9810-AA3C546938BA}"/>
                </a:ext>
              </a:extLst>
            </p:cNvPr>
            <p:cNvCxnSpPr>
              <a:stCxn id="40" idx="3"/>
              <a:endCxn id="41" idx="1"/>
            </p:cNvCxnSpPr>
            <p:nvPr/>
          </p:nvCxnSpPr>
          <p:spPr>
            <a:xfrm>
              <a:off x="3430384" y="5276607"/>
              <a:ext cx="428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115427A-6412-4D75-B402-1C4077E8A556}"/>
                </a:ext>
              </a:extLst>
            </p:cNvPr>
            <p:cNvCxnSpPr>
              <a:stCxn id="41" idx="3"/>
              <a:endCxn id="42" idx="1"/>
            </p:cNvCxnSpPr>
            <p:nvPr/>
          </p:nvCxnSpPr>
          <p:spPr>
            <a:xfrm>
              <a:off x="4722556" y="5276607"/>
              <a:ext cx="424860" cy="31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8CED62A-F6BE-4639-BDF8-C9315B52A147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6011448" y="5279756"/>
              <a:ext cx="424860" cy="50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7B0F2BD-AB28-4F80-83F8-3D55F99F7218}"/>
              </a:ext>
            </a:extLst>
          </p:cNvPr>
          <p:cNvSpPr txBox="1"/>
          <p:nvPr/>
        </p:nvSpPr>
        <p:spPr>
          <a:xfrm>
            <a:off x="7034661" y="4158713"/>
            <a:ext cx="2616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d-ID" sz="1400" dirty="0">
                <a:latin typeface="Arial Black" panose="020B0A04020102020204" pitchFamily="34" charset="0"/>
              </a:rPr>
              <a:t>Ekstraksi Fitur GLCM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685EF6-E057-4CE9-B276-3F2A2CE37E40}"/>
              </a:ext>
            </a:extLst>
          </p:cNvPr>
          <p:cNvSpPr txBox="1"/>
          <p:nvPr/>
        </p:nvSpPr>
        <p:spPr>
          <a:xfrm>
            <a:off x="9782827" y="415022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d-ID" sz="1400" dirty="0">
                <a:latin typeface="Arial Black" panose="020B0A04020102020204" pitchFamily="34" charset="0"/>
              </a:rPr>
              <a:t>Klasifikasi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53E965-D250-44F8-B3F7-E3FA18331B39}"/>
              </a:ext>
            </a:extLst>
          </p:cNvPr>
          <p:cNvSpPr/>
          <p:nvPr/>
        </p:nvSpPr>
        <p:spPr>
          <a:xfrm>
            <a:off x="7693906" y="4543622"/>
            <a:ext cx="1677207" cy="1485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i="1" dirty="0"/>
              <a:t>Energy,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i="1" dirty="0" err="1"/>
              <a:t>Contrast</a:t>
            </a:r>
            <a:r>
              <a:rPr lang="id-ID" i="1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i="1" dirty="0" err="1"/>
              <a:t>Correlation</a:t>
            </a:r>
            <a:r>
              <a:rPr lang="id-ID" i="1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i="1" dirty="0" err="1"/>
              <a:t>Homogeneity</a:t>
            </a:r>
            <a:r>
              <a:rPr lang="id-ID" i="1" dirty="0"/>
              <a:t> </a:t>
            </a: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i="1" dirty="0" err="1"/>
              <a:t>Entropy</a:t>
            </a:r>
            <a:endParaRPr lang="id-ID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F1404A-3FE6-40B8-B7C1-A51DA0162F56}"/>
              </a:ext>
            </a:extLst>
          </p:cNvPr>
          <p:cNvSpPr/>
          <p:nvPr/>
        </p:nvSpPr>
        <p:spPr>
          <a:xfrm>
            <a:off x="10153402" y="4546365"/>
            <a:ext cx="1092856" cy="1485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SVM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057BD7-D100-486C-A3A3-72EDA6A7D0A6}"/>
              </a:ext>
            </a:extLst>
          </p:cNvPr>
          <p:cNvCxnSpPr>
            <a:stCxn id="43" idx="3"/>
            <a:endCxn id="59" idx="1"/>
          </p:cNvCxnSpPr>
          <p:nvPr/>
        </p:nvCxnSpPr>
        <p:spPr>
          <a:xfrm>
            <a:off x="7300340" y="5284765"/>
            <a:ext cx="393566" cy="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317B786-EAF8-4A7D-AC31-C44273AC8C31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9371113" y="5286390"/>
            <a:ext cx="782289" cy="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32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5D881-70AA-409D-B6AA-152F4004DFC1}"/>
              </a:ext>
            </a:extLst>
          </p:cNvPr>
          <p:cNvSpPr txBox="1"/>
          <p:nvPr/>
        </p:nvSpPr>
        <p:spPr>
          <a:xfrm>
            <a:off x="757227" y="650549"/>
            <a:ext cx="6518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>
                <a:latin typeface="Arial Black" panose="020B0A04020102020204" pitchFamily="34" charset="0"/>
              </a:rPr>
              <a:t>Pengujian dengan kombinasi </a:t>
            </a:r>
            <a:r>
              <a:rPr lang="id-ID" sz="2000" i="1" dirty="0" err="1">
                <a:latin typeface="Arial Black" panose="020B0A04020102020204" pitchFamily="34" charset="0"/>
              </a:rPr>
              <a:t>cross</a:t>
            </a:r>
            <a:r>
              <a:rPr lang="id-ID" sz="2000" i="1" dirty="0">
                <a:latin typeface="Arial Black" panose="020B0A04020102020204" pitchFamily="34" charset="0"/>
              </a:rPr>
              <a:t> </a:t>
            </a:r>
            <a:r>
              <a:rPr lang="id-ID" sz="2000" i="1" dirty="0" err="1">
                <a:latin typeface="Arial Black" panose="020B0A04020102020204" pitchFamily="34" charset="0"/>
              </a:rPr>
              <a:t>validation</a:t>
            </a:r>
            <a:endParaRPr lang="id-ID" sz="28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1111EE-64F9-4984-8150-E58D4D752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59559"/>
              </p:ext>
            </p:extLst>
          </p:nvPr>
        </p:nvGraphicFramePr>
        <p:xfrm>
          <a:off x="1728592" y="1112214"/>
          <a:ext cx="870558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11">
                  <a:extLst>
                    <a:ext uri="{9D8B030D-6E8A-4147-A177-3AD203B41FA5}">
                      <a16:colId xmlns:a16="http://schemas.microsoft.com/office/drawing/2014/main" val="3163723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157861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189387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775816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830422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134835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067205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894652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7144263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9646536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46648839"/>
                    </a:ext>
                  </a:extLst>
                </a:gridCol>
                <a:gridCol w="1089948">
                  <a:extLst>
                    <a:ext uri="{9D8B030D-6E8A-4147-A177-3AD203B41FA5}">
                      <a16:colId xmlns:a16="http://schemas.microsoft.com/office/drawing/2014/main" val="119383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Kelompok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Akurasi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7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Model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K2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K4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K5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K6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K7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K8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K9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93,89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2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Model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K2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K4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K5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K6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K7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K8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K9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90,83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02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Model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K2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K4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K5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K6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K7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K8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K9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91,94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4507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Model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K2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K4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K5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K6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K7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K8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K9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95,00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867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Model 5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K2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K4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K5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K6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K7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K8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K9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98,06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37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Model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K2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K4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K5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K6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K7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K8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K9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96,94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517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Model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K2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K3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K4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K5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K6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K7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K8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K9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97,50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814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Model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K2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K4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K5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K6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K7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K8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K9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98,06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121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Model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K2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K4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K5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K6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K7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K8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K9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97,22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415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Model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K2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K4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K5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K6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K7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K8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K9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K10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9" marR="4812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96,11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876315"/>
                  </a:ext>
                </a:extLst>
              </a:tr>
              <a:tr h="370840">
                <a:tc gridSpan="11"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Rata-rata akurasi (%)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95,56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550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54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42DF37F-678A-4FC1-B11E-71ED6D830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0146"/>
              </p:ext>
            </p:extLst>
          </p:nvPr>
        </p:nvGraphicFramePr>
        <p:xfrm>
          <a:off x="914269" y="1189408"/>
          <a:ext cx="5353050" cy="282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8BDB0E-4069-4377-921E-673B306E10FF}"/>
              </a:ext>
            </a:extLst>
          </p:cNvPr>
          <p:cNvSpPr txBox="1"/>
          <p:nvPr/>
        </p:nvSpPr>
        <p:spPr>
          <a:xfrm>
            <a:off x="757227" y="650549"/>
            <a:ext cx="848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Arial Black" panose="020B0A04020102020204" pitchFamily="34" charset="0"/>
              </a:rPr>
              <a:t>Pengujian dengan kombinasi fitur ekstraksi dan sudut pada GLCM</a:t>
            </a:r>
            <a:endParaRPr lang="id-ID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6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1F272-448C-4D56-BD22-DD704AFDF217}"/>
              </a:ext>
            </a:extLst>
          </p:cNvPr>
          <p:cNvSpPr txBox="1"/>
          <p:nvPr/>
        </p:nvSpPr>
        <p:spPr>
          <a:xfrm>
            <a:off x="757227" y="650549"/>
            <a:ext cx="3479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Arial Black" panose="020B0A04020102020204" pitchFamily="34" charset="0"/>
              </a:rPr>
              <a:t>Performa Pengujian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66B74-FA80-432F-B32C-F5E67191C58F}"/>
              </a:ext>
            </a:extLst>
          </p:cNvPr>
          <p:cNvSpPr txBox="1"/>
          <p:nvPr/>
        </p:nvSpPr>
        <p:spPr>
          <a:xfrm>
            <a:off x="1122570" y="1112213"/>
            <a:ext cx="2653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d-ID" sz="1400" dirty="0">
                <a:latin typeface="Arial Black" panose="020B0A04020102020204" pitchFamily="34" charset="0"/>
              </a:rPr>
              <a:t>Pengujian data 40000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934B0-5704-4A76-961A-AD55E67ED2D5}"/>
              </a:ext>
            </a:extLst>
          </p:cNvPr>
          <p:cNvSpPr txBox="1"/>
          <p:nvPr/>
        </p:nvSpPr>
        <p:spPr>
          <a:xfrm>
            <a:off x="900233" y="3603100"/>
            <a:ext cx="512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d-ID" sz="1400" dirty="0">
                <a:latin typeface="Arial Black" panose="020B0A04020102020204" pitchFamily="34" charset="0"/>
              </a:rPr>
              <a:t>Pengujian dengan data gempa Lombok 2 Kelas (Ringan dan Berat)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5125F-35F8-407F-9F7A-AD3C2514A24E}"/>
              </a:ext>
            </a:extLst>
          </p:cNvPr>
          <p:cNvSpPr txBox="1"/>
          <p:nvPr/>
        </p:nvSpPr>
        <p:spPr>
          <a:xfrm>
            <a:off x="6167429" y="3603100"/>
            <a:ext cx="512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d-ID" sz="1400" dirty="0">
                <a:latin typeface="Arial Black" panose="020B0A04020102020204" pitchFamily="34" charset="0"/>
              </a:rPr>
              <a:t>Pengujian dengan data gempa Lombok 3 Kelas (Ringan, Sedang dan Berat)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C79C991-097A-4D92-AE36-1A80C9BC4F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571006"/>
              </p:ext>
            </p:extLst>
          </p:nvPr>
        </p:nvGraphicFramePr>
        <p:xfrm>
          <a:off x="6186608" y="4126320"/>
          <a:ext cx="527685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7FB6838-83B4-45FC-942C-E15802CC2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222904"/>
              </p:ext>
            </p:extLst>
          </p:nvPr>
        </p:nvGraphicFramePr>
        <p:xfrm>
          <a:off x="685800" y="4102100"/>
          <a:ext cx="5286375" cy="197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C78BD35-1F47-4A8D-9709-FBE4B15BEC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006195"/>
              </p:ext>
            </p:extLst>
          </p:nvPr>
        </p:nvGraphicFramePr>
        <p:xfrm>
          <a:off x="685800" y="1521307"/>
          <a:ext cx="5410200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645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2FFA9-7F15-4F6C-85B3-425E8B48E87A}"/>
              </a:ext>
            </a:extLst>
          </p:cNvPr>
          <p:cNvSpPr txBox="1"/>
          <p:nvPr/>
        </p:nvSpPr>
        <p:spPr>
          <a:xfrm>
            <a:off x="757227" y="650549"/>
            <a:ext cx="2157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Arial Black" panose="020B0A04020102020204" pitchFamily="34" charset="0"/>
              </a:rPr>
              <a:t>Kesimpulan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B1741-ABDC-4921-94AA-802AD20A1C2A}"/>
              </a:ext>
            </a:extLst>
          </p:cNvPr>
          <p:cNvSpPr txBox="1"/>
          <p:nvPr/>
        </p:nvSpPr>
        <p:spPr>
          <a:xfrm>
            <a:off x="1277655" y="1290181"/>
            <a:ext cx="90972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id-ID" dirty="0"/>
              <a:t>Metode ekstraksi fitur GLCM dengan klasifikasi SVM merupakan kombinasi yang tepat dalam mengklasifikasikan retakan (</a:t>
            </a:r>
            <a:r>
              <a:rPr lang="id-ID" i="1" dirty="0" err="1"/>
              <a:t>crack</a:t>
            </a:r>
            <a:r>
              <a:rPr lang="id-ID" dirty="0"/>
              <a:t>) pada bangunan.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id-ID" dirty="0"/>
              <a:t>Model ekstraksi fitur GLCM terbaik yang didapatkan dalam mengklasifikasikan retakan (</a:t>
            </a:r>
            <a:r>
              <a:rPr lang="id-ID" i="1" dirty="0" err="1"/>
              <a:t>crack</a:t>
            </a:r>
            <a:r>
              <a:rPr lang="id-ID" dirty="0"/>
              <a:t>) sehingga mendapatkan tingkat akurasi tinggi adalah yang pertama yaitu menggunakan kombinasi 70% banding 30% pada </a:t>
            </a:r>
            <a:r>
              <a:rPr lang="id-ID" i="1" dirty="0" err="1"/>
              <a:t>dataset</a:t>
            </a:r>
            <a:r>
              <a:rPr lang="id-ID" dirty="0"/>
              <a:t> dengan K1, K2, K3, K4, K8, K9, K10 sebagai data latih, K5, K6, K7 sebagai data uji. Selanjutnya menggunakan 5 fitur ekstraksi yaitu </a:t>
            </a:r>
            <a:r>
              <a:rPr lang="id-ID" i="1" dirty="0"/>
              <a:t>Energy, </a:t>
            </a:r>
            <a:r>
              <a:rPr lang="id-ID" i="1" dirty="0" err="1"/>
              <a:t>Contrast</a:t>
            </a:r>
            <a:r>
              <a:rPr lang="id-ID" i="1" dirty="0"/>
              <a:t>, </a:t>
            </a:r>
            <a:r>
              <a:rPr lang="id-ID" i="1" dirty="0" err="1"/>
              <a:t>Correlation</a:t>
            </a:r>
            <a:r>
              <a:rPr lang="id-ID" i="1" dirty="0"/>
              <a:t>, </a:t>
            </a:r>
            <a:r>
              <a:rPr lang="id-ID" i="1" dirty="0" err="1"/>
              <a:t>Homogeneity</a:t>
            </a:r>
            <a:r>
              <a:rPr lang="id-ID" i="1" dirty="0"/>
              <a:t> </a:t>
            </a:r>
            <a:r>
              <a:rPr lang="id-ID" dirty="0"/>
              <a:t>dan </a:t>
            </a:r>
            <a:r>
              <a:rPr lang="id-ID" i="1" dirty="0" err="1"/>
              <a:t>Entropy</a:t>
            </a:r>
            <a:r>
              <a:rPr lang="id-ID" dirty="0"/>
              <a:t>. Serta menggunakan ke empat sudut GLCM yaitu 0</a:t>
            </a:r>
            <a:r>
              <a:rPr lang="id-ID" baseline="30000" dirty="0"/>
              <a:t>0</a:t>
            </a:r>
            <a:r>
              <a:rPr lang="id-ID" dirty="0"/>
              <a:t>, 45</a:t>
            </a:r>
            <a:r>
              <a:rPr lang="id-ID" baseline="30000" dirty="0"/>
              <a:t>0</a:t>
            </a:r>
            <a:r>
              <a:rPr lang="id-ID" dirty="0"/>
              <a:t>, 90</a:t>
            </a:r>
            <a:r>
              <a:rPr lang="id-ID" baseline="30000" dirty="0"/>
              <a:t>0</a:t>
            </a:r>
            <a:r>
              <a:rPr lang="id-ID" dirty="0"/>
              <a:t>, dan 135</a:t>
            </a:r>
            <a:r>
              <a:rPr lang="id-ID" baseline="30000" dirty="0"/>
              <a:t>0</a:t>
            </a:r>
            <a:r>
              <a:rPr lang="id-ID" dirty="0"/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id-ID" dirty="0"/>
              <a:t>Performa kombinasi GLCM dengan SVM pada kasus klasifikasi retakan (</a:t>
            </a:r>
            <a:r>
              <a:rPr lang="id-ID" i="1" dirty="0" err="1"/>
              <a:t>crack</a:t>
            </a:r>
            <a:r>
              <a:rPr lang="id-ID" dirty="0"/>
              <a:t>) pada bangunan ini sudah tepat dikarenakan pada tahap pengujian menghasilkan tingkat akurasi yang cukup tinggi. Pada pengujian dengan jumlah data 40.000, didapatkan rata-rata akurasi, </a:t>
            </a:r>
            <a:r>
              <a:rPr lang="id-ID" i="1" dirty="0" err="1"/>
              <a:t>recall</a:t>
            </a:r>
            <a:r>
              <a:rPr lang="id-ID" dirty="0"/>
              <a:t> dan presisi berturut-turut 90,24%, 90,24% dan 91,5%. Sedangkan pada saat pengujian dengan menggunakan data gempa Lombok didapatkan hasil untuk 2 kelas (Berat dan Ringan) mencapai rata-rata akurasi, </a:t>
            </a:r>
            <a:r>
              <a:rPr lang="id-ID" i="1" dirty="0" err="1"/>
              <a:t>recall</a:t>
            </a:r>
            <a:r>
              <a:rPr lang="id-ID" dirty="0"/>
              <a:t> dan presisi berturut-turut 94,44%, 94,44% dan 95%. Serta untuk 3 kelas (Berat, Sedang dan Ringan) mencapai rata-rata akurasi, </a:t>
            </a:r>
            <a:r>
              <a:rPr lang="id-ID" i="1" dirty="0" err="1"/>
              <a:t>recall</a:t>
            </a:r>
            <a:r>
              <a:rPr lang="id-ID" dirty="0"/>
              <a:t> dan presisi berturut-turut 81,48%, 81,48% dan 88,09%.</a:t>
            </a:r>
          </a:p>
        </p:txBody>
      </p:sp>
    </p:spTree>
    <p:extLst>
      <p:ext uri="{BB962C8B-B14F-4D97-AF65-F5344CB8AC3E}">
        <p14:creationId xmlns:p14="http://schemas.microsoft.com/office/powerpoint/2010/main" val="3468815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501</TotalTime>
  <Words>608</Words>
  <Application>Microsoft Office PowerPoint</Application>
  <PresentationFormat>Widescreen</PresentationFormat>
  <Paragraphs>199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Bebas Neue</vt:lpstr>
      <vt:lpstr>Calibri</vt:lpstr>
      <vt:lpstr>Courier New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chaerussulton@gmail.com</dc:creator>
  <cp:lastModifiedBy>chaerussulton@gmail.com</cp:lastModifiedBy>
  <cp:revision>19</cp:revision>
  <dcterms:created xsi:type="dcterms:W3CDTF">2019-05-06T09:04:09Z</dcterms:created>
  <dcterms:modified xsi:type="dcterms:W3CDTF">2019-05-07T08:32:30Z</dcterms:modified>
</cp:coreProperties>
</file>