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"/>
  </p:notesMasterIdLst>
  <p:sldIdLst>
    <p:sldId id="313" r:id="rId2"/>
  </p:sldIdLst>
  <p:sldSz cx="9601200" cy="12801600" type="A3"/>
  <p:notesSz cx="6858000" cy="9144000"/>
  <p:embeddedFontLst>
    <p:embeddedFont>
      <p:font typeface="Arial Rounded MT Bold" panose="020F0704030504030204" pitchFamily="34" charset="0"/>
      <p:regular r:id="rId4"/>
    </p:embeddedFont>
    <p:embeddedFont>
      <p:font typeface="Arvo" panose="020B0604020202020204" charset="0"/>
      <p:regular r:id="rId5"/>
      <p:bold r:id="rId6"/>
      <p:italic r:id="rId7"/>
      <p:boldItalic r:id="rId8"/>
    </p:embeddedFont>
    <p:embeddedFont>
      <p:font typeface="Open Sans Semibold" panose="020B0706030804020204" pitchFamily="34" charset="0"/>
      <p:bold r:id="rId9"/>
      <p:boldItalic r:id="rId10"/>
    </p:embeddedFont>
    <p:embeddedFont>
      <p:font typeface="Roboto Condensed" panose="020B0604020202020204" charset="0"/>
      <p:regular r:id="rId11"/>
      <p:bold r:id="rId12"/>
      <p:italic r:id="rId13"/>
      <p:boldItalic r:id="rId14"/>
    </p:embeddedFont>
    <p:embeddedFont>
      <p:font typeface="Roboto Condensed Light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19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19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19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19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19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19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19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19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19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795"/>
    <a:srgbClr val="FF9800"/>
    <a:srgbClr val="FEF4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03AA81-AAA6-4EAF-94DD-26F8058A4202}">
  <a:tblStyle styleId="{A403AA81-AAA6-4EAF-94DD-26F8058A4202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0" autoAdjust="0"/>
    <p:restoredTop sz="91897" autoAdjust="0"/>
  </p:normalViewPr>
  <p:slideViewPr>
    <p:cSldViewPr snapToGrid="0">
      <p:cViewPr>
        <p:scale>
          <a:sx n="75" d="100"/>
          <a:sy n="75" d="100"/>
        </p:scale>
        <p:origin x="744" y="-26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font" Target="fonts/font15.fntdata"/><Relationship Id="rId3" Type="http://schemas.openxmlformats.org/officeDocument/2006/relationships/notesMaster" Target="notesMasters/notesMaster1.xml"/><Relationship Id="rId21" Type="http://schemas.openxmlformats.org/officeDocument/2006/relationships/theme" Target="theme/theme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360 data</c:v>
                </c:pt>
              </c:strCache>
            </c:strRef>
          </c:tx>
          <c:spPr>
            <a:solidFill>
              <a:schemeClr val="accent6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0*</c:v>
                </c:pt>
                <c:pt idx="1">
                  <c:v>45*</c:v>
                </c:pt>
                <c:pt idx="2">
                  <c:v>90*</c:v>
                </c:pt>
                <c:pt idx="3">
                  <c:v>135*</c:v>
                </c:pt>
                <c:pt idx="4">
                  <c:v>Semua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94.44</c:v>
                </c:pt>
                <c:pt idx="1">
                  <c:v>97.78</c:v>
                </c:pt>
                <c:pt idx="2">
                  <c:v>97.5</c:v>
                </c:pt>
                <c:pt idx="3">
                  <c:v>97.5</c:v>
                </c:pt>
                <c:pt idx="4">
                  <c:v>98.06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25-46F9-A65A-F30F7373414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1440 data</c:v>
                </c:pt>
              </c:strCache>
            </c:strRef>
          </c:tx>
          <c:spPr>
            <a:solidFill>
              <a:schemeClr val="accent6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0*</c:v>
                </c:pt>
                <c:pt idx="1">
                  <c:v>45*</c:v>
                </c:pt>
                <c:pt idx="2">
                  <c:v>90*</c:v>
                </c:pt>
                <c:pt idx="3">
                  <c:v>135*</c:v>
                </c:pt>
                <c:pt idx="4">
                  <c:v>Semua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95</c:v>
                </c:pt>
                <c:pt idx="1">
                  <c:v>96.46</c:v>
                </c:pt>
                <c:pt idx="2">
                  <c:v>94.44</c:v>
                </c:pt>
                <c:pt idx="3">
                  <c:v>96.5</c:v>
                </c:pt>
                <c:pt idx="4">
                  <c:v>97.01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25-46F9-A65A-F30F7373414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99474159"/>
        <c:axId val="1301572943"/>
      </c:barChart>
      <c:catAx>
        <c:axId val="12994741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d-ID"/>
                  <a:t>Sudut GLCM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301572943"/>
        <c:crosses val="autoZero"/>
        <c:auto val="1"/>
        <c:lblAlgn val="ctr"/>
        <c:lblOffset val="100"/>
        <c:noMultiLvlLbl val="0"/>
      </c:catAx>
      <c:valAx>
        <c:axId val="1301572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d-ID"/>
                  <a:t>Akurasi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2994741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1366545221401499E-2"/>
          <c:y val="0.76039214875364336"/>
          <c:w val="0.31474032483837228"/>
          <c:h val="9.943869095307664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/>
      </a:pPr>
      <a:endParaRPr lang="id-ID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922361850977262"/>
          <c:y val="6.4327485380116955E-2"/>
          <c:w val="0.81824917562338972"/>
          <c:h val="0.677124372611318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Akurasi</c:v>
                </c:pt>
              </c:strCache>
            </c:strRef>
          </c:tx>
          <c:spPr>
            <a:solidFill>
              <a:schemeClr val="accent6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-1.1737089201877934E-2"/>
                  <c:y val="-2.339181286549707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03A-42E9-A6DA-9A44A05E6CB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Retak</c:v>
                </c:pt>
                <c:pt idx="1">
                  <c:v>Non Retak</c:v>
                </c:pt>
                <c:pt idx="2">
                  <c:v>Rata-Rata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81.5</c:v>
                </c:pt>
                <c:pt idx="1">
                  <c:v>98.98</c:v>
                </c:pt>
                <c:pt idx="2">
                  <c:v>90.240000000000009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3A-42E9-A6DA-9A44A05E6CB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1.1737089201877934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03A-42E9-A6DA-9A44A05E6CB1}"/>
                </c:ext>
              </c:extLst>
            </c:dLbl>
            <c:dLbl>
              <c:idx val="2"/>
              <c:layout>
                <c:manualLayout>
                  <c:x val="0"/>
                  <c:y val="-2.339181286549707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03A-42E9-A6DA-9A44A05E6CB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Retak</c:v>
                </c:pt>
                <c:pt idx="1">
                  <c:v>Non Retak</c:v>
                </c:pt>
                <c:pt idx="2">
                  <c:v>Rata-Rata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81.5</c:v>
                </c:pt>
                <c:pt idx="1">
                  <c:v>98.98</c:v>
                </c:pt>
                <c:pt idx="2">
                  <c:v>90.240000000000009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03A-42E9-A6DA-9A44A05E6CB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Presisi</c:v>
                </c:pt>
              </c:strCache>
            </c:strRef>
          </c:tx>
          <c:spPr>
            <a:solidFill>
              <a:schemeClr val="accent6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4.6948356807511738E-3"/>
                  <c:y val="-2.6802809280042091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03A-42E9-A6DA-9A44A05E6CB1}"/>
                </c:ext>
              </c:extLst>
            </c:dLbl>
            <c:dLbl>
              <c:idx val="2"/>
              <c:layout>
                <c:manualLayout>
                  <c:x val="1.4084507042253521E-2"/>
                  <c:y val="-2.339181286549707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03A-42E9-A6DA-9A44A05E6CB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Retak</c:v>
                </c:pt>
                <c:pt idx="1">
                  <c:v>Non Retak</c:v>
                </c:pt>
                <c:pt idx="2">
                  <c:v>Rata-Rata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98.76</c:v>
                </c:pt>
                <c:pt idx="1">
                  <c:v>84.25</c:v>
                </c:pt>
                <c:pt idx="2" formatCode="0.00">
                  <c:v>91.504999999999995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03A-42E9-A6DA-9A44A05E6CB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94194432"/>
        <c:axId val="197565184"/>
      </c:barChart>
      <c:catAx>
        <c:axId val="1941944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7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d-ID"/>
                  <a:t>Kelas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</c:title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97565184"/>
        <c:crosses val="autoZero"/>
        <c:auto val="1"/>
        <c:lblAlgn val="ctr"/>
        <c:lblOffset val="100"/>
        <c:noMultiLvlLbl val="0"/>
      </c:catAx>
      <c:valAx>
        <c:axId val="197565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tint val="75000"/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7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d-ID"/>
                  <a:t>Persentase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7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94194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0653017534907722"/>
          <c:y val="0.83514804070543802"/>
          <c:w val="0.33009785096191657"/>
          <c:h val="0.118068333563567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700"/>
      </a:pPr>
      <a:endParaRPr lang="id-ID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399245136722113"/>
          <c:y val="5.2856482353804718E-2"/>
          <c:w val="0.83878101778933334"/>
          <c:h val="0.7475550613616778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Akurasi</c:v>
                </c:pt>
              </c:strCache>
            </c:strRef>
          </c:tx>
          <c:spPr>
            <a:solidFill>
              <a:schemeClr val="accent6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2012012012012012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632-4FA5-9754-3D2DE8166309}"/>
                </c:ext>
              </c:extLst>
            </c:dLbl>
            <c:dLbl>
              <c:idx val="2"/>
              <c:layout>
                <c:manualLayout>
                  <c:x val="-1.6816816816816817E-2"/>
                  <c:y val="2.9521934859176797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632-4FA5-9754-3D2DE816630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shade val="95000"/>
                          <a:satMod val="10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Berat</c:v>
                </c:pt>
                <c:pt idx="1">
                  <c:v>Ringan</c:v>
                </c:pt>
                <c:pt idx="2">
                  <c:v>Rata-Rata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88.89</c:v>
                </c:pt>
                <c:pt idx="1">
                  <c:v>100</c:v>
                </c:pt>
                <c:pt idx="2">
                  <c:v>94.44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632-4FA5-9754-3D2DE816630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shade val="95000"/>
                          <a:satMod val="10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Berat</c:v>
                </c:pt>
                <c:pt idx="1">
                  <c:v>Ringan</c:v>
                </c:pt>
                <c:pt idx="2">
                  <c:v>Rata-Rata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88.89</c:v>
                </c:pt>
                <c:pt idx="1">
                  <c:v>100</c:v>
                </c:pt>
                <c:pt idx="2" formatCode="0.00">
                  <c:v>94.444999999999993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632-4FA5-9754-3D2DE816630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Presisi</c:v>
                </c:pt>
              </c:strCache>
            </c:strRef>
          </c:tx>
          <c:spPr>
            <a:solidFill>
              <a:schemeClr val="accent6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7.2072072072072073E-3"/>
                  <c:y val="-2.9521934859176797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632-4FA5-9754-3D2DE816630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shade val="95000"/>
                          <a:satMod val="10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Berat</c:v>
                </c:pt>
                <c:pt idx="1">
                  <c:v>Ringan</c:v>
                </c:pt>
                <c:pt idx="2">
                  <c:v>Rata-Rata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100</c:v>
                </c:pt>
                <c:pt idx="1">
                  <c:v>90</c:v>
                </c:pt>
                <c:pt idx="2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632-4FA5-9754-3D2DE816630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94497536"/>
        <c:axId val="201286208"/>
      </c:barChart>
      <c:catAx>
        <c:axId val="1944975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7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d-ID"/>
                  <a:t>Kelas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</c:title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201286208"/>
        <c:crosses val="autoZero"/>
        <c:auto val="1"/>
        <c:lblAlgn val="ctr"/>
        <c:lblOffset val="100"/>
        <c:noMultiLvlLbl val="0"/>
      </c:catAx>
      <c:valAx>
        <c:axId val="201286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tint val="75000"/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7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d-ID"/>
                  <a:t>Persentase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7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94497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9.2589123625376135E-2"/>
          <c:y val="0.91620823966299092"/>
          <c:w val="0.33124856152960946"/>
          <c:h val="8.37915338817311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700"/>
      </a:pPr>
      <a:endParaRPr lang="id-ID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235854373584528"/>
          <c:y val="6.5476190476190479E-2"/>
          <c:w val="0.88428579773032334"/>
          <c:h val="0.704801274840644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Akurasi</c:v>
                </c:pt>
              </c:strCache>
            </c:strRef>
          </c:tx>
          <c:spPr>
            <a:solidFill>
              <a:schemeClr val="accent6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9253910950661854E-2"/>
                  <c:y val="2.380952380952375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534-4F8D-BF7F-495FBD37FE17}"/>
                </c:ext>
              </c:extLst>
            </c:dLbl>
            <c:dLbl>
              <c:idx val="2"/>
              <c:layout>
                <c:manualLayout>
                  <c:x val="-3.1287605294825598E-2"/>
                  <c:y val="-2.7281430874328556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534-4F8D-BF7F-495FBD37FE17}"/>
                </c:ext>
              </c:extLst>
            </c:dLbl>
            <c:dLbl>
              <c:idx val="3"/>
              <c:layout>
                <c:manualLayout>
                  <c:x val="-2.4067388688327317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534-4F8D-BF7F-495FBD37FE1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shade val="95000"/>
                          <a:satMod val="10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Berat</c:v>
                </c:pt>
                <c:pt idx="1">
                  <c:v>Sedang</c:v>
                </c:pt>
                <c:pt idx="2">
                  <c:v>Ringan</c:v>
                </c:pt>
                <c:pt idx="3">
                  <c:v>Rata-Rata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66.67</c:v>
                </c:pt>
                <c:pt idx="1">
                  <c:v>100</c:v>
                </c:pt>
                <c:pt idx="2">
                  <c:v>77.78</c:v>
                </c:pt>
                <c:pt idx="3" formatCode="0.00">
                  <c:v>81.483333333333334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534-4F8D-BF7F-495FBD37FE1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2.380952380952375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534-4F8D-BF7F-495FBD37FE17}"/>
                </c:ext>
              </c:extLst>
            </c:dLbl>
            <c:dLbl>
              <c:idx val="2"/>
              <c:layout>
                <c:manualLayout>
                  <c:x val="-7.2202166064981952E-3"/>
                  <c:y val="-2.7281430874328556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534-4F8D-BF7F-495FBD37FE1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shade val="95000"/>
                          <a:satMod val="10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Berat</c:v>
                </c:pt>
                <c:pt idx="1">
                  <c:v>Sedang</c:v>
                </c:pt>
                <c:pt idx="2">
                  <c:v>Ringan</c:v>
                </c:pt>
                <c:pt idx="3">
                  <c:v>Rata-Rata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66.67</c:v>
                </c:pt>
                <c:pt idx="1">
                  <c:v>100</c:v>
                </c:pt>
                <c:pt idx="2">
                  <c:v>77.78</c:v>
                </c:pt>
                <c:pt idx="3" formatCode="0.00">
                  <c:v>81.483333333333334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534-4F8D-BF7F-495FBD37FE1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Presisi</c:v>
                </c:pt>
              </c:strCache>
            </c:strRef>
          </c:tx>
          <c:spPr>
            <a:solidFill>
              <a:schemeClr val="accent6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1.444043321299639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534-4F8D-BF7F-495FBD37FE17}"/>
                </c:ext>
              </c:extLst>
            </c:dLbl>
            <c:dLbl>
              <c:idx val="3"/>
              <c:layout>
                <c:manualLayout>
                  <c:x val="1.2033694344163659E-2"/>
                  <c:y val="-3.571428571428571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534-4F8D-BF7F-495FBD37FE1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Berat</c:v>
                </c:pt>
                <c:pt idx="1">
                  <c:v>Sedang</c:v>
                </c:pt>
                <c:pt idx="2">
                  <c:v>Ringan</c:v>
                </c:pt>
                <c:pt idx="3">
                  <c:v>Rata-Rata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100</c:v>
                </c:pt>
                <c:pt idx="1">
                  <c:v>64.28</c:v>
                </c:pt>
                <c:pt idx="2">
                  <c:v>100</c:v>
                </c:pt>
                <c:pt idx="3" formatCode="0.00">
                  <c:v>88.09333333333332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1534-4F8D-BF7F-495FBD37FE1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95216896"/>
        <c:axId val="201287936"/>
      </c:barChart>
      <c:catAx>
        <c:axId val="1952168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7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d-ID"/>
                  <a:t>Kelas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</c:title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201287936"/>
        <c:crosses val="autoZero"/>
        <c:auto val="1"/>
        <c:lblAlgn val="ctr"/>
        <c:lblOffset val="100"/>
        <c:noMultiLvlLbl val="0"/>
      </c:catAx>
      <c:valAx>
        <c:axId val="201287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tint val="75000"/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7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d-ID"/>
                  <a:t>Persentase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7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95216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9.5961049284423408E-2"/>
          <c:y val="0.9189716910386202"/>
          <c:w val="0.26393786608357023"/>
          <c:h val="7.2770434945631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700"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1433779" rtl="0" eaLnBrk="1" latinLnBrk="0" hangingPunct="1">
      <a:defRPr sz="1882" kern="1200">
        <a:solidFill>
          <a:schemeClr val="tx1"/>
        </a:solidFill>
        <a:latin typeface="+mn-lt"/>
        <a:ea typeface="+mn-ea"/>
        <a:cs typeface="+mn-cs"/>
      </a:defRPr>
    </a:lvl1pPr>
    <a:lvl2pPr marL="716890" algn="l" defTabSz="1433779" rtl="0" eaLnBrk="1" latinLnBrk="0" hangingPunct="1">
      <a:defRPr sz="1882" kern="1200">
        <a:solidFill>
          <a:schemeClr val="tx1"/>
        </a:solidFill>
        <a:latin typeface="+mn-lt"/>
        <a:ea typeface="+mn-ea"/>
        <a:cs typeface="+mn-cs"/>
      </a:defRPr>
    </a:lvl2pPr>
    <a:lvl3pPr marL="1433779" algn="l" defTabSz="1433779" rtl="0" eaLnBrk="1" latinLnBrk="0" hangingPunct="1">
      <a:defRPr sz="1882" kern="1200">
        <a:solidFill>
          <a:schemeClr val="tx1"/>
        </a:solidFill>
        <a:latin typeface="+mn-lt"/>
        <a:ea typeface="+mn-ea"/>
        <a:cs typeface="+mn-cs"/>
      </a:defRPr>
    </a:lvl3pPr>
    <a:lvl4pPr marL="2150669" algn="l" defTabSz="1433779" rtl="0" eaLnBrk="1" latinLnBrk="0" hangingPunct="1">
      <a:defRPr sz="1882" kern="1200">
        <a:solidFill>
          <a:schemeClr val="tx1"/>
        </a:solidFill>
        <a:latin typeface="+mn-lt"/>
        <a:ea typeface="+mn-ea"/>
        <a:cs typeface="+mn-cs"/>
      </a:defRPr>
    </a:lvl4pPr>
    <a:lvl5pPr marL="2867558" algn="l" defTabSz="1433779" rtl="0" eaLnBrk="1" latinLnBrk="0" hangingPunct="1">
      <a:defRPr sz="1882" kern="1200">
        <a:solidFill>
          <a:schemeClr val="tx1"/>
        </a:solidFill>
        <a:latin typeface="+mn-lt"/>
        <a:ea typeface="+mn-ea"/>
        <a:cs typeface="+mn-cs"/>
      </a:defRPr>
    </a:lvl5pPr>
    <a:lvl6pPr marL="3584448" algn="l" defTabSz="1433779" rtl="0" eaLnBrk="1" latinLnBrk="0" hangingPunct="1">
      <a:defRPr sz="1882" kern="1200">
        <a:solidFill>
          <a:schemeClr val="tx1"/>
        </a:solidFill>
        <a:latin typeface="+mn-lt"/>
        <a:ea typeface="+mn-ea"/>
        <a:cs typeface="+mn-cs"/>
      </a:defRPr>
    </a:lvl6pPr>
    <a:lvl7pPr marL="4301338" algn="l" defTabSz="1433779" rtl="0" eaLnBrk="1" latinLnBrk="0" hangingPunct="1">
      <a:defRPr sz="1882" kern="1200">
        <a:solidFill>
          <a:schemeClr val="tx1"/>
        </a:solidFill>
        <a:latin typeface="+mn-lt"/>
        <a:ea typeface="+mn-ea"/>
        <a:cs typeface="+mn-cs"/>
      </a:defRPr>
    </a:lvl7pPr>
    <a:lvl8pPr marL="5018227" algn="l" defTabSz="1433779" rtl="0" eaLnBrk="1" latinLnBrk="0" hangingPunct="1">
      <a:defRPr sz="1882" kern="1200">
        <a:solidFill>
          <a:schemeClr val="tx1"/>
        </a:solidFill>
        <a:latin typeface="+mn-lt"/>
        <a:ea typeface="+mn-ea"/>
        <a:cs typeface="+mn-cs"/>
      </a:defRPr>
    </a:lvl8pPr>
    <a:lvl9pPr marL="5735117" algn="l" defTabSz="1433779" rtl="0" eaLnBrk="1" latinLnBrk="0" hangingPunct="1">
      <a:defRPr sz="188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0037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3" y="-121980"/>
            <a:ext cx="8746214" cy="1635421"/>
            <a:chOff x="-3" y="-86296"/>
            <a:chExt cx="7072430" cy="1156590"/>
          </a:xfrm>
        </p:grpSpPr>
        <p:sp>
          <p:nvSpPr>
            <p:cNvPr id="83" name="Shape 83"/>
            <p:cNvSpPr/>
            <p:nvPr/>
          </p:nvSpPr>
          <p:spPr>
            <a:xfrm>
              <a:off x="6292649" y="-86296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2305" baseline="-250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2" y="41"/>
              <a:ext cx="6756164" cy="1070253"/>
              <a:chOff x="-2168137" y="659218"/>
              <a:chExt cx="8650669" cy="1370363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7" y="659218"/>
                <a:ext cx="6958200" cy="1370363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2305" baseline="-250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32" y="659218"/>
                <a:ext cx="1699500" cy="1370356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2305" baseline="-250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3" y="168278"/>
              <a:ext cx="7072430" cy="771742"/>
              <a:chOff x="-9092084" y="798540"/>
              <a:chExt cx="15574608" cy="1699504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798540"/>
                <a:ext cx="13882199" cy="1699496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2305" baseline="-250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4" y="798549"/>
                <a:ext cx="1699500" cy="1699495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2305" baseline="-250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193252" y="625641"/>
            <a:ext cx="7598573" cy="887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193252" y="1751325"/>
            <a:ext cx="4499064" cy="913021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100"/>
            </a:lvl1pPr>
            <a:lvl2pPr lvl="1">
              <a:spcBef>
                <a:spcPts val="0"/>
              </a:spcBef>
              <a:buSzPct val="100000"/>
              <a:defRPr sz="2100"/>
            </a:lvl2pPr>
            <a:lvl3pPr lvl="2">
              <a:spcBef>
                <a:spcPts val="0"/>
              </a:spcBef>
              <a:buSzPct val="100000"/>
              <a:defRPr sz="2100"/>
            </a:lvl3pPr>
            <a:lvl4pPr lvl="3">
              <a:spcBef>
                <a:spcPts val="0"/>
              </a:spcBef>
              <a:buSzPct val="100000"/>
              <a:defRPr sz="2100"/>
            </a:lvl4pPr>
            <a:lvl5pPr lvl="4">
              <a:spcBef>
                <a:spcPts val="0"/>
              </a:spcBef>
              <a:buSzPct val="100000"/>
              <a:defRPr sz="2100"/>
            </a:lvl5pPr>
            <a:lvl6pPr lvl="5">
              <a:spcBef>
                <a:spcPts val="0"/>
              </a:spcBef>
              <a:buSzPct val="100000"/>
              <a:defRPr sz="2100"/>
            </a:lvl6pPr>
            <a:lvl7pPr lvl="6">
              <a:spcBef>
                <a:spcPts val="0"/>
              </a:spcBef>
              <a:buSzPct val="100000"/>
              <a:defRPr sz="2100"/>
            </a:lvl7pPr>
            <a:lvl8pPr lvl="7">
              <a:spcBef>
                <a:spcPts val="0"/>
              </a:spcBef>
              <a:buSzPct val="100000"/>
              <a:defRPr sz="2100"/>
            </a:lvl8pPr>
            <a:lvl9pPr lvl="8">
              <a:spcBef>
                <a:spcPts val="0"/>
              </a:spcBef>
              <a:buSzPct val="100000"/>
              <a:defRPr sz="2100"/>
            </a:lvl9pPr>
          </a:lstStyle>
          <a:p>
            <a:endParaRPr dirty="0"/>
          </a:p>
        </p:txBody>
      </p:sp>
      <p:sp>
        <p:nvSpPr>
          <p:cNvPr id="22" name="Shape 99">
            <a:extLst>
              <a:ext uri="{FF2B5EF4-FFF2-40B4-BE49-F238E27FC236}">
                <a16:creationId xmlns:a16="http://schemas.microsoft.com/office/drawing/2014/main" id="{D84C6E41-66A2-4A12-B6FF-7EF87BC4E16A}"/>
              </a:ext>
            </a:extLst>
          </p:cNvPr>
          <p:cNvSpPr txBox="1">
            <a:spLocks noGrp="1"/>
          </p:cNvSpPr>
          <p:nvPr>
            <p:ph type="body" idx="13"/>
          </p:nvPr>
        </p:nvSpPr>
        <p:spPr>
          <a:xfrm>
            <a:off x="4908884" y="1751320"/>
            <a:ext cx="4499064" cy="9133891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100"/>
            </a:lvl1pPr>
            <a:lvl2pPr lvl="1">
              <a:spcBef>
                <a:spcPts val="0"/>
              </a:spcBef>
              <a:buSzPct val="100000"/>
              <a:defRPr sz="2100"/>
            </a:lvl2pPr>
            <a:lvl3pPr lvl="2">
              <a:spcBef>
                <a:spcPts val="0"/>
              </a:spcBef>
              <a:buSzPct val="100000"/>
              <a:defRPr sz="2100"/>
            </a:lvl3pPr>
            <a:lvl4pPr lvl="3">
              <a:spcBef>
                <a:spcPts val="0"/>
              </a:spcBef>
              <a:buSzPct val="100000"/>
              <a:defRPr sz="2100"/>
            </a:lvl4pPr>
            <a:lvl5pPr lvl="4">
              <a:spcBef>
                <a:spcPts val="0"/>
              </a:spcBef>
              <a:buSzPct val="100000"/>
              <a:defRPr sz="2100"/>
            </a:lvl5pPr>
            <a:lvl6pPr lvl="5">
              <a:spcBef>
                <a:spcPts val="0"/>
              </a:spcBef>
              <a:buSzPct val="100000"/>
              <a:defRPr sz="2100"/>
            </a:lvl6pPr>
            <a:lvl7pPr lvl="6">
              <a:spcBef>
                <a:spcPts val="0"/>
              </a:spcBef>
              <a:buSzPct val="100000"/>
              <a:defRPr sz="2100"/>
            </a:lvl7pPr>
            <a:lvl8pPr lvl="7">
              <a:spcBef>
                <a:spcPts val="0"/>
              </a:spcBef>
              <a:buSzPct val="100000"/>
              <a:defRPr sz="2100"/>
            </a:lvl8pPr>
            <a:lvl9pPr lvl="8">
              <a:spcBef>
                <a:spcPts val="0"/>
              </a:spcBef>
              <a:buSzPct val="100000"/>
              <a:defRPr sz="2100"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54989" y="977075"/>
            <a:ext cx="5521320" cy="1906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54989" y="3303627"/>
            <a:ext cx="6439230" cy="7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998900" y="11539734"/>
            <a:ext cx="1561770" cy="7854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260" b="1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pPr algn="r"/>
              <a:t>‹#›</a:t>
            </a:fld>
            <a:endParaRPr lang="en" sz="126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hart" Target="../charts/chart1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chart" Target="../charts/chart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chart" Target="../charts/chart3.xml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63">
            <a:extLst>
              <a:ext uri="{FF2B5EF4-FFF2-40B4-BE49-F238E27FC236}">
                <a16:creationId xmlns:a16="http://schemas.microsoft.com/office/drawing/2014/main" id="{34AAAD5A-0CA1-42AE-9B64-5EA5788E7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11" y="2134663"/>
            <a:ext cx="978532" cy="910579"/>
          </a:xfrm>
          <a:prstGeom prst="rect">
            <a:avLst/>
          </a:prstGeom>
        </p:spPr>
      </p:pic>
      <p:sp>
        <p:nvSpPr>
          <p:cNvPr id="300" name="Rectangle: Rounded Corners 299">
            <a:extLst>
              <a:ext uri="{FF2B5EF4-FFF2-40B4-BE49-F238E27FC236}">
                <a16:creationId xmlns:a16="http://schemas.microsoft.com/office/drawing/2014/main" id="{24346D6A-7730-4D82-87D4-10B6A6BB830E}"/>
              </a:ext>
            </a:extLst>
          </p:cNvPr>
          <p:cNvSpPr/>
          <p:nvPr/>
        </p:nvSpPr>
        <p:spPr>
          <a:xfrm rot="16200000">
            <a:off x="1605459" y="7128074"/>
            <a:ext cx="1989076" cy="4579471"/>
          </a:xfrm>
          <a:prstGeom prst="roundRect">
            <a:avLst/>
          </a:prstGeom>
          <a:solidFill>
            <a:srgbClr val="FEF4CE"/>
          </a:solidFill>
          <a:ln>
            <a:solidFill>
              <a:srgbClr val="FF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4" name="Rectangle: Rounded Corners 233">
            <a:extLst>
              <a:ext uri="{FF2B5EF4-FFF2-40B4-BE49-F238E27FC236}">
                <a16:creationId xmlns:a16="http://schemas.microsoft.com/office/drawing/2014/main" id="{9EB5A700-D800-4774-B832-BB16A2D8763A}"/>
              </a:ext>
            </a:extLst>
          </p:cNvPr>
          <p:cNvSpPr/>
          <p:nvPr/>
        </p:nvSpPr>
        <p:spPr>
          <a:xfrm rot="16200000">
            <a:off x="2058394" y="4491841"/>
            <a:ext cx="1020355" cy="4642321"/>
          </a:xfrm>
          <a:prstGeom prst="roundRect">
            <a:avLst/>
          </a:prstGeom>
          <a:solidFill>
            <a:srgbClr val="FEF4CE"/>
          </a:solidFill>
          <a:ln>
            <a:solidFill>
              <a:srgbClr val="FF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7B606EA-ED5E-4202-BC24-706002DE6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699" y="396034"/>
            <a:ext cx="759255" cy="7820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AED4CB1-586B-4698-A306-5511F1AB11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5866" y="411191"/>
            <a:ext cx="759255" cy="759255"/>
          </a:xfrm>
          <a:prstGeom prst="rect">
            <a:avLst/>
          </a:prstGeom>
        </p:spPr>
      </p:pic>
      <p:sp>
        <p:nvSpPr>
          <p:cNvPr id="22" name="Shape 184">
            <a:extLst>
              <a:ext uri="{FF2B5EF4-FFF2-40B4-BE49-F238E27FC236}">
                <a16:creationId xmlns:a16="http://schemas.microsoft.com/office/drawing/2014/main" id="{89B6F284-CD27-4FFB-BB70-FE87CFB39CF4}"/>
              </a:ext>
            </a:extLst>
          </p:cNvPr>
          <p:cNvSpPr txBox="1">
            <a:spLocks/>
          </p:cNvSpPr>
          <p:nvPr/>
        </p:nvSpPr>
        <p:spPr>
          <a:xfrm>
            <a:off x="880913" y="388414"/>
            <a:ext cx="6174953" cy="60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id-ID" sz="1600" b="0" dirty="0"/>
              <a:t>Klasifikasi Retakan (</a:t>
            </a:r>
            <a:r>
              <a:rPr lang="id-ID" sz="1600" b="0" i="1" dirty="0" err="1"/>
              <a:t>Crack</a:t>
            </a:r>
            <a:r>
              <a:rPr lang="id-ID" sz="1600" b="0" dirty="0"/>
              <a:t>) pada Bangunan dengan Analisa Citra </a:t>
            </a:r>
          </a:p>
          <a:p>
            <a:pPr algn="ctr"/>
            <a:r>
              <a:rPr lang="id-ID" sz="1600" b="0" dirty="0"/>
              <a:t>Menggunakan Metode GLCM dan Klasifikasi SVM</a:t>
            </a:r>
            <a:endParaRPr lang="en" sz="1600" dirty="0"/>
          </a:p>
        </p:txBody>
      </p:sp>
      <p:sp>
        <p:nvSpPr>
          <p:cNvPr id="24" name="Shape 221">
            <a:extLst>
              <a:ext uri="{FF2B5EF4-FFF2-40B4-BE49-F238E27FC236}">
                <a16:creationId xmlns:a16="http://schemas.microsoft.com/office/drawing/2014/main" id="{DE8FD265-DA01-4DFE-97CF-2CCC2A005832}"/>
              </a:ext>
            </a:extLst>
          </p:cNvPr>
          <p:cNvSpPr txBox="1">
            <a:spLocks/>
          </p:cNvSpPr>
          <p:nvPr/>
        </p:nvSpPr>
        <p:spPr>
          <a:xfrm>
            <a:off x="880913" y="889936"/>
            <a:ext cx="6174953" cy="3733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id-ID" sz="1000" b="0" dirty="0" err="1">
                <a:solidFill>
                  <a:schemeClr val="bg1"/>
                </a:solidFill>
                <a:latin typeface="Roboto"/>
                <a:ea typeface="Bebas Neue" charset="0"/>
                <a:cs typeface="Bebas Neue" charset="0"/>
              </a:rPr>
              <a:t>Chaerus</a:t>
            </a:r>
            <a:r>
              <a:rPr lang="id-ID" sz="1000" b="0" dirty="0">
                <a:solidFill>
                  <a:schemeClr val="bg1"/>
                </a:solidFill>
                <a:latin typeface="Roboto"/>
                <a:ea typeface="Bebas Neue" charset="0"/>
                <a:cs typeface="Bebas Neue" charset="0"/>
              </a:rPr>
              <a:t> Sulton </a:t>
            </a:r>
            <a:r>
              <a:rPr lang="id-ID" sz="1000" b="0" dirty="0">
                <a:solidFill>
                  <a:schemeClr val="bg1"/>
                </a:solidFill>
                <a:latin typeface="Times New Roman" panose="02020603050405020304" pitchFamily="18" charset="0"/>
                <a:ea typeface="Bebas Neue" charset="0"/>
                <a:cs typeface="Times New Roman" panose="02020603050405020304" pitchFamily="18" charset="0"/>
              </a:rPr>
              <a:t>∙</a:t>
            </a:r>
            <a:r>
              <a:rPr lang="id-ID" sz="1000" b="0" dirty="0">
                <a:solidFill>
                  <a:schemeClr val="bg1"/>
                </a:solidFill>
                <a:latin typeface="Roboto"/>
                <a:ea typeface="Bebas Neue" charset="0"/>
                <a:cs typeface="Bebas Neue" charset="0"/>
              </a:rPr>
              <a:t> I Gede Pasek Suta Wijaya </a:t>
            </a:r>
            <a:r>
              <a:rPr lang="id-ID" sz="1000" b="0" dirty="0">
                <a:solidFill>
                  <a:schemeClr val="bg1"/>
                </a:solidFill>
                <a:latin typeface="Times New Roman" panose="02020603050405020304" pitchFamily="18" charset="0"/>
                <a:ea typeface="Bebas Neue" charset="0"/>
                <a:cs typeface="Times New Roman" panose="02020603050405020304" pitchFamily="18" charset="0"/>
              </a:rPr>
              <a:t>∙</a:t>
            </a:r>
            <a:r>
              <a:rPr lang="id-ID" sz="1000" b="0" dirty="0">
                <a:solidFill>
                  <a:schemeClr val="bg1"/>
                </a:solidFill>
                <a:latin typeface="Roboto"/>
                <a:ea typeface="Bebas Neue" charset="0"/>
                <a:cs typeface="Bebas Neue" charset="0"/>
              </a:rPr>
              <a:t> Ida Bagus Ketut Widiarta</a:t>
            </a:r>
            <a:endParaRPr lang="en-US" sz="1000" b="0" dirty="0">
              <a:solidFill>
                <a:schemeClr val="bg1"/>
              </a:solidFill>
              <a:latin typeface="Roboto"/>
              <a:ea typeface="Bebas Neue" charset="0"/>
              <a:cs typeface="Bebas Neue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3142E84-31D2-4431-9A8F-6C2997DFF744}"/>
              </a:ext>
            </a:extLst>
          </p:cNvPr>
          <p:cNvCxnSpPr/>
          <p:nvPr/>
        </p:nvCxnSpPr>
        <p:spPr>
          <a:xfrm>
            <a:off x="1120140" y="975154"/>
            <a:ext cx="569214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F6D8E7E3-51BD-486F-A263-B8C59FF5206B}"/>
              </a:ext>
            </a:extLst>
          </p:cNvPr>
          <p:cNvSpPr/>
          <p:nvPr/>
        </p:nvSpPr>
        <p:spPr>
          <a:xfrm rot="16200000">
            <a:off x="-5276598" y="7122566"/>
            <a:ext cx="10853394" cy="61769"/>
          </a:xfrm>
          <a:prstGeom prst="parallelogram">
            <a:avLst>
              <a:gd name="adj" fmla="val 0"/>
            </a:avLst>
          </a:prstGeom>
          <a:solidFill>
            <a:srgbClr val="FF9800"/>
          </a:solidFill>
          <a:ln w="3175">
            <a:solidFill>
              <a:srgbClr val="FF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CDB5DC2A-CC36-42FD-8D2F-DD8A10D38263}"/>
              </a:ext>
            </a:extLst>
          </p:cNvPr>
          <p:cNvSpPr/>
          <p:nvPr/>
        </p:nvSpPr>
        <p:spPr>
          <a:xfrm rot="16200000">
            <a:off x="3314786" y="6349643"/>
            <a:ext cx="12399241" cy="61768"/>
          </a:xfrm>
          <a:prstGeom prst="parallelogram">
            <a:avLst>
              <a:gd name="adj" fmla="val 0"/>
            </a:avLst>
          </a:prstGeom>
          <a:solidFill>
            <a:srgbClr val="FF9800"/>
          </a:solidFill>
          <a:ln w="3175">
            <a:solidFill>
              <a:srgbClr val="FF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3" name="Parallelogram 42">
            <a:extLst>
              <a:ext uri="{FF2B5EF4-FFF2-40B4-BE49-F238E27FC236}">
                <a16:creationId xmlns:a16="http://schemas.microsoft.com/office/drawing/2014/main" id="{0FE72D29-3074-4004-B4F5-2C1ADB02621E}"/>
              </a:ext>
            </a:extLst>
          </p:cNvPr>
          <p:cNvSpPr/>
          <p:nvPr/>
        </p:nvSpPr>
        <p:spPr>
          <a:xfrm>
            <a:off x="256699" y="1610785"/>
            <a:ext cx="6215412" cy="68803"/>
          </a:xfrm>
          <a:prstGeom prst="parallelogram">
            <a:avLst>
              <a:gd name="adj" fmla="val 0"/>
            </a:avLst>
          </a:prstGeom>
          <a:solidFill>
            <a:srgbClr val="FF9800"/>
          </a:solidFill>
          <a:ln w="3175">
            <a:solidFill>
              <a:srgbClr val="FF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9AF9B29-FC25-4EA3-A7CD-2D985CF87E16}"/>
              </a:ext>
            </a:extLst>
          </p:cNvPr>
          <p:cNvSpPr/>
          <p:nvPr/>
        </p:nvSpPr>
        <p:spPr>
          <a:xfrm>
            <a:off x="76347" y="1548867"/>
            <a:ext cx="137487" cy="137487"/>
          </a:xfrm>
          <a:prstGeom prst="ellipse">
            <a:avLst/>
          </a:prstGeom>
          <a:solidFill>
            <a:srgbClr val="FF9800"/>
          </a:solidFill>
          <a:ln w="3175">
            <a:solidFill>
              <a:srgbClr val="FF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41EA081-67F5-443B-B94D-C3445F4910D1}"/>
              </a:ext>
            </a:extLst>
          </p:cNvPr>
          <p:cNvSpPr/>
          <p:nvPr/>
        </p:nvSpPr>
        <p:spPr>
          <a:xfrm>
            <a:off x="9444551" y="17444"/>
            <a:ext cx="137487" cy="137487"/>
          </a:xfrm>
          <a:prstGeom prst="ellipse">
            <a:avLst/>
          </a:prstGeom>
          <a:solidFill>
            <a:srgbClr val="FF9800"/>
          </a:solidFill>
          <a:ln w="3175">
            <a:solidFill>
              <a:srgbClr val="FF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7" name="Parallelogram 46">
            <a:extLst>
              <a:ext uri="{FF2B5EF4-FFF2-40B4-BE49-F238E27FC236}">
                <a16:creationId xmlns:a16="http://schemas.microsoft.com/office/drawing/2014/main" id="{F7EC7546-B043-4009-A3E2-5856E023412A}"/>
              </a:ext>
            </a:extLst>
          </p:cNvPr>
          <p:cNvSpPr/>
          <p:nvPr/>
        </p:nvSpPr>
        <p:spPr>
          <a:xfrm>
            <a:off x="247407" y="12674088"/>
            <a:ext cx="9125821" cy="68803"/>
          </a:xfrm>
          <a:prstGeom prst="parallelogram">
            <a:avLst>
              <a:gd name="adj" fmla="val 0"/>
            </a:avLst>
          </a:prstGeom>
          <a:solidFill>
            <a:srgbClr val="FF9800"/>
          </a:solidFill>
          <a:ln w="3175">
            <a:solidFill>
              <a:srgbClr val="FF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E5A9D53-4987-455D-8D2E-B6EBEE0AB087}"/>
              </a:ext>
            </a:extLst>
          </p:cNvPr>
          <p:cNvSpPr/>
          <p:nvPr/>
        </p:nvSpPr>
        <p:spPr>
          <a:xfrm>
            <a:off x="67057" y="12639747"/>
            <a:ext cx="137487" cy="137487"/>
          </a:xfrm>
          <a:prstGeom prst="ellipse">
            <a:avLst/>
          </a:prstGeom>
          <a:solidFill>
            <a:srgbClr val="FF9800"/>
          </a:solidFill>
          <a:ln w="3175">
            <a:solidFill>
              <a:srgbClr val="FF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ACE5BF8-7B97-4DEE-A486-5FEB60487D62}"/>
              </a:ext>
            </a:extLst>
          </p:cNvPr>
          <p:cNvCxnSpPr>
            <a:cxnSpLocks/>
          </p:cNvCxnSpPr>
          <p:nvPr/>
        </p:nvCxnSpPr>
        <p:spPr>
          <a:xfrm>
            <a:off x="323374" y="2235200"/>
            <a:ext cx="0" cy="1102658"/>
          </a:xfrm>
          <a:prstGeom prst="line">
            <a:avLst/>
          </a:prstGeom>
          <a:ln w="38100">
            <a:solidFill>
              <a:srgbClr val="FF9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9067DF5-2935-4A02-8ADF-6A25D9EDF2FC}"/>
              </a:ext>
            </a:extLst>
          </p:cNvPr>
          <p:cNvCxnSpPr>
            <a:cxnSpLocks/>
          </p:cNvCxnSpPr>
          <p:nvPr/>
        </p:nvCxnSpPr>
        <p:spPr>
          <a:xfrm>
            <a:off x="310260" y="3337858"/>
            <a:ext cx="8858726" cy="0"/>
          </a:xfrm>
          <a:prstGeom prst="line">
            <a:avLst/>
          </a:prstGeom>
          <a:ln w="38100">
            <a:solidFill>
              <a:srgbClr val="FF9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BBB732F1-4D85-4608-A662-4C4FE57BEE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9196" y="2038771"/>
            <a:ext cx="883919" cy="110981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3D005849-5BBC-49AA-AE64-02267211BE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3454" y="2124768"/>
            <a:ext cx="750253" cy="937816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20D8CD7E-A9C1-4820-AE89-CF23BCC7667D}"/>
              </a:ext>
            </a:extLst>
          </p:cNvPr>
          <p:cNvSpPr/>
          <p:nvPr/>
        </p:nvSpPr>
        <p:spPr>
          <a:xfrm>
            <a:off x="477263" y="3036444"/>
            <a:ext cx="11416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Gempa Bumi</a:t>
            </a:r>
            <a:endParaRPr lang="id-ID" sz="1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EBB8707-EF35-427D-B128-578F5452FAB3}"/>
              </a:ext>
            </a:extLst>
          </p:cNvPr>
          <p:cNvSpPr/>
          <p:nvPr/>
        </p:nvSpPr>
        <p:spPr>
          <a:xfrm>
            <a:off x="2882237" y="3057456"/>
            <a:ext cx="11833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Rumah Retak</a:t>
            </a:r>
            <a:endParaRPr lang="id-ID" sz="1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CD718AA-65C6-40D2-8D93-B2F3ECE5FE34}"/>
              </a:ext>
            </a:extLst>
          </p:cNvPr>
          <p:cNvSpPr/>
          <p:nvPr/>
        </p:nvSpPr>
        <p:spPr>
          <a:xfrm>
            <a:off x="5148515" y="3047930"/>
            <a:ext cx="11865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Tim </a:t>
            </a:r>
            <a:r>
              <a:rPr lang="id-ID" sz="120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Asesmen</a:t>
            </a:r>
            <a:endParaRPr lang="id-ID" sz="1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502B368-F592-4965-8276-E42890554B61}"/>
              </a:ext>
            </a:extLst>
          </p:cNvPr>
          <p:cNvCxnSpPr>
            <a:stCxn id="69" idx="3"/>
          </p:cNvCxnSpPr>
          <p:nvPr/>
        </p:nvCxnSpPr>
        <p:spPr>
          <a:xfrm flipV="1">
            <a:off x="6143707" y="2012408"/>
            <a:ext cx="668573" cy="581268"/>
          </a:xfrm>
          <a:prstGeom prst="bentConnector3">
            <a:avLst>
              <a:gd name="adj1" fmla="val 50000"/>
            </a:avLst>
          </a:prstGeom>
          <a:ln w="19050">
            <a:solidFill>
              <a:srgbClr val="FF9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70">
            <a:extLst>
              <a:ext uri="{FF2B5EF4-FFF2-40B4-BE49-F238E27FC236}">
                <a16:creationId xmlns:a16="http://schemas.microsoft.com/office/drawing/2014/main" id="{231DF98B-AC37-4520-80C6-54481C9A7B01}"/>
              </a:ext>
            </a:extLst>
          </p:cNvPr>
          <p:cNvCxnSpPr>
            <a:cxnSpLocks/>
            <a:stCxn id="69" idx="3"/>
          </p:cNvCxnSpPr>
          <p:nvPr/>
        </p:nvCxnSpPr>
        <p:spPr>
          <a:xfrm>
            <a:off x="6143707" y="2593676"/>
            <a:ext cx="668573" cy="533285"/>
          </a:xfrm>
          <a:prstGeom prst="bentConnector3">
            <a:avLst>
              <a:gd name="adj1" fmla="val 50000"/>
            </a:avLst>
          </a:prstGeom>
          <a:ln w="19050">
            <a:solidFill>
              <a:srgbClr val="FF9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70">
            <a:extLst>
              <a:ext uri="{FF2B5EF4-FFF2-40B4-BE49-F238E27FC236}">
                <a16:creationId xmlns:a16="http://schemas.microsoft.com/office/drawing/2014/main" id="{C4D13635-D796-4946-9099-5F1778103C84}"/>
              </a:ext>
            </a:extLst>
          </p:cNvPr>
          <p:cNvCxnSpPr>
            <a:cxnSpLocks/>
            <a:stCxn id="69" idx="3"/>
          </p:cNvCxnSpPr>
          <p:nvPr/>
        </p:nvCxnSpPr>
        <p:spPr>
          <a:xfrm flipV="1">
            <a:off x="6143707" y="2329551"/>
            <a:ext cx="668573" cy="264125"/>
          </a:xfrm>
          <a:prstGeom prst="bentConnector3">
            <a:avLst>
              <a:gd name="adj1" fmla="val 50000"/>
            </a:avLst>
          </a:prstGeom>
          <a:ln w="19050">
            <a:solidFill>
              <a:srgbClr val="FF9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70">
            <a:extLst>
              <a:ext uri="{FF2B5EF4-FFF2-40B4-BE49-F238E27FC236}">
                <a16:creationId xmlns:a16="http://schemas.microsoft.com/office/drawing/2014/main" id="{C12A9166-7AFA-4B42-B92D-31843B552E24}"/>
              </a:ext>
            </a:extLst>
          </p:cNvPr>
          <p:cNvCxnSpPr>
            <a:cxnSpLocks/>
            <a:stCxn id="69" idx="3"/>
          </p:cNvCxnSpPr>
          <p:nvPr/>
        </p:nvCxnSpPr>
        <p:spPr>
          <a:xfrm>
            <a:off x="6143707" y="2593676"/>
            <a:ext cx="668573" cy="252340"/>
          </a:xfrm>
          <a:prstGeom prst="bentConnector3">
            <a:avLst>
              <a:gd name="adj1" fmla="val 50000"/>
            </a:avLst>
          </a:prstGeom>
          <a:ln w="19050">
            <a:solidFill>
              <a:srgbClr val="FF9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F2BA3A2B-5BC5-40F1-9CBA-B2257CCB03F2}"/>
              </a:ext>
            </a:extLst>
          </p:cNvPr>
          <p:cNvSpPr/>
          <p:nvPr/>
        </p:nvSpPr>
        <p:spPr>
          <a:xfrm>
            <a:off x="6928444" y="1870327"/>
            <a:ext cx="15680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Butuh Biaya Besar</a:t>
            </a:r>
            <a:endParaRPr lang="id-ID" sz="1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D678163-2CA8-4191-B053-F34A2C51768A}"/>
              </a:ext>
            </a:extLst>
          </p:cNvPr>
          <p:cNvSpPr/>
          <p:nvPr/>
        </p:nvSpPr>
        <p:spPr>
          <a:xfrm>
            <a:off x="6928444" y="2163027"/>
            <a:ext cx="17347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Butuh Banyak Waktu</a:t>
            </a:r>
            <a:endParaRPr lang="id-ID" sz="1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CDD2F85-7657-4486-9A07-769DB8D616A1}"/>
              </a:ext>
            </a:extLst>
          </p:cNvPr>
          <p:cNvSpPr/>
          <p:nvPr/>
        </p:nvSpPr>
        <p:spPr>
          <a:xfrm>
            <a:off x="6928444" y="2692100"/>
            <a:ext cx="16578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Butuh Pengetahuan</a:t>
            </a:r>
            <a:endParaRPr lang="id-ID" sz="1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720F3A9-C5F0-42CD-A882-F00E4BB3C7D4}"/>
              </a:ext>
            </a:extLst>
          </p:cNvPr>
          <p:cNvSpPr/>
          <p:nvPr/>
        </p:nvSpPr>
        <p:spPr>
          <a:xfrm>
            <a:off x="6928444" y="2965896"/>
            <a:ext cx="15953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Butuh Pengalaman</a:t>
            </a:r>
            <a:endParaRPr lang="id-ID" sz="1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1AE8B7E-4FFB-4DB0-87C3-57AB02F218E7}"/>
              </a:ext>
            </a:extLst>
          </p:cNvPr>
          <p:cNvCxnSpPr>
            <a:cxnSpLocks/>
            <a:stCxn id="64" idx="3"/>
            <a:endCxn id="60" idx="1"/>
          </p:cNvCxnSpPr>
          <p:nvPr/>
        </p:nvCxnSpPr>
        <p:spPr>
          <a:xfrm>
            <a:off x="1474943" y="2589953"/>
            <a:ext cx="1444253" cy="3723"/>
          </a:xfrm>
          <a:prstGeom prst="straightConnector1">
            <a:avLst/>
          </a:prstGeom>
          <a:ln w="19050">
            <a:solidFill>
              <a:srgbClr val="FF9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B4E7A4D-D1E3-410B-86FC-E719487FF496}"/>
              </a:ext>
            </a:extLst>
          </p:cNvPr>
          <p:cNvCxnSpPr>
            <a:cxnSpLocks/>
            <a:stCxn id="60" idx="3"/>
            <a:endCxn id="69" idx="1"/>
          </p:cNvCxnSpPr>
          <p:nvPr/>
        </p:nvCxnSpPr>
        <p:spPr>
          <a:xfrm>
            <a:off x="3803115" y="2593676"/>
            <a:ext cx="1590339" cy="0"/>
          </a:xfrm>
          <a:prstGeom prst="straightConnector1">
            <a:avLst/>
          </a:prstGeom>
          <a:ln w="19050">
            <a:solidFill>
              <a:srgbClr val="FF9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EB8DD42-E5E0-4252-8574-321BBF200A56}"/>
              </a:ext>
            </a:extLst>
          </p:cNvPr>
          <p:cNvSpPr/>
          <p:nvPr/>
        </p:nvSpPr>
        <p:spPr>
          <a:xfrm>
            <a:off x="1512419" y="2312954"/>
            <a:ext cx="13292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Mengakibatkan</a:t>
            </a:r>
            <a:endParaRPr lang="id-ID" sz="1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CE44C11-17BA-4E22-8E27-EA2591D8764F}"/>
              </a:ext>
            </a:extLst>
          </p:cNvPr>
          <p:cNvSpPr/>
          <p:nvPr/>
        </p:nvSpPr>
        <p:spPr>
          <a:xfrm>
            <a:off x="3776958" y="2301526"/>
            <a:ext cx="15664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2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Pendataan Manual</a:t>
            </a:r>
            <a:endParaRPr lang="id-ID" sz="14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231DA742-6AC1-433B-A545-65B4BAC0F9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80080" y="-241366"/>
            <a:ext cx="1650757" cy="2632485"/>
          </a:xfrm>
          <a:prstGeom prst="rect">
            <a:avLst/>
          </a:prstGeom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6B16A925-66B1-4207-8D76-ED2CC545329C}"/>
              </a:ext>
            </a:extLst>
          </p:cNvPr>
          <p:cNvGrpSpPr/>
          <p:nvPr/>
        </p:nvGrpSpPr>
        <p:grpSpPr>
          <a:xfrm>
            <a:off x="4346238" y="3528267"/>
            <a:ext cx="1381435" cy="316800"/>
            <a:chOff x="3701574" y="3776590"/>
            <a:chExt cx="1381435" cy="316800"/>
          </a:xfrm>
        </p:grpSpPr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AFFDB3AE-8227-482B-8C28-A1251F54C507}"/>
                </a:ext>
              </a:extLst>
            </p:cNvPr>
            <p:cNvSpPr/>
            <p:nvPr/>
          </p:nvSpPr>
          <p:spPr>
            <a:xfrm>
              <a:off x="3701574" y="3776590"/>
              <a:ext cx="1381435" cy="316800"/>
            </a:xfrm>
            <a:prstGeom prst="roundRect">
              <a:avLst/>
            </a:prstGeom>
            <a:solidFill>
              <a:srgbClr val="FEF4CE"/>
            </a:solidFill>
            <a:ln>
              <a:solidFill>
                <a:srgbClr val="FF9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B04ED45-FB75-4BE5-BBFF-D4BF92134C7C}"/>
                </a:ext>
              </a:extLst>
            </p:cNvPr>
            <p:cNvSpPr/>
            <p:nvPr/>
          </p:nvSpPr>
          <p:spPr>
            <a:xfrm>
              <a:off x="3724852" y="3791658"/>
              <a:ext cx="132005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d-ID" sz="1200" dirty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Solusi</a:t>
              </a:r>
              <a:endParaRPr lang="id-ID" sz="1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</p:grp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854DF87-824A-460A-A045-C0D75251CDFB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5036956" y="3342935"/>
            <a:ext cx="0" cy="185332"/>
          </a:xfrm>
          <a:prstGeom prst="straightConnector1">
            <a:avLst/>
          </a:prstGeom>
          <a:ln w="19050">
            <a:solidFill>
              <a:srgbClr val="FF9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ounded Rectangle 22">
            <a:extLst>
              <a:ext uri="{FF2B5EF4-FFF2-40B4-BE49-F238E27FC236}">
                <a16:creationId xmlns:a16="http://schemas.microsoft.com/office/drawing/2014/main" id="{B36289D3-D0ED-4ECD-B439-ACE8F32193D6}"/>
              </a:ext>
            </a:extLst>
          </p:cNvPr>
          <p:cNvSpPr/>
          <p:nvPr/>
        </p:nvSpPr>
        <p:spPr>
          <a:xfrm>
            <a:off x="321103" y="3933808"/>
            <a:ext cx="8858724" cy="646061"/>
          </a:xfrm>
          <a:prstGeom prst="roundRect">
            <a:avLst/>
          </a:prstGeom>
          <a:noFill/>
          <a:ln>
            <a:solidFill>
              <a:srgbClr val="FF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 dirty="0">
              <a:solidFill>
                <a:schemeClr val="tx1"/>
              </a:solidFill>
              <a:latin typeface="Arial Rounded MT Bold" panose="020F0704030504030204" pitchFamily="34" charset="0"/>
              <a:ea typeface="Arial"/>
              <a:cs typeface="Arial"/>
            </a:endParaRPr>
          </a:p>
          <a:p>
            <a:pPr algn="ctr"/>
            <a:r>
              <a:rPr lang="id-ID" sz="1200" dirty="0">
                <a:solidFill>
                  <a:schemeClr val="tx1"/>
                </a:solidFill>
                <a:latin typeface="Arial Rounded MT Bold" panose="020F0704030504030204" pitchFamily="34" charset="0"/>
                <a:ea typeface="Arial"/>
                <a:cs typeface="Arial"/>
              </a:rPr>
              <a:t>Klasifikasi retakan (</a:t>
            </a:r>
            <a:r>
              <a:rPr lang="id-ID" sz="1200" i="1" dirty="0" err="1">
                <a:solidFill>
                  <a:schemeClr val="tx1"/>
                </a:solidFill>
                <a:latin typeface="Arial Rounded MT Bold" panose="020F0704030504030204" pitchFamily="34" charset="0"/>
                <a:ea typeface="Arial"/>
                <a:cs typeface="Arial"/>
              </a:rPr>
              <a:t>crack</a:t>
            </a:r>
            <a:r>
              <a:rPr lang="id-ID" sz="1200" dirty="0">
                <a:solidFill>
                  <a:schemeClr val="tx1"/>
                </a:solidFill>
                <a:latin typeface="Arial Rounded MT Bold" panose="020F0704030504030204" pitchFamily="34" charset="0"/>
                <a:ea typeface="Arial"/>
                <a:cs typeface="Arial"/>
              </a:rPr>
              <a:t>) dengan pendekatan pengolahan citra digital (pengenalan pola) yang dapat mengategorikan suatu retakan masuk ke jenis ringan, sedang atau berat, menggunakan metode ekstraksi fitur GLCM serta klasifikasi SVM</a:t>
            </a:r>
          </a:p>
          <a:p>
            <a:pPr algn="ctr"/>
            <a:endParaRPr lang="en-US" sz="1200" dirty="0">
              <a:solidFill>
                <a:schemeClr val="tx1"/>
              </a:solidFill>
              <a:latin typeface="Arial Rounded MT Bold" panose="020F0704030504030204" pitchFamily="34" charset="0"/>
              <a:ea typeface="Arial"/>
              <a:cs typeface="Arial"/>
            </a:endParaRPr>
          </a:p>
        </p:txBody>
      </p:sp>
      <p:sp>
        <p:nvSpPr>
          <p:cNvPr id="123" name="Parallelogram 122">
            <a:extLst>
              <a:ext uri="{FF2B5EF4-FFF2-40B4-BE49-F238E27FC236}">
                <a16:creationId xmlns:a16="http://schemas.microsoft.com/office/drawing/2014/main" id="{31A0D262-510C-4028-B942-6367452CB11F}"/>
              </a:ext>
            </a:extLst>
          </p:cNvPr>
          <p:cNvSpPr/>
          <p:nvPr/>
        </p:nvSpPr>
        <p:spPr>
          <a:xfrm rot="16200000">
            <a:off x="1976924" y="7606655"/>
            <a:ext cx="6099016" cy="61767"/>
          </a:xfrm>
          <a:prstGeom prst="parallelogram">
            <a:avLst>
              <a:gd name="adj" fmla="val 0"/>
            </a:avLst>
          </a:prstGeom>
          <a:solidFill>
            <a:srgbClr val="FF9800"/>
          </a:solidFill>
          <a:ln w="3175">
            <a:solidFill>
              <a:srgbClr val="FF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D3AC60F-66B1-45A2-8BD7-A7B2F0FEA454}"/>
              </a:ext>
            </a:extLst>
          </p:cNvPr>
          <p:cNvGrpSpPr/>
          <p:nvPr/>
        </p:nvGrpSpPr>
        <p:grpSpPr>
          <a:xfrm>
            <a:off x="1661553" y="4645523"/>
            <a:ext cx="1381435" cy="316800"/>
            <a:chOff x="3701574" y="3776590"/>
            <a:chExt cx="1381435" cy="316800"/>
          </a:xfrm>
        </p:grpSpPr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65C60999-71A1-4826-971A-B787D1A89EE7}"/>
                </a:ext>
              </a:extLst>
            </p:cNvPr>
            <p:cNvSpPr/>
            <p:nvPr/>
          </p:nvSpPr>
          <p:spPr>
            <a:xfrm>
              <a:off x="3701574" y="3776590"/>
              <a:ext cx="1381435" cy="316800"/>
            </a:xfrm>
            <a:prstGeom prst="roundRect">
              <a:avLst/>
            </a:prstGeom>
            <a:solidFill>
              <a:srgbClr val="FEF4CE"/>
            </a:solidFill>
            <a:ln>
              <a:solidFill>
                <a:srgbClr val="FF9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119D8914-AB18-4996-9CF5-1FF3575B35EB}"/>
                </a:ext>
              </a:extLst>
            </p:cNvPr>
            <p:cNvSpPr/>
            <p:nvPr/>
          </p:nvSpPr>
          <p:spPr>
            <a:xfrm>
              <a:off x="3724852" y="3791658"/>
              <a:ext cx="132005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d-ID" sz="1200" dirty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Metode</a:t>
              </a:r>
              <a:endParaRPr lang="id-ID" sz="1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3BD33976-45B4-4DCC-B23C-2CF77C16013B}"/>
              </a:ext>
            </a:extLst>
          </p:cNvPr>
          <p:cNvGrpSpPr/>
          <p:nvPr/>
        </p:nvGrpSpPr>
        <p:grpSpPr>
          <a:xfrm>
            <a:off x="288967" y="5025750"/>
            <a:ext cx="4624623" cy="1215827"/>
            <a:chOff x="1703623" y="1432850"/>
            <a:chExt cx="9477077" cy="2568507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9B4B7141-4D33-441F-BC03-306D0564307E}"/>
                </a:ext>
              </a:extLst>
            </p:cNvPr>
            <p:cNvSpPr/>
            <p:nvPr/>
          </p:nvSpPr>
          <p:spPr>
            <a:xfrm>
              <a:off x="1703623" y="1432850"/>
              <a:ext cx="1535676" cy="560070"/>
            </a:xfrm>
            <a:prstGeom prst="rect">
              <a:avLst/>
            </a:prstGeom>
            <a:noFill/>
            <a:ln>
              <a:solidFill>
                <a:srgbClr val="FF9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700" dirty="0" err="1">
                  <a:solidFill>
                    <a:schemeClr val="tx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Input</a:t>
              </a:r>
              <a:r>
                <a:rPr lang="id-ID" sz="700" dirty="0">
                  <a:solidFill>
                    <a:schemeClr val="tx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 data </a:t>
              </a:r>
              <a:r>
                <a:rPr lang="id-ID" sz="700" dirty="0" err="1">
                  <a:solidFill>
                    <a:schemeClr val="tx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training</a:t>
              </a:r>
              <a:endParaRPr lang="id-ID" sz="700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BC21A182-FA79-4129-8AC3-92A16634BE3C}"/>
                </a:ext>
              </a:extLst>
            </p:cNvPr>
            <p:cNvSpPr/>
            <p:nvPr/>
          </p:nvSpPr>
          <p:spPr>
            <a:xfrm>
              <a:off x="3660760" y="1432850"/>
              <a:ext cx="1535676" cy="560070"/>
            </a:xfrm>
            <a:prstGeom prst="rect">
              <a:avLst/>
            </a:prstGeom>
            <a:noFill/>
            <a:ln>
              <a:solidFill>
                <a:srgbClr val="FF9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700" dirty="0" err="1">
                  <a:solidFill>
                    <a:schemeClr val="tx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Preprosesing</a:t>
              </a:r>
              <a:endParaRPr lang="id-ID" sz="700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25097ED-F589-4A48-B4C4-248FC6EE9E10}"/>
                </a:ext>
              </a:extLst>
            </p:cNvPr>
            <p:cNvSpPr/>
            <p:nvPr/>
          </p:nvSpPr>
          <p:spPr>
            <a:xfrm>
              <a:off x="5617897" y="1432850"/>
              <a:ext cx="1535676" cy="560070"/>
            </a:xfrm>
            <a:prstGeom prst="rect">
              <a:avLst/>
            </a:prstGeom>
            <a:noFill/>
            <a:ln>
              <a:solidFill>
                <a:srgbClr val="FF9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700" dirty="0">
                  <a:solidFill>
                    <a:schemeClr val="tx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Ekstraksi fitur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A5B9BA54-D405-461C-A29A-52F8BF936DFB}"/>
                </a:ext>
              </a:extLst>
            </p:cNvPr>
            <p:cNvSpPr/>
            <p:nvPr/>
          </p:nvSpPr>
          <p:spPr>
            <a:xfrm>
              <a:off x="7575034" y="1432850"/>
              <a:ext cx="1535676" cy="560070"/>
            </a:xfrm>
            <a:prstGeom prst="rect">
              <a:avLst/>
            </a:prstGeom>
            <a:noFill/>
            <a:ln>
              <a:solidFill>
                <a:srgbClr val="FF9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700" dirty="0" err="1">
                  <a:solidFill>
                    <a:schemeClr val="tx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Training</a:t>
              </a:r>
              <a:r>
                <a:rPr lang="id-ID" sz="700" dirty="0">
                  <a:solidFill>
                    <a:schemeClr val="tx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 SVM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8D82CBBA-046E-435C-9AC9-97ABC709CA76}"/>
                </a:ext>
              </a:extLst>
            </p:cNvPr>
            <p:cNvSpPr/>
            <p:nvPr/>
          </p:nvSpPr>
          <p:spPr>
            <a:xfrm>
              <a:off x="1703623" y="3365924"/>
              <a:ext cx="1535676" cy="560070"/>
            </a:xfrm>
            <a:prstGeom prst="rect">
              <a:avLst/>
            </a:prstGeom>
            <a:noFill/>
            <a:ln>
              <a:solidFill>
                <a:srgbClr val="FF9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700" dirty="0" err="1">
                  <a:solidFill>
                    <a:schemeClr val="tx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Input</a:t>
              </a:r>
              <a:r>
                <a:rPr lang="id-ID" sz="700" dirty="0">
                  <a:solidFill>
                    <a:schemeClr val="tx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 data testing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059786F3-AA9F-4383-8E62-8CA6B465A58C}"/>
                </a:ext>
              </a:extLst>
            </p:cNvPr>
            <p:cNvSpPr/>
            <p:nvPr/>
          </p:nvSpPr>
          <p:spPr>
            <a:xfrm>
              <a:off x="3660760" y="3365924"/>
              <a:ext cx="1535676" cy="560070"/>
            </a:xfrm>
            <a:prstGeom prst="rect">
              <a:avLst/>
            </a:prstGeom>
            <a:noFill/>
            <a:ln>
              <a:solidFill>
                <a:srgbClr val="FF9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700" dirty="0" err="1">
                  <a:solidFill>
                    <a:schemeClr val="tx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Preprosesing</a:t>
              </a:r>
              <a:endParaRPr lang="id-ID" sz="700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C822EF32-4052-4C02-BFBC-EDF5BFD86CBE}"/>
                </a:ext>
              </a:extLst>
            </p:cNvPr>
            <p:cNvSpPr/>
            <p:nvPr/>
          </p:nvSpPr>
          <p:spPr>
            <a:xfrm>
              <a:off x="5617897" y="3365924"/>
              <a:ext cx="1535676" cy="560070"/>
            </a:xfrm>
            <a:prstGeom prst="rect">
              <a:avLst/>
            </a:prstGeom>
            <a:noFill/>
            <a:ln>
              <a:solidFill>
                <a:srgbClr val="FF9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700" dirty="0">
                  <a:solidFill>
                    <a:schemeClr val="tx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Ekstraksi fitur</a:t>
              </a: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9569919-B030-4C76-BDF6-887C06195939}"/>
                </a:ext>
              </a:extLst>
            </p:cNvPr>
            <p:cNvSpPr/>
            <p:nvPr/>
          </p:nvSpPr>
          <p:spPr>
            <a:xfrm>
              <a:off x="7575034" y="2408912"/>
              <a:ext cx="1535676" cy="560070"/>
            </a:xfrm>
            <a:prstGeom prst="rect">
              <a:avLst/>
            </a:prstGeom>
            <a:noFill/>
            <a:ln>
              <a:solidFill>
                <a:srgbClr val="FF9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700" dirty="0" err="1">
                  <a:solidFill>
                    <a:schemeClr val="tx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Training</a:t>
              </a:r>
              <a:r>
                <a:rPr lang="id-ID" sz="700" dirty="0">
                  <a:solidFill>
                    <a:schemeClr val="tx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 data</a:t>
              </a: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DB7253AE-ECEF-478C-9AE0-2C94B10B6D3F}"/>
                </a:ext>
              </a:extLst>
            </p:cNvPr>
            <p:cNvGrpSpPr/>
            <p:nvPr/>
          </p:nvGrpSpPr>
          <p:grpSpPr>
            <a:xfrm>
              <a:off x="7575034" y="3365924"/>
              <a:ext cx="1619730" cy="635433"/>
              <a:chOff x="6685686" y="3528762"/>
              <a:chExt cx="1619730" cy="635433"/>
            </a:xfrm>
          </p:grpSpPr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ACD69FE1-E2C9-449B-A8CE-CA7986626982}"/>
                  </a:ext>
                </a:extLst>
              </p:cNvPr>
              <p:cNvSpPr/>
              <p:nvPr/>
            </p:nvSpPr>
            <p:spPr>
              <a:xfrm>
                <a:off x="6685686" y="3528762"/>
                <a:ext cx="1535676" cy="560070"/>
              </a:xfrm>
              <a:prstGeom prst="rect">
                <a:avLst/>
              </a:prstGeom>
              <a:noFill/>
              <a:ln>
                <a:solidFill>
                  <a:srgbClr val="FF98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700" dirty="0">
                  <a:solidFill>
                    <a:schemeClr val="tx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endParaRP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B687791C-EE0A-46D9-92CA-EF964E293FBD}"/>
                  </a:ext>
                </a:extLst>
              </p:cNvPr>
              <p:cNvSpPr/>
              <p:nvPr/>
            </p:nvSpPr>
            <p:spPr>
              <a:xfrm>
                <a:off x="6769740" y="3604125"/>
                <a:ext cx="1535676" cy="560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98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sz="700" dirty="0">
                    <a:solidFill>
                      <a:schemeClr val="tx1"/>
                    </a:solidFill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Klasifikasi SVM</a:t>
                </a:r>
              </a:p>
            </p:txBody>
          </p:sp>
        </p:grpSp>
        <p:sp>
          <p:nvSpPr>
            <p:cNvPr id="156" name="Arrow: Right 155">
              <a:extLst>
                <a:ext uri="{FF2B5EF4-FFF2-40B4-BE49-F238E27FC236}">
                  <a16:creationId xmlns:a16="http://schemas.microsoft.com/office/drawing/2014/main" id="{8EF0C838-2CC8-4D3E-94CE-1C0A46900C2A}"/>
                </a:ext>
              </a:extLst>
            </p:cNvPr>
            <p:cNvSpPr/>
            <p:nvPr/>
          </p:nvSpPr>
          <p:spPr>
            <a:xfrm>
              <a:off x="3300262" y="1683381"/>
              <a:ext cx="323580" cy="78377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FF9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70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157" name="Arrow: Right 156">
              <a:extLst>
                <a:ext uri="{FF2B5EF4-FFF2-40B4-BE49-F238E27FC236}">
                  <a16:creationId xmlns:a16="http://schemas.microsoft.com/office/drawing/2014/main" id="{3B362A6B-DEE8-40E7-978D-9143863161BF}"/>
                </a:ext>
              </a:extLst>
            </p:cNvPr>
            <p:cNvSpPr/>
            <p:nvPr/>
          </p:nvSpPr>
          <p:spPr>
            <a:xfrm>
              <a:off x="5245376" y="1670320"/>
              <a:ext cx="323580" cy="78377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FF9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70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158" name="Arrow: Right 157">
              <a:extLst>
                <a:ext uri="{FF2B5EF4-FFF2-40B4-BE49-F238E27FC236}">
                  <a16:creationId xmlns:a16="http://schemas.microsoft.com/office/drawing/2014/main" id="{9343D958-8CB2-4280-B2FC-48EA0B08CF30}"/>
                </a:ext>
              </a:extLst>
            </p:cNvPr>
            <p:cNvSpPr/>
            <p:nvPr/>
          </p:nvSpPr>
          <p:spPr>
            <a:xfrm>
              <a:off x="7193599" y="1683381"/>
              <a:ext cx="323580" cy="78377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FF9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70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159" name="Arrow: Right 158">
              <a:extLst>
                <a:ext uri="{FF2B5EF4-FFF2-40B4-BE49-F238E27FC236}">
                  <a16:creationId xmlns:a16="http://schemas.microsoft.com/office/drawing/2014/main" id="{0B7FAF30-9181-4AA0-AE44-1DF27DED7CAA}"/>
                </a:ext>
              </a:extLst>
            </p:cNvPr>
            <p:cNvSpPr/>
            <p:nvPr/>
          </p:nvSpPr>
          <p:spPr>
            <a:xfrm>
              <a:off x="3285742" y="3605098"/>
              <a:ext cx="323580" cy="78377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FF9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70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160" name="Arrow: Right 159">
              <a:extLst>
                <a:ext uri="{FF2B5EF4-FFF2-40B4-BE49-F238E27FC236}">
                  <a16:creationId xmlns:a16="http://schemas.microsoft.com/office/drawing/2014/main" id="{BC17EC4B-F2C2-48AA-B0B3-77BEC80D2C6F}"/>
                </a:ext>
              </a:extLst>
            </p:cNvPr>
            <p:cNvSpPr/>
            <p:nvPr/>
          </p:nvSpPr>
          <p:spPr>
            <a:xfrm>
              <a:off x="5252290" y="3605098"/>
              <a:ext cx="323580" cy="78377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FF9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70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161" name="Arrow: Right 160">
              <a:extLst>
                <a:ext uri="{FF2B5EF4-FFF2-40B4-BE49-F238E27FC236}">
                  <a16:creationId xmlns:a16="http://schemas.microsoft.com/office/drawing/2014/main" id="{2429181D-1BC3-431F-995C-3A11CE8AA0C3}"/>
                </a:ext>
              </a:extLst>
            </p:cNvPr>
            <p:cNvSpPr/>
            <p:nvPr/>
          </p:nvSpPr>
          <p:spPr>
            <a:xfrm>
              <a:off x="7207706" y="3605098"/>
              <a:ext cx="323580" cy="78377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FF9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70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162" name="Arrow: Right 161">
              <a:extLst>
                <a:ext uri="{FF2B5EF4-FFF2-40B4-BE49-F238E27FC236}">
                  <a16:creationId xmlns:a16="http://schemas.microsoft.com/office/drawing/2014/main" id="{4E4CD7C8-D215-48B7-ABC7-399B2C62C0C0}"/>
                </a:ext>
              </a:extLst>
            </p:cNvPr>
            <p:cNvSpPr/>
            <p:nvPr/>
          </p:nvSpPr>
          <p:spPr>
            <a:xfrm rot="5400000">
              <a:off x="8241178" y="2176156"/>
              <a:ext cx="386806" cy="9369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FF9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70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163" name="Arrow: Right 162">
              <a:extLst>
                <a:ext uri="{FF2B5EF4-FFF2-40B4-BE49-F238E27FC236}">
                  <a16:creationId xmlns:a16="http://schemas.microsoft.com/office/drawing/2014/main" id="{A7789B43-3CF7-4C30-8988-1C33AE662995}"/>
                </a:ext>
              </a:extLst>
            </p:cNvPr>
            <p:cNvSpPr/>
            <p:nvPr/>
          </p:nvSpPr>
          <p:spPr>
            <a:xfrm rot="5400000">
              <a:off x="8265135" y="3127265"/>
              <a:ext cx="323580" cy="78377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FF9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70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63237263-9B48-47B3-8823-39A34FF826D5}"/>
                </a:ext>
              </a:extLst>
            </p:cNvPr>
            <p:cNvSpPr/>
            <p:nvPr/>
          </p:nvSpPr>
          <p:spPr>
            <a:xfrm>
              <a:off x="9782827" y="2430050"/>
              <a:ext cx="475989" cy="45125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70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1814BC1A-1C8D-4ECA-8D15-8670872B2814}"/>
                </a:ext>
              </a:extLst>
            </p:cNvPr>
            <p:cNvSpPr/>
            <p:nvPr/>
          </p:nvSpPr>
          <p:spPr>
            <a:xfrm>
              <a:off x="9794218" y="2960475"/>
              <a:ext cx="475989" cy="45125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70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76E37FFF-B1F2-4231-9721-E1DB3A2A9FBE}"/>
                </a:ext>
              </a:extLst>
            </p:cNvPr>
            <p:cNvSpPr/>
            <p:nvPr/>
          </p:nvSpPr>
          <p:spPr>
            <a:xfrm>
              <a:off x="9794218" y="3490900"/>
              <a:ext cx="475989" cy="45125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70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61AA9CAF-CA59-4975-A80E-782CCDE96524}"/>
                </a:ext>
              </a:extLst>
            </p:cNvPr>
            <p:cNvSpPr txBox="1"/>
            <p:nvPr/>
          </p:nvSpPr>
          <p:spPr>
            <a:xfrm>
              <a:off x="10270206" y="2511968"/>
              <a:ext cx="764675" cy="36865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id-ID" sz="700" b="1" dirty="0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Berat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09E5F8C5-1DA1-4934-9720-3AAC25F1B709}"/>
                </a:ext>
              </a:extLst>
            </p:cNvPr>
            <p:cNvSpPr txBox="1"/>
            <p:nvPr/>
          </p:nvSpPr>
          <p:spPr>
            <a:xfrm>
              <a:off x="10270206" y="3001433"/>
              <a:ext cx="910494" cy="36865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id-ID" sz="700" b="1" dirty="0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Sedang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58BADC20-0CF0-4E5A-8C1D-4DA8C78F3476}"/>
                </a:ext>
              </a:extLst>
            </p:cNvPr>
            <p:cNvSpPr txBox="1"/>
            <p:nvPr/>
          </p:nvSpPr>
          <p:spPr>
            <a:xfrm>
              <a:off x="10270206" y="3541944"/>
              <a:ext cx="881330" cy="36865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id-ID" sz="700" b="1" dirty="0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Ringan</a:t>
              </a:r>
            </a:p>
          </p:txBody>
        </p:sp>
        <p:cxnSp>
          <p:nvCxnSpPr>
            <p:cNvPr id="170" name="Straight Arrow Connector 32">
              <a:extLst>
                <a:ext uri="{FF2B5EF4-FFF2-40B4-BE49-F238E27FC236}">
                  <a16:creationId xmlns:a16="http://schemas.microsoft.com/office/drawing/2014/main" id="{835B08ED-7AE4-468F-8EE0-C1AFA10D2F78}"/>
                </a:ext>
              </a:extLst>
            </p:cNvPr>
            <p:cNvCxnSpPr>
              <a:stCxn id="174" idx="3"/>
              <a:endCxn id="164" idx="2"/>
            </p:cNvCxnSpPr>
            <p:nvPr/>
          </p:nvCxnSpPr>
          <p:spPr>
            <a:xfrm flipV="1">
              <a:off x="9194764" y="2655675"/>
              <a:ext cx="588063" cy="1065647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9800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Straight Arrow Connector 34">
              <a:extLst>
                <a:ext uri="{FF2B5EF4-FFF2-40B4-BE49-F238E27FC236}">
                  <a16:creationId xmlns:a16="http://schemas.microsoft.com/office/drawing/2014/main" id="{A0CBB268-323D-46DE-91C9-888806A11379}"/>
                </a:ext>
              </a:extLst>
            </p:cNvPr>
            <p:cNvCxnSpPr>
              <a:stCxn id="174" idx="3"/>
              <a:endCxn id="165" idx="2"/>
            </p:cNvCxnSpPr>
            <p:nvPr/>
          </p:nvCxnSpPr>
          <p:spPr>
            <a:xfrm flipV="1">
              <a:off x="9194764" y="3186100"/>
              <a:ext cx="599454" cy="535222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9800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Arrow Connector 36">
              <a:extLst>
                <a:ext uri="{FF2B5EF4-FFF2-40B4-BE49-F238E27FC236}">
                  <a16:creationId xmlns:a16="http://schemas.microsoft.com/office/drawing/2014/main" id="{55866772-4520-46A5-A736-6FC658DD0DA8}"/>
                </a:ext>
              </a:extLst>
            </p:cNvPr>
            <p:cNvCxnSpPr>
              <a:stCxn id="174" idx="3"/>
              <a:endCxn id="166" idx="2"/>
            </p:cNvCxnSpPr>
            <p:nvPr/>
          </p:nvCxnSpPr>
          <p:spPr>
            <a:xfrm flipV="1">
              <a:off x="9194764" y="3716525"/>
              <a:ext cx="599454" cy="4797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9800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E544B77-1928-43B5-9A5E-7045CC5712DA}"/>
              </a:ext>
            </a:extLst>
          </p:cNvPr>
          <p:cNvCxnSpPr>
            <a:cxnSpLocks/>
            <a:endCxn id="126" idx="3"/>
          </p:cNvCxnSpPr>
          <p:nvPr/>
        </p:nvCxnSpPr>
        <p:spPr>
          <a:xfrm flipH="1">
            <a:off x="3004888" y="4799091"/>
            <a:ext cx="2006231" cy="0"/>
          </a:xfrm>
          <a:prstGeom prst="straightConnector1">
            <a:avLst/>
          </a:prstGeom>
          <a:ln w="57150">
            <a:solidFill>
              <a:srgbClr val="FF9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C7FE0390-0500-449C-9612-605DFE951416}"/>
              </a:ext>
            </a:extLst>
          </p:cNvPr>
          <p:cNvGrpSpPr/>
          <p:nvPr/>
        </p:nvGrpSpPr>
        <p:grpSpPr>
          <a:xfrm>
            <a:off x="716160" y="6495527"/>
            <a:ext cx="3746196" cy="730411"/>
            <a:chOff x="789537" y="4639692"/>
            <a:chExt cx="6510803" cy="1412331"/>
          </a:xfrm>
        </p:grpSpPr>
        <p:pic>
          <p:nvPicPr>
            <p:cNvPr id="219" name="Picture 218">
              <a:extLst>
                <a:ext uri="{FF2B5EF4-FFF2-40B4-BE49-F238E27FC236}">
                  <a16:creationId xmlns:a16="http://schemas.microsoft.com/office/drawing/2014/main" id="{922A7D81-FFC0-4688-9FDF-E8CAD277033E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864381" y="4639692"/>
              <a:ext cx="1273831" cy="1273831"/>
            </a:xfrm>
            <a:prstGeom prst="rect">
              <a:avLst/>
            </a:prstGeom>
          </p:spPr>
        </p:pic>
        <p:pic>
          <p:nvPicPr>
            <p:cNvPr id="220" name="Picture 219">
              <a:extLst>
                <a:ext uri="{FF2B5EF4-FFF2-40B4-BE49-F238E27FC236}">
                  <a16:creationId xmlns:a16="http://schemas.microsoft.com/office/drawing/2014/main" id="{447A0E68-5108-49D4-A814-5276FD2C5D1D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566352" y="4844591"/>
              <a:ext cx="864032" cy="864032"/>
            </a:xfrm>
            <a:prstGeom prst="rect">
              <a:avLst/>
            </a:prstGeom>
          </p:spPr>
        </p:pic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6BA12235-C797-4DAD-B7C3-0968B08A87D7}"/>
                </a:ext>
              </a:extLst>
            </p:cNvPr>
            <p:cNvPicPr/>
            <p:nvPr/>
          </p:nvPicPr>
          <p:blipFill>
            <a:blip r:embed="rId10"/>
            <a:stretch>
              <a:fillRect/>
            </a:stretch>
          </p:blipFill>
          <p:spPr>
            <a:xfrm>
              <a:off x="3858524" y="4844591"/>
              <a:ext cx="864032" cy="864032"/>
            </a:xfrm>
            <a:prstGeom prst="rect">
              <a:avLst/>
            </a:prstGeom>
          </p:spPr>
        </p:pic>
        <p:pic>
          <p:nvPicPr>
            <p:cNvPr id="222" name="Picture 221">
              <a:extLst>
                <a:ext uri="{FF2B5EF4-FFF2-40B4-BE49-F238E27FC236}">
                  <a16:creationId xmlns:a16="http://schemas.microsoft.com/office/drawing/2014/main" id="{42AB91C2-0041-4697-942F-AA7D0C594D14}"/>
                </a:ext>
              </a:extLst>
            </p:cNvPr>
            <p:cNvPicPr/>
            <p:nvPr/>
          </p:nvPicPr>
          <p:blipFill>
            <a:blip r:embed="rId11"/>
            <a:stretch>
              <a:fillRect/>
            </a:stretch>
          </p:blipFill>
          <p:spPr>
            <a:xfrm>
              <a:off x="5147416" y="4847740"/>
              <a:ext cx="864032" cy="864032"/>
            </a:xfrm>
            <a:prstGeom prst="rect">
              <a:avLst/>
            </a:prstGeom>
          </p:spPr>
        </p:pic>
        <p:pic>
          <p:nvPicPr>
            <p:cNvPr id="223" name="Picture 222">
              <a:extLst>
                <a:ext uri="{FF2B5EF4-FFF2-40B4-BE49-F238E27FC236}">
                  <a16:creationId xmlns:a16="http://schemas.microsoft.com/office/drawing/2014/main" id="{6A819207-B365-4B3E-BFB2-D711C4E5F74C}"/>
                </a:ext>
              </a:extLst>
            </p:cNvPr>
            <p:cNvPicPr/>
            <p:nvPr/>
          </p:nvPicPr>
          <p:blipFill>
            <a:blip r:embed="rId12"/>
            <a:stretch>
              <a:fillRect/>
            </a:stretch>
          </p:blipFill>
          <p:spPr>
            <a:xfrm>
              <a:off x="6436308" y="4852749"/>
              <a:ext cx="864032" cy="864032"/>
            </a:xfrm>
            <a:prstGeom prst="rect">
              <a:avLst/>
            </a:prstGeom>
          </p:spPr>
        </p:pic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FC883DAB-1BDD-42E2-8789-986B46238D12}"/>
                </a:ext>
              </a:extLst>
            </p:cNvPr>
            <p:cNvSpPr txBox="1"/>
            <p:nvPr/>
          </p:nvSpPr>
          <p:spPr>
            <a:xfrm>
              <a:off x="789537" y="5851968"/>
              <a:ext cx="77136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700" dirty="0" err="1">
                  <a:latin typeface="Arial Rounded MT Bold" panose="020F0704030504030204" pitchFamily="34" charset="0"/>
                </a:rPr>
                <a:t>Input</a:t>
              </a:r>
              <a:r>
                <a:rPr lang="id-ID" sz="700" dirty="0">
                  <a:latin typeface="Arial Rounded MT Bold" panose="020F0704030504030204" pitchFamily="34" charset="0"/>
                </a:rPr>
                <a:t> gambar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805A1FDC-460A-480D-B34C-A5B76D14AE16}"/>
                </a:ext>
              </a:extLst>
            </p:cNvPr>
            <p:cNvSpPr txBox="1"/>
            <p:nvPr/>
          </p:nvSpPr>
          <p:spPr>
            <a:xfrm>
              <a:off x="2634389" y="5667302"/>
              <a:ext cx="47320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700" i="1" dirty="0" err="1">
                  <a:latin typeface="Arial Rounded MT Bold" panose="020F0704030504030204" pitchFamily="34" charset="0"/>
                </a:rPr>
                <a:t>Resize</a:t>
              </a:r>
              <a:endParaRPr lang="id-ID" sz="700" i="1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6694CC4F-6D5F-42E6-A07C-622E4330F490}"/>
                </a:ext>
              </a:extLst>
            </p:cNvPr>
            <p:cNvSpPr txBox="1"/>
            <p:nvPr/>
          </p:nvSpPr>
          <p:spPr>
            <a:xfrm>
              <a:off x="3632338" y="5667302"/>
              <a:ext cx="70884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700" i="1" dirty="0" err="1">
                  <a:latin typeface="Arial Rounded MT Bold" panose="020F0704030504030204" pitchFamily="34" charset="0"/>
                </a:rPr>
                <a:t>Binarization</a:t>
              </a:r>
              <a:endParaRPr lang="id-ID" sz="700" i="1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C7CA876E-372F-4CAB-9FA9-3DB6D808D3BB}"/>
                </a:ext>
              </a:extLst>
            </p:cNvPr>
            <p:cNvSpPr txBox="1"/>
            <p:nvPr/>
          </p:nvSpPr>
          <p:spPr>
            <a:xfrm>
              <a:off x="5164093" y="5654589"/>
              <a:ext cx="8306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700" i="1" dirty="0" err="1">
                  <a:latin typeface="Arial Rounded MT Bold" panose="020F0704030504030204" pitchFamily="34" charset="0"/>
                </a:rPr>
                <a:t>Morphological</a:t>
              </a:r>
              <a:r>
                <a:rPr lang="id-ID" sz="700" i="1" dirty="0">
                  <a:latin typeface="Arial Rounded MT Bold" panose="020F0704030504030204" pitchFamily="34" charset="0"/>
                </a:rPr>
                <a:t> </a:t>
              </a:r>
            </a:p>
            <a:p>
              <a:pPr algn="ctr"/>
              <a:r>
                <a:rPr lang="id-ID" sz="700" i="1" dirty="0" err="1">
                  <a:latin typeface="Arial Rounded MT Bold" panose="020F0704030504030204" pitchFamily="34" charset="0"/>
                </a:rPr>
                <a:t>Filtering</a:t>
              </a:r>
              <a:endParaRPr lang="id-ID" sz="700" i="1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7F27435F-AA0F-4B5B-8C9E-E4BF6187BFCF}"/>
                </a:ext>
              </a:extLst>
            </p:cNvPr>
            <p:cNvSpPr/>
            <p:nvPr/>
          </p:nvSpPr>
          <p:spPr>
            <a:xfrm>
              <a:off x="6211235" y="5652191"/>
              <a:ext cx="790601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700" i="1" dirty="0" err="1">
                  <a:latin typeface="Arial Rounded MT Bold" panose="020F07040305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Segmentation</a:t>
              </a:r>
              <a:endParaRPr lang="id-ID" sz="700" dirty="0">
                <a:latin typeface="Arial Rounded MT Bold" panose="020F07040305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6D542D0A-ED35-4D44-B9D9-90EF5E79FDC4}"/>
                </a:ext>
              </a:extLst>
            </p:cNvPr>
            <p:cNvCxnSpPr>
              <a:stCxn id="219" idx="3"/>
              <a:endCxn id="220" idx="1"/>
            </p:cNvCxnSpPr>
            <p:nvPr/>
          </p:nvCxnSpPr>
          <p:spPr>
            <a:xfrm flipV="1">
              <a:off x="2138212" y="5276607"/>
              <a:ext cx="42814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3463C43C-344C-4ADC-BC86-14EC1BF376E0}"/>
                </a:ext>
              </a:extLst>
            </p:cNvPr>
            <p:cNvCxnSpPr>
              <a:stCxn id="220" idx="3"/>
              <a:endCxn id="221" idx="1"/>
            </p:cNvCxnSpPr>
            <p:nvPr/>
          </p:nvCxnSpPr>
          <p:spPr>
            <a:xfrm>
              <a:off x="3430384" y="5276607"/>
              <a:ext cx="4281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1" name="Straight Arrow Connector 230">
              <a:extLst>
                <a:ext uri="{FF2B5EF4-FFF2-40B4-BE49-F238E27FC236}">
                  <a16:creationId xmlns:a16="http://schemas.microsoft.com/office/drawing/2014/main" id="{D8D5DA67-2625-4A78-8215-5BF97A505CE8}"/>
                </a:ext>
              </a:extLst>
            </p:cNvPr>
            <p:cNvCxnSpPr>
              <a:stCxn id="221" idx="3"/>
              <a:endCxn id="222" idx="1"/>
            </p:cNvCxnSpPr>
            <p:nvPr/>
          </p:nvCxnSpPr>
          <p:spPr>
            <a:xfrm>
              <a:off x="4722556" y="5276607"/>
              <a:ext cx="424860" cy="31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Straight Arrow Connector 231">
              <a:extLst>
                <a:ext uri="{FF2B5EF4-FFF2-40B4-BE49-F238E27FC236}">
                  <a16:creationId xmlns:a16="http://schemas.microsoft.com/office/drawing/2014/main" id="{4E0CA2B4-C73F-44AF-AD83-DC1C317A7A58}"/>
                </a:ext>
              </a:extLst>
            </p:cNvPr>
            <p:cNvCxnSpPr>
              <a:stCxn id="222" idx="3"/>
              <a:endCxn id="223" idx="1"/>
            </p:cNvCxnSpPr>
            <p:nvPr/>
          </p:nvCxnSpPr>
          <p:spPr>
            <a:xfrm>
              <a:off x="6011448" y="5279756"/>
              <a:ext cx="424860" cy="50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5" name="Rectangle 234">
            <a:extLst>
              <a:ext uri="{FF2B5EF4-FFF2-40B4-BE49-F238E27FC236}">
                <a16:creationId xmlns:a16="http://schemas.microsoft.com/office/drawing/2014/main" id="{F30666F1-B5A4-4888-A31D-148EEE6F1B12}"/>
              </a:ext>
            </a:extLst>
          </p:cNvPr>
          <p:cNvSpPr/>
          <p:nvPr/>
        </p:nvSpPr>
        <p:spPr>
          <a:xfrm>
            <a:off x="1958405" y="6305000"/>
            <a:ext cx="132005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10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Preprosesing</a:t>
            </a:r>
            <a:endParaRPr lang="id-ID" sz="12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E3F50B66-FF7B-4292-9909-461CD0C669F3}"/>
              </a:ext>
            </a:extLst>
          </p:cNvPr>
          <p:cNvGrpSpPr/>
          <p:nvPr/>
        </p:nvGrpSpPr>
        <p:grpSpPr>
          <a:xfrm>
            <a:off x="295690" y="7490541"/>
            <a:ext cx="2731725" cy="479505"/>
            <a:chOff x="296023" y="8707035"/>
            <a:chExt cx="2731725" cy="479505"/>
          </a:xfrm>
        </p:grpSpPr>
        <p:sp>
          <p:nvSpPr>
            <p:cNvPr id="237" name="Rectangle: Rounded Corners 236">
              <a:extLst>
                <a:ext uri="{FF2B5EF4-FFF2-40B4-BE49-F238E27FC236}">
                  <a16:creationId xmlns:a16="http://schemas.microsoft.com/office/drawing/2014/main" id="{AD27512E-6DA8-4573-B13C-7BD2BA844D42}"/>
                </a:ext>
              </a:extLst>
            </p:cNvPr>
            <p:cNvSpPr/>
            <p:nvPr/>
          </p:nvSpPr>
          <p:spPr>
            <a:xfrm>
              <a:off x="325236" y="8707133"/>
              <a:ext cx="2587791" cy="479407"/>
            </a:xfrm>
            <a:prstGeom prst="roundRect">
              <a:avLst/>
            </a:prstGeom>
            <a:solidFill>
              <a:srgbClr val="FEF4CE"/>
            </a:solidFill>
            <a:ln>
              <a:solidFill>
                <a:srgbClr val="FF9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934F297C-73EB-4581-9A5F-675657C72CD3}"/>
                </a:ext>
              </a:extLst>
            </p:cNvPr>
            <p:cNvSpPr/>
            <p:nvPr/>
          </p:nvSpPr>
          <p:spPr>
            <a:xfrm>
              <a:off x="368842" y="8707035"/>
              <a:ext cx="2472814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d-ID" sz="1100" dirty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Ekstraksi Fitur</a:t>
              </a:r>
              <a:endParaRPr lang="id-ID" sz="12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7503FAC-69F4-4266-900A-23E9B672B050}"/>
                </a:ext>
              </a:extLst>
            </p:cNvPr>
            <p:cNvSpPr/>
            <p:nvPr/>
          </p:nvSpPr>
          <p:spPr>
            <a:xfrm>
              <a:off x="296023" y="8939866"/>
              <a:ext cx="2731725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d-ID" sz="700" dirty="0">
                  <a:latin typeface="Arial Rounded MT Bold" panose="020F0704030504030204" pitchFamily="34" charset="0"/>
                </a:rPr>
                <a:t>Energy, </a:t>
              </a:r>
              <a:r>
                <a:rPr lang="id-ID" sz="700" dirty="0" err="1">
                  <a:latin typeface="Arial Rounded MT Bold" panose="020F0704030504030204" pitchFamily="34" charset="0"/>
                </a:rPr>
                <a:t>Contrast</a:t>
              </a:r>
              <a:r>
                <a:rPr lang="id-ID" sz="700" dirty="0">
                  <a:latin typeface="Arial Rounded MT Bold" panose="020F0704030504030204" pitchFamily="34" charset="0"/>
                </a:rPr>
                <a:t>, </a:t>
              </a:r>
              <a:r>
                <a:rPr lang="id-ID" sz="700" dirty="0" err="1">
                  <a:latin typeface="Arial Rounded MT Bold" panose="020F0704030504030204" pitchFamily="34" charset="0"/>
                </a:rPr>
                <a:t>Correlation</a:t>
              </a:r>
              <a:r>
                <a:rPr lang="id-ID" sz="700" dirty="0">
                  <a:latin typeface="Arial Rounded MT Bold" panose="020F0704030504030204" pitchFamily="34" charset="0"/>
                </a:rPr>
                <a:t>, </a:t>
              </a:r>
              <a:r>
                <a:rPr lang="id-ID" sz="700" dirty="0" err="1">
                  <a:latin typeface="Arial Rounded MT Bold" panose="020F0704030504030204" pitchFamily="34" charset="0"/>
                </a:rPr>
                <a:t>Homogeneity</a:t>
              </a:r>
              <a:r>
                <a:rPr lang="id-ID" sz="700" dirty="0">
                  <a:latin typeface="Arial Rounded MT Bold" panose="020F0704030504030204" pitchFamily="34" charset="0"/>
                </a:rPr>
                <a:t>, dan </a:t>
              </a:r>
              <a:r>
                <a:rPr lang="id-ID" sz="700" dirty="0" err="1">
                  <a:latin typeface="Arial Rounded MT Bold" panose="020F0704030504030204" pitchFamily="34" charset="0"/>
                </a:rPr>
                <a:t>Entropy</a:t>
              </a:r>
              <a:endParaRPr lang="id-ID" sz="700" b="1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EA59F972-AD9B-48C5-B0FB-725B210F2245}"/>
              </a:ext>
            </a:extLst>
          </p:cNvPr>
          <p:cNvGrpSpPr/>
          <p:nvPr/>
        </p:nvGrpSpPr>
        <p:grpSpPr>
          <a:xfrm>
            <a:off x="3281273" y="7576711"/>
            <a:ext cx="1324384" cy="316800"/>
            <a:chOff x="3701574" y="3776590"/>
            <a:chExt cx="1381435" cy="316800"/>
          </a:xfrm>
        </p:grpSpPr>
        <p:sp>
          <p:nvSpPr>
            <p:cNvPr id="244" name="Rectangle: Rounded Corners 243">
              <a:extLst>
                <a:ext uri="{FF2B5EF4-FFF2-40B4-BE49-F238E27FC236}">
                  <a16:creationId xmlns:a16="http://schemas.microsoft.com/office/drawing/2014/main" id="{9B340E1A-EF57-48CC-A1CD-D20000FD93DD}"/>
                </a:ext>
              </a:extLst>
            </p:cNvPr>
            <p:cNvSpPr/>
            <p:nvPr/>
          </p:nvSpPr>
          <p:spPr>
            <a:xfrm>
              <a:off x="3701574" y="3776590"/>
              <a:ext cx="1381435" cy="316800"/>
            </a:xfrm>
            <a:prstGeom prst="roundRect">
              <a:avLst/>
            </a:prstGeom>
            <a:solidFill>
              <a:srgbClr val="FEF4CE"/>
            </a:solidFill>
            <a:ln>
              <a:solidFill>
                <a:srgbClr val="FF9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58F4BE46-E6D7-4D3D-9AFA-5CBC52F6B1D3}"/>
                </a:ext>
              </a:extLst>
            </p:cNvPr>
            <p:cNvSpPr/>
            <p:nvPr/>
          </p:nvSpPr>
          <p:spPr>
            <a:xfrm>
              <a:off x="3724852" y="3799352"/>
              <a:ext cx="1320057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d-ID" sz="1100" dirty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Klasifikasi SVM</a:t>
              </a:r>
              <a:endParaRPr lang="id-ID" sz="12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</p:grp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06FA4A1-FF7B-42DC-9BEC-1897DC738403}"/>
              </a:ext>
            </a:extLst>
          </p:cNvPr>
          <p:cNvCxnSpPr>
            <a:cxnSpLocks/>
            <a:stCxn id="237" idx="3"/>
            <a:endCxn id="245" idx="1"/>
          </p:cNvCxnSpPr>
          <p:nvPr/>
        </p:nvCxnSpPr>
        <p:spPr>
          <a:xfrm flipV="1">
            <a:off x="2912694" y="7730278"/>
            <a:ext cx="390896" cy="65"/>
          </a:xfrm>
          <a:prstGeom prst="straightConnector1">
            <a:avLst/>
          </a:prstGeom>
          <a:ln w="19050">
            <a:solidFill>
              <a:srgbClr val="FF9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6B903589-0822-490C-ACD6-DA3E6B2A074C}"/>
              </a:ext>
            </a:extLst>
          </p:cNvPr>
          <p:cNvCxnSpPr>
            <a:cxnSpLocks/>
            <a:endCxn id="238" idx="0"/>
          </p:cNvCxnSpPr>
          <p:nvPr/>
        </p:nvCxnSpPr>
        <p:spPr>
          <a:xfrm>
            <a:off x="1604916" y="7332873"/>
            <a:ext cx="0" cy="157668"/>
          </a:xfrm>
          <a:prstGeom prst="straightConnector1">
            <a:avLst/>
          </a:prstGeom>
          <a:ln w="19050">
            <a:solidFill>
              <a:srgbClr val="FF9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80696AAC-A8B3-4005-BD2B-F63450A8FEA6}"/>
              </a:ext>
            </a:extLst>
          </p:cNvPr>
          <p:cNvGrpSpPr/>
          <p:nvPr/>
        </p:nvGrpSpPr>
        <p:grpSpPr>
          <a:xfrm>
            <a:off x="1654141" y="8026886"/>
            <a:ext cx="1381435" cy="316800"/>
            <a:chOff x="3701574" y="3776590"/>
            <a:chExt cx="1381435" cy="316800"/>
          </a:xfrm>
        </p:grpSpPr>
        <p:sp>
          <p:nvSpPr>
            <p:cNvPr id="270" name="Rectangle: Rounded Corners 269">
              <a:extLst>
                <a:ext uri="{FF2B5EF4-FFF2-40B4-BE49-F238E27FC236}">
                  <a16:creationId xmlns:a16="http://schemas.microsoft.com/office/drawing/2014/main" id="{9E38AA90-B309-4D83-983E-BB24BDC37B59}"/>
                </a:ext>
              </a:extLst>
            </p:cNvPr>
            <p:cNvSpPr/>
            <p:nvPr/>
          </p:nvSpPr>
          <p:spPr>
            <a:xfrm>
              <a:off x="3701574" y="3776590"/>
              <a:ext cx="1381435" cy="316800"/>
            </a:xfrm>
            <a:prstGeom prst="roundRect">
              <a:avLst/>
            </a:prstGeom>
            <a:solidFill>
              <a:srgbClr val="FEF4CE"/>
            </a:solidFill>
            <a:ln>
              <a:solidFill>
                <a:srgbClr val="FF9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75E9FFBE-9B5E-4D20-BEA0-BDC7F90092FE}"/>
                </a:ext>
              </a:extLst>
            </p:cNvPr>
            <p:cNvSpPr/>
            <p:nvPr/>
          </p:nvSpPr>
          <p:spPr>
            <a:xfrm>
              <a:off x="3724852" y="3791658"/>
              <a:ext cx="132005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d-ID" sz="1200" dirty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Pengujian</a:t>
              </a:r>
              <a:endParaRPr lang="id-ID" sz="1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</p:grpSp>
      <p:graphicFrame>
        <p:nvGraphicFramePr>
          <p:cNvPr id="282" name="Chart 281">
            <a:extLst>
              <a:ext uri="{FF2B5EF4-FFF2-40B4-BE49-F238E27FC236}">
                <a16:creationId xmlns:a16="http://schemas.microsoft.com/office/drawing/2014/main" id="{7FD7F073-B317-4985-8F46-DDB5664291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830926"/>
              </p:ext>
            </p:extLst>
          </p:nvPr>
        </p:nvGraphicFramePr>
        <p:xfrm>
          <a:off x="331759" y="8402518"/>
          <a:ext cx="4510674" cy="2224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53725233-A945-4803-9CA5-4869282996A3}"/>
              </a:ext>
            </a:extLst>
          </p:cNvPr>
          <p:cNvCxnSpPr>
            <a:cxnSpLocks/>
            <a:endCxn id="270" idx="3"/>
          </p:cNvCxnSpPr>
          <p:nvPr/>
        </p:nvCxnSpPr>
        <p:spPr>
          <a:xfrm flipH="1">
            <a:off x="3035576" y="8185286"/>
            <a:ext cx="1975543" cy="0"/>
          </a:xfrm>
          <a:prstGeom prst="straightConnector1">
            <a:avLst/>
          </a:prstGeom>
          <a:ln w="57150">
            <a:solidFill>
              <a:srgbClr val="FF9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2AABE037-FC20-4271-B4B6-DBCFC1C2FBA9}"/>
              </a:ext>
            </a:extLst>
          </p:cNvPr>
          <p:cNvGrpSpPr/>
          <p:nvPr/>
        </p:nvGrpSpPr>
        <p:grpSpPr>
          <a:xfrm>
            <a:off x="6533403" y="4638639"/>
            <a:ext cx="1807920" cy="476733"/>
            <a:chOff x="3701574" y="3776590"/>
            <a:chExt cx="1381435" cy="476733"/>
          </a:xfrm>
        </p:grpSpPr>
        <p:sp>
          <p:nvSpPr>
            <p:cNvPr id="289" name="Rectangle: Rounded Corners 288">
              <a:extLst>
                <a:ext uri="{FF2B5EF4-FFF2-40B4-BE49-F238E27FC236}">
                  <a16:creationId xmlns:a16="http://schemas.microsoft.com/office/drawing/2014/main" id="{A0F2E691-8393-4712-8C0C-5D49404C0881}"/>
                </a:ext>
              </a:extLst>
            </p:cNvPr>
            <p:cNvSpPr/>
            <p:nvPr/>
          </p:nvSpPr>
          <p:spPr>
            <a:xfrm>
              <a:off x="3701574" y="3776590"/>
              <a:ext cx="1381435" cy="316800"/>
            </a:xfrm>
            <a:prstGeom prst="roundRect">
              <a:avLst/>
            </a:prstGeom>
            <a:solidFill>
              <a:srgbClr val="FEF4CE"/>
            </a:solidFill>
            <a:ln>
              <a:solidFill>
                <a:srgbClr val="FF9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31FBC98D-A5A0-447C-9A46-C2C0A0399A03}"/>
                </a:ext>
              </a:extLst>
            </p:cNvPr>
            <p:cNvSpPr/>
            <p:nvPr/>
          </p:nvSpPr>
          <p:spPr>
            <a:xfrm>
              <a:off x="3724852" y="3791658"/>
              <a:ext cx="132005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d-ID" sz="1200" dirty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Performa Pengujian</a:t>
              </a:r>
              <a:endParaRPr lang="id-ID" sz="1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</p:grp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AC12E788-7888-4922-B010-4C2BBC5EF40B}"/>
              </a:ext>
            </a:extLst>
          </p:cNvPr>
          <p:cNvCxnSpPr>
            <a:cxnSpLocks/>
            <a:endCxn id="289" idx="1"/>
          </p:cNvCxnSpPr>
          <p:nvPr/>
        </p:nvCxnSpPr>
        <p:spPr>
          <a:xfrm>
            <a:off x="4889728" y="4797039"/>
            <a:ext cx="1643675" cy="0"/>
          </a:xfrm>
          <a:prstGeom prst="straightConnector1">
            <a:avLst/>
          </a:prstGeom>
          <a:ln w="57150">
            <a:solidFill>
              <a:srgbClr val="FF9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Rectangle: Rounded Corners 293">
            <a:extLst>
              <a:ext uri="{FF2B5EF4-FFF2-40B4-BE49-F238E27FC236}">
                <a16:creationId xmlns:a16="http://schemas.microsoft.com/office/drawing/2014/main" id="{090C9624-0F91-449D-81BC-46DA0AAC15C3}"/>
              </a:ext>
            </a:extLst>
          </p:cNvPr>
          <p:cNvSpPr/>
          <p:nvPr/>
        </p:nvSpPr>
        <p:spPr>
          <a:xfrm rot="16200000">
            <a:off x="6079276" y="4275972"/>
            <a:ext cx="2326664" cy="4139253"/>
          </a:xfrm>
          <a:prstGeom prst="roundRect">
            <a:avLst/>
          </a:prstGeom>
          <a:solidFill>
            <a:srgbClr val="FEF4CE"/>
          </a:solidFill>
          <a:ln>
            <a:solidFill>
              <a:srgbClr val="FF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AF768D72-8C41-4C55-906B-8CC970FCE4DD}"/>
              </a:ext>
            </a:extLst>
          </p:cNvPr>
          <p:cNvSpPr/>
          <p:nvPr/>
        </p:nvSpPr>
        <p:spPr>
          <a:xfrm>
            <a:off x="6564614" y="5212706"/>
            <a:ext cx="17261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1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Pengujian data 40000</a:t>
            </a:r>
            <a:endParaRPr lang="id-ID" sz="12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296" name="Chart 295">
            <a:extLst>
              <a:ext uri="{FF2B5EF4-FFF2-40B4-BE49-F238E27FC236}">
                <a16:creationId xmlns:a16="http://schemas.microsoft.com/office/drawing/2014/main" id="{2E13154C-76FD-4C02-AB48-9D61FE92EB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2541296"/>
              </p:ext>
            </p:extLst>
          </p:nvPr>
        </p:nvGraphicFramePr>
        <p:xfrm>
          <a:off x="5020785" y="5367592"/>
          <a:ext cx="4170424" cy="217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297" name="Rectangle: Rounded Corners 296">
            <a:extLst>
              <a:ext uri="{FF2B5EF4-FFF2-40B4-BE49-F238E27FC236}">
                <a16:creationId xmlns:a16="http://schemas.microsoft.com/office/drawing/2014/main" id="{A19F0003-F87C-4933-B875-F38E996E73BC}"/>
              </a:ext>
            </a:extLst>
          </p:cNvPr>
          <p:cNvSpPr/>
          <p:nvPr/>
        </p:nvSpPr>
        <p:spPr>
          <a:xfrm rot="16200000">
            <a:off x="6077501" y="6708605"/>
            <a:ext cx="2326664" cy="4139253"/>
          </a:xfrm>
          <a:prstGeom prst="roundRect">
            <a:avLst/>
          </a:prstGeom>
          <a:solidFill>
            <a:srgbClr val="FEF4CE"/>
          </a:solidFill>
          <a:ln>
            <a:solidFill>
              <a:srgbClr val="FF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A4F7C5A8-D467-42C2-8078-7C326CEFBFD0}"/>
              </a:ext>
            </a:extLst>
          </p:cNvPr>
          <p:cNvSpPr/>
          <p:nvPr/>
        </p:nvSpPr>
        <p:spPr>
          <a:xfrm>
            <a:off x="5319798" y="7645339"/>
            <a:ext cx="391037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1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Pengujian dengan data gempa Lombok 2 Kelas </a:t>
            </a:r>
          </a:p>
          <a:p>
            <a:pPr algn="ctr"/>
            <a:r>
              <a:rPr lang="id-ID" sz="11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(Ringan dan Berat)</a:t>
            </a:r>
            <a:endParaRPr lang="id-ID" sz="12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299" name="Chart 298">
            <a:extLst>
              <a:ext uri="{FF2B5EF4-FFF2-40B4-BE49-F238E27FC236}">
                <a16:creationId xmlns:a16="http://schemas.microsoft.com/office/drawing/2014/main" id="{587BD929-772D-4895-93B9-C0B141D844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1609063"/>
              </p:ext>
            </p:extLst>
          </p:nvPr>
        </p:nvGraphicFramePr>
        <p:xfrm>
          <a:off x="5129604" y="8020440"/>
          <a:ext cx="4062475" cy="1877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304" name="Rectangle: Rounded Corners 303">
            <a:extLst>
              <a:ext uri="{FF2B5EF4-FFF2-40B4-BE49-F238E27FC236}">
                <a16:creationId xmlns:a16="http://schemas.microsoft.com/office/drawing/2014/main" id="{CF62F16B-54D1-4A11-9C85-8E98A2338637}"/>
              </a:ext>
            </a:extLst>
          </p:cNvPr>
          <p:cNvSpPr/>
          <p:nvPr/>
        </p:nvSpPr>
        <p:spPr>
          <a:xfrm rot="16200000">
            <a:off x="5995249" y="9208384"/>
            <a:ext cx="2466666" cy="4139253"/>
          </a:xfrm>
          <a:prstGeom prst="roundRect">
            <a:avLst/>
          </a:prstGeom>
          <a:solidFill>
            <a:srgbClr val="FEF4CE"/>
          </a:solidFill>
          <a:ln>
            <a:solidFill>
              <a:srgbClr val="FF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5F2F1A00-8378-4C48-83E3-73DC902A8A43}"/>
              </a:ext>
            </a:extLst>
          </p:cNvPr>
          <p:cNvSpPr/>
          <p:nvPr/>
        </p:nvSpPr>
        <p:spPr>
          <a:xfrm>
            <a:off x="5307546" y="10075117"/>
            <a:ext cx="391037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1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Pengujian dengan data gempa Lombok 3 Kelas </a:t>
            </a:r>
          </a:p>
          <a:p>
            <a:pPr algn="ctr"/>
            <a:r>
              <a:rPr lang="id-ID" sz="11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(Ringan, Sedang dan Berat)</a:t>
            </a:r>
            <a:endParaRPr lang="id-ID" sz="12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08" name="Oval 307">
            <a:extLst>
              <a:ext uri="{FF2B5EF4-FFF2-40B4-BE49-F238E27FC236}">
                <a16:creationId xmlns:a16="http://schemas.microsoft.com/office/drawing/2014/main" id="{4C4FB18B-EB6C-4882-BEE4-C56266BF5E39}"/>
              </a:ext>
            </a:extLst>
          </p:cNvPr>
          <p:cNvSpPr/>
          <p:nvPr/>
        </p:nvSpPr>
        <p:spPr>
          <a:xfrm>
            <a:off x="9444551" y="12646669"/>
            <a:ext cx="137487" cy="137487"/>
          </a:xfrm>
          <a:prstGeom prst="ellipse">
            <a:avLst/>
          </a:prstGeom>
          <a:solidFill>
            <a:srgbClr val="FF9800"/>
          </a:solidFill>
          <a:ln w="3175">
            <a:solidFill>
              <a:srgbClr val="FF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4FE2179-6838-49CC-8308-D04D4A880CFA}"/>
              </a:ext>
            </a:extLst>
          </p:cNvPr>
          <p:cNvGrpSpPr/>
          <p:nvPr/>
        </p:nvGrpSpPr>
        <p:grpSpPr>
          <a:xfrm>
            <a:off x="1641743" y="10514194"/>
            <a:ext cx="1381435" cy="316800"/>
            <a:chOff x="3701574" y="3776590"/>
            <a:chExt cx="1381435" cy="316800"/>
          </a:xfrm>
        </p:grpSpPr>
        <p:sp>
          <p:nvSpPr>
            <p:cNvPr id="315" name="Rectangle: Rounded Corners 314">
              <a:extLst>
                <a:ext uri="{FF2B5EF4-FFF2-40B4-BE49-F238E27FC236}">
                  <a16:creationId xmlns:a16="http://schemas.microsoft.com/office/drawing/2014/main" id="{0E24ACB7-62CC-46B3-A9DC-D179E8CA12C3}"/>
                </a:ext>
              </a:extLst>
            </p:cNvPr>
            <p:cNvSpPr/>
            <p:nvPr/>
          </p:nvSpPr>
          <p:spPr>
            <a:xfrm>
              <a:off x="3701574" y="3776590"/>
              <a:ext cx="1381435" cy="316800"/>
            </a:xfrm>
            <a:prstGeom prst="roundRect">
              <a:avLst/>
            </a:prstGeom>
            <a:solidFill>
              <a:srgbClr val="FEF4CE"/>
            </a:solidFill>
            <a:ln>
              <a:solidFill>
                <a:srgbClr val="FF9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60D0C71F-D34B-4BDA-9D52-1C9500B0AC42}"/>
                </a:ext>
              </a:extLst>
            </p:cNvPr>
            <p:cNvSpPr/>
            <p:nvPr/>
          </p:nvSpPr>
          <p:spPr>
            <a:xfrm>
              <a:off x="3724852" y="3791658"/>
              <a:ext cx="132005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d-ID" sz="1200" dirty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Kesimpulan</a:t>
              </a:r>
              <a:endParaRPr lang="id-ID" sz="1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</p:grp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A36C9F1B-24A3-4F93-A3FF-67D0761B50F4}"/>
              </a:ext>
            </a:extLst>
          </p:cNvPr>
          <p:cNvCxnSpPr>
            <a:cxnSpLocks/>
            <a:endCxn id="315" idx="3"/>
          </p:cNvCxnSpPr>
          <p:nvPr/>
        </p:nvCxnSpPr>
        <p:spPr>
          <a:xfrm flipH="1">
            <a:off x="3023178" y="10672594"/>
            <a:ext cx="1975543" cy="0"/>
          </a:xfrm>
          <a:prstGeom prst="straightConnector1">
            <a:avLst/>
          </a:prstGeom>
          <a:ln w="57150">
            <a:solidFill>
              <a:srgbClr val="FF9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Rounded Rectangle 22">
            <a:extLst>
              <a:ext uri="{FF2B5EF4-FFF2-40B4-BE49-F238E27FC236}">
                <a16:creationId xmlns:a16="http://schemas.microsoft.com/office/drawing/2014/main" id="{10F8ADAF-B284-455B-84DB-85C6A359A146}"/>
              </a:ext>
            </a:extLst>
          </p:cNvPr>
          <p:cNvSpPr/>
          <p:nvPr/>
        </p:nvSpPr>
        <p:spPr>
          <a:xfrm>
            <a:off x="268388" y="10992238"/>
            <a:ext cx="4768568" cy="1621638"/>
          </a:xfrm>
          <a:prstGeom prst="roundRect">
            <a:avLst/>
          </a:prstGeom>
          <a:noFill/>
          <a:ln>
            <a:solidFill>
              <a:srgbClr val="FF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just">
              <a:buFont typeface="+mj-lt"/>
              <a:buAutoNum type="arabicPeriod"/>
            </a:pPr>
            <a:r>
              <a:rPr lang="id-ID" sz="1000" dirty="0">
                <a:solidFill>
                  <a:schemeClr val="tx1"/>
                </a:solidFill>
                <a:latin typeface="Arial Rounded MT Bold" panose="020F0704030504030204" pitchFamily="34" charset="0"/>
                <a:cs typeface="Arial"/>
              </a:rPr>
              <a:t>Pada pengujian dengan jumlah data 40.000, didapatkan rata-rata akurasi, </a:t>
            </a:r>
            <a:r>
              <a:rPr lang="id-ID" sz="1000" i="1" dirty="0" err="1">
                <a:solidFill>
                  <a:schemeClr val="tx1"/>
                </a:solidFill>
                <a:latin typeface="Arial Rounded MT Bold" panose="020F0704030504030204" pitchFamily="34" charset="0"/>
                <a:cs typeface="Arial"/>
              </a:rPr>
              <a:t>recall</a:t>
            </a:r>
            <a:r>
              <a:rPr lang="id-ID" sz="1000" dirty="0">
                <a:solidFill>
                  <a:schemeClr val="tx1"/>
                </a:solidFill>
                <a:latin typeface="Arial Rounded MT Bold" panose="020F0704030504030204" pitchFamily="34" charset="0"/>
                <a:cs typeface="Arial"/>
              </a:rPr>
              <a:t> dan presisi berturut-turut 90,24%, 90,24% dan 91,5%. 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id-ID" sz="1000" dirty="0">
                <a:solidFill>
                  <a:schemeClr val="tx1"/>
                </a:solidFill>
                <a:latin typeface="Arial Rounded MT Bold" panose="020F0704030504030204" pitchFamily="34" charset="0"/>
                <a:cs typeface="Arial"/>
              </a:rPr>
              <a:t>Pada pengujian menggunakan data gempa Lombok untuk 2 kelas (Berat dan Ringan) didapatkan hasil rata-rata akurasi, </a:t>
            </a:r>
            <a:r>
              <a:rPr lang="id-ID" sz="1000" i="1" dirty="0" err="1">
                <a:solidFill>
                  <a:schemeClr val="tx1"/>
                </a:solidFill>
                <a:latin typeface="Arial Rounded MT Bold" panose="020F0704030504030204" pitchFamily="34" charset="0"/>
                <a:cs typeface="Arial"/>
              </a:rPr>
              <a:t>recall</a:t>
            </a:r>
            <a:r>
              <a:rPr lang="id-ID" sz="1000" dirty="0">
                <a:solidFill>
                  <a:schemeClr val="tx1"/>
                </a:solidFill>
                <a:latin typeface="Arial Rounded MT Bold" panose="020F0704030504030204" pitchFamily="34" charset="0"/>
                <a:cs typeface="Arial"/>
              </a:rPr>
              <a:t> dan presisi berturut-turut 94,44%, 94,44% dan 95%. 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id-ID" sz="1000" dirty="0">
                <a:solidFill>
                  <a:schemeClr val="tx1"/>
                </a:solidFill>
                <a:latin typeface="Arial Rounded MT Bold" panose="020F0704030504030204" pitchFamily="34" charset="0"/>
                <a:cs typeface="Arial"/>
              </a:rPr>
              <a:t>Pada pengujian menggunakan data gempa Lombok untuk 3 kelas (Berat, Sedang dan Ringan) didapatkan hasil rata-rata akurasi, </a:t>
            </a:r>
            <a:r>
              <a:rPr lang="id-ID" sz="1000" i="1" dirty="0" err="1">
                <a:solidFill>
                  <a:schemeClr val="tx1"/>
                </a:solidFill>
                <a:latin typeface="Arial Rounded MT Bold" panose="020F0704030504030204" pitchFamily="34" charset="0"/>
                <a:cs typeface="Arial"/>
              </a:rPr>
              <a:t>recall</a:t>
            </a:r>
            <a:r>
              <a:rPr lang="id-ID" sz="1000" dirty="0">
                <a:solidFill>
                  <a:schemeClr val="tx1"/>
                </a:solidFill>
                <a:latin typeface="Arial Rounded MT Bold" panose="020F0704030504030204" pitchFamily="34" charset="0"/>
                <a:cs typeface="Arial"/>
              </a:rPr>
              <a:t> dan presisi berturut-turut 81,48%, 81,48% dan 88,09%</a:t>
            </a:r>
            <a:endParaRPr lang="en-US" sz="1000" dirty="0">
              <a:solidFill>
                <a:schemeClr val="tx1"/>
              </a:solidFill>
              <a:latin typeface="Arial Rounded MT Bold" panose="020F0704030504030204" pitchFamily="34" charset="0"/>
              <a:cs typeface="Arial"/>
            </a:endParaRPr>
          </a:p>
        </p:txBody>
      </p:sp>
      <p:graphicFrame>
        <p:nvGraphicFramePr>
          <p:cNvPr id="321" name="Chart 320">
            <a:extLst>
              <a:ext uri="{FF2B5EF4-FFF2-40B4-BE49-F238E27FC236}">
                <a16:creationId xmlns:a16="http://schemas.microsoft.com/office/drawing/2014/main" id="{4A63FA7E-6294-4AEA-8E6D-3856569116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5323922"/>
              </p:ext>
            </p:extLst>
          </p:nvPr>
        </p:nvGraphicFramePr>
        <p:xfrm>
          <a:off x="5230377" y="10469324"/>
          <a:ext cx="3970693" cy="19732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pSp>
        <p:nvGrpSpPr>
          <p:cNvPr id="92" name="Group 91">
            <a:extLst>
              <a:ext uri="{FF2B5EF4-FFF2-40B4-BE49-F238E27FC236}">
                <a16:creationId xmlns:a16="http://schemas.microsoft.com/office/drawing/2014/main" id="{D4A7CD1C-F1EC-49C7-AEBF-FEE1B19019CE}"/>
              </a:ext>
            </a:extLst>
          </p:cNvPr>
          <p:cNvGrpSpPr/>
          <p:nvPr/>
        </p:nvGrpSpPr>
        <p:grpSpPr>
          <a:xfrm>
            <a:off x="323374" y="1835308"/>
            <a:ext cx="1381435" cy="316800"/>
            <a:chOff x="323374" y="1835308"/>
            <a:chExt cx="1381435" cy="316800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3FBB9858-99A7-4FD8-849F-5F1166FA9330}"/>
                </a:ext>
              </a:extLst>
            </p:cNvPr>
            <p:cNvSpPr/>
            <p:nvPr/>
          </p:nvSpPr>
          <p:spPr>
            <a:xfrm>
              <a:off x="323374" y="1835308"/>
              <a:ext cx="1381435" cy="316800"/>
            </a:xfrm>
            <a:prstGeom prst="roundRect">
              <a:avLst/>
            </a:prstGeom>
            <a:solidFill>
              <a:srgbClr val="FEF4CE"/>
            </a:solidFill>
            <a:ln>
              <a:solidFill>
                <a:srgbClr val="FF9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39712D8-1A45-48E3-91C6-28453C76EED5}"/>
                </a:ext>
              </a:extLst>
            </p:cNvPr>
            <p:cNvSpPr/>
            <p:nvPr/>
          </p:nvSpPr>
          <p:spPr>
            <a:xfrm>
              <a:off x="323374" y="1835308"/>
              <a:ext cx="137002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d-ID" sz="1200" dirty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Permasalahan</a:t>
              </a:r>
              <a:endParaRPr lang="id-ID" sz="1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021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275</Words>
  <Application>Microsoft Office PowerPoint</Application>
  <PresentationFormat>A3 Paper (297x420 mm)</PresentationFormat>
  <Paragraphs>73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Roboto Condensed</vt:lpstr>
      <vt:lpstr>Arial Rounded MT Bold</vt:lpstr>
      <vt:lpstr>Arvo</vt:lpstr>
      <vt:lpstr>Open Sans Semibold</vt:lpstr>
      <vt:lpstr>Arial</vt:lpstr>
      <vt:lpstr>Roboto</vt:lpstr>
      <vt:lpstr>Times New Roman</vt:lpstr>
      <vt:lpstr>Roboto Condensed Light</vt:lpstr>
      <vt:lpstr>Salerio template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systematic review of complex fuzzy sets and logic (CFS &amp; CFL)</dc:title>
  <dc:creator>u_u</dc:creator>
  <cp:lastModifiedBy>chaerussulton@gmail.com</cp:lastModifiedBy>
  <cp:revision>118</cp:revision>
  <dcterms:modified xsi:type="dcterms:W3CDTF">2019-05-09T06:04:12Z</dcterms:modified>
</cp:coreProperties>
</file>