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24B0-B000-4D84-8128-70AFF7847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50525-8E14-4496-A4DA-603069F45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D20F71-B44C-461C-84ED-919C699F6BBE}"/>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C01ACAE2-EAFC-4E17-BBDE-E33F3DB89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CE54D-861D-494F-830C-EB72BE9B776C}"/>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29455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F3C5-C657-4A48-A66A-F17CC47E23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91F44-F77E-4323-8D55-FD7BF76BC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E845E-18DA-41B5-B5FC-A81373D02D79}"/>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9B0AE3A6-6CDA-4A88-A66F-BB4EE71E7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57857-14A0-4033-A683-A84B66E58171}"/>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276615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01D2A-DFF2-4DC3-B229-771CA1044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2F667C-94C2-4398-A372-083DED5ED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6A40B-B0AB-42A9-8854-400E9F463CF1}"/>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0522B3CC-1EFD-4AC4-A769-DB54137F6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D1C19-BE14-495A-98BC-2E39F0057B5C}"/>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128608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3813-6411-4BAD-A57D-8E6E4A2CE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D9B12-23DB-4169-AB57-B0EF82BC1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6D1E0-ABFF-482D-BF67-B225832418C7}"/>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CEDB4E86-1D2C-46D3-9CFD-AEC0259FA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0B8D2-B1D1-45AA-ABA9-CAD06D5A0861}"/>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130442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3C97-EA8A-4713-9E8E-26829BF861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2730B-1E63-4932-B507-A25326972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3A380C-9B76-4FEB-9668-AD2DECEB3DA9}"/>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F6AF6AA2-1D33-43E0-8038-7B01F9677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D605-1917-4A5B-8548-56B85DCB94AF}"/>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365507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56F4-7C8D-4B9C-8CE9-28519E475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A7F4F-13BE-47D8-AC1C-845983255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88AFB-0BE4-4B85-B67B-0CE0F891B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4D85D-0B2A-47DD-B2CC-E800A45ED152}"/>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6" name="Footer Placeholder 5">
            <a:extLst>
              <a:ext uri="{FF2B5EF4-FFF2-40B4-BE49-F238E27FC236}">
                <a16:creationId xmlns:a16="http://schemas.microsoft.com/office/drawing/2014/main" id="{13C8F65E-A876-4991-A24A-AEA9C4445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3B46C-CC1D-402A-8741-79ADE04ADBB9}"/>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392424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D72B-8791-4EB3-A48F-D6B88CBCB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F2FDED-2507-44FE-BB57-A8CB7FA0D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EC5C9-A887-4CE0-BE79-A42B4EF33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9318EC-99C0-47D3-8A57-8EF165FEB8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58042-5401-4A25-B0F7-CB10957D7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F434A-2040-49F6-9DB8-C8243ADD2E33}"/>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8" name="Footer Placeholder 7">
            <a:extLst>
              <a:ext uri="{FF2B5EF4-FFF2-40B4-BE49-F238E27FC236}">
                <a16:creationId xmlns:a16="http://schemas.microsoft.com/office/drawing/2014/main" id="{F9F6DF64-42F2-4C99-82D5-D326B58154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F690D7-62FD-4A8A-9644-4DDE8DA3EC55}"/>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281149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DED3-4117-4666-B2E7-726142D441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4A6CF-B2B4-4FB2-905E-04C53B8B393F}"/>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4" name="Footer Placeholder 3">
            <a:extLst>
              <a:ext uri="{FF2B5EF4-FFF2-40B4-BE49-F238E27FC236}">
                <a16:creationId xmlns:a16="http://schemas.microsoft.com/office/drawing/2014/main" id="{B66A24AD-099F-44FB-8719-0F47402AF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CD873-7D6D-49F5-9AE2-5429EAB026E8}"/>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3594971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596CA-B5FA-4228-8CE5-FD80DB52BEB9}"/>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3" name="Footer Placeholder 2">
            <a:extLst>
              <a:ext uri="{FF2B5EF4-FFF2-40B4-BE49-F238E27FC236}">
                <a16:creationId xmlns:a16="http://schemas.microsoft.com/office/drawing/2014/main" id="{36354288-FD37-4069-9A03-ABA595FAB6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80E285-F234-4966-8859-B209BBAB8DB9}"/>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250000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DA58-A880-4E77-87E4-82FF7D410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ED912-1849-4E40-A235-9ACC88DBB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3F80AA-4590-41A6-B7F3-2F4697E47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3E63D-4C30-407C-83FD-1F92183AD01E}"/>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6" name="Footer Placeholder 5">
            <a:extLst>
              <a:ext uri="{FF2B5EF4-FFF2-40B4-BE49-F238E27FC236}">
                <a16:creationId xmlns:a16="http://schemas.microsoft.com/office/drawing/2014/main" id="{1243E0CE-9794-4C4A-9BDA-4E9921CEE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BC3C6-DEEC-4DBE-BD28-D5A9054FE9C0}"/>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296306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F9F-4B60-496E-B189-C99EF3032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F8C15D-B983-480C-9E40-4ED754699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9758E2-A500-4F51-BAEB-901EA2966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38873-F16A-4624-9142-94DCEEE37643}"/>
              </a:ext>
            </a:extLst>
          </p:cNvPr>
          <p:cNvSpPr>
            <a:spLocks noGrp="1"/>
          </p:cNvSpPr>
          <p:nvPr>
            <p:ph type="dt" sz="half" idx="10"/>
          </p:nvPr>
        </p:nvSpPr>
        <p:spPr/>
        <p:txBody>
          <a:bodyPr/>
          <a:lstStyle/>
          <a:p>
            <a:fld id="{F0C6FDF6-5BA3-4897-972A-734FC8C44F88}" type="datetimeFigureOut">
              <a:rPr lang="en-US" smtClean="0"/>
              <a:t>3/9/2021</a:t>
            </a:fld>
            <a:endParaRPr lang="en-US"/>
          </a:p>
        </p:txBody>
      </p:sp>
      <p:sp>
        <p:nvSpPr>
          <p:cNvPr id="6" name="Footer Placeholder 5">
            <a:extLst>
              <a:ext uri="{FF2B5EF4-FFF2-40B4-BE49-F238E27FC236}">
                <a16:creationId xmlns:a16="http://schemas.microsoft.com/office/drawing/2014/main" id="{6BE68466-F5B6-4537-94F3-68D9A0996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C1D2B-0962-4142-BA1F-D9FC8E8A7E74}"/>
              </a:ext>
            </a:extLst>
          </p:cNvPr>
          <p:cNvSpPr>
            <a:spLocks noGrp="1"/>
          </p:cNvSpPr>
          <p:nvPr>
            <p:ph type="sldNum" sz="quarter" idx="12"/>
          </p:nvPr>
        </p:nvSpPr>
        <p:spPr/>
        <p:txBody>
          <a:bodyPr/>
          <a:lstStyle/>
          <a:p>
            <a:fld id="{28A2DDF9-638F-43CD-9BDB-9BC732637F41}" type="slidenum">
              <a:rPr lang="en-US" smtClean="0"/>
              <a:t>‹#›</a:t>
            </a:fld>
            <a:endParaRPr lang="en-US"/>
          </a:p>
        </p:txBody>
      </p:sp>
    </p:spTree>
    <p:extLst>
      <p:ext uri="{BB962C8B-B14F-4D97-AF65-F5344CB8AC3E}">
        <p14:creationId xmlns:p14="http://schemas.microsoft.com/office/powerpoint/2010/main" val="372865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C12E9-7EEA-4D3E-A799-70FF73EF3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5019F1-A5B2-4522-B43D-38902762A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69173-6D87-4B29-A473-97F8EE382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6FDF6-5BA3-4897-972A-734FC8C44F88}" type="datetimeFigureOut">
              <a:rPr lang="en-US" smtClean="0"/>
              <a:t>3/9/2021</a:t>
            </a:fld>
            <a:endParaRPr lang="en-US"/>
          </a:p>
        </p:txBody>
      </p:sp>
      <p:sp>
        <p:nvSpPr>
          <p:cNvPr id="5" name="Footer Placeholder 4">
            <a:extLst>
              <a:ext uri="{FF2B5EF4-FFF2-40B4-BE49-F238E27FC236}">
                <a16:creationId xmlns:a16="http://schemas.microsoft.com/office/drawing/2014/main" id="{F7CAD11D-0598-4CBB-971A-682A43C18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2AE65A-6B00-4AC8-A1E8-52D45D0FB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2DDF9-638F-43CD-9BDB-9BC732637F41}" type="slidenum">
              <a:rPr lang="en-US" smtClean="0"/>
              <a:t>‹#›</a:t>
            </a:fld>
            <a:endParaRPr lang="en-US"/>
          </a:p>
        </p:txBody>
      </p:sp>
    </p:spTree>
    <p:extLst>
      <p:ext uri="{BB962C8B-B14F-4D97-AF65-F5344CB8AC3E}">
        <p14:creationId xmlns:p14="http://schemas.microsoft.com/office/powerpoint/2010/main" val="3914324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4400" dirty="0"/>
              <a:t>Thoughts on Event Based Simulations</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4405544"/>
          </a:xfrm>
        </p:spPr>
        <p:txBody>
          <a:bodyPr/>
          <a:lstStyle/>
          <a:p>
            <a:pPr marL="342900" indent="-342900" algn="l">
              <a:buFont typeface="Arial" panose="020B0604020202020204" pitchFamily="34" charset="0"/>
              <a:buChar char="•"/>
            </a:pPr>
            <a:r>
              <a:rPr lang="en-US" dirty="0"/>
              <a:t>For the next couple of weeks we are going to study Event Based Simulations.  </a:t>
            </a:r>
          </a:p>
          <a:p>
            <a:pPr marL="342900" indent="-342900" algn="l">
              <a:buFont typeface="Arial" panose="020B0604020202020204" pitchFamily="34" charset="0"/>
              <a:buChar char="•"/>
            </a:pPr>
            <a:r>
              <a:rPr lang="en-US" dirty="0"/>
              <a:t>These simulation architectures are used to look at situations where a set of key events change the simulation state and these events also drive it forward through time. </a:t>
            </a:r>
          </a:p>
          <a:p>
            <a:pPr marL="342900" indent="-342900" algn="l">
              <a:buFont typeface="Arial" panose="020B0604020202020204" pitchFamily="34" charset="0"/>
              <a:buChar char="•"/>
            </a:pPr>
            <a:r>
              <a:rPr lang="en-US" dirty="0"/>
              <a:t> It is like a </a:t>
            </a:r>
            <a:r>
              <a:rPr lang="en-US" dirty="0" err="1"/>
              <a:t>Gestualtist</a:t>
            </a:r>
            <a:r>
              <a:rPr lang="en-US" dirty="0"/>
              <a:t> world where only key events have meaning to the model pushing it forward.  </a:t>
            </a:r>
          </a:p>
          <a:p>
            <a:pPr marL="342900" indent="-342900" algn="l">
              <a:buFont typeface="Arial" panose="020B0604020202020204" pitchFamily="34" charset="0"/>
              <a:buChar char="•"/>
            </a:pPr>
            <a:r>
              <a:rPr lang="en-US" dirty="0"/>
              <a:t>Before looking at the key parts of a time step simulation architecture, let’s look first at an example of a waiting line.  </a:t>
            </a:r>
          </a:p>
        </p:txBody>
      </p:sp>
    </p:spTree>
    <p:extLst>
      <p:ext uri="{BB962C8B-B14F-4D97-AF65-F5344CB8AC3E}">
        <p14:creationId xmlns:p14="http://schemas.microsoft.com/office/powerpoint/2010/main" val="41959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err="1"/>
              <a:t>Psuedo</a:t>
            </a:r>
            <a:r>
              <a:rPr lang="en-US" sz="2400" b="1" dirty="0"/>
              <a:t> Code for Waiting Line Problem with Two Servers (Bay 1 &amp; 2) cont.</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746688"/>
          </a:xfrm>
        </p:spPr>
        <p:txBody>
          <a:bodyPr>
            <a:normAutofit fontScale="25000" lnSpcReduction="20000"/>
          </a:bodyPr>
          <a:lstStyle/>
          <a:p>
            <a:pPr marL="457200" indent="-457200" algn="l">
              <a:buFont typeface="+mj-lt"/>
              <a:buAutoNum type="arabicPeriod"/>
            </a:pPr>
            <a:endParaRPr lang="en-US" sz="1400" dirty="0"/>
          </a:p>
          <a:p>
            <a:pPr algn="l"/>
            <a:r>
              <a:rPr lang="en-US" sz="4800" b="1" dirty="0"/>
              <a:t>Event Processing</a:t>
            </a:r>
          </a:p>
          <a:p>
            <a:pPr algn="l"/>
            <a:r>
              <a:rPr lang="en-US" sz="4800" dirty="0"/>
              <a:t>Get the first event off of the Event Queue and call it </a:t>
            </a:r>
            <a:r>
              <a:rPr lang="en-US" sz="4800" dirty="0" err="1"/>
              <a:t>workevent</a:t>
            </a:r>
            <a:r>
              <a:rPr lang="en-US" sz="4800" dirty="0"/>
              <a:t> </a:t>
            </a:r>
          </a:p>
          <a:p>
            <a:pPr marL="342900" indent="-342900" algn="l">
              <a:buFont typeface="+mj-lt"/>
              <a:buAutoNum type="arabicPeriod"/>
            </a:pPr>
            <a:r>
              <a:rPr lang="en-US" sz="4800" dirty="0"/>
              <a:t>While (</a:t>
            </a:r>
            <a:r>
              <a:rPr lang="en-US" sz="4800" dirty="0" err="1"/>
              <a:t>workevent</a:t>
            </a:r>
            <a:r>
              <a:rPr lang="en-US" sz="4800" dirty="0"/>
              <a:t> type is not 8 ,remember 8 is the shout down event)</a:t>
            </a:r>
          </a:p>
          <a:p>
            <a:pPr marL="800100" lvl="1" indent="-342900" algn="l">
              <a:buFont typeface="+mj-lt"/>
              <a:buAutoNum type="arabicPeriod"/>
            </a:pPr>
            <a:r>
              <a:rPr lang="en-US" sz="4800" dirty="0"/>
              <a:t>Calculate the </a:t>
            </a:r>
            <a:r>
              <a:rPr lang="en-US" sz="4800" dirty="0" err="1"/>
              <a:t>DelTime</a:t>
            </a:r>
            <a:r>
              <a:rPr lang="en-US" sz="4800" dirty="0"/>
              <a:t> (</a:t>
            </a:r>
            <a:r>
              <a:rPr lang="en-US" sz="4800" dirty="0" err="1"/>
              <a:t>eventTime</a:t>
            </a:r>
            <a:r>
              <a:rPr lang="en-US" sz="4800" dirty="0"/>
              <a:t>-bigtime) for this event.  </a:t>
            </a:r>
          </a:p>
          <a:p>
            <a:pPr marL="800100" lvl="1" indent="-342900" algn="l">
              <a:buFont typeface="+mj-lt"/>
              <a:buAutoNum type="arabicPeriod"/>
            </a:pPr>
            <a:r>
              <a:rPr lang="en-US" sz="4800" dirty="0"/>
              <a:t>Update time in line for each customer object in Queue.</a:t>
            </a:r>
          </a:p>
          <a:p>
            <a:pPr marL="800100" lvl="1" indent="-342900" algn="l">
              <a:buFont typeface="+mj-lt"/>
              <a:buAutoNum type="arabicPeriod"/>
            </a:pPr>
            <a:r>
              <a:rPr lang="en-US" sz="4800" dirty="0"/>
              <a:t>Update statistics for </a:t>
            </a:r>
            <a:r>
              <a:rPr lang="en-US" sz="4800" dirty="0" err="1"/>
              <a:t>time_in_line</a:t>
            </a:r>
            <a:r>
              <a:rPr lang="en-US" sz="4800" dirty="0"/>
              <a:t>, and </a:t>
            </a:r>
            <a:r>
              <a:rPr lang="en-US" sz="4800" dirty="0" err="1"/>
              <a:t>time_in_servers</a:t>
            </a:r>
            <a:r>
              <a:rPr lang="en-US" sz="4800" dirty="0"/>
              <a:t> </a:t>
            </a:r>
          </a:p>
          <a:p>
            <a:pPr marL="800100" lvl="1" indent="-342900" algn="l">
              <a:buFont typeface="+mj-lt"/>
              <a:buAutoNum type="arabicPeriod"/>
            </a:pPr>
            <a:r>
              <a:rPr lang="en-US" sz="4800" b="1" dirty="0"/>
              <a:t>Now Process the </a:t>
            </a:r>
            <a:r>
              <a:rPr lang="en-US" sz="4800" b="1" dirty="0" err="1"/>
              <a:t>workevent</a:t>
            </a:r>
            <a:r>
              <a:rPr lang="en-US" sz="4800" b="1" dirty="0"/>
              <a:t>.  </a:t>
            </a:r>
            <a:r>
              <a:rPr lang="en-US" sz="4800" dirty="0"/>
              <a:t>This process will do two things, it will </a:t>
            </a:r>
            <a:r>
              <a:rPr lang="en-US" sz="4800" b="1" dirty="0"/>
              <a:t>change the state of the waiting line model</a:t>
            </a:r>
            <a:r>
              <a:rPr lang="en-US" sz="4800" dirty="0"/>
              <a:t> AND it will </a:t>
            </a:r>
            <a:r>
              <a:rPr lang="en-US" sz="4800" b="1" dirty="0"/>
              <a:t>generate the appropriate </a:t>
            </a:r>
            <a:r>
              <a:rPr lang="en-US" sz="4800" b="1" dirty="0" err="1"/>
              <a:t>BootStrap</a:t>
            </a:r>
            <a:r>
              <a:rPr lang="en-US" sz="4800" b="1" dirty="0"/>
              <a:t> Events </a:t>
            </a:r>
            <a:r>
              <a:rPr lang="en-US" sz="4800" dirty="0"/>
              <a:t>that will drive the simulation forward.</a:t>
            </a:r>
          </a:p>
          <a:p>
            <a:pPr marL="1257300" lvl="2" indent="-342900" algn="l">
              <a:buFont typeface="+mj-lt"/>
              <a:buAutoNum type="arabicPeriod"/>
            </a:pPr>
            <a:r>
              <a:rPr lang="en-US" sz="4800" dirty="0"/>
              <a:t>Switch(</a:t>
            </a:r>
            <a:r>
              <a:rPr lang="en-US" sz="4800" dirty="0" err="1"/>
              <a:t>workevent.getEventType</a:t>
            </a:r>
            <a:r>
              <a:rPr lang="en-US" sz="4800" dirty="0"/>
              <a:t>)</a:t>
            </a:r>
          </a:p>
          <a:p>
            <a:pPr lvl="2" algn="l"/>
            <a:r>
              <a:rPr lang="en-US" sz="4800" dirty="0"/>
              <a:t>        	 a. Determine the </a:t>
            </a:r>
            <a:r>
              <a:rPr lang="en-US" sz="4800" dirty="0" err="1"/>
              <a:t>Deltatime</a:t>
            </a:r>
            <a:r>
              <a:rPr lang="en-US" sz="4800" dirty="0"/>
              <a:t> for this event (Big Time –</a:t>
            </a:r>
            <a:r>
              <a:rPr lang="en-US" sz="4800" dirty="0" err="1"/>
              <a:t>EventTime</a:t>
            </a:r>
            <a:r>
              <a:rPr lang="en-US" sz="4800" dirty="0"/>
              <a:t> =</a:t>
            </a:r>
            <a:r>
              <a:rPr lang="en-US" sz="4800" dirty="0" err="1"/>
              <a:t>Deltatime</a:t>
            </a:r>
            <a:r>
              <a:rPr lang="en-US" sz="4800" dirty="0"/>
              <a:t>)]</a:t>
            </a:r>
          </a:p>
          <a:p>
            <a:pPr lvl="2" algn="l">
              <a:lnSpc>
                <a:spcPct val="120000"/>
              </a:lnSpc>
            </a:pPr>
            <a:r>
              <a:rPr lang="en-US" sz="4800" dirty="0"/>
              <a:t>	b. Update statistics for those in line and in servers</a:t>
            </a:r>
          </a:p>
          <a:p>
            <a:pPr lvl="2" algn="l"/>
            <a:r>
              <a:rPr lang="en-US" sz="4800" dirty="0"/>
              <a:t>	case 1 (Customer Arrives)</a:t>
            </a:r>
          </a:p>
          <a:p>
            <a:pPr lvl="2" algn="l"/>
            <a:r>
              <a:rPr lang="en-US" sz="4800" dirty="0"/>
              <a:t>	            Generate a customer object for this new arrival.</a:t>
            </a:r>
          </a:p>
          <a:p>
            <a:pPr lvl="2" algn="l"/>
            <a:r>
              <a:rPr lang="en-US" sz="4800" dirty="0"/>
              <a:t>	           </a:t>
            </a:r>
            <a:r>
              <a:rPr lang="en-US" sz="4800" dirty="0">
                <a:solidFill>
                  <a:srgbClr val="FF0000"/>
                </a:solidFill>
              </a:rPr>
              <a:t>Generate next </a:t>
            </a:r>
            <a:r>
              <a:rPr lang="en-US" sz="4800" dirty="0" err="1">
                <a:solidFill>
                  <a:srgbClr val="FF0000"/>
                </a:solidFill>
              </a:rPr>
              <a:t>custo</a:t>
            </a:r>
            <a:r>
              <a:rPr lang="en-US" sz="4800" dirty="0" err="1"/>
              <a:t>put</a:t>
            </a:r>
            <a:r>
              <a:rPr lang="en-US" sz="4800" dirty="0" err="1">
                <a:solidFill>
                  <a:srgbClr val="FF0000"/>
                </a:solidFill>
              </a:rPr>
              <a:t>mer</a:t>
            </a:r>
            <a:r>
              <a:rPr lang="en-US" sz="4800" dirty="0">
                <a:solidFill>
                  <a:srgbClr val="FF0000"/>
                </a:solidFill>
              </a:rPr>
              <a:t> arrival event and put on event Queue// boot strapping events</a:t>
            </a:r>
          </a:p>
          <a:p>
            <a:pPr lvl="2" algn="l"/>
            <a:r>
              <a:rPr lang="en-US" sz="4800" dirty="0"/>
              <a:t>	          See if  not free, put customer in line at current big time and generate balk event for this customer/</a:t>
            </a:r>
            <a:r>
              <a:rPr lang="en-US" sz="4800" dirty="0">
                <a:solidFill>
                  <a:srgbClr val="FF0000"/>
                </a:solidFill>
              </a:rPr>
              <a:t>/ boot strap 									event</a:t>
            </a:r>
            <a:endParaRPr lang="en-US" sz="4800" dirty="0"/>
          </a:p>
          <a:p>
            <a:pPr lvl="2" algn="l"/>
            <a:r>
              <a:rPr lang="en-US" sz="4800" dirty="0"/>
              <a:t>	                     if server free, .put customer object in server, set server busy and generate </a:t>
            </a:r>
            <a:r>
              <a:rPr lang="en-US" sz="4800" dirty="0">
                <a:solidFill>
                  <a:srgbClr val="FF0000"/>
                </a:solidFill>
              </a:rPr>
              <a:t>departure from server event for 							this customer and </a:t>
            </a:r>
          </a:p>
          <a:p>
            <a:pPr lvl="2" algn="l"/>
            <a:r>
              <a:rPr lang="en-US" sz="4800" dirty="0">
                <a:solidFill>
                  <a:srgbClr val="FF0000"/>
                </a:solidFill>
              </a:rPr>
              <a:t>						put on event queue// boot strapping event</a:t>
            </a:r>
          </a:p>
          <a:p>
            <a:pPr lvl="2" algn="l"/>
            <a:r>
              <a:rPr lang="en-US" sz="4800" dirty="0">
                <a:solidFill>
                  <a:srgbClr val="FF0000"/>
                </a:solidFill>
              </a:rPr>
              <a:t>                                       </a:t>
            </a:r>
            <a:r>
              <a:rPr lang="en-US" sz="4800" dirty="0"/>
              <a:t>break;// end case 1</a:t>
            </a:r>
          </a:p>
          <a:p>
            <a:pPr lvl="2" algn="l"/>
            <a:r>
              <a:rPr lang="en-US" sz="4800" dirty="0">
                <a:solidFill>
                  <a:srgbClr val="FF0000"/>
                </a:solidFill>
              </a:rPr>
              <a:t>                                  </a:t>
            </a:r>
            <a:r>
              <a:rPr lang="en-US" sz="4800" dirty="0"/>
              <a:t>case 2 (customer enters line) This event incorporated in case 1</a:t>
            </a:r>
          </a:p>
          <a:p>
            <a:pPr lvl="2" algn="l"/>
            <a:r>
              <a:rPr lang="en-US" sz="4800" dirty="0">
                <a:solidFill>
                  <a:srgbClr val="FF0000"/>
                </a:solidFill>
              </a:rPr>
              <a:t>                                  </a:t>
            </a:r>
            <a:r>
              <a:rPr lang="en-US" sz="4800" dirty="0"/>
              <a:t>break;//end case 2</a:t>
            </a:r>
          </a:p>
          <a:p>
            <a:pPr lvl="2" algn="l"/>
            <a:r>
              <a:rPr lang="en-US" sz="4800" dirty="0">
                <a:solidFill>
                  <a:srgbClr val="FF0000"/>
                </a:solidFill>
              </a:rPr>
              <a:t>                                  </a:t>
            </a:r>
            <a:r>
              <a:rPr lang="en-US" sz="4800" dirty="0"/>
              <a:t>case 3( Customer enters service bay 1)</a:t>
            </a:r>
          </a:p>
          <a:p>
            <a:pPr lvl="2" algn="l"/>
            <a:r>
              <a:rPr lang="en-US" sz="4800" dirty="0">
                <a:solidFill>
                  <a:srgbClr val="FF0000"/>
                </a:solidFill>
              </a:rPr>
              <a:t>	           </a:t>
            </a:r>
            <a:r>
              <a:rPr lang="en-US" sz="4800" dirty="0"/>
              <a:t>Set service bay 1 to busy</a:t>
            </a:r>
          </a:p>
          <a:p>
            <a:pPr lvl="2" algn="l"/>
            <a:r>
              <a:rPr lang="en-US" sz="4800" dirty="0">
                <a:solidFill>
                  <a:srgbClr val="FF0000"/>
                </a:solidFill>
              </a:rPr>
              <a:t>	             </a:t>
            </a:r>
            <a:r>
              <a:rPr lang="en-US" sz="4800" dirty="0"/>
              <a:t>pull this customer’s object from line </a:t>
            </a:r>
          </a:p>
          <a:p>
            <a:pPr lvl="2" algn="l"/>
            <a:r>
              <a:rPr lang="en-US" sz="4800" dirty="0">
                <a:solidFill>
                  <a:srgbClr val="FF0000"/>
                </a:solidFill>
              </a:rPr>
              <a:t>                                                      </a:t>
            </a:r>
            <a:r>
              <a:rPr lang="en-US" sz="4800" dirty="0"/>
              <a:t>now get this customers balk event from the event queue</a:t>
            </a:r>
            <a:r>
              <a:rPr lang="en-US" sz="4800" dirty="0">
                <a:solidFill>
                  <a:srgbClr val="C00000"/>
                </a:solidFill>
              </a:rPr>
              <a:t>// this is part of event queue </a:t>
            </a:r>
            <a:r>
              <a:rPr lang="en-US" sz="4800" dirty="0" err="1">
                <a:solidFill>
                  <a:srgbClr val="C00000"/>
                </a:solidFill>
              </a:rPr>
              <a:t>maintance</a:t>
            </a:r>
            <a:r>
              <a:rPr lang="en-US" sz="4800" dirty="0">
                <a:solidFill>
                  <a:srgbClr val="C00000"/>
                </a:solidFill>
              </a:rPr>
              <a:t>, we 					cannot have events that point to customer objects that are not in line.</a:t>
            </a:r>
            <a:endParaRPr lang="en-US" sz="4800" dirty="0">
              <a:solidFill>
                <a:srgbClr val="FF0000"/>
              </a:solidFill>
            </a:endParaRPr>
          </a:p>
          <a:p>
            <a:pPr lvl="2" algn="l"/>
            <a:endParaRPr lang="en-US" sz="4800" dirty="0"/>
          </a:p>
          <a:p>
            <a:pPr lvl="2" algn="l"/>
            <a:r>
              <a:rPr lang="en-US" sz="4800" dirty="0"/>
              <a:t>		</a:t>
            </a:r>
            <a:r>
              <a:rPr lang="en-US" sz="1600" dirty="0"/>
              <a:t>	</a:t>
            </a:r>
          </a:p>
          <a:p>
            <a:pPr marL="800100" lvl="1" indent="-342900" algn="l">
              <a:buFont typeface="+mj-lt"/>
              <a:buAutoNum type="arabicPeriod"/>
            </a:pPr>
            <a:endParaRPr lang="en-US" sz="1600" dirty="0"/>
          </a:p>
          <a:p>
            <a:pPr lvl="1" algn="l"/>
            <a:endParaRPr lang="en-US" sz="1000" dirty="0"/>
          </a:p>
          <a:p>
            <a:pPr algn="l"/>
            <a:endParaRPr lang="en-US" sz="1400" dirty="0"/>
          </a:p>
          <a:p>
            <a:pPr marL="342900" indent="-342900" algn="l">
              <a:buFont typeface="+mj-lt"/>
              <a:buAutoNum type="arabicPeriod"/>
            </a:pPr>
            <a:endParaRPr lang="en-US" sz="1400" dirty="0"/>
          </a:p>
          <a:p>
            <a:pPr algn="l"/>
            <a:endParaRPr lang="en-US" sz="1400" dirty="0"/>
          </a:p>
          <a:p>
            <a:pPr algn="l"/>
            <a:endParaRPr lang="en-US" sz="1400" dirty="0"/>
          </a:p>
          <a:p>
            <a:pPr lvl="1" algn="l"/>
            <a:endParaRPr lang="en-US" sz="1400" dirty="0"/>
          </a:p>
          <a:p>
            <a:pPr lvl="1" algn="l"/>
            <a:r>
              <a:rPr lang="en-US" sz="1400" dirty="0"/>
              <a:t>		</a:t>
            </a:r>
          </a:p>
          <a:p>
            <a:pPr marL="800100" lvl="1" indent="-342900" algn="l">
              <a:buFont typeface="Arial" panose="020B0604020202020204" pitchFamily="34" charset="0"/>
              <a:buChar char="•"/>
            </a:pPr>
            <a:endParaRPr lang="en-US" dirty="0"/>
          </a:p>
          <a:p>
            <a:pPr lvl="2" algn="l"/>
            <a:endParaRPr lang="en-US" dirty="0"/>
          </a:p>
        </p:txBody>
      </p:sp>
    </p:spTree>
    <p:extLst>
      <p:ext uri="{BB962C8B-B14F-4D97-AF65-F5344CB8AC3E}">
        <p14:creationId xmlns:p14="http://schemas.microsoft.com/office/powerpoint/2010/main" val="53157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err="1"/>
              <a:t>Psuedo</a:t>
            </a:r>
            <a:r>
              <a:rPr lang="en-US" sz="2400" b="1" dirty="0"/>
              <a:t> Code for Waiting Line Problem with Two Servers (Bay 1 &amp; 2) cont.</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778127" y="984312"/>
            <a:ext cx="9487271" cy="5746688"/>
          </a:xfrm>
        </p:spPr>
        <p:txBody>
          <a:bodyPr>
            <a:normAutofit fontScale="85000" lnSpcReduction="20000"/>
          </a:bodyPr>
          <a:lstStyle/>
          <a:p>
            <a:pPr marL="457200" indent="-457200" algn="l">
              <a:buFont typeface="+mj-lt"/>
              <a:buAutoNum type="arabicPeriod"/>
            </a:pPr>
            <a:endParaRPr lang="en-US" sz="1400" dirty="0"/>
          </a:p>
          <a:p>
            <a:pPr indent="-347472" algn="l">
              <a:lnSpc>
                <a:spcPct val="70000"/>
              </a:lnSpc>
              <a:spcBef>
                <a:spcPts val="500"/>
              </a:spcBef>
            </a:pPr>
            <a:r>
              <a:rPr lang="en-US" sz="1300" b="1" dirty="0"/>
              <a:t>Switch (</a:t>
            </a:r>
            <a:r>
              <a:rPr lang="en-US" sz="1300" b="1" dirty="0" err="1"/>
              <a:t>workevent.getEventType</a:t>
            </a:r>
            <a:r>
              <a:rPr lang="en-US" sz="1300" b="1" dirty="0"/>
              <a:t>) continued</a:t>
            </a:r>
          </a:p>
          <a:p>
            <a:pPr indent="-347472" algn="l">
              <a:lnSpc>
                <a:spcPct val="70000"/>
              </a:lnSpc>
              <a:spcBef>
                <a:spcPts val="500"/>
              </a:spcBef>
            </a:pPr>
            <a:r>
              <a:rPr lang="en-US" sz="1300" b="1" dirty="0"/>
              <a:t>   </a:t>
            </a:r>
            <a:r>
              <a:rPr lang="en-US" sz="1300" dirty="0"/>
              <a:t>case 4 (customer enters service bay 2)</a:t>
            </a:r>
          </a:p>
          <a:p>
            <a:pPr lvl="1" indent="-347472" algn="l">
              <a:lnSpc>
                <a:spcPct val="70000"/>
              </a:lnSpc>
            </a:pPr>
            <a:r>
              <a:rPr lang="en-US" sz="1300" dirty="0"/>
              <a:t>         same code as case 3 with bay 2 modifications</a:t>
            </a:r>
          </a:p>
          <a:p>
            <a:pPr lvl="1" indent="-347472" algn="l">
              <a:lnSpc>
                <a:spcPct val="70000"/>
              </a:lnSpc>
            </a:pPr>
            <a:r>
              <a:rPr lang="en-US" sz="1300" dirty="0"/>
              <a:t>       break;// end case 4</a:t>
            </a:r>
          </a:p>
          <a:p>
            <a:pPr indent="-347472" algn="l">
              <a:lnSpc>
                <a:spcPct val="70000"/>
              </a:lnSpc>
              <a:spcBef>
                <a:spcPts val="500"/>
              </a:spcBef>
            </a:pPr>
            <a:r>
              <a:rPr lang="en-US" sz="1300" dirty="0"/>
              <a:t>    case 5(customer leaves service bay 1 )</a:t>
            </a:r>
          </a:p>
          <a:p>
            <a:pPr indent="-347472" algn="l">
              <a:lnSpc>
                <a:spcPct val="70000"/>
              </a:lnSpc>
              <a:spcBef>
                <a:spcPts val="500"/>
              </a:spcBef>
            </a:pPr>
            <a:r>
              <a:rPr lang="en-US" sz="1300" dirty="0"/>
              <a:t>	update bay 1 status to not busy</a:t>
            </a:r>
          </a:p>
          <a:p>
            <a:pPr indent="-347472" algn="l">
              <a:lnSpc>
                <a:spcPct val="70000"/>
              </a:lnSpc>
              <a:spcBef>
                <a:spcPts val="500"/>
              </a:spcBef>
            </a:pPr>
            <a:r>
              <a:rPr lang="en-US" sz="1300" dirty="0"/>
              <a:t>                        update number customers through system</a:t>
            </a:r>
          </a:p>
          <a:p>
            <a:pPr indent="-347472" algn="l">
              <a:lnSpc>
                <a:spcPct val="70000"/>
              </a:lnSpc>
              <a:spcBef>
                <a:spcPts val="500"/>
              </a:spcBef>
            </a:pPr>
            <a:r>
              <a:rPr lang="en-US" sz="1300" dirty="0"/>
              <a:t>         break;// end case 5</a:t>
            </a:r>
          </a:p>
          <a:p>
            <a:pPr indent="-347472" algn="l">
              <a:lnSpc>
                <a:spcPct val="70000"/>
              </a:lnSpc>
              <a:spcBef>
                <a:spcPts val="500"/>
              </a:spcBef>
            </a:pPr>
            <a:r>
              <a:rPr lang="en-US" sz="1300" dirty="0"/>
              <a:t>      case 6 (customer leaves service bay 2 )</a:t>
            </a:r>
          </a:p>
          <a:p>
            <a:pPr indent="-347472" algn="l">
              <a:lnSpc>
                <a:spcPct val="70000"/>
              </a:lnSpc>
              <a:spcBef>
                <a:spcPts val="500"/>
              </a:spcBef>
            </a:pPr>
            <a:r>
              <a:rPr lang="en-US" sz="1300" dirty="0"/>
              <a:t>           same code as case 5 with  bay 2 modifications</a:t>
            </a:r>
          </a:p>
          <a:p>
            <a:pPr indent="-347472" algn="l">
              <a:lnSpc>
                <a:spcPct val="70000"/>
              </a:lnSpc>
              <a:spcBef>
                <a:spcPts val="500"/>
              </a:spcBef>
            </a:pPr>
            <a:r>
              <a:rPr lang="en-US" sz="1300" dirty="0"/>
              <a:t>        break;// end case 6 </a:t>
            </a:r>
          </a:p>
          <a:p>
            <a:pPr indent="-347472" algn="l">
              <a:lnSpc>
                <a:spcPct val="70000"/>
              </a:lnSpc>
              <a:spcBef>
                <a:spcPts val="500"/>
              </a:spcBef>
            </a:pPr>
            <a:r>
              <a:rPr lang="en-US" sz="1300" dirty="0"/>
              <a:t>        case 7 (customer balks and leaves waiting line )</a:t>
            </a:r>
          </a:p>
          <a:p>
            <a:pPr indent="-347472" algn="l">
              <a:lnSpc>
                <a:spcPct val="70000"/>
              </a:lnSpc>
              <a:spcBef>
                <a:spcPts val="500"/>
              </a:spcBef>
            </a:pPr>
            <a:r>
              <a:rPr lang="en-US" sz="1300" dirty="0"/>
              <a:t>           remove customer object from line queue</a:t>
            </a:r>
          </a:p>
          <a:p>
            <a:pPr indent="-347472" algn="l">
              <a:lnSpc>
                <a:spcPct val="70000"/>
              </a:lnSpc>
              <a:spcBef>
                <a:spcPts val="500"/>
              </a:spcBef>
            </a:pPr>
            <a:r>
              <a:rPr lang="en-US" sz="1300" dirty="0"/>
              <a:t>           add one to balk sum</a:t>
            </a:r>
          </a:p>
          <a:p>
            <a:pPr indent="-347472" algn="l">
              <a:lnSpc>
                <a:spcPct val="70000"/>
              </a:lnSpc>
              <a:spcBef>
                <a:spcPts val="500"/>
              </a:spcBef>
            </a:pPr>
            <a:r>
              <a:rPr lang="en-US" sz="1300" dirty="0"/>
              <a:t>           break;//  end case 7</a:t>
            </a:r>
          </a:p>
          <a:p>
            <a:pPr indent="-347472" algn="l">
              <a:lnSpc>
                <a:spcPct val="70000"/>
              </a:lnSpc>
              <a:spcBef>
                <a:spcPts val="500"/>
              </a:spcBef>
            </a:pPr>
            <a:r>
              <a:rPr lang="en-US" sz="1300" dirty="0"/>
              <a:t>        case 8 (simulation shut down event)</a:t>
            </a:r>
          </a:p>
          <a:p>
            <a:pPr indent="-347472" algn="l">
              <a:lnSpc>
                <a:spcPct val="70000"/>
              </a:lnSpc>
              <a:spcBef>
                <a:spcPts val="500"/>
              </a:spcBef>
            </a:pPr>
            <a:r>
              <a:rPr lang="en-US" sz="1300" dirty="0"/>
              <a:t>This is the end of the simulation.  Print statistics.  </a:t>
            </a:r>
          </a:p>
          <a:p>
            <a:pPr indent="-347472" algn="l">
              <a:lnSpc>
                <a:spcPct val="70000"/>
              </a:lnSpc>
              <a:spcBef>
                <a:spcPts val="500"/>
              </a:spcBef>
            </a:pPr>
            <a:r>
              <a:rPr lang="en-US" sz="1300" dirty="0"/>
              <a:t>            </a:t>
            </a:r>
          </a:p>
          <a:p>
            <a:pPr indent="-347472" algn="l">
              <a:lnSpc>
                <a:spcPct val="70000"/>
              </a:lnSpc>
              <a:spcBef>
                <a:spcPts val="500"/>
              </a:spcBef>
            </a:pPr>
            <a:r>
              <a:rPr lang="en-US" sz="1300" dirty="0"/>
              <a:t>              </a:t>
            </a:r>
          </a:p>
          <a:p>
            <a:pPr indent="-347472" algn="l">
              <a:lnSpc>
                <a:spcPct val="70000"/>
              </a:lnSpc>
              <a:spcBef>
                <a:spcPts val="500"/>
              </a:spcBef>
            </a:pPr>
            <a:r>
              <a:rPr lang="en-US" sz="1300" dirty="0"/>
              <a:t>   </a:t>
            </a:r>
          </a:p>
          <a:p>
            <a:pPr indent="-347472" algn="l">
              <a:lnSpc>
                <a:spcPct val="70000"/>
              </a:lnSpc>
              <a:spcBef>
                <a:spcPts val="500"/>
              </a:spcBef>
            </a:pPr>
            <a:r>
              <a:rPr lang="en-US" sz="1300" dirty="0"/>
              <a:t>            </a:t>
            </a:r>
          </a:p>
          <a:p>
            <a:pPr indent="-347472" algn="l">
              <a:lnSpc>
                <a:spcPct val="70000"/>
              </a:lnSpc>
              <a:spcBef>
                <a:spcPts val="500"/>
              </a:spcBef>
              <a:spcAft>
                <a:spcPts val="600"/>
              </a:spcAft>
            </a:pPr>
            <a:r>
              <a:rPr lang="en-US" sz="1300" dirty="0"/>
              <a:t>             </a:t>
            </a:r>
          </a:p>
          <a:p>
            <a:pPr algn="l"/>
            <a:endParaRPr lang="en-US" sz="1300" b="1" dirty="0"/>
          </a:p>
          <a:p>
            <a:pPr marL="800100" lvl="1" indent="-342900" algn="l">
              <a:buFont typeface="+mj-lt"/>
              <a:buAutoNum type="arabicPeriod"/>
            </a:pPr>
            <a:endParaRPr lang="en-US" sz="1600" dirty="0"/>
          </a:p>
          <a:p>
            <a:pPr lvl="1" algn="l"/>
            <a:endParaRPr lang="en-US" sz="1000" dirty="0"/>
          </a:p>
          <a:p>
            <a:pPr algn="l"/>
            <a:endParaRPr lang="en-US" sz="1400" dirty="0"/>
          </a:p>
          <a:p>
            <a:pPr marL="342900" indent="-342900" algn="l">
              <a:buFont typeface="+mj-lt"/>
              <a:buAutoNum type="arabicPeriod"/>
            </a:pPr>
            <a:endParaRPr lang="en-US" sz="1400" dirty="0"/>
          </a:p>
          <a:p>
            <a:pPr algn="l"/>
            <a:endParaRPr lang="en-US" sz="1400" dirty="0"/>
          </a:p>
          <a:p>
            <a:pPr algn="l"/>
            <a:endParaRPr lang="en-US" sz="1400" dirty="0"/>
          </a:p>
          <a:p>
            <a:pPr lvl="1" algn="l"/>
            <a:endParaRPr lang="en-US" sz="1400" dirty="0"/>
          </a:p>
          <a:p>
            <a:pPr lvl="1" algn="l"/>
            <a:r>
              <a:rPr lang="en-US" sz="1400" dirty="0"/>
              <a:t>		</a:t>
            </a:r>
          </a:p>
          <a:p>
            <a:pPr marL="800100" lvl="1" indent="-342900" algn="l">
              <a:buFont typeface="Arial" panose="020B0604020202020204" pitchFamily="34" charset="0"/>
              <a:buChar char="•"/>
            </a:pPr>
            <a:endParaRPr lang="en-US" dirty="0"/>
          </a:p>
          <a:p>
            <a:pPr lvl="2" algn="l"/>
            <a:endParaRPr lang="en-US" dirty="0"/>
          </a:p>
        </p:txBody>
      </p:sp>
    </p:spTree>
    <p:extLst>
      <p:ext uri="{BB962C8B-B14F-4D97-AF65-F5344CB8AC3E}">
        <p14:creationId xmlns:p14="http://schemas.microsoft.com/office/powerpoint/2010/main" val="46613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216039" y="83716"/>
            <a:ext cx="9581966" cy="1344829"/>
          </a:xfrm>
        </p:spPr>
        <p:txBody>
          <a:bodyPr>
            <a:noAutofit/>
          </a:bodyPr>
          <a:lstStyle/>
          <a:p>
            <a:r>
              <a:rPr lang="en-US" sz="2800" dirty="0"/>
              <a:t>The Customer Class</a:t>
            </a:r>
            <a:br>
              <a:rPr lang="en-US" sz="2800" dirty="0"/>
            </a:br>
            <a:r>
              <a:rPr lang="en-US" sz="2800" dirty="0"/>
              <a:t>Customers Objects Are Created when a Customer arrives </a:t>
            </a:r>
            <a:br>
              <a:rPr lang="en-US" sz="2800" dirty="0"/>
            </a:br>
            <a:endParaRPr lang="en-US" sz="2800" dirty="0"/>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424256"/>
          </a:xfrm>
        </p:spPr>
        <p:txBody>
          <a:bodyPr/>
          <a:lstStyle/>
          <a:p>
            <a:pPr marL="342900" indent="-342900" algn="l">
              <a:buFont typeface="Arial" panose="020B0604020202020204" pitchFamily="34" charset="0"/>
              <a:buChar char="•"/>
            </a:pPr>
            <a:r>
              <a:rPr lang="en-US" dirty="0"/>
              <a:t>.  </a:t>
            </a:r>
          </a:p>
        </p:txBody>
      </p:sp>
      <p:grpSp>
        <p:nvGrpSpPr>
          <p:cNvPr id="4" name="Group 3">
            <a:extLst>
              <a:ext uri="{FF2B5EF4-FFF2-40B4-BE49-F238E27FC236}">
                <a16:creationId xmlns:a16="http://schemas.microsoft.com/office/drawing/2014/main" id="{7B88EF86-CD56-4A53-BA46-F6B194EB1F35}"/>
              </a:ext>
            </a:extLst>
          </p:cNvPr>
          <p:cNvGrpSpPr/>
          <p:nvPr/>
        </p:nvGrpSpPr>
        <p:grpSpPr>
          <a:xfrm>
            <a:off x="5477876" y="2361047"/>
            <a:ext cx="314942" cy="497772"/>
            <a:chOff x="5739064" y="2449614"/>
            <a:chExt cx="712043" cy="1553279"/>
          </a:xfrm>
        </p:grpSpPr>
        <p:sp>
          <p:nvSpPr>
            <p:cNvPr id="5" name="Oval 4">
              <a:extLst>
                <a:ext uri="{FF2B5EF4-FFF2-40B4-BE49-F238E27FC236}">
                  <a16:creationId xmlns:a16="http://schemas.microsoft.com/office/drawing/2014/main" id="{29388C86-5A33-49F8-A922-B9B6CD61D8D8}"/>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299FA-15A9-4B40-9AFC-9A2FFA93A860}"/>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C3CDBF81-9B5B-4556-BDDC-FA06DD5EBEF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7D38A5-427C-4BBA-8182-4048640D765C}"/>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5E21A7-C925-493A-AD29-9B57C8D9CF69}"/>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F20C271-B46B-43A8-A3D9-1C6A2513944C}"/>
              </a:ext>
            </a:extLst>
          </p:cNvPr>
          <p:cNvGrpSpPr/>
          <p:nvPr/>
        </p:nvGrpSpPr>
        <p:grpSpPr>
          <a:xfrm>
            <a:off x="6320594" y="1477603"/>
            <a:ext cx="314942" cy="497772"/>
            <a:chOff x="5739064" y="2449614"/>
            <a:chExt cx="712043" cy="1553279"/>
          </a:xfrm>
        </p:grpSpPr>
        <p:sp>
          <p:nvSpPr>
            <p:cNvPr id="11" name="Oval 10">
              <a:extLst>
                <a:ext uri="{FF2B5EF4-FFF2-40B4-BE49-F238E27FC236}">
                  <a16:creationId xmlns:a16="http://schemas.microsoft.com/office/drawing/2014/main" id="{286B73AF-202C-4F53-A10E-AE77CB783CCF}"/>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C7211A2-AE50-45E6-926B-D7546A8D51F2}"/>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CBF336F0-6277-4C1D-9929-EC8D724CA22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6A467-4596-4196-B9A5-D5B8FB21ADB8}"/>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88E408-8E45-47A6-9DD2-DF88412F1330}"/>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6EDC7BE-FC3C-49ED-AED2-AD68732D5EE7}"/>
              </a:ext>
            </a:extLst>
          </p:cNvPr>
          <p:cNvGrpSpPr/>
          <p:nvPr/>
        </p:nvGrpSpPr>
        <p:grpSpPr>
          <a:xfrm>
            <a:off x="8730978" y="1483904"/>
            <a:ext cx="314942" cy="497772"/>
            <a:chOff x="5739064" y="2449614"/>
            <a:chExt cx="712043" cy="1553279"/>
          </a:xfrm>
        </p:grpSpPr>
        <p:sp>
          <p:nvSpPr>
            <p:cNvPr id="17" name="Oval 16">
              <a:extLst>
                <a:ext uri="{FF2B5EF4-FFF2-40B4-BE49-F238E27FC236}">
                  <a16:creationId xmlns:a16="http://schemas.microsoft.com/office/drawing/2014/main" id="{F056F010-697F-4FAA-B533-2B2DA4FA3DC1}"/>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D97AEAC-3242-4052-93FC-EF7B5F2EEC75}"/>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C00ABEE4-E318-4B1A-A965-BA188D75BE0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48BF4-E199-4908-B601-1DC82973C8C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38F8E4-B27B-4E52-A88E-E54112F4401F}"/>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9113B58-0645-4AC1-A294-BB01E3D6EB0C}"/>
              </a:ext>
            </a:extLst>
          </p:cNvPr>
          <p:cNvGrpSpPr/>
          <p:nvPr/>
        </p:nvGrpSpPr>
        <p:grpSpPr>
          <a:xfrm>
            <a:off x="4342054" y="4788482"/>
            <a:ext cx="314942" cy="494066"/>
            <a:chOff x="5739064" y="2449614"/>
            <a:chExt cx="712043" cy="1553279"/>
          </a:xfrm>
        </p:grpSpPr>
        <p:sp>
          <p:nvSpPr>
            <p:cNvPr id="23" name="Oval 22">
              <a:extLst>
                <a:ext uri="{FF2B5EF4-FFF2-40B4-BE49-F238E27FC236}">
                  <a16:creationId xmlns:a16="http://schemas.microsoft.com/office/drawing/2014/main" id="{DAC8FD06-09B8-4EE3-89A5-8D2CF1AED5F6}"/>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6435CE3-0BAD-4872-8561-76CADFF21E3E}"/>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A8826061-5EB6-46EF-9ED5-2528F4B3BED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3DB3CA-44DF-4814-8EFB-0341FEABCFE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6932D7-73D2-4F07-9FC0-31C2A9BC7206}"/>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CB80AE3B-D41A-481A-A518-FC6B3852956A}"/>
              </a:ext>
            </a:extLst>
          </p:cNvPr>
          <p:cNvGrpSpPr/>
          <p:nvPr/>
        </p:nvGrpSpPr>
        <p:grpSpPr>
          <a:xfrm>
            <a:off x="5514005" y="3719076"/>
            <a:ext cx="314942" cy="497772"/>
            <a:chOff x="5739064" y="2449614"/>
            <a:chExt cx="712043" cy="1553279"/>
          </a:xfrm>
        </p:grpSpPr>
        <p:sp>
          <p:nvSpPr>
            <p:cNvPr id="29" name="Oval 28">
              <a:extLst>
                <a:ext uri="{FF2B5EF4-FFF2-40B4-BE49-F238E27FC236}">
                  <a16:creationId xmlns:a16="http://schemas.microsoft.com/office/drawing/2014/main" id="{440CC5BF-8ABB-418A-AE23-B8865F99ECF5}"/>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9713C15-B2CB-44E6-B6C8-29A13A5A0F5A}"/>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33D167A7-0ED4-4B10-9DE8-A00F77AA9B82}"/>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77800A-3BD9-4BAA-BE0E-CCA73E9D127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CD300A-017A-47F2-83B1-F6C76A600D27}"/>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284CC49-B3E0-43DA-A8C7-BF6429E9A2FE}"/>
              </a:ext>
            </a:extLst>
          </p:cNvPr>
          <p:cNvGrpSpPr/>
          <p:nvPr/>
        </p:nvGrpSpPr>
        <p:grpSpPr>
          <a:xfrm>
            <a:off x="5504773" y="3040599"/>
            <a:ext cx="314942" cy="497772"/>
            <a:chOff x="5739064" y="2449614"/>
            <a:chExt cx="712043" cy="1553279"/>
          </a:xfrm>
        </p:grpSpPr>
        <p:sp>
          <p:nvSpPr>
            <p:cNvPr id="35" name="Oval 34">
              <a:extLst>
                <a:ext uri="{FF2B5EF4-FFF2-40B4-BE49-F238E27FC236}">
                  <a16:creationId xmlns:a16="http://schemas.microsoft.com/office/drawing/2014/main" id="{4C47AFDE-DD7D-4EA1-92A3-0D4F2A8C268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077639E-E324-4A68-8D55-AF995654689B}"/>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CBA76B4-60BD-4E39-BC6B-6B3E0700C74F}"/>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EFF74F1-7058-4DD5-AE2F-BDBE166893EE}"/>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78A5BD-72F0-40B1-9142-05B5B2444D3E}"/>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848092FF-5340-411E-BFAA-8BDF5820F00C}"/>
              </a:ext>
            </a:extLst>
          </p:cNvPr>
          <p:cNvSpPr/>
          <p:nvPr/>
        </p:nvSpPr>
        <p:spPr>
          <a:xfrm>
            <a:off x="5086679" y="2141967"/>
            <a:ext cx="1009321" cy="22555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6350">
                <a:solidFill>
                  <a:schemeClr val="tx1"/>
                </a:solidFill>
              </a:ln>
              <a:solidFill>
                <a:schemeClr val="bg1"/>
              </a:solidFill>
            </a:endParaRPr>
          </a:p>
        </p:txBody>
      </p:sp>
      <p:sp>
        <p:nvSpPr>
          <p:cNvPr id="41" name="TextBox 40">
            <a:extLst>
              <a:ext uri="{FF2B5EF4-FFF2-40B4-BE49-F238E27FC236}">
                <a16:creationId xmlns:a16="http://schemas.microsoft.com/office/drawing/2014/main" id="{6E3C2A81-063A-45D8-B597-C76C0885FC7C}"/>
              </a:ext>
            </a:extLst>
          </p:cNvPr>
          <p:cNvSpPr txBox="1"/>
          <p:nvPr/>
        </p:nvSpPr>
        <p:spPr>
          <a:xfrm>
            <a:off x="3543166" y="2562628"/>
            <a:ext cx="2081690" cy="369332"/>
          </a:xfrm>
          <a:prstGeom prst="rect">
            <a:avLst/>
          </a:prstGeom>
          <a:noFill/>
        </p:spPr>
        <p:txBody>
          <a:bodyPr wrap="square" rtlCol="0">
            <a:spAutoFit/>
          </a:bodyPr>
          <a:lstStyle/>
          <a:p>
            <a:r>
              <a:rPr lang="en-US" dirty="0"/>
              <a:t>Waiting Line </a:t>
            </a:r>
          </a:p>
        </p:txBody>
      </p:sp>
      <p:cxnSp>
        <p:nvCxnSpPr>
          <p:cNvPr id="51" name="Straight Arrow Connector 50">
            <a:extLst>
              <a:ext uri="{FF2B5EF4-FFF2-40B4-BE49-F238E27FC236}">
                <a16:creationId xmlns:a16="http://schemas.microsoft.com/office/drawing/2014/main" id="{B760EF66-957F-4CB3-A903-D958DEBCC4E8}"/>
              </a:ext>
            </a:extLst>
          </p:cNvPr>
          <p:cNvCxnSpPr>
            <a:cxnSpLocks/>
          </p:cNvCxnSpPr>
          <p:nvPr/>
        </p:nvCxnSpPr>
        <p:spPr>
          <a:xfrm flipV="1">
            <a:off x="4848940" y="2760369"/>
            <a:ext cx="237739" cy="375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F622C6-CEFF-4384-96B0-799E8DA96E88}"/>
              </a:ext>
            </a:extLst>
          </p:cNvPr>
          <p:cNvSpPr txBox="1"/>
          <p:nvPr/>
        </p:nvSpPr>
        <p:spPr>
          <a:xfrm>
            <a:off x="6201365" y="1980612"/>
            <a:ext cx="5752979" cy="369332"/>
          </a:xfrm>
          <a:prstGeom prst="rect">
            <a:avLst/>
          </a:prstGeom>
          <a:noFill/>
        </p:spPr>
        <p:txBody>
          <a:bodyPr wrap="square" rtlCol="0">
            <a:spAutoFit/>
          </a:bodyPr>
          <a:lstStyle/>
          <a:p>
            <a:r>
              <a:rPr lang="en-US" dirty="0"/>
              <a:t>Customers Objects Are Created when a Customer arrives </a:t>
            </a:r>
          </a:p>
        </p:txBody>
      </p:sp>
      <p:sp>
        <p:nvSpPr>
          <p:cNvPr id="53" name="TextBox 52">
            <a:extLst>
              <a:ext uri="{FF2B5EF4-FFF2-40B4-BE49-F238E27FC236}">
                <a16:creationId xmlns:a16="http://schemas.microsoft.com/office/drawing/2014/main" id="{0E224406-0350-497D-B05E-714567DE928A}"/>
              </a:ext>
            </a:extLst>
          </p:cNvPr>
          <p:cNvSpPr txBox="1"/>
          <p:nvPr/>
        </p:nvSpPr>
        <p:spPr>
          <a:xfrm>
            <a:off x="7356031" y="1515115"/>
            <a:ext cx="74474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Time</a:t>
            </a:r>
          </a:p>
        </p:txBody>
      </p:sp>
      <p:cxnSp>
        <p:nvCxnSpPr>
          <p:cNvPr id="55" name="Straight Arrow Connector 54">
            <a:extLst>
              <a:ext uri="{FF2B5EF4-FFF2-40B4-BE49-F238E27FC236}">
                <a16:creationId xmlns:a16="http://schemas.microsoft.com/office/drawing/2014/main" id="{32FE63D0-377A-4754-AA69-A63227ED8A51}"/>
              </a:ext>
            </a:extLst>
          </p:cNvPr>
          <p:cNvCxnSpPr/>
          <p:nvPr/>
        </p:nvCxnSpPr>
        <p:spPr>
          <a:xfrm>
            <a:off x="7945515" y="1682641"/>
            <a:ext cx="6527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2F44DCE-F39C-4973-854A-EEB5B872C25C}"/>
              </a:ext>
            </a:extLst>
          </p:cNvPr>
          <p:cNvCxnSpPr/>
          <p:nvPr/>
        </p:nvCxnSpPr>
        <p:spPr>
          <a:xfrm>
            <a:off x="2432482" y="43500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543BFA8-9D7B-4C58-B1FB-DA2DE6CC01F7}"/>
              </a:ext>
            </a:extLst>
          </p:cNvPr>
          <p:cNvCxnSpPr/>
          <p:nvPr/>
        </p:nvCxnSpPr>
        <p:spPr>
          <a:xfrm flipH="1" flipV="1">
            <a:off x="6725803" y="1724332"/>
            <a:ext cx="491749" cy="74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5DD1D5C-4529-4F7E-B6D5-C442D0E6C7C4}"/>
              </a:ext>
            </a:extLst>
          </p:cNvPr>
          <p:cNvCxnSpPr/>
          <p:nvPr/>
        </p:nvCxnSpPr>
        <p:spPr>
          <a:xfrm>
            <a:off x="4096744" y="490485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AABC60-EC2D-4975-9CF8-9D8FA319FAA4}"/>
              </a:ext>
            </a:extLst>
          </p:cNvPr>
          <p:cNvCxnSpPr>
            <a:cxnSpLocks/>
          </p:cNvCxnSpPr>
          <p:nvPr/>
        </p:nvCxnSpPr>
        <p:spPr>
          <a:xfrm flipH="1">
            <a:off x="4062631" y="5404824"/>
            <a:ext cx="10105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0006E1-1D6C-4D4C-BDE8-70A1ACE8ED89}"/>
              </a:ext>
            </a:extLst>
          </p:cNvPr>
          <p:cNvCxnSpPr/>
          <p:nvPr/>
        </p:nvCxnSpPr>
        <p:spPr>
          <a:xfrm>
            <a:off x="5035076" y="487617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4F4A4EB-33CB-41C2-9AF2-DBCC4E918EC4}"/>
              </a:ext>
            </a:extLst>
          </p:cNvPr>
          <p:cNvSpPr txBox="1"/>
          <p:nvPr/>
        </p:nvSpPr>
        <p:spPr>
          <a:xfrm>
            <a:off x="2220793" y="5437845"/>
            <a:ext cx="1664371" cy="646331"/>
          </a:xfrm>
          <a:prstGeom prst="rect">
            <a:avLst/>
          </a:prstGeom>
          <a:noFill/>
        </p:spPr>
        <p:txBody>
          <a:bodyPr wrap="square" rtlCol="0">
            <a:spAutoFit/>
          </a:bodyPr>
          <a:lstStyle/>
          <a:p>
            <a:r>
              <a:rPr lang="en-US" dirty="0"/>
              <a:t>Customer in Service Facility</a:t>
            </a:r>
          </a:p>
        </p:txBody>
      </p:sp>
      <p:cxnSp>
        <p:nvCxnSpPr>
          <p:cNvPr id="68" name="Straight Arrow Connector 67">
            <a:extLst>
              <a:ext uri="{FF2B5EF4-FFF2-40B4-BE49-F238E27FC236}">
                <a16:creationId xmlns:a16="http://schemas.microsoft.com/office/drawing/2014/main" id="{03472E20-AC1E-47A2-B490-649BD99F1B8D}"/>
              </a:ext>
            </a:extLst>
          </p:cNvPr>
          <p:cNvCxnSpPr>
            <a:cxnSpLocks/>
          </p:cNvCxnSpPr>
          <p:nvPr/>
        </p:nvCxnSpPr>
        <p:spPr>
          <a:xfrm flipV="1">
            <a:off x="3708400" y="5160271"/>
            <a:ext cx="358866" cy="49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DC92EDEA-9BE4-424C-9857-A0B5446EDC14}"/>
              </a:ext>
            </a:extLst>
          </p:cNvPr>
          <p:cNvGrpSpPr/>
          <p:nvPr/>
        </p:nvGrpSpPr>
        <p:grpSpPr>
          <a:xfrm>
            <a:off x="5747099" y="5657344"/>
            <a:ext cx="314942" cy="497772"/>
            <a:chOff x="5739064" y="2449614"/>
            <a:chExt cx="712043" cy="1553279"/>
          </a:xfrm>
        </p:grpSpPr>
        <p:sp>
          <p:nvSpPr>
            <p:cNvPr id="76" name="Oval 75">
              <a:extLst>
                <a:ext uri="{FF2B5EF4-FFF2-40B4-BE49-F238E27FC236}">
                  <a16:creationId xmlns:a16="http://schemas.microsoft.com/office/drawing/2014/main" id="{56E0CB95-3079-4ED0-B084-29F529A0929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47A9718-659B-4B56-BB42-D9EDE2F9475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F1A11B64-8D7C-4EB0-8E9F-798295CD5D07}"/>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9446E74-D72A-4A18-8E5F-581B5330643D}"/>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EBAF073-9658-4D99-9E45-FF98992F9ABD}"/>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6002D5F7-ACA7-4578-B7DB-7A747F2D6169}"/>
              </a:ext>
            </a:extLst>
          </p:cNvPr>
          <p:cNvSpPr txBox="1"/>
          <p:nvPr/>
        </p:nvSpPr>
        <p:spPr>
          <a:xfrm>
            <a:off x="4567916" y="6142618"/>
            <a:ext cx="3532855" cy="369332"/>
          </a:xfrm>
          <a:prstGeom prst="rect">
            <a:avLst/>
          </a:prstGeom>
          <a:noFill/>
        </p:spPr>
        <p:txBody>
          <a:bodyPr wrap="square" rtlCol="0">
            <a:spAutoFit/>
          </a:bodyPr>
          <a:lstStyle/>
          <a:p>
            <a:r>
              <a:rPr lang="en-US" dirty="0"/>
              <a:t>Customer Departing System</a:t>
            </a:r>
          </a:p>
        </p:txBody>
      </p:sp>
      <p:sp>
        <p:nvSpPr>
          <p:cNvPr id="83" name="TextBox 82">
            <a:extLst>
              <a:ext uri="{FF2B5EF4-FFF2-40B4-BE49-F238E27FC236}">
                <a16:creationId xmlns:a16="http://schemas.microsoft.com/office/drawing/2014/main" id="{A7DF2B84-10A2-4466-AFEA-CCD8FB1171D3}"/>
              </a:ext>
            </a:extLst>
          </p:cNvPr>
          <p:cNvSpPr txBox="1"/>
          <p:nvPr/>
        </p:nvSpPr>
        <p:spPr>
          <a:xfrm>
            <a:off x="319842" y="1586561"/>
            <a:ext cx="3124769" cy="2031325"/>
          </a:xfrm>
          <a:prstGeom prst="rect">
            <a:avLst/>
          </a:prstGeom>
          <a:noFill/>
          <a:ln w="38100">
            <a:solidFill>
              <a:schemeClr val="tx1"/>
            </a:solidFill>
          </a:ln>
        </p:spPr>
        <p:txBody>
          <a:bodyPr wrap="square" rtlCol="0">
            <a:spAutoFit/>
          </a:bodyPr>
          <a:lstStyle/>
          <a:p>
            <a:r>
              <a:rPr lang="en-US" u="sng" dirty="0"/>
              <a:t>Time  </a:t>
            </a:r>
            <a:r>
              <a:rPr lang="en-US" dirty="0"/>
              <a:t>      </a:t>
            </a:r>
            <a:r>
              <a:rPr lang="en-US" b="1" u="sng" dirty="0"/>
              <a:t>Event Type</a:t>
            </a:r>
            <a:r>
              <a:rPr lang="en-US" b="1" dirty="0"/>
              <a:t>  </a:t>
            </a:r>
            <a:r>
              <a:rPr lang="en-US" b="1" u="sng" dirty="0" err="1"/>
              <a:t>MyBalk</a:t>
            </a:r>
            <a:r>
              <a:rPr lang="en-US" b="1" u="sng" dirty="0"/>
              <a:t>  </a:t>
            </a:r>
          </a:p>
          <a:p>
            <a:r>
              <a:rPr lang="en-US" b="1" dirty="0"/>
              <a:t>12:01	1                    -9</a:t>
            </a:r>
          </a:p>
          <a:p>
            <a:r>
              <a:rPr lang="en-US" b="1" dirty="0"/>
              <a:t>12:02	2	    -9</a:t>
            </a:r>
          </a:p>
          <a:p>
            <a:r>
              <a:rPr lang="en-US" b="1" dirty="0"/>
              <a:t>12:10	4	     -9</a:t>
            </a:r>
          </a:p>
          <a:p>
            <a:r>
              <a:rPr lang="en-US" b="1" dirty="0"/>
              <a:t>12:11	1	    -9	</a:t>
            </a:r>
          </a:p>
          <a:p>
            <a:r>
              <a:rPr lang="en-US" b="1" dirty="0"/>
              <a:t>12:12	7                     3</a:t>
            </a:r>
          </a:p>
          <a:p>
            <a:r>
              <a:rPr lang="en-US" b="1" dirty="0"/>
              <a:t>12:30	6                   -9</a:t>
            </a:r>
          </a:p>
        </p:txBody>
      </p:sp>
      <p:sp>
        <p:nvSpPr>
          <p:cNvPr id="84" name="TextBox 83">
            <a:extLst>
              <a:ext uri="{FF2B5EF4-FFF2-40B4-BE49-F238E27FC236}">
                <a16:creationId xmlns:a16="http://schemas.microsoft.com/office/drawing/2014/main" id="{7593FAAF-5DD1-47DA-86EA-95F802EFFEA0}"/>
              </a:ext>
            </a:extLst>
          </p:cNvPr>
          <p:cNvSpPr txBox="1"/>
          <p:nvPr/>
        </p:nvSpPr>
        <p:spPr>
          <a:xfrm>
            <a:off x="6683312" y="2589759"/>
            <a:ext cx="3197536" cy="1600438"/>
          </a:xfrm>
          <a:prstGeom prst="rect">
            <a:avLst/>
          </a:prstGeom>
          <a:noFill/>
          <a:ln w="28575">
            <a:solidFill>
              <a:schemeClr val="tx1"/>
            </a:solidFill>
          </a:ln>
        </p:spPr>
        <p:txBody>
          <a:bodyPr wrap="square" rtlCol="0">
            <a:spAutoFit/>
          </a:bodyPr>
          <a:lstStyle/>
          <a:p>
            <a:r>
              <a:rPr lang="en-US" u="sng" dirty="0"/>
              <a:t>Customer Object Data.</a:t>
            </a:r>
          </a:p>
          <a:p>
            <a:r>
              <a:rPr lang="en-US" sz="1000" dirty="0">
                <a:solidFill>
                  <a:srgbClr val="0000FF"/>
                </a:solidFill>
                <a:effectLst/>
                <a:latin typeface="Courier New" panose="02070309020205020404" pitchFamily="49" charset="0"/>
                <a:ea typeface="Calibri" panose="020F0502020204030204" pitchFamily="34" charset="0"/>
              </a:rPr>
              <a:t>405 </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double</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timeNline</a:t>
            </a:r>
            <a:r>
              <a:rPr lang="en-US" sz="1000" dirty="0">
                <a:solidFill>
                  <a:srgbClr val="000000"/>
                </a:solidFill>
                <a:effectLst/>
                <a:latin typeface="Courier New" panose="02070309020205020404" pitchFamily="49" charset="0"/>
                <a:ea typeface="Calibri" panose="020F0502020204030204" pitchFamily="34" charset="0"/>
              </a:rPr>
              <a:t>;</a:t>
            </a:r>
            <a:br>
              <a:rPr lang="en-US" sz="1000" dirty="0">
                <a:solidFill>
                  <a:srgbClr val="000000"/>
                </a:solidFill>
                <a:effectLst/>
                <a:latin typeface="Courier New" panose="02070309020205020404" pitchFamily="49" charset="0"/>
                <a:ea typeface="Calibri" panose="020F0502020204030204" pitchFamily="34" charset="0"/>
              </a:rPr>
            </a:br>
            <a:r>
              <a:rPr lang="en-US" sz="1000" dirty="0">
                <a:solidFill>
                  <a:srgbClr val="0000FF"/>
                </a:solidFill>
                <a:effectLst/>
                <a:latin typeface="Courier New" panose="02070309020205020404" pitchFamily="49" charset="0"/>
                <a:ea typeface="Calibri" panose="020F0502020204030204" pitchFamily="34" charset="0"/>
              </a:rPr>
              <a:t>406 </a:t>
            </a:r>
            <a:r>
              <a:rPr lang="en-US" sz="1000" dirty="0">
                <a:solidFill>
                  <a:srgbClr val="000000"/>
                </a:solidFill>
                <a:effectLst/>
                <a:latin typeface="Courier New" panose="02070309020205020404" pitchFamily="49" charset="0"/>
                <a:ea typeface="Calibri" panose="020F0502020204030204" pitchFamily="34" charset="0"/>
              </a:rPr>
              <a:t>     </a:t>
            </a:r>
            <a:r>
              <a:rPr lang="en-US" sz="1000" b="1"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double</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timeNserver</a:t>
            </a:r>
            <a:r>
              <a:rPr lang="en-US" sz="1000" dirty="0">
                <a:solidFill>
                  <a:srgbClr val="000000"/>
                </a:solidFill>
                <a:effectLst/>
                <a:latin typeface="Courier New" panose="02070309020205020404" pitchFamily="49" charset="0"/>
                <a:ea typeface="Calibri" panose="020F0502020204030204" pitchFamily="34" charset="0"/>
              </a:rPr>
              <a:t>;</a:t>
            </a:r>
            <a:br>
              <a:rPr lang="en-US" sz="1000" dirty="0">
                <a:solidFill>
                  <a:srgbClr val="000000"/>
                </a:solidFill>
                <a:effectLst/>
                <a:latin typeface="Courier New" panose="02070309020205020404" pitchFamily="49" charset="0"/>
                <a:ea typeface="Calibri" panose="020F0502020204030204" pitchFamily="34" charset="0"/>
              </a:rPr>
            </a:br>
            <a:r>
              <a:rPr lang="en-US" sz="1000" dirty="0">
                <a:solidFill>
                  <a:srgbClr val="0000FF"/>
                </a:solidFill>
                <a:effectLst/>
                <a:latin typeface="Courier New" panose="02070309020205020404" pitchFamily="49" charset="0"/>
                <a:ea typeface="Calibri" panose="020F0502020204030204" pitchFamily="34" charset="0"/>
              </a:rPr>
              <a:t>407 </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double</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timeNsystem</a:t>
            </a:r>
            <a:r>
              <a:rPr lang="en-US" sz="1000" dirty="0">
                <a:solidFill>
                  <a:srgbClr val="000000"/>
                </a:solidFill>
                <a:effectLst/>
                <a:latin typeface="Courier New" panose="02070309020205020404" pitchFamily="49" charset="0"/>
                <a:ea typeface="Calibri" panose="020F0502020204030204" pitchFamily="34" charset="0"/>
              </a:rPr>
              <a:t>;</a:t>
            </a:r>
            <a:br>
              <a:rPr lang="en-US" sz="1000" dirty="0">
                <a:solidFill>
                  <a:srgbClr val="000000"/>
                </a:solidFill>
                <a:effectLst/>
                <a:latin typeface="Courier New" panose="02070309020205020404" pitchFamily="49" charset="0"/>
                <a:ea typeface="Calibri" panose="020F0502020204030204" pitchFamily="34" charset="0"/>
              </a:rPr>
            </a:br>
            <a:r>
              <a:rPr lang="en-US" sz="1000" dirty="0">
                <a:solidFill>
                  <a:srgbClr val="0000FF"/>
                </a:solidFill>
                <a:effectLst/>
                <a:latin typeface="Courier New" panose="02070309020205020404" pitchFamily="49" charset="0"/>
                <a:ea typeface="Calibri" panose="020F0502020204030204" pitchFamily="34" charset="0"/>
              </a:rPr>
              <a:t>408 </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double</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timeArrive</a:t>
            </a:r>
            <a:r>
              <a:rPr lang="en-US" sz="1000" dirty="0">
                <a:solidFill>
                  <a:srgbClr val="000000"/>
                </a:solidFill>
                <a:effectLst/>
                <a:latin typeface="Courier New" panose="02070309020205020404" pitchFamily="49" charset="0"/>
                <a:ea typeface="Calibri" panose="020F0502020204030204" pitchFamily="34" charset="0"/>
              </a:rPr>
              <a:t>;</a:t>
            </a:r>
            <a:br>
              <a:rPr lang="en-US" sz="1000" dirty="0">
                <a:solidFill>
                  <a:srgbClr val="000000"/>
                </a:solidFill>
                <a:effectLst/>
                <a:latin typeface="Courier New" panose="02070309020205020404" pitchFamily="49" charset="0"/>
                <a:ea typeface="Calibri" panose="020F0502020204030204" pitchFamily="34" charset="0"/>
              </a:rPr>
            </a:br>
            <a:r>
              <a:rPr lang="en-US" sz="1000" dirty="0">
                <a:solidFill>
                  <a:srgbClr val="0000FF"/>
                </a:solidFill>
                <a:effectLst/>
                <a:latin typeface="Courier New" panose="02070309020205020404" pitchFamily="49" charset="0"/>
                <a:ea typeface="Calibri" panose="020F0502020204030204" pitchFamily="34" charset="0"/>
              </a:rPr>
              <a:t>409 </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int</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mynum</a:t>
            </a:r>
            <a:r>
              <a:rPr lang="en-US" sz="1000" dirty="0">
                <a:solidFill>
                  <a:srgbClr val="000000"/>
                </a:solidFill>
                <a:effectLst/>
                <a:latin typeface="Courier New" panose="02070309020205020404" pitchFamily="49" charset="0"/>
                <a:ea typeface="Calibri" panose="020F0502020204030204" pitchFamily="34" charset="0"/>
              </a:rPr>
              <a:t>;</a:t>
            </a:r>
            <a:br>
              <a:rPr lang="en-US" sz="1000" dirty="0">
                <a:solidFill>
                  <a:srgbClr val="000000"/>
                </a:solidFill>
                <a:effectLst/>
                <a:latin typeface="Courier New" panose="02070309020205020404" pitchFamily="49" charset="0"/>
                <a:ea typeface="Calibri" panose="020F0502020204030204" pitchFamily="34" charset="0"/>
              </a:rPr>
            </a:br>
            <a:r>
              <a:rPr lang="en-US" sz="1000" dirty="0">
                <a:solidFill>
                  <a:srgbClr val="0000FF"/>
                </a:solidFill>
                <a:effectLst/>
                <a:latin typeface="Courier New" panose="02070309020205020404" pitchFamily="49" charset="0"/>
                <a:ea typeface="Calibri" panose="020F0502020204030204" pitchFamily="34" charset="0"/>
              </a:rPr>
              <a:t>410 </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protected</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a:solidFill>
                  <a:srgbClr val="941EDF"/>
                </a:solidFill>
                <a:effectLst/>
                <a:latin typeface="Courier New" panose="02070309020205020404" pitchFamily="49" charset="0"/>
                <a:ea typeface="Calibri" panose="020F0502020204030204" pitchFamily="34" charset="0"/>
              </a:rPr>
              <a:t>int</a:t>
            </a:r>
            <a:r>
              <a:rPr lang="en-US" sz="1000" dirty="0">
                <a:solidFill>
                  <a:srgbClr val="000000"/>
                </a:solidFill>
                <a:effectLst/>
                <a:latin typeface="Courier New" panose="02070309020205020404" pitchFamily="49" charset="0"/>
                <a:ea typeface="Calibri" panose="020F0502020204030204" pitchFamily="34" charset="0"/>
              </a:rPr>
              <a:t> </a:t>
            </a:r>
            <a:r>
              <a:rPr lang="en-US" sz="1000" dirty="0" err="1">
                <a:solidFill>
                  <a:srgbClr val="000000"/>
                </a:solidFill>
                <a:effectLst/>
                <a:latin typeface="Courier New" panose="02070309020205020404" pitchFamily="49" charset="0"/>
                <a:ea typeface="Calibri" panose="020F0502020204030204" pitchFamily="34" charset="0"/>
              </a:rPr>
              <a:t>MyBalk</a:t>
            </a:r>
            <a:r>
              <a:rPr lang="en-US" sz="1000" dirty="0">
                <a:solidFill>
                  <a:srgbClr val="000000"/>
                </a:solidFill>
                <a:effectLst/>
                <a:latin typeface="Courier New" panose="02070309020205020404" pitchFamily="49" charset="0"/>
                <a:ea typeface="Calibri" panose="020F0502020204030204" pitchFamily="34" charset="0"/>
              </a:rPr>
              <a:t>;</a:t>
            </a:r>
            <a:r>
              <a:rPr lang="en-US" sz="1000" dirty="0">
                <a:solidFill>
                  <a:srgbClr val="FA6400"/>
                </a:solidFill>
                <a:effectLst/>
                <a:latin typeface="Courier New" panose="02070309020205020404" pitchFamily="49" charset="0"/>
                <a:ea typeface="Calibri" panose="020F0502020204030204" pitchFamily="34" charset="0"/>
              </a:rPr>
              <a:t>//this is the unique identifier of my balking event</a:t>
            </a:r>
            <a:r>
              <a:rPr lang="en-US" sz="1000" u="sng" dirty="0"/>
              <a:t>  </a:t>
            </a:r>
            <a:endParaRPr lang="en-US" sz="1000" dirty="0"/>
          </a:p>
        </p:txBody>
      </p:sp>
      <p:grpSp>
        <p:nvGrpSpPr>
          <p:cNvPr id="85" name="Group 84">
            <a:extLst>
              <a:ext uri="{FF2B5EF4-FFF2-40B4-BE49-F238E27FC236}">
                <a16:creationId xmlns:a16="http://schemas.microsoft.com/office/drawing/2014/main" id="{49DFFCB1-62EC-486D-A860-E883520EA833}"/>
              </a:ext>
            </a:extLst>
          </p:cNvPr>
          <p:cNvGrpSpPr/>
          <p:nvPr/>
        </p:nvGrpSpPr>
        <p:grpSpPr>
          <a:xfrm>
            <a:off x="3885164" y="3349207"/>
            <a:ext cx="369397" cy="625554"/>
            <a:chOff x="5739064" y="2449614"/>
            <a:chExt cx="712043" cy="1553279"/>
          </a:xfrm>
        </p:grpSpPr>
        <p:sp>
          <p:nvSpPr>
            <p:cNvPr id="86" name="Oval 85">
              <a:extLst>
                <a:ext uri="{FF2B5EF4-FFF2-40B4-BE49-F238E27FC236}">
                  <a16:creationId xmlns:a16="http://schemas.microsoft.com/office/drawing/2014/main" id="{D58578C5-37E4-4E51-9168-0BBD3A411CB0}"/>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3E14913F-30C4-4E57-89F8-0A842A680A9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93567B72-E75C-41E7-BCA1-990C7B8C09C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392FEA-F65C-4495-A719-9612B9141A1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46B89C-51FA-4C48-A6FA-40277BF8A602}"/>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0A136400-ECE2-4201-A7D3-E7D0EC7AB7D7}"/>
              </a:ext>
            </a:extLst>
          </p:cNvPr>
          <p:cNvCxnSpPr>
            <a:cxnSpLocks/>
          </p:cNvCxnSpPr>
          <p:nvPr/>
        </p:nvCxnSpPr>
        <p:spPr>
          <a:xfrm flipH="1" flipV="1">
            <a:off x="2623244" y="3149558"/>
            <a:ext cx="1618380" cy="1726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Arrow: Bent 93">
            <a:extLst>
              <a:ext uri="{FF2B5EF4-FFF2-40B4-BE49-F238E27FC236}">
                <a16:creationId xmlns:a16="http://schemas.microsoft.com/office/drawing/2014/main" id="{7B8B0EB9-AFC4-410B-921A-285BE28EF68A}"/>
              </a:ext>
            </a:extLst>
          </p:cNvPr>
          <p:cNvSpPr/>
          <p:nvPr/>
        </p:nvSpPr>
        <p:spPr>
          <a:xfrm rot="10800000">
            <a:off x="4431469" y="3534006"/>
            <a:ext cx="1237793" cy="1660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06179E35-5CB7-4140-8A21-E9B018B5D481}"/>
              </a:ext>
            </a:extLst>
          </p:cNvPr>
          <p:cNvSpPr txBox="1"/>
          <p:nvPr/>
        </p:nvSpPr>
        <p:spPr>
          <a:xfrm>
            <a:off x="3254125" y="3973665"/>
            <a:ext cx="1754544" cy="646331"/>
          </a:xfrm>
          <a:prstGeom prst="rect">
            <a:avLst/>
          </a:prstGeom>
          <a:noFill/>
        </p:spPr>
        <p:txBody>
          <a:bodyPr wrap="square" rtlCol="0">
            <a:spAutoFit/>
          </a:bodyPr>
          <a:lstStyle/>
          <a:p>
            <a:r>
              <a:rPr lang="en-US" dirty="0"/>
              <a:t>Customer Balks</a:t>
            </a:r>
          </a:p>
          <a:p>
            <a:endParaRPr lang="en-US" dirty="0"/>
          </a:p>
        </p:txBody>
      </p:sp>
      <p:cxnSp>
        <p:nvCxnSpPr>
          <p:cNvPr id="99" name="Straight Arrow Connector 98">
            <a:extLst>
              <a:ext uri="{FF2B5EF4-FFF2-40B4-BE49-F238E27FC236}">
                <a16:creationId xmlns:a16="http://schemas.microsoft.com/office/drawing/2014/main" id="{A414F05D-EFF6-4905-B35B-A52ACAAC2B4D}"/>
              </a:ext>
            </a:extLst>
          </p:cNvPr>
          <p:cNvCxnSpPr>
            <a:cxnSpLocks/>
          </p:cNvCxnSpPr>
          <p:nvPr/>
        </p:nvCxnSpPr>
        <p:spPr>
          <a:xfrm flipH="1">
            <a:off x="5321409" y="5920517"/>
            <a:ext cx="347588" cy="204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975C8835-EE78-4915-A70E-8A08EF6645FF}"/>
              </a:ext>
            </a:extLst>
          </p:cNvPr>
          <p:cNvGrpSpPr/>
          <p:nvPr/>
        </p:nvGrpSpPr>
        <p:grpSpPr>
          <a:xfrm>
            <a:off x="5770614" y="4795391"/>
            <a:ext cx="314942" cy="497772"/>
            <a:chOff x="5739064" y="2449614"/>
            <a:chExt cx="712043" cy="1553279"/>
          </a:xfrm>
        </p:grpSpPr>
        <p:sp>
          <p:nvSpPr>
            <p:cNvPr id="73" name="Oval 72">
              <a:extLst>
                <a:ext uri="{FF2B5EF4-FFF2-40B4-BE49-F238E27FC236}">
                  <a16:creationId xmlns:a16="http://schemas.microsoft.com/office/drawing/2014/main" id="{C1CF3821-3F93-4819-920F-11E890AA5827}"/>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F792B46B-1042-4FBC-8B45-EED5E63D3BF5}"/>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2" name="Straight Connector 81">
              <a:extLst>
                <a:ext uri="{FF2B5EF4-FFF2-40B4-BE49-F238E27FC236}">
                  <a16:creationId xmlns:a16="http://schemas.microsoft.com/office/drawing/2014/main" id="{7E26001A-CB93-4D79-B611-0A7A3A42278A}"/>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C9A8B79-FA98-4EDF-8BF3-E87DF363A9DD}"/>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439A5D2-FF3A-4AC1-AEDA-DFD94FEF6420}"/>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C043D2CC-C56A-4EFD-9EBF-C77ACF97110B}"/>
              </a:ext>
            </a:extLst>
          </p:cNvPr>
          <p:cNvCxnSpPr/>
          <p:nvPr/>
        </p:nvCxnSpPr>
        <p:spPr>
          <a:xfrm>
            <a:off x="5477876" y="490574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5FB4CD5-0D1C-425D-B44B-30EAEEC24003}"/>
              </a:ext>
            </a:extLst>
          </p:cNvPr>
          <p:cNvCxnSpPr/>
          <p:nvPr/>
        </p:nvCxnSpPr>
        <p:spPr>
          <a:xfrm>
            <a:off x="6465515" y="4925137"/>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405606B-C505-47DE-93CD-D0C6EDAF63E0}"/>
              </a:ext>
            </a:extLst>
          </p:cNvPr>
          <p:cNvCxnSpPr>
            <a:cxnSpLocks/>
          </p:cNvCxnSpPr>
          <p:nvPr/>
        </p:nvCxnSpPr>
        <p:spPr>
          <a:xfrm flipH="1">
            <a:off x="5454945" y="5404824"/>
            <a:ext cx="101057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FA5EC54-F8C9-4053-82E1-88B05F1DF791}"/>
              </a:ext>
            </a:extLst>
          </p:cNvPr>
          <p:cNvSpPr txBox="1"/>
          <p:nvPr/>
        </p:nvSpPr>
        <p:spPr>
          <a:xfrm>
            <a:off x="804799" y="4309249"/>
            <a:ext cx="3468515" cy="646331"/>
          </a:xfrm>
          <a:prstGeom prst="rect">
            <a:avLst/>
          </a:prstGeom>
          <a:noFill/>
        </p:spPr>
        <p:txBody>
          <a:bodyPr wrap="square" rtlCol="0">
            <a:spAutoFit/>
          </a:bodyPr>
          <a:lstStyle/>
          <a:p>
            <a:r>
              <a:rPr lang="en-US" dirty="0"/>
              <a:t>Upcoming Balk Removed When Entering Facility</a:t>
            </a:r>
          </a:p>
        </p:txBody>
      </p:sp>
    </p:spTree>
    <p:extLst>
      <p:ext uri="{BB962C8B-B14F-4D97-AF65-F5344CB8AC3E}">
        <p14:creationId xmlns:p14="http://schemas.microsoft.com/office/powerpoint/2010/main" val="112711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Timing for New Events     Time</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algn="l"/>
            <a:r>
              <a:rPr lang="en-US" b="1" dirty="0"/>
              <a:t>Today We Consider the Creation of the Time till next event  </a:t>
            </a:r>
            <a:r>
              <a:rPr lang="en-US" sz="2400" b="1" dirty="0"/>
              <a:t>     Time</a:t>
            </a:r>
          </a:p>
          <a:p>
            <a:pPr marL="342900" indent="-342900" algn="l">
              <a:lnSpc>
                <a:spcPct val="120000"/>
              </a:lnSpc>
              <a:buFont typeface="Arial" panose="020B0604020202020204" pitchFamily="34" charset="0"/>
              <a:buChar char="•"/>
            </a:pPr>
            <a:r>
              <a:rPr lang="en-US" dirty="0"/>
              <a:t>The “Creation of Time to next Event”  is a random process generator.  We want this time to be “randomly generated” on a scale determined by a rate </a:t>
            </a:r>
            <a:r>
              <a:rPr lang="el-GR" dirty="0"/>
              <a:t>λ</a:t>
            </a:r>
            <a:r>
              <a:rPr lang="en-US" dirty="0"/>
              <a:t> (Arrivals/hour, Served/minute, </a:t>
            </a:r>
            <a:r>
              <a:rPr lang="en-US" dirty="0" err="1"/>
              <a:t>etc</a:t>
            </a:r>
            <a:r>
              <a:rPr lang="en-US" dirty="0"/>
              <a:t> ). </a:t>
            </a:r>
          </a:p>
          <a:p>
            <a:pPr marL="342900" indent="-342900" algn="l">
              <a:lnSpc>
                <a:spcPct val="120000"/>
              </a:lnSpc>
              <a:buFont typeface="Arial" panose="020B0604020202020204" pitchFamily="34" charset="0"/>
              <a:buChar char="•"/>
            </a:pPr>
            <a:r>
              <a:rPr lang="en-US" dirty="0"/>
              <a:t>In our work with time step simulations we created random events, </a:t>
            </a:r>
            <a:r>
              <a:rPr lang="en-US" dirty="0" err="1"/>
              <a:t>i.e.number</a:t>
            </a:r>
            <a:r>
              <a:rPr lang="en-US" dirty="0"/>
              <a:t> of papers demanded, type of weather year, number of ice cream gallons demanded.</a:t>
            </a:r>
          </a:p>
          <a:p>
            <a:pPr marL="342900" indent="-342900" algn="l">
              <a:lnSpc>
                <a:spcPct val="120000"/>
              </a:lnSpc>
              <a:buFont typeface="Arial" panose="020B0604020202020204" pitchFamily="34" charset="0"/>
              <a:buChar char="•"/>
            </a:pPr>
            <a:r>
              <a:rPr lang="en-US" dirty="0"/>
              <a:t>Unfortunately, these were discrete events, i.e.10 papers, weather type 2, etc.  And Time is Continuous.  We need a process that will generate a continuous value.  </a:t>
            </a:r>
          </a:p>
          <a:p>
            <a:pPr algn="l"/>
            <a:endParaRPr lang="en-US" dirty="0"/>
          </a:p>
          <a:p>
            <a:pPr lvl="2" algn="l"/>
            <a:endParaRPr lang="en-US" dirty="0"/>
          </a:p>
        </p:txBody>
      </p:sp>
      <p:sp>
        <p:nvSpPr>
          <p:cNvPr id="4" name="Isosceles Triangle 3">
            <a:extLst>
              <a:ext uri="{FF2B5EF4-FFF2-40B4-BE49-F238E27FC236}">
                <a16:creationId xmlns:a16="http://schemas.microsoft.com/office/drawing/2014/main" id="{CAF6FC73-7C0E-4668-A3C5-8F51791C62E5}"/>
              </a:ext>
            </a:extLst>
          </p:cNvPr>
          <p:cNvSpPr/>
          <p:nvPr/>
        </p:nvSpPr>
        <p:spPr>
          <a:xfrm>
            <a:off x="7999672" y="478126"/>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7503DA0-E92E-4BEC-8B25-73EB79CF8B98}"/>
              </a:ext>
            </a:extLst>
          </p:cNvPr>
          <p:cNvSpPr/>
          <p:nvPr/>
        </p:nvSpPr>
        <p:spPr>
          <a:xfrm>
            <a:off x="8377238" y="1306214"/>
            <a:ext cx="290513" cy="2143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53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Timing for New Events     Time cont.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algn="l"/>
            <a:r>
              <a:rPr lang="en-US" b="1" dirty="0"/>
              <a:t>Today We Consider the Creation of the Time till next event  </a:t>
            </a:r>
            <a:r>
              <a:rPr lang="en-US" sz="2400" b="1" dirty="0"/>
              <a:t>     Time</a:t>
            </a:r>
          </a:p>
          <a:p>
            <a:pPr marL="342900" indent="-342900" algn="l">
              <a:buFont typeface="Arial" panose="020B0604020202020204" pitchFamily="34" charset="0"/>
              <a:buChar char="•"/>
            </a:pPr>
            <a:r>
              <a:rPr lang="en-US" dirty="0"/>
              <a:t>First Recall the Steps we used for Discrete Events.  </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4" name="Isosceles Triangle 3">
            <a:extLst>
              <a:ext uri="{FF2B5EF4-FFF2-40B4-BE49-F238E27FC236}">
                <a16:creationId xmlns:a16="http://schemas.microsoft.com/office/drawing/2014/main" id="{CAF6FC73-7C0E-4668-A3C5-8F51791C62E5}"/>
              </a:ext>
            </a:extLst>
          </p:cNvPr>
          <p:cNvSpPr/>
          <p:nvPr/>
        </p:nvSpPr>
        <p:spPr>
          <a:xfrm>
            <a:off x="7661534" y="499234"/>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7503DA0-E92E-4BEC-8B25-73EB79CF8B98}"/>
              </a:ext>
            </a:extLst>
          </p:cNvPr>
          <p:cNvSpPr/>
          <p:nvPr/>
        </p:nvSpPr>
        <p:spPr>
          <a:xfrm>
            <a:off x="8377238" y="1306214"/>
            <a:ext cx="290513" cy="2143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637F3AC-A604-4D79-80E1-343BBB7E1DB8}"/>
              </a:ext>
            </a:extLst>
          </p:cNvPr>
          <p:cNvPicPr>
            <a:picLocks noChangeAspect="1"/>
          </p:cNvPicPr>
          <p:nvPr/>
        </p:nvPicPr>
        <p:blipFill>
          <a:blip r:embed="rId2"/>
          <a:stretch>
            <a:fillRect/>
          </a:stretch>
        </p:blipFill>
        <p:spPr>
          <a:xfrm>
            <a:off x="1662822" y="2147328"/>
            <a:ext cx="7704306" cy="2397473"/>
          </a:xfrm>
          <a:prstGeom prst="rect">
            <a:avLst/>
          </a:prstGeom>
        </p:spPr>
      </p:pic>
      <p:sp>
        <p:nvSpPr>
          <p:cNvPr id="8" name="TextBox 7">
            <a:extLst>
              <a:ext uri="{FF2B5EF4-FFF2-40B4-BE49-F238E27FC236}">
                <a16:creationId xmlns:a16="http://schemas.microsoft.com/office/drawing/2014/main" id="{192BB4C0-3FA2-423F-B628-0E9C26CE18AB}"/>
              </a:ext>
            </a:extLst>
          </p:cNvPr>
          <p:cNvSpPr txBox="1"/>
          <p:nvPr/>
        </p:nvSpPr>
        <p:spPr>
          <a:xfrm>
            <a:off x="1147762" y="4986936"/>
            <a:ext cx="908144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So These are the Steps we expect to follow with the continuous event</a:t>
            </a:r>
          </a:p>
        </p:txBody>
      </p:sp>
    </p:spTree>
    <p:extLst>
      <p:ext uri="{BB962C8B-B14F-4D97-AF65-F5344CB8AC3E}">
        <p14:creationId xmlns:p14="http://schemas.microsoft.com/office/powerpoint/2010/main" val="286466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Timing for New Events     Time cont.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4" name="Isosceles Triangle 3">
            <a:extLst>
              <a:ext uri="{FF2B5EF4-FFF2-40B4-BE49-F238E27FC236}">
                <a16:creationId xmlns:a16="http://schemas.microsoft.com/office/drawing/2014/main" id="{CAF6FC73-7C0E-4668-A3C5-8F51791C62E5}"/>
              </a:ext>
            </a:extLst>
          </p:cNvPr>
          <p:cNvSpPr/>
          <p:nvPr/>
        </p:nvSpPr>
        <p:spPr>
          <a:xfrm>
            <a:off x="7661534" y="499234"/>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First Let’s Look at a couple of things about modeling Arrival Systems.  </a:t>
            </a:r>
          </a:p>
          <a:p>
            <a:pPr marL="285750" indent="-285750">
              <a:buFont typeface="Arial" panose="020B0604020202020204" pitchFamily="34" charset="0"/>
              <a:buChar char="•"/>
            </a:pPr>
            <a:r>
              <a:rPr lang="en-US" dirty="0"/>
              <a:t>Most Arrival Systems are modeled as arrivals coming from a Poisson Distribution.  </a:t>
            </a:r>
          </a:p>
          <a:p>
            <a:pPr marL="742950" lvl="1" indent="-285750">
              <a:buFont typeface="Arial" panose="020B0604020202020204" pitchFamily="34" charset="0"/>
              <a:buChar char="•"/>
            </a:pPr>
            <a:r>
              <a:rPr lang="en-US" dirty="0"/>
              <a:t>Consider a system that has customers arriving at a rate (customers)/(unit time) </a:t>
            </a:r>
            <a:r>
              <a:rPr lang="el-GR" dirty="0"/>
              <a:t>λ</a:t>
            </a:r>
            <a:endParaRPr lang="en-US" dirty="0"/>
          </a:p>
          <a:p>
            <a:pPr marL="742950" lvl="1" indent="-285750">
              <a:buFont typeface="Arial" panose="020B0604020202020204" pitchFamily="34" charset="0"/>
              <a:buChar char="•"/>
            </a:pPr>
            <a:r>
              <a:rPr lang="en-US" dirty="0"/>
              <a:t>This System is said to be Poisson if the following conditions hold </a:t>
            </a:r>
          </a:p>
          <a:p>
            <a:pPr marL="1200150" lvl="2" indent="-285750">
              <a:buFont typeface="Arial" panose="020B0604020202020204" pitchFamily="34" charset="0"/>
              <a:buChar char="•"/>
            </a:pPr>
            <a:r>
              <a:rPr lang="en-US" b="1" dirty="0"/>
              <a:t>The arrival events are independent; one arrival does not impact the others.  </a:t>
            </a:r>
          </a:p>
          <a:p>
            <a:pPr marL="1200150" lvl="2" indent="-285750">
              <a:buFont typeface="Arial" panose="020B0604020202020204" pitchFamily="34" charset="0"/>
              <a:buChar char="•"/>
            </a:pPr>
            <a:r>
              <a:rPr lang="en-US" dirty="0"/>
              <a:t>As the time interval becomes smaller and smaller, the probability of one arrival proportional to the time interval.  </a:t>
            </a:r>
          </a:p>
          <a:p>
            <a:pPr lvl="2"/>
            <a:r>
              <a:rPr lang="en-US" dirty="0"/>
              <a:t>As an example consider messages arriving at a server at the rate of λ=10/sec.  Since we assume these messages are independent, we can assume Poisson.  Then below shows the Probability that in any interval that x=k messages arriving.  </a:t>
            </a:r>
          </a:p>
          <a:p>
            <a:pPr marL="1200150" lvl="2"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AF8EDAE1-E04F-403A-BB6A-EA6269880179}"/>
              </a:ext>
            </a:extLst>
          </p:cNvPr>
          <p:cNvPicPr>
            <a:picLocks noChangeAspect="1"/>
          </p:cNvPicPr>
          <p:nvPr/>
        </p:nvPicPr>
        <p:blipFill>
          <a:blip r:embed="rId2"/>
          <a:stretch>
            <a:fillRect/>
          </a:stretch>
        </p:blipFill>
        <p:spPr>
          <a:xfrm>
            <a:off x="1820795" y="4472829"/>
            <a:ext cx="7626485" cy="1276283"/>
          </a:xfrm>
          <a:prstGeom prst="rect">
            <a:avLst/>
          </a:prstGeom>
        </p:spPr>
      </p:pic>
    </p:spTree>
    <p:extLst>
      <p:ext uri="{BB962C8B-B14F-4D97-AF65-F5344CB8AC3E}">
        <p14:creationId xmlns:p14="http://schemas.microsoft.com/office/powerpoint/2010/main" val="220378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Timing for New Events     Time cont.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4" name="Isosceles Triangle 3">
            <a:extLst>
              <a:ext uri="{FF2B5EF4-FFF2-40B4-BE49-F238E27FC236}">
                <a16:creationId xmlns:a16="http://schemas.microsoft.com/office/drawing/2014/main" id="{CAF6FC73-7C0E-4668-A3C5-8F51791C62E5}"/>
              </a:ext>
            </a:extLst>
          </p:cNvPr>
          <p:cNvSpPr/>
          <p:nvPr/>
        </p:nvSpPr>
        <p:spPr>
          <a:xfrm>
            <a:off x="7661534" y="499234"/>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But our real interest lies not in how many things will arrive BUT </a:t>
            </a:r>
            <a:r>
              <a:rPr lang="en-US" b="1" dirty="0"/>
              <a:t>in the time till next arrival        Time</a:t>
            </a:r>
          </a:p>
          <a:p>
            <a:pPr marL="285750" indent="-285750">
              <a:buFont typeface="Arial" panose="020B0604020202020204" pitchFamily="34" charset="0"/>
              <a:buChar char="•"/>
            </a:pPr>
            <a:r>
              <a:rPr lang="en-US" dirty="0"/>
              <a:t>Most Arrival Systems are modeled as arrivals coming from a Poisson Distribution.  </a:t>
            </a:r>
          </a:p>
          <a:p>
            <a:pPr marL="285750" indent="-285750">
              <a:buFont typeface="Arial" panose="020B0604020202020204" pitchFamily="34" charset="0"/>
              <a:buChar char="•"/>
            </a:pPr>
            <a:r>
              <a:rPr lang="en-US" dirty="0"/>
              <a:t>Turns out that if the Arrivals with rate λ are distributed Poisson, then the       Times are distributed Exponential where;</a:t>
            </a:r>
          </a:p>
          <a:p>
            <a:pPr lvl="1"/>
            <a:endParaRPr lang="en-US" dirty="0"/>
          </a:p>
          <a:p>
            <a:pPr lvl="1"/>
            <a:endParaRPr lang="en-US" dirty="0"/>
          </a:p>
          <a:p>
            <a:pPr lvl="1"/>
            <a:r>
              <a:rPr lang="en-US" dirty="0"/>
              <a:t>  Now we must calculate the CDF just as we did with the discrete distributions.  </a:t>
            </a:r>
          </a:p>
          <a:p>
            <a:pPr lvl="1"/>
            <a:endParaRPr lang="en-US" dirty="0"/>
          </a:p>
          <a:p>
            <a:pPr lvl="1"/>
            <a:endParaRPr lang="en-US" dirty="0"/>
          </a:p>
          <a:p>
            <a:pPr lvl="1"/>
            <a:endParaRPr lang="en-US" dirty="0"/>
          </a:p>
          <a:p>
            <a:pPr lvl="1"/>
            <a:endParaRPr lang="en-US" dirty="0"/>
          </a:p>
          <a:p>
            <a:pPr lvl="1"/>
            <a:endParaRPr lang="en-US" dirty="0"/>
          </a:p>
          <a:p>
            <a:pPr marL="1200150" lvl="2" indent="-285750">
              <a:buFont typeface="Arial" panose="020B0604020202020204" pitchFamily="34" charset="0"/>
              <a:buChar char="•"/>
            </a:pPr>
            <a:endParaRPr lang="en-US" dirty="0"/>
          </a:p>
        </p:txBody>
      </p:sp>
      <p:sp>
        <p:nvSpPr>
          <p:cNvPr id="7" name="Isosceles Triangle 6">
            <a:extLst>
              <a:ext uri="{FF2B5EF4-FFF2-40B4-BE49-F238E27FC236}">
                <a16:creationId xmlns:a16="http://schemas.microsoft.com/office/drawing/2014/main" id="{B2A047C0-2509-4BFA-B11C-C3543CC303F9}"/>
              </a:ext>
            </a:extLst>
          </p:cNvPr>
          <p:cNvSpPr/>
          <p:nvPr/>
        </p:nvSpPr>
        <p:spPr>
          <a:xfrm>
            <a:off x="9661784" y="1178540"/>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743BB2-9659-4CCB-A55F-32F721FFF54D}"/>
              </a:ext>
            </a:extLst>
          </p:cNvPr>
          <p:cNvSpPr/>
          <p:nvPr/>
        </p:nvSpPr>
        <p:spPr>
          <a:xfrm>
            <a:off x="7999671" y="1737484"/>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EFD827B-945B-4752-8D53-8E7995AF6171}"/>
              </a:ext>
            </a:extLst>
          </p:cNvPr>
          <p:cNvPicPr>
            <a:picLocks noChangeAspect="1"/>
          </p:cNvPicPr>
          <p:nvPr/>
        </p:nvPicPr>
        <p:blipFill>
          <a:blip r:embed="rId2"/>
          <a:stretch>
            <a:fillRect/>
          </a:stretch>
        </p:blipFill>
        <p:spPr>
          <a:xfrm>
            <a:off x="2996524" y="2084864"/>
            <a:ext cx="5551251" cy="859471"/>
          </a:xfrm>
          <a:prstGeom prst="rect">
            <a:avLst/>
          </a:prstGeom>
        </p:spPr>
      </p:pic>
      <p:pic>
        <p:nvPicPr>
          <p:cNvPr id="12" name="Picture 11">
            <a:extLst>
              <a:ext uri="{FF2B5EF4-FFF2-40B4-BE49-F238E27FC236}">
                <a16:creationId xmlns:a16="http://schemas.microsoft.com/office/drawing/2014/main" id="{C2D2EF8C-5424-4F69-8DE0-4E5924DA5D15}"/>
              </a:ext>
            </a:extLst>
          </p:cNvPr>
          <p:cNvPicPr>
            <a:picLocks noChangeAspect="1"/>
          </p:cNvPicPr>
          <p:nvPr/>
        </p:nvPicPr>
        <p:blipFill>
          <a:blip r:embed="rId3"/>
          <a:stretch>
            <a:fillRect/>
          </a:stretch>
        </p:blipFill>
        <p:spPr>
          <a:xfrm>
            <a:off x="827657" y="3350008"/>
            <a:ext cx="5590162" cy="2953221"/>
          </a:xfrm>
          <a:prstGeom prst="rect">
            <a:avLst/>
          </a:prstGeom>
          <a:ln w="38100">
            <a:solidFill>
              <a:schemeClr val="tx2"/>
            </a:solidFill>
          </a:ln>
        </p:spPr>
      </p:pic>
      <p:pic>
        <p:nvPicPr>
          <p:cNvPr id="14" name="Picture 13">
            <a:extLst>
              <a:ext uri="{FF2B5EF4-FFF2-40B4-BE49-F238E27FC236}">
                <a16:creationId xmlns:a16="http://schemas.microsoft.com/office/drawing/2014/main" id="{286F06F2-ADC1-4579-88E6-5F361D4E63D1}"/>
              </a:ext>
            </a:extLst>
          </p:cNvPr>
          <p:cNvPicPr>
            <a:picLocks noChangeAspect="1"/>
          </p:cNvPicPr>
          <p:nvPr/>
        </p:nvPicPr>
        <p:blipFill>
          <a:blip r:embed="rId4"/>
          <a:stretch>
            <a:fillRect/>
          </a:stretch>
        </p:blipFill>
        <p:spPr>
          <a:xfrm>
            <a:off x="6982534" y="3518030"/>
            <a:ext cx="4046706" cy="2707658"/>
          </a:xfrm>
          <a:prstGeom prst="rect">
            <a:avLst/>
          </a:prstGeom>
          <a:ln w="57150">
            <a:solidFill>
              <a:schemeClr val="accent1"/>
            </a:solidFill>
          </a:ln>
        </p:spPr>
      </p:pic>
      <p:sp>
        <p:nvSpPr>
          <p:cNvPr id="15" name="Isosceles Triangle 14">
            <a:extLst>
              <a:ext uri="{FF2B5EF4-FFF2-40B4-BE49-F238E27FC236}">
                <a16:creationId xmlns:a16="http://schemas.microsoft.com/office/drawing/2014/main" id="{1D612047-B59F-4BD5-9CE0-9F0C19948FF8}"/>
              </a:ext>
            </a:extLst>
          </p:cNvPr>
          <p:cNvSpPr/>
          <p:nvPr/>
        </p:nvSpPr>
        <p:spPr>
          <a:xfrm>
            <a:off x="7698305" y="5099809"/>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3C50AC6-C91E-43AA-8150-571872FC5113}"/>
              </a:ext>
            </a:extLst>
          </p:cNvPr>
          <p:cNvSpPr/>
          <p:nvPr/>
        </p:nvSpPr>
        <p:spPr>
          <a:xfrm>
            <a:off x="3984884" y="2294697"/>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0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Timing for New Events     Time Concluded.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r>
              <a:rPr lang="en-US" sz="1800" dirty="0">
                <a:solidFill>
                  <a:srgbClr val="0000FF"/>
                </a:solidFill>
                <a:effectLst/>
                <a:latin typeface="Courier New" panose="02070309020205020404" pitchFamily="49" charset="0"/>
                <a:ea typeface="Calibri" panose="020F0502020204030204" pitchFamily="34" charset="0"/>
              </a:rPr>
              <a:t>372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public</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static</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double</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TimetoArriveorServe</a:t>
            </a:r>
            <a:r>
              <a:rPr lang="en-US" sz="1800" dirty="0">
                <a:solidFill>
                  <a:srgbClr val="000000"/>
                </a:solidFill>
                <a:effectLst/>
                <a:latin typeface="Courier New" panose="02070309020205020404" pitchFamily="49" charset="0"/>
                <a:ea typeface="Calibri" panose="020F0502020204030204" pitchFamily="34" charset="0"/>
              </a:rPr>
              <a:t>(</a:t>
            </a:r>
            <a:r>
              <a:rPr lang="en-US" sz="1800" dirty="0">
                <a:solidFill>
                  <a:srgbClr val="941EDF"/>
                </a:solidFill>
                <a:effectLst/>
                <a:latin typeface="Courier New" panose="02070309020205020404" pitchFamily="49" charset="0"/>
                <a:ea typeface="Calibri" panose="020F0502020204030204" pitchFamily="34" charset="0"/>
              </a:rPr>
              <a:t>double</a:t>
            </a:r>
            <a:r>
              <a:rPr lang="en-US" sz="1800" dirty="0">
                <a:solidFill>
                  <a:srgbClr val="000000"/>
                </a:solidFill>
                <a:effectLst/>
                <a:latin typeface="Courier New" panose="02070309020205020404" pitchFamily="49" charset="0"/>
                <a:ea typeface="Calibri" panose="020F0502020204030204" pitchFamily="34" charset="0"/>
              </a:rPr>
              <a:t> rate)</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373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FA6400"/>
                </a:solidFill>
                <a:effectLst/>
                <a:latin typeface="Courier New" panose="02070309020205020404" pitchFamily="49" charset="0"/>
                <a:ea typeface="Calibri" panose="020F0502020204030204" pitchFamily="34" charset="0"/>
              </a:rPr>
              <a:t>//this is the </a:t>
            </a:r>
            <a:r>
              <a:rPr lang="en-US" sz="1800" dirty="0" err="1">
                <a:solidFill>
                  <a:srgbClr val="FA6400"/>
                </a:solidFill>
                <a:effectLst/>
                <a:latin typeface="Courier New" panose="02070309020205020404" pitchFamily="49" charset="0"/>
                <a:ea typeface="Calibri" panose="020F0502020204030204" pitchFamily="34" charset="0"/>
              </a:rPr>
              <a:t>ramdom</a:t>
            </a:r>
            <a:r>
              <a:rPr lang="en-US" sz="1800" dirty="0">
                <a:solidFill>
                  <a:srgbClr val="FA6400"/>
                </a:solidFill>
                <a:effectLst/>
                <a:latin typeface="Courier New" panose="02070309020205020404" pitchFamily="49" charset="0"/>
                <a:ea typeface="Calibri" panose="020F0502020204030204" pitchFamily="34" charset="0"/>
              </a:rPr>
              <a:t> process to determine the time to arrive or the service time.  rate is the arrival or service rate.  </a:t>
            </a:r>
            <a:br>
              <a:rPr lang="en-US" sz="1800" dirty="0">
                <a:solidFill>
                  <a:srgbClr val="FA64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374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double</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deltime</a:t>
            </a:r>
            <a:r>
              <a:rPr lang="en-US" sz="1800" dirty="0">
                <a:solidFill>
                  <a:srgbClr val="000000"/>
                </a:solidFill>
                <a:effectLst/>
                <a:latin typeface="Courier New" panose="02070309020205020404" pitchFamily="49" charset="0"/>
                <a:ea typeface="Calibri" panose="020F0502020204030204" pitchFamily="34" charset="0"/>
              </a:rPr>
              <a:t>;</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375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double</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bigx</a:t>
            </a:r>
            <a:r>
              <a:rPr lang="en-US" sz="1800" dirty="0">
                <a:solidFill>
                  <a:srgbClr val="000000"/>
                </a:solidFill>
                <a:effectLst/>
                <a:latin typeface="Courier New" panose="02070309020205020404" pitchFamily="49" charset="0"/>
                <a:ea typeface="Calibri" panose="020F0502020204030204" pitchFamily="34" charset="0"/>
              </a:rPr>
              <a:t>;;</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376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bigx</a:t>
            </a:r>
            <a:r>
              <a:rPr lang="en-US" sz="1800" dirty="0">
                <a:solidFill>
                  <a:srgbClr val="000000"/>
                </a:solidFill>
                <a:effectLst/>
                <a:latin typeface="Courier New" panose="02070309020205020404" pitchFamily="49" charset="0"/>
                <a:ea typeface="Calibri" panose="020F0502020204030204" pitchFamily="34" charset="0"/>
              </a:rPr>
              <a:t>=</a:t>
            </a:r>
            <a:r>
              <a:rPr lang="en-US" sz="1800" dirty="0" err="1">
                <a:solidFill>
                  <a:srgbClr val="000000"/>
                </a:solidFill>
                <a:effectLst/>
                <a:latin typeface="Courier New" panose="02070309020205020404" pitchFamily="49" charset="0"/>
                <a:ea typeface="Calibri" panose="020F0502020204030204" pitchFamily="34" charset="0"/>
              </a:rPr>
              <a:t>Math.random</a:t>
            </a:r>
            <a:r>
              <a:rPr lang="en-US" sz="1800" dirty="0">
                <a:solidFill>
                  <a:srgbClr val="000000"/>
                </a:solidFill>
                <a:effectLst/>
                <a:latin typeface="Courier New" panose="02070309020205020404" pitchFamily="49" charset="0"/>
                <a:ea typeface="Calibri" panose="020F0502020204030204" pitchFamily="34" charset="0"/>
              </a:rPr>
              <a:t>();</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377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if</a:t>
            </a:r>
            <a:r>
              <a:rPr lang="en-US" sz="1800" dirty="0">
                <a:solidFill>
                  <a:srgbClr val="000000"/>
                </a:solidFill>
                <a:effectLst/>
                <a:latin typeface="Courier New" panose="02070309020205020404" pitchFamily="49" charset="0"/>
                <a:ea typeface="Calibri" panose="020F0502020204030204" pitchFamily="34" charset="0"/>
              </a:rPr>
              <a:t>(</a:t>
            </a:r>
            <a:r>
              <a:rPr lang="en-US" sz="1800" dirty="0" err="1">
                <a:solidFill>
                  <a:srgbClr val="000000"/>
                </a:solidFill>
                <a:effectLst/>
                <a:latin typeface="Courier New" panose="02070309020205020404" pitchFamily="49" charset="0"/>
                <a:ea typeface="Calibri" panose="020F0502020204030204" pitchFamily="34" charset="0"/>
              </a:rPr>
              <a:t>bigx</a:t>
            </a:r>
            <a:r>
              <a:rPr lang="en-US" sz="1800" dirty="0">
                <a:solidFill>
                  <a:srgbClr val="000000"/>
                </a:solidFill>
                <a:effectLst/>
                <a:latin typeface="Courier New" panose="02070309020205020404" pitchFamily="49" charset="0"/>
                <a:ea typeface="Calibri" panose="020F0502020204030204" pitchFamily="34" charset="0"/>
              </a:rPr>
              <a:t>&gt;0.9)</a:t>
            </a:r>
            <a:r>
              <a:rPr lang="en-US" sz="1800" dirty="0" err="1">
                <a:solidFill>
                  <a:srgbClr val="000000"/>
                </a:solidFill>
                <a:effectLst/>
                <a:latin typeface="Courier New" panose="02070309020205020404" pitchFamily="49" charset="0"/>
                <a:ea typeface="Calibri" panose="020F0502020204030204" pitchFamily="34" charset="0"/>
              </a:rPr>
              <a:t>bigx</a:t>
            </a:r>
            <a:r>
              <a:rPr lang="en-US" sz="1800" dirty="0">
                <a:solidFill>
                  <a:srgbClr val="000000"/>
                </a:solidFill>
                <a:effectLst/>
                <a:latin typeface="Courier New" panose="02070309020205020404" pitchFamily="49" charset="0"/>
                <a:ea typeface="Calibri" panose="020F0502020204030204" pitchFamily="34" charset="0"/>
              </a:rPr>
              <a:t>=</a:t>
            </a:r>
            <a:r>
              <a:rPr lang="en-US" sz="1800" dirty="0" err="1">
                <a:solidFill>
                  <a:srgbClr val="000000"/>
                </a:solidFill>
                <a:effectLst/>
                <a:latin typeface="Courier New" panose="02070309020205020404" pitchFamily="49" charset="0"/>
                <a:ea typeface="Calibri" panose="020F0502020204030204" pitchFamily="34" charset="0"/>
              </a:rPr>
              <a:t>Math.random</a:t>
            </a:r>
            <a:r>
              <a:rPr lang="en-US" sz="1800" dirty="0">
                <a:solidFill>
                  <a:srgbClr val="000000"/>
                </a:solidFill>
                <a:effectLst/>
                <a:latin typeface="Courier New" panose="02070309020205020404" pitchFamily="49" charset="0"/>
                <a:ea typeface="Calibri" panose="020F0502020204030204" pitchFamily="34" charset="0"/>
              </a:rPr>
              <a:t>();</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378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deltime</a:t>
            </a:r>
            <a:r>
              <a:rPr lang="en-US" sz="1800" dirty="0">
                <a:solidFill>
                  <a:srgbClr val="000000"/>
                </a:solidFill>
                <a:effectLst/>
                <a:latin typeface="Courier New" panose="02070309020205020404" pitchFamily="49" charset="0"/>
                <a:ea typeface="Calibri" panose="020F0502020204030204" pitchFamily="34" charset="0"/>
              </a:rPr>
              <a:t>=-Math.log(1.0-bigx)/rate;</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379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FA6400"/>
                </a:solidFill>
                <a:effectLst/>
                <a:latin typeface="Courier New" panose="02070309020205020404" pitchFamily="49" charset="0"/>
                <a:ea typeface="Calibri" panose="020F0502020204030204" pitchFamily="34" charset="0"/>
              </a:rPr>
              <a:t>// </a:t>
            </a:r>
            <a:r>
              <a:rPr lang="en-US" sz="1800" dirty="0" err="1">
                <a:solidFill>
                  <a:srgbClr val="FA6400"/>
                </a:solidFill>
                <a:effectLst/>
                <a:latin typeface="Courier New" panose="02070309020205020404" pitchFamily="49" charset="0"/>
                <a:ea typeface="Calibri" panose="020F0502020204030204" pitchFamily="34" charset="0"/>
              </a:rPr>
              <a:t>System.out.println</a:t>
            </a:r>
            <a:r>
              <a:rPr lang="en-US" sz="1800" dirty="0">
                <a:solidFill>
                  <a:srgbClr val="FA6400"/>
                </a:solidFill>
                <a:effectLst/>
                <a:latin typeface="Courier New" panose="02070309020205020404" pitchFamily="49" charset="0"/>
                <a:ea typeface="Calibri" panose="020F0502020204030204" pitchFamily="34" charset="0"/>
              </a:rPr>
              <a:t>("in time to arrive with rate "+rate+" the del time is "+</a:t>
            </a:r>
            <a:r>
              <a:rPr lang="en-US" sz="1800" dirty="0" err="1">
                <a:solidFill>
                  <a:srgbClr val="FA6400"/>
                </a:solidFill>
                <a:effectLst/>
                <a:latin typeface="Courier New" panose="02070309020205020404" pitchFamily="49" charset="0"/>
                <a:ea typeface="Calibri" panose="020F0502020204030204" pitchFamily="34" charset="0"/>
              </a:rPr>
              <a:t>deltime</a:t>
            </a:r>
            <a:r>
              <a:rPr lang="en-US" sz="1800" dirty="0">
                <a:solidFill>
                  <a:srgbClr val="FA6400"/>
                </a:solidFill>
                <a:effectLst/>
                <a:latin typeface="Courier New" panose="02070309020205020404" pitchFamily="49" charset="0"/>
                <a:ea typeface="Calibri" panose="020F0502020204030204" pitchFamily="34" charset="0"/>
              </a:rPr>
              <a:t>+" </a:t>
            </a:r>
            <a:r>
              <a:rPr lang="en-US" sz="1800" dirty="0" err="1">
                <a:solidFill>
                  <a:srgbClr val="FA6400"/>
                </a:solidFill>
                <a:effectLst/>
                <a:latin typeface="Courier New" panose="02070309020205020404" pitchFamily="49" charset="0"/>
                <a:ea typeface="Calibri" panose="020F0502020204030204" pitchFamily="34" charset="0"/>
              </a:rPr>
              <a:t>bigx</a:t>
            </a:r>
            <a:r>
              <a:rPr lang="en-US" sz="1800" dirty="0">
                <a:solidFill>
                  <a:srgbClr val="FA6400"/>
                </a:solidFill>
                <a:effectLst/>
                <a:latin typeface="Courier New" panose="02070309020205020404" pitchFamily="49" charset="0"/>
                <a:ea typeface="Calibri" panose="020F0502020204030204" pitchFamily="34" charset="0"/>
              </a:rPr>
              <a:t> is "+</a:t>
            </a:r>
            <a:r>
              <a:rPr lang="en-US" sz="1800" dirty="0" err="1">
                <a:solidFill>
                  <a:srgbClr val="FA6400"/>
                </a:solidFill>
                <a:effectLst/>
                <a:latin typeface="Courier New" panose="02070309020205020404" pitchFamily="49" charset="0"/>
                <a:ea typeface="Calibri" panose="020F0502020204030204" pitchFamily="34" charset="0"/>
              </a:rPr>
              <a:t>bigx</a:t>
            </a:r>
            <a:r>
              <a:rPr lang="en-US" sz="1800" dirty="0">
                <a:solidFill>
                  <a:srgbClr val="FA6400"/>
                </a:solidFill>
                <a:effectLst/>
                <a:latin typeface="Courier New" panose="02070309020205020404" pitchFamily="49" charset="0"/>
                <a:ea typeface="Calibri" panose="020F0502020204030204" pitchFamily="34" charset="0"/>
              </a:rPr>
              <a:t>);</a:t>
            </a:r>
            <a:br>
              <a:rPr lang="en-US" sz="1800" dirty="0">
                <a:solidFill>
                  <a:srgbClr val="FA64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380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941EDF"/>
                </a:solidFill>
                <a:effectLst/>
                <a:latin typeface="Courier New" panose="02070309020205020404" pitchFamily="49" charset="0"/>
                <a:ea typeface="Calibri" panose="020F0502020204030204" pitchFamily="34" charset="0"/>
              </a:rPr>
              <a:t>return</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deltime</a:t>
            </a:r>
            <a:r>
              <a:rPr lang="en-US" sz="1800" dirty="0">
                <a:solidFill>
                  <a:srgbClr val="000000"/>
                </a:solidFill>
                <a:effectLst/>
                <a:latin typeface="Courier New" panose="02070309020205020404" pitchFamily="49" charset="0"/>
                <a:ea typeface="Calibri" panose="020F0502020204030204" pitchFamily="34" charset="0"/>
              </a:rPr>
              <a:t>;</a:t>
            </a:r>
            <a:br>
              <a:rPr lang="en-US" sz="1800" dirty="0">
                <a:solidFill>
                  <a:srgbClr val="000000"/>
                </a:solidFill>
                <a:effectLst/>
                <a:latin typeface="Courier New" panose="02070309020205020404" pitchFamily="49" charset="0"/>
                <a:ea typeface="Calibri" panose="020F0502020204030204" pitchFamily="34" charset="0"/>
              </a:rPr>
            </a:br>
            <a:r>
              <a:rPr lang="en-US" sz="1800" dirty="0">
                <a:solidFill>
                  <a:srgbClr val="0000FF"/>
                </a:solidFill>
                <a:effectLst/>
                <a:latin typeface="Courier New" panose="02070309020205020404" pitchFamily="49" charset="0"/>
                <a:ea typeface="Calibri" panose="020F0502020204030204" pitchFamily="34" charset="0"/>
              </a:rPr>
              <a:t>381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a:solidFill>
                  <a:srgbClr val="FA6400"/>
                </a:solidFill>
                <a:effectLst/>
                <a:latin typeface="Courier New" panose="02070309020205020404" pitchFamily="49" charset="0"/>
                <a:ea typeface="Calibri" panose="020F0502020204030204" pitchFamily="34" charset="0"/>
              </a:rPr>
              <a:t>//this is the end of the random process generator for </a:t>
            </a:r>
            <a:r>
              <a:rPr lang="en-US" sz="1800" dirty="0" err="1">
                <a:solidFill>
                  <a:srgbClr val="FA6400"/>
                </a:solidFill>
                <a:effectLst/>
                <a:latin typeface="Courier New" panose="02070309020205020404" pitchFamily="49" charset="0"/>
                <a:ea typeface="Calibri" panose="020F0502020204030204" pitchFamily="34" charset="0"/>
              </a:rPr>
              <a:t>deltime</a:t>
            </a:r>
            <a:endParaRPr lang="en-US" dirty="0"/>
          </a:p>
        </p:txBody>
      </p:sp>
      <p:sp>
        <p:nvSpPr>
          <p:cNvPr id="4" name="Isosceles Triangle 3">
            <a:extLst>
              <a:ext uri="{FF2B5EF4-FFF2-40B4-BE49-F238E27FC236}">
                <a16:creationId xmlns:a16="http://schemas.microsoft.com/office/drawing/2014/main" id="{CAF6FC73-7C0E-4668-A3C5-8F51791C62E5}"/>
              </a:ext>
            </a:extLst>
          </p:cNvPr>
          <p:cNvSpPr/>
          <p:nvPr/>
        </p:nvSpPr>
        <p:spPr>
          <a:xfrm>
            <a:off x="7271009" y="471871"/>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EBD2AF-73D5-4520-B8CD-237EAFC700BB}"/>
              </a:ext>
            </a:extLst>
          </p:cNvPr>
          <p:cNvSpPr txBox="1"/>
          <p:nvPr/>
        </p:nvSpPr>
        <p:spPr>
          <a:xfrm>
            <a:off x="903857" y="1142797"/>
            <a:ext cx="10536686"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48C13B7D-D3CD-4641-91EB-0E6427003C9C}"/>
              </a:ext>
            </a:extLst>
          </p:cNvPr>
          <p:cNvSpPr txBox="1"/>
          <p:nvPr/>
        </p:nvSpPr>
        <p:spPr>
          <a:xfrm>
            <a:off x="1352364" y="912227"/>
            <a:ext cx="94872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Consider not the code necessary to generate the next event time,      T</a:t>
            </a:r>
          </a:p>
          <a:p>
            <a:pPr marL="285750" indent="-285750">
              <a:buFont typeface="Arial" panose="020B0604020202020204" pitchFamily="34" charset="0"/>
              <a:buChar char="•"/>
            </a:pPr>
            <a:r>
              <a:rPr lang="en-US" dirty="0"/>
              <a:t>First the Call to the function generating the time</a:t>
            </a:r>
            <a:r>
              <a:rPr lang="en-US" sz="1800" dirty="0">
                <a:solidFill>
                  <a:srgbClr val="0000FF"/>
                </a:solidFill>
                <a:effectLst/>
                <a:latin typeface="Courier New" panose="02070309020205020404" pitchFamily="49" charset="0"/>
                <a:ea typeface="Calibri" panose="020F0502020204030204" pitchFamily="34" charset="0"/>
              </a:rPr>
              <a:t> </a:t>
            </a:r>
            <a:r>
              <a:rPr lang="en-US" sz="1800" dirty="0">
                <a:solidFill>
                  <a:srgbClr val="000000"/>
                </a:solidFill>
                <a:effectLst/>
                <a:latin typeface="Courier New" panose="02070309020205020404" pitchFamily="49" charset="0"/>
                <a:ea typeface="Calibri" panose="020F0502020204030204" pitchFamily="34" charset="0"/>
              </a:rPr>
              <a:t>                   </a:t>
            </a:r>
            <a:r>
              <a:rPr lang="en-US" sz="1800" dirty="0" err="1">
                <a:solidFill>
                  <a:srgbClr val="000000"/>
                </a:solidFill>
                <a:effectLst/>
                <a:latin typeface="Courier New" panose="02070309020205020404" pitchFamily="49" charset="0"/>
                <a:ea typeface="Calibri" panose="020F0502020204030204" pitchFamily="34" charset="0"/>
              </a:rPr>
              <a:t>deltimearv</a:t>
            </a:r>
            <a:r>
              <a:rPr lang="en-US" sz="1800" dirty="0">
                <a:solidFill>
                  <a:srgbClr val="000000"/>
                </a:solidFill>
                <a:effectLst/>
                <a:latin typeface="Courier New" panose="02070309020205020404" pitchFamily="49" charset="0"/>
                <a:ea typeface="Calibri" panose="020F0502020204030204" pitchFamily="34" charset="0"/>
              </a:rPr>
              <a:t>=</a:t>
            </a:r>
            <a:r>
              <a:rPr lang="en-US" sz="1800" dirty="0" err="1">
                <a:solidFill>
                  <a:srgbClr val="000000"/>
                </a:solidFill>
                <a:effectLst/>
                <a:latin typeface="Courier New" panose="02070309020205020404" pitchFamily="49" charset="0"/>
                <a:ea typeface="Calibri" panose="020F0502020204030204" pitchFamily="34" charset="0"/>
              </a:rPr>
              <a:t>TimetoArriveorServe</a:t>
            </a:r>
            <a:r>
              <a:rPr lang="en-US" sz="1800" dirty="0">
                <a:solidFill>
                  <a:srgbClr val="000000"/>
                </a:solidFill>
                <a:effectLst/>
                <a:latin typeface="Courier New" panose="02070309020205020404" pitchFamily="49" charset="0"/>
                <a:ea typeface="Calibri" panose="020F0502020204030204" pitchFamily="34" charset="0"/>
              </a:rPr>
              <a:t>(0.25);</a:t>
            </a:r>
            <a:r>
              <a:rPr lang="en-US" sz="1800" dirty="0">
                <a:solidFill>
                  <a:srgbClr val="FA6400"/>
                </a:solidFill>
                <a:effectLst/>
                <a:latin typeface="Courier New" panose="02070309020205020404" pitchFamily="49" charset="0"/>
                <a:ea typeface="Calibri" panose="020F0502020204030204" pitchFamily="34" charset="0"/>
              </a:rPr>
              <a:t>//customers arrive at the rate of 5/20 min</a:t>
            </a:r>
            <a:endParaRPr lang="en-US" dirty="0">
              <a:solidFill>
                <a:srgbClr val="FA6400"/>
              </a:solidFill>
              <a:latin typeface="Courier New" panose="02070309020205020404" pitchFamily="49" charset="0"/>
              <a:ea typeface="Calibri" panose="020F0502020204030204" pitchFamily="34" charset="0"/>
            </a:endParaRPr>
          </a:p>
          <a:p>
            <a:pPr marL="285750" indent="-285750">
              <a:buFont typeface="Arial" panose="020B0604020202020204" pitchFamily="34" charset="0"/>
              <a:buChar char="•"/>
            </a:pPr>
            <a:r>
              <a:rPr lang="en-US" dirty="0"/>
              <a:t>Now Consider the Function </a:t>
            </a:r>
            <a:r>
              <a:rPr lang="en-US" dirty="0" err="1"/>
              <a:t>TimetoArriveorServe</a:t>
            </a:r>
            <a:endParaRPr lang="en-US" dirty="0"/>
          </a:p>
        </p:txBody>
      </p:sp>
      <p:sp>
        <p:nvSpPr>
          <p:cNvPr id="10" name="Isosceles Triangle 9">
            <a:extLst>
              <a:ext uri="{FF2B5EF4-FFF2-40B4-BE49-F238E27FC236}">
                <a16:creationId xmlns:a16="http://schemas.microsoft.com/office/drawing/2014/main" id="{3225A4F4-9F99-425D-BE5C-21CC54334372}"/>
              </a:ext>
            </a:extLst>
          </p:cNvPr>
          <p:cNvSpPr/>
          <p:nvPr/>
        </p:nvSpPr>
        <p:spPr>
          <a:xfrm>
            <a:off x="7801765" y="945025"/>
            <a:ext cx="270933"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77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Events From a Normal (u,σ²) Distribution.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Generation of Random Variables for a Normal Distribution consists of two steps.  </a:t>
            </a:r>
          </a:p>
          <a:p>
            <a:pPr marL="800100" lvl="1" indent="-342900">
              <a:buFont typeface="+mj-lt"/>
              <a:buAutoNum type="arabicPeriod"/>
            </a:pPr>
            <a:r>
              <a:rPr lang="en-US" dirty="0"/>
              <a:t>Generate the Random Variable from a Normal (0,1) here the mean is 0 and the variance is 1.  Call this random variable X</a:t>
            </a:r>
          </a:p>
          <a:p>
            <a:pPr marL="800100" lvl="1" indent="-342900">
              <a:buFont typeface="+mj-lt"/>
              <a:buAutoNum type="arabicPeriod"/>
            </a:pPr>
            <a:r>
              <a:rPr lang="en-US" dirty="0"/>
              <a:t>Convert X to its equivalent X’ which is from the distribution </a:t>
            </a:r>
            <a:r>
              <a:rPr lang="en-US" sz="1800" b="1" dirty="0"/>
              <a:t>Normal (u,σ²)</a:t>
            </a:r>
          </a:p>
          <a:p>
            <a:pPr marL="342900" indent="-342900">
              <a:buFont typeface="Arial" panose="020B0604020202020204" pitchFamily="34" charset="0"/>
              <a:buChar char="•"/>
            </a:pPr>
            <a:r>
              <a:rPr lang="en-US" dirty="0"/>
              <a:t>For Step 1 generation of N(0,1) we will use the Box Muller Approximation </a:t>
            </a:r>
          </a:p>
          <a:p>
            <a:pPr lvl="1"/>
            <a:endParaRPr lang="en-US" dirty="0"/>
          </a:p>
          <a:p>
            <a:pPr marL="1200150" lvl="2"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6FF0F69-79C0-43AA-B63D-C34D54FBFDB5}"/>
              </a:ext>
            </a:extLst>
          </p:cNvPr>
          <p:cNvPicPr>
            <a:picLocks noChangeAspect="1"/>
          </p:cNvPicPr>
          <p:nvPr/>
        </p:nvPicPr>
        <p:blipFill>
          <a:blip r:embed="rId2"/>
          <a:stretch>
            <a:fillRect/>
          </a:stretch>
        </p:blipFill>
        <p:spPr>
          <a:xfrm>
            <a:off x="2263887" y="2918910"/>
            <a:ext cx="6614809" cy="2248842"/>
          </a:xfrm>
          <a:prstGeom prst="rect">
            <a:avLst/>
          </a:prstGeom>
          <a:ln w="38100">
            <a:solidFill>
              <a:schemeClr val="tx2"/>
            </a:solidFill>
          </a:ln>
        </p:spPr>
      </p:pic>
    </p:spTree>
    <p:extLst>
      <p:ext uri="{BB962C8B-B14F-4D97-AF65-F5344CB8AC3E}">
        <p14:creationId xmlns:p14="http://schemas.microsoft.com/office/powerpoint/2010/main" val="200532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Events From a Normal (u,σ²) Distribution.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Generation of Random Variables for a Normal Distribution consists of two steps.  </a:t>
            </a:r>
          </a:p>
          <a:p>
            <a:pPr marL="800100" lvl="1" indent="-342900">
              <a:buFont typeface="+mj-lt"/>
              <a:buAutoNum type="arabicPeriod"/>
            </a:pPr>
            <a:r>
              <a:rPr lang="en-US" dirty="0"/>
              <a:t>Generate the Random Variable from a Normal (0,1) here the mean is 0 and the variance is 1.  Call this random variable X</a:t>
            </a:r>
          </a:p>
          <a:p>
            <a:pPr marL="800100" lvl="1" indent="-342900">
              <a:buFont typeface="+mj-lt"/>
              <a:buAutoNum type="arabicPeriod"/>
            </a:pPr>
            <a:r>
              <a:rPr lang="en-US" dirty="0"/>
              <a:t>Convert X to its equivalent X’ which is from the distribution </a:t>
            </a:r>
            <a:r>
              <a:rPr lang="en-US" sz="1800" b="1" dirty="0"/>
              <a:t>Normal (u,σ²)</a:t>
            </a:r>
          </a:p>
          <a:p>
            <a:pPr marL="342900" indent="-342900">
              <a:buFont typeface="Arial" panose="020B0604020202020204" pitchFamily="34" charset="0"/>
              <a:buChar char="•"/>
            </a:pPr>
            <a:r>
              <a:rPr lang="en-US" dirty="0"/>
              <a:t>For Step 1 generation of N(0,1) we will use the Box Muller Approximation </a:t>
            </a:r>
          </a:p>
          <a:p>
            <a:pPr lvl="1"/>
            <a:endParaRPr lang="en-US" dirty="0"/>
          </a:p>
          <a:p>
            <a:pPr marL="1200150" lvl="2"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6FF0F69-79C0-43AA-B63D-C34D54FBFDB5}"/>
              </a:ext>
            </a:extLst>
          </p:cNvPr>
          <p:cNvPicPr>
            <a:picLocks noChangeAspect="1"/>
          </p:cNvPicPr>
          <p:nvPr/>
        </p:nvPicPr>
        <p:blipFill>
          <a:blip r:embed="rId2"/>
          <a:stretch>
            <a:fillRect/>
          </a:stretch>
        </p:blipFill>
        <p:spPr>
          <a:xfrm>
            <a:off x="2263887" y="2918910"/>
            <a:ext cx="6614809" cy="2248842"/>
          </a:xfrm>
          <a:prstGeom prst="rect">
            <a:avLst/>
          </a:prstGeom>
          <a:ln w="38100">
            <a:solidFill>
              <a:schemeClr val="tx2"/>
            </a:solidFill>
          </a:ln>
        </p:spPr>
      </p:pic>
    </p:spTree>
    <p:extLst>
      <p:ext uri="{BB962C8B-B14F-4D97-AF65-F5344CB8AC3E}">
        <p14:creationId xmlns:p14="http://schemas.microsoft.com/office/powerpoint/2010/main" val="313670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3600" dirty="0"/>
              <a:t>A Simple Waiting Line Situation to Model</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424256"/>
          </a:xfrm>
        </p:spPr>
        <p:txBody>
          <a:bodyPr/>
          <a:lstStyle/>
          <a:p>
            <a:pPr marL="342900" indent="-342900" algn="l">
              <a:buFont typeface="Arial" panose="020B0604020202020204" pitchFamily="34" charset="0"/>
              <a:buChar char="•"/>
            </a:pPr>
            <a:r>
              <a:rPr lang="en-US" dirty="0"/>
              <a:t>For the next couple of weeks we are going to study Time Step Simulations.  </a:t>
            </a:r>
          </a:p>
        </p:txBody>
      </p:sp>
      <p:grpSp>
        <p:nvGrpSpPr>
          <p:cNvPr id="4" name="Group 3">
            <a:extLst>
              <a:ext uri="{FF2B5EF4-FFF2-40B4-BE49-F238E27FC236}">
                <a16:creationId xmlns:a16="http://schemas.microsoft.com/office/drawing/2014/main" id="{7B88EF86-CD56-4A53-BA46-F6B194EB1F35}"/>
              </a:ext>
            </a:extLst>
          </p:cNvPr>
          <p:cNvGrpSpPr/>
          <p:nvPr/>
        </p:nvGrpSpPr>
        <p:grpSpPr>
          <a:xfrm>
            <a:off x="5477876" y="2361047"/>
            <a:ext cx="314942" cy="497772"/>
            <a:chOff x="5739064" y="2449614"/>
            <a:chExt cx="712043" cy="1553279"/>
          </a:xfrm>
        </p:grpSpPr>
        <p:sp>
          <p:nvSpPr>
            <p:cNvPr id="5" name="Oval 4">
              <a:extLst>
                <a:ext uri="{FF2B5EF4-FFF2-40B4-BE49-F238E27FC236}">
                  <a16:creationId xmlns:a16="http://schemas.microsoft.com/office/drawing/2014/main" id="{29388C86-5A33-49F8-A922-B9B6CD61D8D8}"/>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299FA-15A9-4B40-9AFC-9A2FFA93A860}"/>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C3CDBF81-9B5B-4556-BDDC-FA06DD5EBEF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7D38A5-427C-4BBA-8182-4048640D765C}"/>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5E21A7-C925-493A-AD29-9B57C8D9CF69}"/>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F20C271-B46B-43A8-A3D9-1C6A2513944C}"/>
              </a:ext>
            </a:extLst>
          </p:cNvPr>
          <p:cNvGrpSpPr/>
          <p:nvPr/>
        </p:nvGrpSpPr>
        <p:grpSpPr>
          <a:xfrm>
            <a:off x="6320594" y="1477603"/>
            <a:ext cx="314942" cy="497772"/>
            <a:chOff x="5739064" y="2449614"/>
            <a:chExt cx="712043" cy="1553279"/>
          </a:xfrm>
        </p:grpSpPr>
        <p:sp>
          <p:nvSpPr>
            <p:cNvPr id="11" name="Oval 10">
              <a:extLst>
                <a:ext uri="{FF2B5EF4-FFF2-40B4-BE49-F238E27FC236}">
                  <a16:creationId xmlns:a16="http://schemas.microsoft.com/office/drawing/2014/main" id="{286B73AF-202C-4F53-A10E-AE77CB783CCF}"/>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C7211A2-AE50-45E6-926B-D7546A8D51F2}"/>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CBF336F0-6277-4C1D-9929-EC8D724CA22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6A467-4596-4196-B9A5-D5B8FB21ADB8}"/>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88E408-8E45-47A6-9DD2-DF88412F1330}"/>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6EDC7BE-FC3C-49ED-AED2-AD68732D5EE7}"/>
              </a:ext>
            </a:extLst>
          </p:cNvPr>
          <p:cNvGrpSpPr/>
          <p:nvPr/>
        </p:nvGrpSpPr>
        <p:grpSpPr>
          <a:xfrm>
            <a:off x="8730978" y="1483904"/>
            <a:ext cx="314942" cy="497772"/>
            <a:chOff x="5739064" y="2449614"/>
            <a:chExt cx="712043" cy="1553279"/>
          </a:xfrm>
        </p:grpSpPr>
        <p:sp>
          <p:nvSpPr>
            <p:cNvPr id="17" name="Oval 16">
              <a:extLst>
                <a:ext uri="{FF2B5EF4-FFF2-40B4-BE49-F238E27FC236}">
                  <a16:creationId xmlns:a16="http://schemas.microsoft.com/office/drawing/2014/main" id="{F056F010-697F-4FAA-B533-2B2DA4FA3DC1}"/>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D97AEAC-3242-4052-93FC-EF7B5F2EEC75}"/>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C00ABEE4-E318-4B1A-A965-BA188D75BE0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48BF4-E199-4908-B601-1DC82973C8C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38F8E4-B27B-4E52-A88E-E54112F4401F}"/>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9113B58-0645-4AC1-A294-BB01E3D6EB0C}"/>
              </a:ext>
            </a:extLst>
          </p:cNvPr>
          <p:cNvGrpSpPr/>
          <p:nvPr/>
        </p:nvGrpSpPr>
        <p:grpSpPr>
          <a:xfrm>
            <a:off x="5518734" y="4802335"/>
            <a:ext cx="314942" cy="497772"/>
            <a:chOff x="5739064" y="2449614"/>
            <a:chExt cx="712043" cy="1553279"/>
          </a:xfrm>
        </p:grpSpPr>
        <p:sp>
          <p:nvSpPr>
            <p:cNvPr id="23" name="Oval 22">
              <a:extLst>
                <a:ext uri="{FF2B5EF4-FFF2-40B4-BE49-F238E27FC236}">
                  <a16:creationId xmlns:a16="http://schemas.microsoft.com/office/drawing/2014/main" id="{DAC8FD06-09B8-4EE3-89A5-8D2CF1AED5F6}"/>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6435CE3-0BAD-4872-8561-76CADFF21E3E}"/>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A8826061-5EB6-46EF-9ED5-2528F4B3BED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3DB3CA-44DF-4814-8EFB-0341FEABCFE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6932D7-73D2-4F07-9FC0-31C2A9BC7206}"/>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CB80AE3B-D41A-481A-A518-FC6B3852956A}"/>
              </a:ext>
            </a:extLst>
          </p:cNvPr>
          <p:cNvGrpSpPr/>
          <p:nvPr/>
        </p:nvGrpSpPr>
        <p:grpSpPr>
          <a:xfrm>
            <a:off x="5514005" y="3719076"/>
            <a:ext cx="314942" cy="497772"/>
            <a:chOff x="5739064" y="2449614"/>
            <a:chExt cx="712043" cy="1553279"/>
          </a:xfrm>
        </p:grpSpPr>
        <p:sp>
          <p:nvSpPr>
            <p:cNvPr id="29" name="Oval 28">
              <a:extLst>
                <a:ext uri="{FF2B5EF4-FFF2-40B4-BE49-F238E27FC236}">
                  <a16:creationId xmlns:a16="http://schemas.microsoft.com/office/drawing/2014/main" id="{440CC5BF-8ABB-418A-AE23-B8865F99ECF5}"/>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9713C15-B2CB-44E6-B6C8-29A13A5A0F5A}"/>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33D167A7-0ED4-4B10-9DE8-A00F77AA9B82}"/>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77800A-3BD9-4BAA-BE0E-CCA73E9D127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CD300A-017A-47F2-83B1-F6C76A600D27}"/>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284CC49-B3E0-43DA-A8C7-BF6429E9A2FE}"/>
              </a:ext>
            </a:extLst>
          </p:cNvPr>
          <p:cNvGrpSpPr/>
          <p:nvPr/>
        </p:nvGrpSpPr>
        <p:grpSpPr>
          <a:xfrm>
            <a:off x="5504773" y="3040599"/>
            <a:ext cx="314942" cy="497772"/>
            <a:chOff x="5739064" y="2449614"/>
            <a:chExt cx="712043" cy="1553279"/>
          </a:xfrm>
        </p:grpSpPr>
        <p:sp>
          <p:nvSpPr>
            <p:cNvPr id="35" name="Oval 34">
              <a:extLst>
                <a:ext uri="{FF2B5EF4-FFF2-40B4-BE49-F238E27FC236}">
                  <a16:creationId xmlns:a16="http://schemas.microsoft.com/office/drawing/2014/main" id="{4C47AFDE-DD7D-4EA1-92A3-0D4F2A8C268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077639E-E324-4A68-8D55-AF995654689B}"/>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CBA76B4-60BD-4E39-BC6B-6B3E0700C74F}"/>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EFF74F1-7058-4DD5-AE2F-BDBE166893EE}"/>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78A5BD-72F0-40B1-9142-05B5B2444D3E}"/>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848092FF-5340-411E-BFAA-8BDF5820F00C}"/>
              </a:ext>
            </a:extLst>
          </p:cNvPr>
          <p:cNvSpPr/>
          <p:nvPr/>
        </p:nvSpPr>
        <p:spPr>
          <a:xfrm>
            <a:off x="5086679" y="2141967"/>
            <a:ext cx="1009321" cy="22555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6350">
                <a:solidFill>
                  <a:schemeClr val="tx1"/>
                </a:solidFill>
              </a:ln>
              <a:solidFill>
                <a:schemeClr val="bg1"/>
              </a:solidFill>
            </a:endParaRPr>
          </a:p>
        </p:txBody>
      </p:sp>
      <p:sp>
        <p:nvSpPr>
          <p:cNvPr id="41" name="TextBox 40">
            <a:extLst>
              <a:ext uri="{FF2B5EF4-FFF2-40B4-BE49-F238E27FC236}">
                <a16:creationId xmlns:a16="http://schemas.microsoft.com/office/drawing/2014/main" id="{6E3C2A81-063A-45D8-B597-C76C0885FC7C}"/>
              </a:ext>
            </a:extLst>
          </p:cNvPr>
          <p:cNvSpPr txBox="1"/>
          <p:nvPr/>
        </p:nvSpPr>
        <p:spPr>
          <a:xfrm>
            <a:off x="3543166" y="2562628"/>
            <a:ext cx="2081690" cy="369332"/>
          </a:xfrm>
          <a:prstGeom prst="rect">
            <a:avLst/>
          </a:prstGeom>
          <a:noFill/>
        </p:spPr>
        <p:txBody>
          <a:bodyPr wrap="square" rtlCol="0">
            <a:spAutoFit/>
          </a:bodyPr>
          <a:lstStyle/>
          <a:p>
            <a:r>
              <a:rPr lang="en-US" dirty="0"/>
              <a:t>Waiting Line </a:t>
            </a:r>
          </a:p>
        </p:txBody>
      </p:sp>
      <p:cxnSp>
        <p:nvCxnSpPr>
          <p:cNvPr id="51" name="Straight Arrow Connector 50">
            <a:extLst>
              <a:ext uri="{FF2B5EF4-FFF2-40B4-BE49-F238E27FC236}">
                <a16:creationId xmlns:a16="http://schemas.microsoft.com/office/drawing/2014/main" id="{B760EF66-957F-4CB3-A903-D958DEBCC4E8}"/>
              </a:ext>
            </a:extLst>
          </p:cNvPr>
          <p:cNvCxnSpPr>
            <a:cxnSpLocks/>
          </p:cNvCxnSpPr>
          <p:nvPr/>
        </p:nvCxnSpPr>
        <p:spPr>
          <a:xfrm flipV="1">
            <a:off x="4848940" y="2760369"/>
            <a:ext cx="237739" cy="375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F622C6-CEFF-4384-96B0-799E8DA96E88}"/>
              </a:ext>
            </a:extLst>
          </p:cNvPr>
          <p:cNvSpPr txBox="1"/>
          <p:nvPr/>
        </p:nvSpPr>
        <p:spPr>
          <a:xfrm>
            <a:off x="6347580" y="2041407"/>
            <a:ext cx="3089714" cy="369332"/>
          </a:xfrm>
          <a:prstGeom prst="rect">
            <a:avLst/>
          </a:prstGeom>
          <a:noFill/>
        </p:spPr>
        <p:txBody>
          <a:bodyPr wrap="square" rtlCol="0">
            <a:spAutoFit/>
          </a:bodyPr>
          <a:lstStyle/>
          <a:p>
            <a:r>
              <a:rPr lang="en-US" dirty="0"/>
              <a:t>Customers Arriving At System</a:t>
            </a:r>
          </a:p>
        </p:txBody>
      </p:sp>
      <p:sp>
        <p:nvSpPr>
          <p:cNvPr id="53" name="TextBox 52">
            <a:extLst>
              <a:ext uri="{FF2B5EF4-FFF2-40B4-BE49-F238E27FC236}">
                <a16:creationId xmlns:a16="http://schemas.microsoft.com/office/drawing/2014/main" id="{0E224406-0350-497D-B05E-714567DE928A}"/>
              </a:ext>
            </a:extLst>
          </p:cNvPr>
          <p:cNvSpPr txBox="1"/>
          <p:nvPr/>
        </p:nvSpPr>
        <p:spPr>
          <a:xfrm>
            <a:off x="7356031" y="1515115"/>
            <a:ext cx="74474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Time</a:t>
            </a:r>
          </a:p>
        </p:txBody>
      </p:sp>
      <p:cxnSp>
        <p:nvCxnSpPr>
          <p:cNvPr id="55" name="Straight Arrow Connector 54">
            <a:extLst>
              <a:ext uri="{FF2B5EF4-FFF2-40B4-BE49-F238E27FC236}">
                <a16:creationId xmlns:a16="http://schemas.microsoft.com/office/drawing/2014/main" id="{32FE63D0-377A-4754-AA69-A63227ED8A51}"/>
              </a:ext>
            </a:extLst>
          </p:cNvPr>
          <p:cNvCxnSpPr/>
          <p:nvPr/>
        </p:nvCxnSpPr>
        <p:spPr>
          <a:xfrm>
            <a:off x="7945515" y="1682641"/>
            <a:ext cx="6527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2F44DCE-F39C-4973-854A-EEB5B872C25C}"/>
              </a:ext>
            </a:extLst>
          </p:cNvPr>
          <p:cNvCxnSpPr/>
          <p:nvPr/>
        </p:nvCxnSpPr>
        <p:spPr>
          <a:xfrm>
            <a:off x="2432482" y="43500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543BFA8-9D7B-4C58-B1FB-DA2DE6CC01F7}"/>
              </a:ext>
            </a:extLst>
          </p:cNvPr>
          <p:cNvCxnSpPr/>
          <p:nvPr/>
        </p:nvCxnSpPr>
        <p:spPr>
          <a:xfrm flipH="1" flipV="1">
            <a:off x="6725803" y="1724332"/>
            <a:ext cx="491749" cy="74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5DD1D5C-4529-4F7E-B6D5-C442D0E6C7C4}"/>
              </a:ext>
            </a:extLst>
          </p:cNvPr>
          <p:cNvCxnSpPr/>
          <p:nvPr/>
        </p:nvCxnSpPr>
        <p:spPr>
          <a:xfrm>
            <a:off x="5086679" y="490485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AABC60-EC2D-4975-9CF8-9D8FA319FAA4}"/>
              </a:ext>
            </a:extLst>
          </p:cNvPr>
          <p:cNvCxnSpPr>
            <a:cxnSpLocks/>
          </p:cNvCxnSpPr>
          <p:nvPr/>
        </p:nvCxnSpPr>
        <p:spPr>
          <a:xfrm flipH="1">
            <a:off x="5085431" y="5370152"/>
            <a:ext cx="10105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0006E1-1D6C-4D4C-BDE8-70A1ACE8ED89}"/>
              </a:ext>
            </a:extLst>
          </p:cNvPr>
          <p:cNvCxnSpPr/>
          <p:nvPr/>
        </p:nvCxnSpPr>
        <p:spPr>
          <a:xfrm>
            <a:off x="6116489" y="4868505"/>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4F4A4EB-33CB-41C2-9AF2-DBCC4E918EC4}"/>
              </a:ext>
            </a:extLst>
          </p:cNvPr>
          <p:cNvSpPr txBox="1"/>
          <p:nvPr/>
        </p:nvSpPr>
        <p:spPr>
          <a:xfrm>
            <a:off x="3078288" y="4904854"/>
            <a:ext cx="1664371" cy="646331"/>
          </a:xfrm>
          <a:prstGeom prst="rect">
            <a:avLst/>
          </a:prstGeom>
          <a:noFill/>
        </p:spPr>
        <p:txBody>
          <a:bodyPr wrap="square" rtlCol="0">
            <a:spAutoFit/>
          </a:bodyPr>
          <a:lstStyle/>
          <a:p>
            <a:r>
              <a:rPr lang="en-US" dirty="0"/>
              <a:t>Customer in Service Facility</a:t>
            </a:r>
          </a:p>
        </p:txBody>
      </p:sp>
      <p:cxnSp>
        <p:nvCxnSpPr>
          <p:cNvPr id="68" name="Straight Arrow Connector 67">
            <a:extLst>
              <a:ext uri="{FF2B5EF4-FFF2-40B4-BE49-F238E27FC236}">
                <a16:creationId xmlns:a16="http://schemas.microsoft.com/office/drawing/2014/main" id="{03472E20-AC1E-47A2-B490-649BD99F1B8D}"/>
              </a:ext>
            </a:extLst>
          </p:cNvPr>
          <p:cNvCxnSpPr/>
          <p:nvPr/>
        </p:nvCxnSpPr>
        <p:spPr>
          <a:xfrm>
            <a:off x="4484015" y="5189153"/>
            <a:ext cx="6192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DC92EDEA-9BE4-424C-9857-A0B5446EDC14}"/>
              </a:ext>
            </a:extLst>
          </p:cNvPr>
          <p:cNvGrpSpPr/>
          <p:nvPr/>
        </p:nvGrpSpPr>
        <p:grpSpPr>
          <a:xfrm>
            <a:off x="5747099" y="5657344"/>
            <a:ext cx="314942" cy="497772"/>
            <a:chOff x="5739064" y="2449614"/>
            <a:chExt cx="712043" cy="1553279"/>
          </a:xfrm>
        </p:grpSpPr>
        <p:sp>
          <p:nvSpPr>
            <p:cNvPr id="76" name="Oval 75">
              <a:extLst>
                <a:ext uri="{FF2B5EF4-FFF2-40B4-BE49-F238E27FC236}">
                  <a16:creationId xmlns:a16="http://schemas.microsoft.com/office/drawing/2014/main" id="{56E0CB95-3079-4ED0-B084-29F529A0929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47A9718-659B-4B56-BB42-D9EDE2F9475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F1A11B64-8D7C-4EB0-8E9F-798295CD5D07}"/>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9446E74-D72A-4A18-8E5F-581B5330643D}"/>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EBAF073-9658-4D99-9E45-FF98992F9ABD}"/>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6002D5F7-ACA7-4578-B7DB-7A747F2D6169}"/>
              </a:ext>
            </a:extLst>
          </p:cNvPr>
          <p:cNvSpPr txBox="1"/>
          <p:nvPr/>
        </p:nvSpPr>
        <p:spPr>
          <a:xfrm>
            <a:off x="4567916" y="6142618"/>
            <a:ext cx="3532855" cy="369332"/>
          </a:xfrm>
          <a:prstGeom prst="rect">
            <a:avLst/>
          </a:prstGeom>
          <a:noFill/>
        </p:spPr>
        <p:txBody>
          <a:bodyPr wrap="square" rtlCol="0">
            <a:spAutoFit/>
          </a:bodyPr>
          <a:lstStyle/>
          <a:p>
            <a:r>
              <a:rPr lang="en-US" dirty="0"/>
              <a:t>Customer Departing System</a:t>
            </a:r>
          </a:p>
        </p:txBody>
      </p:sp>
      <p:sp>
        <p:nvSpPr>
          <p:cNvPr id="83" name="TextBox 82">
            <a:extLst>
              <a:ext uri="{FF2B5EF4-FFF2-40B4-BE49-F238E27FC236}">
                <a16:creationId xmlns:a16="http://schemas.microsoft.com/office/drawing/2014/main" id="{A7DF2B84-10A2-4466-AFEA-CCD8FB1171D3}"/>
              </a:ext>
            </a:extLst>
          </p:cNvPr>
          <p:cNvSpPr txBox="1"/>
          <p:nvPr/>
        </p:nvSpPr>
        <p:spPr>
          <a:xfrm>
            <a:off x="288376" y="1642476"/>
            <a:ext cx="4353654" cy="923330"/>
          </a:xfrm>
          <a:prstGeom prst="rect">
            <a:avLst/>
          </a:prstGeom>
          <a:noFill/>
          <a:ln w="38100">
            <a:solidFill>
              <a:schemeClr val="tx1"/>
            </a:solidFill>
          </a:ln>
        </p:spPr>
        <p:txBody>
          <a:bodyPr wrap="square" rtlCol="0">
            <a:spAutoFit/>
          </a:bodyPr>
          <a:lstStyle/>
          <a:p>
            <a:r>
              <a:rPr lang="en-US" u="sng" dirty="0"/>
              <a:t>Definitions of Time Variables for System</a:t>
            </a:r>
          </a:p>
          <a:p>
            <a:r>
              <a:rPr lang="en-US" dirty="0">
                <a:highlight>
                  <a:srgbClr val="FFFF00"/>
                </a:highlight>
              </a:rPr>
              <a:t>Average Time Between Customer  Arrivals</a:t>
            </a:r>
          </a:p>
          <a:p>
            <a:r>
              <a:rPr lang="en-US" dirty="0">
                <a:highlight>
                  <a:srgbClr val="FFFF00"/>
                </a:highlight>
              </a:rPr>
              <a:t>Average Service Time</a:t>
            </a:r>
          </a:p>
        </p:txBody>
      </p:sp>
      <p:sp>
        <p:nvSpPr>
          <p:cNvPr id="84" name="TextBox 83">
            <a:extLst>
              <a:ext uri="{FF2B5EF4-FFF2-40B4-BE49-F238E27FC236}">
                <a16:creationId xmlns:a16="http://schemas.microsoft.com/office/drawing/2014/main" id="{7593FAAF-5DD1-47DA-86EA-95F802EFFEA0}"/>
              </a:ext>
            </a:extLst>
          </p:cNvPr>
          <p:cNvSpPr txBox="1"/>
          <p:nvPr/>
        </p:nvSpPr>
        <p:spPr>
          <a:xfrm>
            <a:off x="6683312" y="2589759"/>
            <a:ext cx="3197536" cy="2031325"/>
          </a:xfrm>
          <a:prstGeom prst="rect">
            <a:avLst/>
          </a:prstGeom>
          <a:noFill/>
          <a:ln w="28575">
            <a:solidFill>
              <a:schemeClr val="tx1"/>
            </a:solidFill>
          </a:ln>
        </p:spPr>
        <p:txBody>
          <a:bodyPr wrap="square" rtlCol="0">
            <a:spAutoFit/>
          </a:bodyPr>
          <a:lstStyle/>
          <a:p>
            <a:r>
              <a:rPr lang="en-US" u="sng" dirty="0"/>
              <a:t>Definitions of System State</a:t>
            </a:r>
          </a:p>
          <a:p>
            <a:r>
              <a:rPr lang="en-US" dirty="0"/>
              <a:t>Ave Num of Customers in Line</a:t>
            </a:r>
          </a:p>
          <a:p>
            <a:r>
              <a:rPr lang="en-US" dirty="0"/>
              <a:t>Ave Num of Customers in Sys</a:t>
            </a:r>
          </a:p>
          <a:p>
            <a:r>
              <a:rPr lang="en-US" dirty="0"/>
              <a:t>Ave Num of Customers Balking</a:t>
            </a:r>
          </a:p>
          <a:p>
            <a:r>
              <a:rPr lang="en-US" dirty="0"/>
              <a:t>Average Time Cust Waits In Line</a:t>
            </a:r>
          </a:p>
          <a:p>
            <a:r>
              <a:rPr lang="en-US" dirty="0"/>
              <a:t>Average Time Cust Is in System</a:t>
            </a:r>
          </a:p>
          <a:p>
            <a:endParaRPr lang="en-US" dirty="0"/>
          </a:p>
        </p:txBody>
      </p:sp>
      <p:grpSp>
        <p:nvGrpSpPr>
          <p:cNvPr id="85" name="Group 84">
            <a:extLst>
              <a:ext uri="{FF2B5EF4-FFF2-40B4-BE49-F238E27FC236}">
                <a16:creationId xmlns:a16="http://schemas.microsoft.com/office/drawing/2014/main" id="{49DFFCB1-62EC-486D-A860-E883520EA833}"/>
              </a:ext>
            </a:extLst>
          </p:cNvPr>
          <p:cNvGrpSpPr/>
          <p:nvPr/>
        </p:nvGrpSpPr>
        <p:grpSpPr>
          <a:xfrm>
            <a:off x="3885164" y="3349207"/>
            <a:ext cx="369397" cy="625554"/>
            <a:chOff x="5739064" y="2449614"/>
            <a:chExt cx="712043" cy="1553279"/>
          </a:xfrm>
        </p:grpSpPr>
        <p:sp>
          <p:nvSpPr>
            <p:cNvPr id="86" name="Oval 85">
              <a:extLst>
                <a:ext uri="{FF2B5EF4-FFF2-40B4-BE49-F238E27FC236}">
                  <a16:creationId xmlns:a16="http://schemas.microsoft.com/office/drawing/2014/main" id="{D58578C5-37E4-4E51-9168-0BBD3A411CB0}"/>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3E14913F-30C4-4E57-89F8-0A842A680A9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93567B72-E75C-41E7-BCA1-990C7B8C09C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392FEA-F65C-4495-A719-9612B9141A1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46B89C-51FA-4C48-A6FA-40277BF8A602}"/>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0A136400-ECE2-4201-A7D3-E7D0EC7AB7D7}"/>
              </a:ext>
            </a:extLst>
          </p:cNvPr>
          <p:cNvCxnSpPr>
            <a:cxnSpLocks/>
          </p:cNvCxnSpPr>
          <p:nvPr/>
        </p:nvCxnSpPr>
        <p:spPr>
          <a:xfrm flipH="1">
            <a:off x="3471169" y="3719076"/>
            <a:ext cx="347588" cy="204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Arrow: Bent 93">
            <a:extLst>
              <a:ext uri="{FF2B5EF4-FFF2-40B4-BE49-F238E27FC236}">
                <a16:creationId xmlns:a16="http://schemas.microsoft.com/office/drawing/2014/main" id="{7B8B0EB9-AFC4-410B-921A-285BE28EF68A}"/>
              </a:ext>
            </a:extLst>
          </p:cNvPr>
          <p:cNvSpPr/>
          <p:nvPr/>
        </p:nvSpPr>
        <p:spPr>
          <a:xfrm rot="10800000">
            <a:off x="4431469" y="3534006"/>
            <a:ext cx="1237793" cy="1660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06179E35-5CB7-4140-8A21-E9B018B5D481}"/>
              </a:ext>
            </a:extLst>
          </p:cNvPr>
          <p:cNvSpPr txBox="1"/>
          <p:nvPr/>
        </p:nvSpPr>
        <p:spPr>
          <a:xfrm>
            <a:off x="3254125" y="3973665"/>
            <a:ext cx="1754544" cy="369332"/>
          </a:xfrm>
          <a:prstGeom prst="rect">
            <a:avLst/>
          </a:prstGeom>
          <a:noFill/>
        </p:spPr>
        <p:txBody>
          <a:bodyPr wrap="square" rtlCol="0">
            <a:spAutoFit/>
          </a:bodyPr>
          <a:lstStyle/>
          <a:p>
            <a:r>
              <a:rPr lang="en-US" dirty="0"/>
              <a:t>Customer Balks</a:t>
            </a:r>
          </a:p>
        </p:txBody>
      </p:sp>
      <p:cxnSp>
        <p:nvCxnSpPr>
          <p:cNvPr id="99" name="Straight Arrow Connector 98">
            <a:extLst>
              <a:ext uri="{FF2B5EF4-FFF2-40B4-BE49-F238E27FC236}">
                <a16:creationId xmlns:a16="http://schemas.microsoft.com/office/drawing/2014/main" id="{A414F05D-EFF6-4905-B35B-A52ACAAC2B4D}"/>
              </a:ext>
            </a:extLst>
          </p:cNvPr>
          <p:cNvCxnSpPr>
            <a:cxnSpLocks/>
          </p:cNvCxnSpPr>
          <p:nvPr/>
        </p:nvCxnSpPr>
        <p:spPr>
          <a:xfrm flipH="1">
            <a:off x="5321409" y="5920517"/>
            <a:ext cx="347588" cy="204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Creating Random Events From a Normal (u,σ²) Distribution.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Step 2, Now use the fact that a Box Muller can be converted to </a:t>
            </a:r>
            <a:r>
              <a:rPr lang="en-US" sz="1800" b="1" dirty="0"/>
              <a:t>Normal (u,σ²) </a:t>
            </a:r>
            <a:r>
              <a:rPr lang="en-US" sz="1800" dirty="0"/>
              <a:t>with the following equations.  </a:t>
            </a:r>
            <a:endParaRPr lang="en-US" sz="1800" b="1" dirty="0"/>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AEA58BC-62F5-472A-809C-970EB3271271}"/>
              </a:ext>
            </a:extLst>
          </p:cNvPr>
          <p:cNvPicPr>
            <a:picLocks noChangeAspect="1"/>
          </p:cNvPicPr>
          <p:nvPr/>
        </p:nvPicPr>
        <p:blipFill>
          <a:blip r:embed="rId2"/>
          <a:stretch>
            <a:fillRect/>
          </a:stretch>
        </p:blipFill>
        <p:spPr>
          <a:xfrm>
            <a:off x="2451370" y="2088095"/>
            <a:ext cx="7289260" cy="2681809"/>
          </a:xfrm>
          <a:prstGeom prst="rect">
            <a:avLst/>
          </a:prstGeom>
          <a:ln w="28575">
            <a:solidFill>
              <a:schemeClr val="tx1"/>
            </a:solidFill>
          </a:ln>
        </p:spPr>
      </p:pic>
    </p:spTree>
    <p:extLst>
      <p:ext uri="{BB962C8B-B14F-4D97-AF65-F5344CB8AC3E}">
        <p14:creationId xmlns:p14="http://schemas.microsoft.com/office/powerpoint/2010/main" val="315220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Calculating Statistics in Event Based Simulations</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Calculating statistics involves accounting for the unequal time advances in the simulation environment.</a:t>
            </a:r>
          </a:p>
          <a:p>
            <a:pPr marL="285750" indent="-285750">
              <a:buFont typeface="Arial" panose="020B0604020202020204" pitchFamily="34" charset="0"/>
              <a:buChar char="•"/>
            </a:pPr>
            <a:r>
              <a:rPr lang="en-US" dirty="0"/>
              <a:t>When calculating statistics in “time step” simulations there was always an implied time element.  The time element was the length of the time step.  </a:t>
            </a:r>
            <a:r>
              <a:rPr lang="en-US" dirty="0" err="1"/>
              <a:t>i.e</a:t>
            </a:r>
            <a:r>
              <a:rPr lang="en-US" dirty="0"/>
              <a:t> the average demand for ice cream was 27.2 gallons(per week), for the Mother’s problem.  </a:t>
            </a:r>
          </a:p>
          <a:p>
            <a:pPr marL="285750" indent="-285750">
              <a:buFont typeface="Arial" panose="020B0604020202020204" pitchFamily="34" charset="0"/>
              <a:buChar char="•"/>
            </a:pPr>
            <a:r>
              <a:rPr lang="en-US" dirty="0"/>
              <a:t>So when we ask for statics on waiting lines, and we say, “The average number of people in line”  we imply that this “The average number of people in line” at any given moment.  </a:t>
            </a:r>
          </a:p>
          <a:p>
            <a:pPr marL="285750" indent="-285750">
              <a:buFont typeface="Arial" panose="020B0604020202020204" pitchFamily="34" charset="0"/>
              <a:buChar char="•"/>
            </a:pPr>
            <a:r>
              <a:rPr lang="en-US" dirty="0"/>
              <a:t>Consider the equation for “Average Number of People in line</a:t>
            </a:r>
          </a:p>
          <a:p>
            <a:pPr marL="285750"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5F7FEFF-5483-4A29-8282-8DA17D4FDDBE}"/>
              </a:ext>
            </a:extLst>
          </p:cNvPr>
          <p:cNvPicPr>
            <a:picLocks noChangeAspect="1"/>
          </p:cNvPicPr>
          <p:nvPr/>
        </p:nvPicPr>
        <p:blipFill>
          <a:blip r:embed="rId2"/>
          <a:stretch>
            <a:fillRect/>
          </a:stretch>
        </p:blipFill>
        <p:spPr>
          <a:xfrm>
            <a:off x="1316567" y="3234267"/>
            <a:ext cx="8538633" cy="3200400"/>
          </a:xfrm>
          <a:prstGeom prst="rect">
            <a:avLst/>
          </a:prstGeom>
          <a:solidFill>
            <a:schemeClr val="accent1"/>
          </a:solidFill>
          <a:ln w="38100">
            <a:solidFill>
              <a:schemeClr val="tx1"/>
            </a:solidFill>
          </a:ln>
        </p:spPr>
      </p:pic>
    </p:spTree>
    <p:extLst>
      <p:ext uri="{BB962C8B-B14F-4D97-AF65-F5344CB8AC3E}">
        <p14:creationId xmlns:p14="http://schemas.microsoft.com/office/powerpoint/2010/main" val="360438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Calculating Statistics in Event Based Simulations; Average time in line</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Calculating the average time a customer spends in the line or in the system requires the customer objects standing in line to maintain variables relating to their status.  </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CA21027-1F00-43D3-8FC6-256D540893C9}"/>
              </a:ext>
            </a:extLst>
          </p:cNvPr>
          <p:cNvPicPr>
            <a:picLocks noChangeAspect="1"/>
          </p:cNvPicPr>
          <p:nvPr/>
        </p:nvPicPr>
        <p:blipFill>
          <a:blip r:embed="rId2"/>
          <a:stretch>
            <a:fillRect/>
          </a:stretch>
        </p:blipFill>
        <p:spPr>
          <a:xfrm rot="16200000">
            <a:off x="2914745" y="924762"/>
            <a:ext cx="5142932" cy="6858000"/>
          </a:xfrm>
          <a:prstGeom prst="rect">
            <a:avLst/>
          </a:prstGeom>
          <a:solidFill>
            <a:srgbClr val="FFFF00"/>
          </a:solidFill>
          <a:ln w="28575">
            <a:solidFill>
              <a:schemeClr val="tx1"/>
            </a:solidFill>
          </a:ln>
        </p:spPr>
      </p:pic>
    </p:spTree>
    <p:extLst>
      <p:ext uri="{BB962C8B-B14F-4D97-AF65-F5344CB8AC3E}">
        <p14:creationId xmlns:p14="http://schemas.microsoft.com/office/powerpoint/2010/main" val="268231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a:t>Code for Calculating Average time in line (cont.)</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Calculating the average time a customer spends in the line or in the system requires the customer objects standing in line to maintain variables relating to their status.  </a:t>
            </a:r>
          </a:p>
          <a:p>
            <a:pPr marL="285750" indent="-285750">
              <a:buFont typeface="Arial" panose="020B0604020202020204" pitchFamily="34" charset="0"/>
              <a:buChar char="•"/>
            </a:pPr>
            <a:r>
              <a:rPr lang="en-US" dirty="0"/>
              <a:t>Before processing the next event, calculate the time between current </a:t>
            </a:r>
            <a:r>
              <a:rPr lang="en-US" dirty="0" err="1"/>
              <a:t>BigTime</a:t>
            </a:r>
            <a:r>
              <a:rPr lang="en-US" dirty="0"/>
              <a:t> and the new event call it </a:t>
            </a:r>
            <a:endParaRPr lang="en-US" baseline="-10000" dirty="0">
              <a:latin typeface="+mj-lt"/>
            </a:endParaRPr>
          </a:p>
          <a:p>
            <a:pPr marL="285750" indent="-285750">
              <a:buFont typeface="Arial" panose="020B0604020202020204" pitchFamily="34" charset="0"/>
              <a:buChar char="•"/>
            </a:pPr>
            <a:r>
              <a:rPr lang="en-US" dirty="0"/>
              <a:t>          time.  Then update the “Total Time of customers in line” with the following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solidFill>
                  <a:srgbClr val="696969"/>
                </a:solidFill>
                <a:latin typeface="Courier New" panose="02070309020205020404" pitchFamily="49" charset="0"/>
              </a:rPr>
              <a:t> 75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//this is a valid event. Get ready to update the time</a:t>
            </a:r>
            <a:br>
              <a:rPr lang="en-US" sz="1800" dirty="0">
                <a:solidFill>
                  <a:srgbClr val="E65D00"/>
                </a:solidFill>
                <a:latin typeface="Courier New" panose="02070309020205020404" pitchFamily="49" charset="0"/>
              </a:rPr>
            </a:br>
            <a:r>
              <a:rPr lang="en-US" sz="1800" dirty="0">
                <a:solidFill>
                  <a:srgbClr val="696969"/>
                </a:solidFill>
                <a:latin typeface="Courier New" panose="02070309020205020404" pitchFamily="49" charset="0"/>
              </a:rPr>
              <a:t> 76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deltime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workevent.getTime</a:t>
            </a:r>
            <a:r>
              <a:rPr lang="en-US" sz="1800" dirty="0">
                <a:solidFill>
                  <a:srgbClr val="000000"/>
                </a:solidFill>
                <a:latin typeface="Courier New" panose="02070309020205020404" pitchFamily="49" charset="0"/>
              </a:rPr>
              <a:t>()-Bigtime;</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77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now update everybody with this </a:t>
            </a:r>
            <a:r>
              <a:rPr lang="en-US" sz="1800" dirty="0" err="1">
                <a:solidFill>
                  <a:srgbClr val="E65D00"/>
                </a:solidFill>
                <a:latin typeface="Courier New" panose="02070309020205020404" pitchFamily="49" charset="0"/>
              </a:rPr>
              <a:t>deltime</a:t>
            </a:r>
            <a:br>
              <a:rPr lang="en-US" sz="1800" dirty="0">
                <a:solidFill>
                  <a:srgbClr val="E65D00"/>
                </a:solidFill>
                <a:latin typeface="Courier New" panose="02070309020205020404" pitchFamily="49" charset="0"/>
              </a:rPr>
            </a:br>
            <a:r>
              <a:rPr lang="en-US" sz="1800" dirty="0">
                <a:solidFill>
                  <a:srgbClr val="696969"/>
                </a:solidFill>
                <a:latin typeface="Courier New" panose="02070309020205020404" pitchFamily="49" charset="0"/>
              </a:rPr>
              <a:t> 78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ttil</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UpdateCustomer</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MyQueue,deltime</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79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totaltimeinline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ttil</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80 </a:t>
            </a:r>
            <a:r>
              <a:rPr lang="en-US" sz="1800" dirty="0">
                <a:solidFill>
                  <a:srgbClr val="000000"/>
                </a:solidFill>
                <a:latin typeface="Courier New" panose="02070309020205020404" pitchFamily="49" charset="0"/>
              </a:rPr>
              <a:t>   totaltimeinline2+=</a:t>
            </a:r>
            <a:r>
              <a:rPr lang="en-US" sz="1800" dirty="0" err="1">
                <a:solidFill>
                  <a:srgbClr val="000000"/>
                </a:solidFill>
                <a:latin typeface="Courier New" panose="02070309020205020404" pitchFamily="49" charset="0"/>
              </a:rPr>
              <a:t>ttil</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ttil</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81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now update everybody in the servers</a:t>
            </a:r>
            <a:br>
              <a:rPr lang="en-US" sz="1800" dirty="0">
                <a:solidFill>
                  <a:srgbClr val="E65D00"/>
                </a:solidFill>
                <a:latin typeface="Courier New" panose="02070309020205020404" pitchFamily="49" charset="0"/>
              </a:rPr>
            </a:br>
            <a:r>
              <a:rPr lang="en-US" sz="1800" dirty="0">
                <a:solidFill>
                  <a:srgbClr val="696969"/>
                </a:solidFill>
                <a:latin typeface="Courier New" panose="02070309020205020404" pitchFamily="49" charset="0"/>
              </a:rPr>
              <a:t> 82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ttis</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UpdateServers</a:t>
            </a:r>
            <a:r>
              <a:rPr lang="en-US" sz="1800" dirty="0">
                <a:solidFill>
                  <a:srgbClr val="000000"/>
                </a:solidFill>
                <a:latin typeface="Courier New" panose="02070309020205020404" pitchFamily="49" charset="0"/>
              </a:rPr>
              <a:t>(served1,busy1,served2,busy2,deltime);</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83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now get the event type and process it. First update the time</a:t>
            </a:r>
            <a:br>
              <a:rPr lang="en-US" sz="1800" dirty="0">
                <a:solidFill>
                  <a:srgbClr val="E65D00"/>
                </a:solidFill>
                <a:latin typeface="Courier New" panose="02070309020205020404" pitchFamily="49" charset="0"/>
              </a:rPr>
            </a:br>
            <a:r>
              <a:rPr lang="en-US" sz="1800" dirty="0">
                <a:solidFill>
                  <a:srgbClr val="696969"/>
                </a:solidFill>
                <a:latin typeface="Courier New" panose="02070309020205020404" pitchFamily="49" charset="0"/>
              </a:rPr>
              <a:t> 84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totaltimeinservers</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ttis</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 85 </a:t>
            </a:r>
            <a:r>
              <a:rPr lang="en-US" sz="1800" dirty="0">
                <a:solidFill>
                  <a:srgbClr val="000000"/>
                </a:solidFill>
                <a:latin typeface="Courier New" panose="02070309020205020404" pitchFamily="49" charset="0"/>
              </a:rPr>
              <a:t>   totaltimeinservers2+=</a:t>
            </a:r>
            <a:r>
              <a:rPr lang="en-US" sz="1800" dirty="0" err="1">
                <a:solidFill>
                  <a:srgbClr val="000000"/>
                </a:solidFill>
                <a:latin typeface="Courier New" panose="02070309020205020404" pitchFamily="49" charset="0"/>
              </a:rPr>
              <a:t>ttis</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ttis</a:t>
            </a: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Isosceles Triangle 3">
            <a:extLst>
              <a:ext uri="{FF2B5EF4-FFF2-40B4-BE49-F238E27FC236}">
                <a16:creationId xmlns:a16="http://schemas.microsoft.com/office/drawing/2014/main" id="{406AE98F-AC21-4076-AFE9-6529500FE3B9}"/>
              </a:ext>
            </a:extLst>
          </p:cNvPr>
          <p:cNvSpPr/>
          <p:nvPr/>
        </p:nvSpPr>
        <p:spPr>
          <a:xfrm>
            <a:off x="1198153" y="2089500"/>
            <a:ext cx="403118" cy="3125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05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874030" cy="670926"/>
          </a:xfrm>
        </p:spPr>
        <p:txBody>
          <a:bodyPr>
            <a:noAutofit/>
          </a:bodyPr>
          <a:lstStyle/>
          <a:p>
            <a:r>
              <a:rPr lang="en-US" sz="2400" b="1" dirty="0"/>
              <a:t>Code for Calculating Average time in line (conc.)</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827657" y="912227"/>
            <a:ext cx="9487271" cy="5746688"/>
          </a:xfrm>
        </p:spPr>
        <p:txBody>
          <a:bodyPr>
            <a:normAutofit/>
          </a:bodyPr>
          <a:lstStyle/>
          <a:p>
            <a:pPr marL="457200" indent="-457200" algn="l">
              <a:buFont typeface="+mj-lt"/>
              <a:buAutoNum type="arabicPeriod"/>
            </a:pPr>
            <a:endParaRPr lang="en-US" sz="1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endParaRPr lang="en-US" sz="2400" dirty="0"/>
          </a:p>
          <a:p>
            <a:pPr algn="l">
              <a:lnSpc>
                <a:spcPct val="120000"/>
              </a:lnSpc>
            </a:pPr>
            <a:endParaRPr lang="en-US" dirty="0"/>
          </a:p>
        </p:txBody>
      </p:sp>
      <p:sp>
        <p:nvSpPr>
          <p:cNvPr id="6" name="TextBox 5">
            <a:extLst>
              <a:ext uri="{FF2B5EF4-FFF2-40B4-BE49-F238E27FC236}">
                <a16:creationId xmlns:a16="http://schemas.microsoft.com/office/drawing/2014/main" id="{9FEBD2AF-73D5-4520-B8CD-237EAFC700BB}"/>
              </a:ext>
            </a:extLst>
          </p:cNvPr>
          <p:cNvSpPr txBox="1"/>
          <p:nvPr/>
        </p:nvSpPr>
        <p:spPr>
          <a:xfrm>
            <a:off x="827657" y="1178540"/>
            <a:ext cx="10536686"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696969"/>
                </a:solidFill>
                <a:latin typeface="Courier New" panose="02070309020205020404" pitchFamily="49" charset="0"/>
              </a:rPr>
              <a:t>382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static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double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UpdateCustomer</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GenericManager</a:t>
            </a:r>
            <a:r>
              <a:rPr lang="en-US" sz="1800" dirty="0">
                <a:solidFill>
                  <a:srgbClr val="000000"/>
                </a:solidFill>
                <a:latin typeface="Courier New" panose="02070309020205020404" pitchFamily="49" charset="0"/>
              </a:rPr>
              <a:t>&lt;Customer&gt; </a:t>
            </a:r>
            <a:r>
              <a:rPr lang="en-US" sz="1800" dirty="0" err="1">
                <a:solidFill>
                  <a:srgbClr val="000000"/>
                </a:solidFill>
                <a:latin typeface="Courier New" panose="02070309020205020404" pitchFamily="49" charset="0"/>
              </a:rPr>
              <a:t>custline</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double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deltime</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383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this function adds up all the time spent for a customer in line for this </a:t>
            </a:r>
            <a:r>
              <a:rPr lang="en-US" sz="1800" dirty="0" err="1">
                <a:solidFill>
                  <a:srgbClr val="E65D00"/>
                </a:solidFill>
                <a:latin typeface="Courier New" panose="02070309020205020404" pitchFamily="49" charset="0"/>
              </a:rPr>
              <a:t>deltime</a:t>
            </a:r>
            <a:br>
              <a:rPr lang="en-US" sz="1800" dirty="0">
                <a:solidFill>
                  <a:srgbClr val="E65D00"/>
                </a:solidFill>
                <a:latin typeface="Courier New" panose="02070309020205020404" pitchFamily="49" charset="0"/>
              </a:rPr>
            </a:br>
            <a:r>
              <a:rPr lang="en-US" sz="1800" dirty="0">
                <a:solidFill>
                  <a:srgbClr val="696969"/>
                </a:solidFill>
                <a:latin typeface="Courier New" panose="02070309020205020404" pitchFamily="49" charset="0"/>
              </a:rPr>
              <a:t>384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double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linetime</a:t>
            </a:r>
            <a:r>
              <a:rPr lang="en-US" sz="1800" dirty="0">
                <a:solidFill>
                  <a:srgbClr val="000000"/>
                </a:solidFill>
                <a:latin typeface="Courier New" panose="02070309020205020404" pitchFamily="49" charset="0"/>
              </a:rPr>
              <a:t>=0.0;</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385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custinline</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386 </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custinline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custline.getmcount</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387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if</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custinline</a:t>
            </a:r>
            <a:r>
              <a:rPr lang="en-US" sz="1800" dirty="0">
                <a:solidFill>
                  <a:srgbClr val="000000"/>
                </a:solidFill>
                <a:latin typeface="Courier New" panose="02070309020205020404" pitchFamily="49" charset="0"/>
              </a:rPr>
              <a:t>==0)</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388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return</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linetime</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389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else</a:t>
            </a:r>
            <a:br>
              <a:rPr lang="en-US" sz="1800" dirty="0">
                <a:solidFill>
                  <a:srgbClr val="941EDF"/>
                </a:solidFill>
                <a:latin typeface="Courier New" panose="02070309020205020404" pitchFamily="49" charset="0"/>
              </a:rPr>
            </a:br>
            <a:r>
              <a:rPr lang="en-US" sz="1800" dirty="0">
                <a:solidFill>
                  <a:srgbClr val="696969"/>
                </a:solidFill>
                <a:latin typeface="Courier New" panose="02070309020205020404" pitchFamily="49" charset="0"/>
              </a:rPr>
              <a:t>390 </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return</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linetime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deltime</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custinline</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696969"/>
                </a:solidFill>
                <a:latin typeface="Courier New" panose="02070309020205020404" pitchFamily="49" charset="0"/>
              </a:rPr>
              <a:t>391 </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//end of </a:t>
            </a:r>
            <a:r>
              <a:rPr lang="en-US" sz="1800" dirty="0" err="1">
                <a:solidFill>
                  <a:srgbClr val="E65D00"/>
                </a:solidFill>
                <a:latin typeface="Courier New" panose="02070309020205020404" pitchFamily="49" charset="0"/>
              </a:rPr>
              <a:t>UpdateCustomer</a:t>
            </a:r>
            <a:br>
              <a:rPr lang="en-US" sz="1800" dirty="0">
                <a:solidFill>
                  <a:srgbClr val="E65D00"/>
                </a:solidFill>
                <a:latin typeface="Courier New" panose="02070309020205020404" pitchFamily="49" charset="0"/>
              </a:rPr>
            </a:br>
            <a:endParaRPr lang="en-US" dirty="0"/>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190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3600" dirty="0"/>
              <a:t>Thoughts on Event Based  Simulations cont.</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4405544"/>
          </a:xfrm>
        </p:spPr>
        <p:txBody>
          <a:bodyPr>
            <a:normAutofit lnSpcReduction="10000"/>
          </a:bodyPr>
          <a:lstStyle/>
          <a:p>
            <a:pPr marL="342900" indent="-342900" algn="l">
              <a:buFont typeface="Arial" panose="020B0604020202020204" pitchFamily="34" charset="0"/>
              <a:buChar char="•"/>
            </a:pPr>
            <a:r>
              <a:rPr lang="en-US" dirty="0"/>
              <a:t>The study of waiting line systems is very important.  We encounter them in many aspects of our </a:t>
            </a:r>
            <a:r>
              <a:rPr lang="en-US" dirty="0" err="1"/>
              <a:t>lifes</a:t>
            </a:r>
            <a:r>
              <a:rPr lang="en-US" dirty="0"/>
              <a:t>:</a:t>
            </a:r>
          </a:p>
          <a:p>
            <a:pPr marL="800100" lvl="1" indent="-342900" algn="l">
              <a:buFont typeface="Arial" panose="020B0604020202020204" pitchFamily="34" charset="0"/>
              <a:buChar char="•"/>
            </a:pPr>
            <a:r>
              <a:rPr lang="en-US" dirty="0"/>
              <a:t>Waiting for check out at the grocery store</a:t>
            </a:r>
          </a:p>
          <a:p>
            <a:pPr marL="800100" lvl="1" indent="-342900" algn="l">
              <a:buFont typeface="Arial" panose="020B0604020202020204" pitchFamily="34" charset="0"/>
              <a:buChar char="•"/>
            </a:pPr>
            <a:r>
              <a:rPr lang="en-US" dirty="0"/>
              <a:t>Waiting for check in at airline ticket counters</a:t>
            </a:r>
          </a:p>
          <a:p>
            <a:pPr marL="800100" lvl="1" indent="-342900" algn="l">
              <a:buFont typeface="Arial" panose="020B0604020202020204" pitchFamily="34" charset="0"/>
              <a:buChar char="•"/>
            </a:pPr>
            <a:r>
              <a:rPr lang="en-US" dirty="0"/>
              <a:t>Waiting for movement through TSA inspection points</a:t>
            </a:r>
          </a:p>
          <a:p>
            <a:pPr marL="800100" lvl="1" indent="-342900" algn="l">
              <a:buFont typeface="Arial" panose="020B0604020202020204" pitchFamily="34" charset="0"/>
              <a:buChar char="•"/>
            </a:pPr>
            <a:r>
              <a:rPr lang="en-US" dirty="0"/>
              <a:t>Emergency rooms for patient priority</a:t>
            </a:r>
          </a:p>
          <a:p>
            <a:pPr marL="342900" indent="-342900" algn="l">
              <a:buFont typeface="Arial" panose="020B0604020202020204" pitchFamily="34" charset="0"/>
              <a:buChar char="•"/>
            </a:pPr>
            <a:r>
              <a:rPr lang="en-US" dirty="0"/>
              <a:t>The question is for any given line/service rate how long must they wait, will they leave, and should we open another line.</a:t>
            </a:r>
          </a:p>
          <a:p>
            <a:pPr marL="800100" lvl="1" indent="-342900" algn="l">
              <a:buFont typeface="Arial" panose="020B0604020202020204" pitchFamily="34" charset="0"/>
              <a:buChar char="•"/>
            </a:pPr>
            <a:r>
              <a:rPr lang="en-US" dirty="0"/>
              <a:t>Often we can do things to reconfigure a waiting line:</a:t>
            </a:r>
          </a:p>
          <a:p>
            <a:pPr marL="1257300" lvl="2" indent="-342900" algn="l">
              <a:buFont typeface="Arial" panose="020B0604020202020204" pitchFamily="34" charset="0"/>
              <a:buChar char="•"/>
            </a:pPr>
            <a:r>
              <a:rPr lang="en-US" dirty="0"/>
              <a:t>Give people priority (medical system, less than 10 checkout items, </a:t>
            </a:r>
            <a:r>
              <a:rPr lang="en-US" dirty="0" err="1"/>
              <a:t>etc</a:t>
            </a:r>
            <a:r>
              <a:rPr lang="en-US" dirty="0"/>
              <a:t>)</a:t>
            </a:r>
          </a:p>
          <a:p>
            <a:pPr marL="1257300" lvl="2" indent="-342900" algn="l">
              <a:buFont typeface="Arial" panose="020B0604020202020204" pitchFamily="34" charset="0"/>
              <a:buChar char="•"/>
            </a:pPr>
            <a:r>
              <a:rPr lang="en-US" dirty="0"/>
              <a:t>Move to multiple lines but increase the service rate (Disney Rides)</a:t>
            </a:r>
          </a:p>
          <a:p>
            <a:pPr marL="800100" lvl="1" indent="-342900" algn="l">
              <a:buFont typeface="Arial" panose="020B0604020202020204" pitchFamily="34" charset="0"/>
              <a:buChar char="•"/>
            </a:pPr>
            <a:r>
              <a:rPr lang="en-US" dirty="0"/>
              <a:t>But there is always a “trade off” between the cost of time in system and the cost of creation of a new line/server facility	</a:t>
            </a:r>
          </a:p>
          <a:p>
            <a:pPr marL="800100" lvl="1" indent="-342900" algn="l">
              <a:buFont typeface="Arial" panose="020B0604020202020204" pitchFamily="34" charset="0"/>
              <a:buChar char="•"/>
            </a:pPr>
            <a:endParaRPr lang="en-US" dirty="0"/>
          </a:p>
          <a:p>
            <a:pPr marL="12573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4759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800" b="1" dirty="0"/>
              <a:t>Building Simulations of Waiting Lines Event Based Simulations</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746688"/>
          </a:xfrm>
        </p:spPr>
        <p:txBody>
          <a:bodyPr>
            <a:normAutofit/>
          </a:bodyPr>
          <a:lstStyle/>
          <a:p>
            <a:pPr marL="342900" indent="-342900" algn="l">
              <a:buFont typeface="Arial" panose="020B0604020202020204" pitchFamily="34" charset="0"/>
              <a:buChar char="•"/>
            </a:pPr>
            <a:r>
              <a:rPr lang="en-US" dirty="0"/>
              <a:t>The main purpose of any event based waiting line simulation is to determine;</a:t>
            </a:r>
          </a:p>
          <a:p>
            <a:pPr marL="800100" lvl="1" indent="-342900" algn="l">
              <a:buFont typeface="Arial" panose="020B0604020202020204" pitchFamily="34" charset="0"/>
              <a:buChar char="•"/>
            </a:pPr>
            <a:r>
              <a:rPr lang="en-US" dirty="0"/>
              <a:t>The average number of people in line</a:t>
            </a:r>
          </a:p>
          <a:p>
            <a:pPr marL="800100" lvl="1" indent="-342900" algn="l">
              <a:buFont typeface="Arial" panose="020B0604020202020204" pitchFamily="34" charset="0"/>
              <a:buChar char="•"/>
            </a:pPr>
            <a:r>
              <a:rPr lang="en-US" dirty="0"/>
              <a:t>The average time a person spends in the system.</a:t>
            </a:r>
          </a:p>
          <a:p>
            <a:pPr marL="342900" indent="-342900" algn="l">
              <a:buFont typeface="Arial" panose="020B0604020202020204" pitchFamily="34" charset="0"/>
              <a:buChar char="•"/>
            </a:pPr>
            <a:r>
              <a:rPr lang="en-US" dirty="0"/>
              <a:t>In the context of any event based simulation architecture we must consider the following software elements.  </a:t>
            </a:r>
          </a:p>
          <a:p>
            <a:pPr marL="800100" lvl="1" indent="-342900" algn="l">
              <a:buFont typeface="Arial" panose="020B0604020202020204" pitchFamily="34" charset="0"/>
              <a:buChar char="•"/>
            </a:pPr>
            <a:r>
              <a:rPr lang="en-US" dirty="0"/>
              <a:t>The Clock.  The clock moves forward in uneven time steps.  These time steps move from event to event in the system.</a:t>
            </a:r>
          </a:p>
          <a:p>
            <a:pPr marL="800100" lvl="1" indent="-342900" algn="l">
              <a:buFont typeface="Arial" panose="020B0604020202020204" pitchFamily="34" charset="0"/>
              <a:buChar char="•"/>
            </a:pPr>
            <a:r>
              <a:rPr lang="en-US" dirty="0"/>
              <a:t>The Events.  These are the things that “change the state” of the simulation space.  Events are often of a structure call “boot strap” in that one event </a:t>
            </a:r>
            <a:r>
              <a:rPr lang="en-US" dirty="0" err="1"/>
              <a:t>spons</a:t>
            </a:r>
            <a:r>
              <a:rPr lang="en-US" dirty="0"/>
              <a:t> the next.  </a:t>
            </a:r>
          </a:p>
          <a:p>
            <a:pPr marL="800100" lvl="1" indent="-342900" algn="l">
              <a:buFont typeface="Arial" panose="020B0604020202020204" pitchFamily="34" charset="0"/>
              <a:buChar char="•"/>
            </a:pPr>
            <a:r>
              <a:rPr lang="en-US" dirty="0"/>
              <a:t>The Event Queue. These are the future events and are sorted from nearest to </a:t>
            </a:r>
            <a:r>
              <a:rPr lang="en-US" dirty="0" err="1"/>
              <a:t>furtherest</a:t>
            </a:r>
            <a:r>
              <a:rPr lang="en-US" dirty="0"/>
              <a:t> time.  </a:t>
            </a:r>
          </a:p>
          <a:p>
            <a:pPr marL="800100" lvl="1" indent="-342900" algn="l">
              <a:buFont typeface="Arial" panose="020B0604020202020204" pitchFamily="34" charset="0"/>
              <a:buChar char="•"/>
            </a:pPr>
            <a:r>
              <a:rPr lang="en-US" dirty="0"/>
              <a:t>The Event Processor.  This is the “system model” that is impacted or changed by the events.  </a:t>
            </a:r>
          </a:p>
          <a:p>
            <a:pPr lvl="1" algn="l"/>
            <a:endParaRPr lang="en-US" dirty="0"/>
          </a:p>
          <a:p>
            <a:pPr lvl="1" algn="l"/>
            <a:r>
              <a:rPr lang="en-US" dirty="0"/>
              <a:t>		</a:t>
            </a:r>
          </a:p>
          <a:p>
            <a:pPr marL="800100" lvl="1" indent="-342900" algn="l">
              <a:buFont typeface="Arial" panose="020B0604020202020204" pitchFamily="34" charset="0"/>
              <a:buChar char="•"/>
            </a:pPr>
            <a:endParaRPr lang="en-US" dirty="0"/>
          </a:p>
          <a:p>
            <a:pPr marL="12573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10104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800" b="1" dirty="0"/>
              <a:t>Building Simulations of Waiting Lines Event Based Simulations</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746688"/>
          </a:xfrm>
        </p:spPr>
        <p:txBody>
          <a:bodyPr>
            <a:normAutofit fontScale="92500" lnSpcReduction="20000"/>
          </a:bodyPr>
          <a:lstStyle/>
          <a:p>
            <a:pPr marL="342900" indent="-342900" algn="l">
              <a:buFont typeface="Arial" panose="020B0604020202020204" pitchFamily="34" charset="0"/>
              <a:buChar char="•"/>
            </a:pPr>
            <a:r>
              <a:rPr lang="en-US" dirty="0"/>
              <a:t>The main purpose of any event based waiting line simulation is to determine;</a:t>
            </a:r>
          </a:p>
          <a:p>
            <a:pPr marL="342900" indent="-342900" algn="l">
              <a:buFont typeface="Arial" panose="020B0604020202020204" pitchFamily="34" charset="0"/>
              <a:buChar char="•"/>
            </a:pPr>
            <a:r>
              <a:rPr lang="en-US" dirty="0"/>
              <a:t>Consider now the Events to model our waiting line model.  What things change the “State of the System”?</a:t>
            </a:r>
          </a:p>
          <a:p>
            <a:pPr marL="914400" lvl="1" indent="-457200" algn="l">
              <a:buFont typeface="+mj-lt"/>
              <a:buAutoNum type="arabicPeriod"/>
            </a:pPr>
            <a:r>
              <a:rPr lang="en-US" dirty="0"/>
              <a:t>Customers Arrive to Enter the System</a:t>
            </a:r>
          </a:p>
          <a:p>
            <a:pPr marL="914400" lvl="1" indent="-457200" algn="l">
              <a:buFont typeface="+mj-lt"/>
              <a:buAutoNum type="arabicPeriod"/>
            </a:pPr>
            <a:r>
              <a:rPr lang="en-US" dirty="0"/>
              <a:t>Customers Enter the line at the System</a:t>
            </a:r>
          </a:p>
          <a:p>
            <a:pPr marL="914400" lvl="1" indent="-457200" algn="l">
              <a:buFont typeface="+mj-lt"/>
              <a:buAutoNum type="arabicPeriod"/>
            </a:pPr>
            <a:r>
              <a:rPr lang="en-US" dirty="0"/>
              <a:t>Customers Balk or Leave the line.</a:t>
            </a:r>
          </a:p>
          <a:p>
            <a:pPr marL="914400" lvl="1" indent="-457200" algn="l">
              <a:buFont typeface="+mj-lt"/>
              <a:buAutoNum type="arabicPeriod"/>
            </a:pPr>
            <a:r>
              <a:rPr lang="en-US" dirty="0"/>
              <a:t>Customers Enter the Service Facility</a:t>
            </a:r>
          </a:p>
          <a:p>
            <a:pPr marL="914400" lvl="1" indent="-457200" algn="l">
              <a:buFont typeface="+mj-lt"/>
              <a:buAutoNum type="arabicPeriod"/>
            </a:pPr>
            <a:r>
              <a:rPr lang="en-US" dirty="0"/>
              <a:t>Customers Depart the Service Facility.</a:t>
            </a:r>
          </a:p>
          <a:p>
            <a:pPr marL="457200" indent="-457200" algn="l">
              <a:buFont typeface="Arial" panose="020B0604020202020204" pitchFamily="34" charset="0"/>
              <a:buChar char="•"/>
            </a:pPr>
            <a:r>
              <a:rPr lang="en-US" dirty="0"/>
              <a:t>Three of these events have a “Random” Characteristic About Them.</a:t>
            </a:r>
          </a:p>
          <a:p>
            <a:pPr marL="914400" lvl="1" indent="-457200" algn="l">
              <a:buFont typeface="Arial" panose="020B0604020202020204" pitchFamily="34" charset="0"/>
              <a:buChar char="•"/>
            </a:pPr>
            <a:r>
              <a:rPr lang="en-US" dirty="0"/>
              <a:t>The Time that Customers Arrive (1) is Randomly distributed i.e. the random time between customer arrivals.</a:t>
            </a:r>
          </a:p>
          <a:p>
            <a:pPr marL="914400" lvl="1" indent="-457200" algn="l">
              <a:buFont typeface="Arial" panose="020B0604020202020204" pitchFamily="34" charset="0"/>
              <a:buChar char="•"/>
            </a:pPr>
            <a:r>
              <a:rPr lang="en-US" dirty="0"/>
              <a:t>Customer Balks (3) or Leaves the Line is randomly determined when customer enters the line.  </a:t>
            </a:r>
          </a:p>
          <a:p>
            <a:pPr marL="914400" lvl="1" indent="-457200" algn="l">
              <a:buFont typeface="Arial" panose="020B0604020202020204" pitchFamily="34" charset="0"/>
              <a:buChar char="•"/>
            </a:pPr>
            <a:r>
              <a:rPr lang="en-US" dirty="0"/>
              <a:t>The Time that a Customer Departs (5) the facility is Randomly distributed.  It is represented by a Random Customer Service time added to the customer’s entry time into the Service Facility. </a:t>
            </a:r>
          </a:p>
          <a:p>
            <a:pPr marL="457200" indent="-457200" algn="l">
              <a:buFont typeface="Arial" panose="020B0604020202020204" pitchFamily="34" charset="0"/>
              <a:buChar char="•"/>
            </a:pPr>
            <a:r>
              <a:rPr lang="en-US" dirty="0"/>
              <a:t>The other Two events (2, 4) represent changes to the structure of the waiting line.  They are important in calculating the average statics defining the system (more on this later).  </a:t>
            </a:r>
          </a:p>
          <a:p>
            <a:pPr lvl="1" algn="l"/>
            <a:endParaRPr lang="en-US" dirty="0"/>
          </a:p>
          <a:p>
            <a:pPr lvl="1" algn="l"/>
            <a:r>
              <a:rPr lang="en-US" dirty="0"/>
              <a:t>		</a:t>
            </a:r>
          </a:p>
          <a:p>
            <a:pPr marL="800100" lvl="1" indent="-342900" algn="l">
              <a:buFont typeface="Arial" panose="020B0604020202020204" pitchFamily="34" charset="0"/>
              <a:buChar char="•"/>
            </a:pPr>
            <a:endParaRPr lang="en-US" dirty="0"/>
          </a:p>
          <a:p>
            <a:pPr marL="12573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62684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553593" y="241300"/>
            <a:ext cx="9144000" cy="670926"/>
          </a:xfrm>
        </p:spPr>
        <p:txBody>
          <a:bodyPr>
            <a:noAutofit/>
          </a:bodyPr>
          <a:lstStyle/>
          <a:p>
            <a:r>
              <a:rPr lang="en-US" sz="2000" b="1" dirty="0"/>
              <a:t>The Four Basic Software Structures of An Event Based Waiting Line Simulation </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746688"/>
          </a:xfrm>
        </p:spPr>
        <p:txBody>
          <a:bodyPr>
            <a:normAutofit fontScale="92500" lnSpcReduction="20000"/>
          </a:bodyPr>
          <a:lstStyle/>
          <a:p>
            <a:pPr algn="l"/>
            <a:r>
              <a:rPr lang="en-US" b="1" dirty="0"/>
              <a:t>THE SOFTWARE ARCHITECTURE</a:t>
            </a:r>
          </a:p>
          <a:p>
            <a:pPr marL="342900" indent="-342900" algn="l">
              <a:buFont typeface="Arial" panose="020B0604020202020204" pitchFamily="34" charset="0"/>
              <a:buChar char="•"/>
            </a:pPr>
            <a:r>
              <a:rPr lang="en-US" b="1" dirty="0"/>
              <a:t>The Event Queue</a:t>
            </a:r>
            <a:r>
              <a:rPr lang="en-US" dirty="0"/>
              <a:t>:   This data structure holds all upcoming (in the future events).  The Events are sorted by Time, nearest to </a:t>
            </a:r>
            <a:r>
              <a:rPr lang="en-US" dirty="0" err="1"/>
              <a:t>furtherest</a:t>
            </a:r>
            <a:r>
              <a:rPr lang="en-US" dirty="0"/>
              <a:t>.</a:t>
            </a:r>
          </a:p>
          <a:p>
            <a:pPr marL="800100" lvl="1" indent="-342900" algn="l">
              <a:buFont typeface="Arial" panose="020B0604020202020204" pitchFamily="34" charset="0"/>
              <a:buChar char="•"/>
            </a:pPr>
            <a:r>
              <a:rPr lang="en-US" dirty="0"/>
              <a:t>Data Structure: An Array list holding Event Records (Event Number, Time)</a:t>
            </a:r>
          </a:p>
          <a:p>
            <a:pPr marL="342900" indent="-342900" algn="l">
              <a:buFont typeface="Arial" panose="020B0604020202020204" pitchFamily="34" charset="0"/>
              <a:buChar char="•"/>
            </a:pPr>
            <a:r>
              <a:rPr lang="en-US" b="1" dirty="0"/>
              <a:t>The Clock</a:t>
            </a:r>
            <a:r>
              <a:rPr lang="en-US" dirty="0"/>
              <a:t>:  This data structure holds the time of the “Current Event” being processed.  </a:t>
            </a:r>
          </a:p>
          <a:p>
            <a:pPr marL="800100" lvl="1" indent="-342900" algn="l">
              <a:buFont typeface="Arial" panose="020B0604020202020204" pitchFamily="34" charset="0"/>
              <a:buChar char="•"/>
            </a:pPr>
            <a:r>
              <a:rPr lang="en-US" dirty="0"/>
              <a:t>Data Structure a simple integer variable (</a:t>
            </a:r>
            <a:r>
              <a:rPr lang="en-US" dirty="0" err="1"/>
              <a:t>Big_Time</a:t>
            </a:r>
            <a:r>
              <a:rPr lang="en-US" dirty="0"/>
              <a:t>)</a:t>
            </a:r>
          </a:p>
          <a:p>
            <a:pPr marL="342900" indent="-342900" algn="l">
              <a:buFont typeface="Arial" panose="020B0604020202020204" pitchFamily="34" charset="0"/>
              <a:buChar char="•"/>
            </a:pPr>
            <a:r>
              <a:rPr lang="en-US" b="1" dirty="0"/>
              <a:t>The Event Processing/Generating Software</a:t>
            </a:r>
            <a:r>
              <a:rPr lang="en-US" dirty="0"/>
              <a:t>:  This data structure is usually a “Case Statement” changing the state of the waiting line model and boot </a:t>
            </a:r>
            <a:r>
              <a:rPr lang="en-US" dirty="0" err="1"/>
              <a:t>straping</a:t>
            </a:r>
            <a:r>
              <a:rPr lang="en-US" dirty="0"/>
              <a:t> new events.  </a:t>
            </a:r>
          </a:p>
          <a:p>
            <a:pPr algn="l"/>
            <a:r>
              <a:rPr lang="en-US" b="1" dirty="0"/>
              <a:t>THE WAITING LINE MODEL ARCHITECTURE</a:t>
            </a:r>
          </a:p>
          <a:p>
            <a:pPr marL="342900" indent="-342900" algn="l">
              <a:buFont typeface="Arial" panose="020B0604020202020204" pitchFamily="34" charset="0"/>
              <a:buChar char="•"/>
            </a:pPr>
            <a:r>
              <a:rPr lang="en-US" b="1" dirty="0"/>
              <a:t>The Waiting Line</a:t>
            </a:r>
            <a:r>
              <a:rPr lang="en-US" dirty="0"/>
              <a:t>: This holds the customer objects.  These objects often contain the time the customer arrived and the time the customer will balk.  </a:t>
            </a:r>
          </a:p>
          <a:p>
            <a:pPr marL="342900" indent="-342900" algn="l">
              <a:buFont typeface="Arial" panose="020B0604020202020204" pitchFamily="34" charset="0"/>
              <a:buChar char="•"/>
            </a:pPr>
            <a:r>
              <a:rPr lang="en-US" b="1" dirty="0"/>
              <a:t>The Service Facility</a:t>
            </a:r>
            <a:r>
              <a:rPr lang="en-US" dirty="0"/>
              <a:t>: This holds the single customer object being served.  This object often contains the time the customer arrived.  </a:t>
            </a:r>
          </a:p>
          <a:p>
            <a:pPr lvl="1" algn="l"/>
            <a:endParaRPr lang="en-US" dirty="0"/>
          </a:p>
          <a:p>
            <a:pPr lvl="1" algn="l"/>
            <a:endParaRPr lang="en-US" dirty="0"/>
          </a:p>
          <a:p>
            <a:pPr lvl="1" algn="l"/>
            <a:r>
              <a:rPr lang="en-US" dirty="0"/>
              <a:t>		</a:t>
            </a:r>
          </a:p>
          <a:p>
            <a:pPr marL="800100" lvl="1" indent="-342900" algn="l">
              <a:buFont typeface="Arial" panose="020B0604020202020204" pitchFamily="34" charset="0"/>
              <a:buChar char="•"/>
            </a:pPr>
            <a:endParaRPr lang="en-US" dirty="0"/>
          </a:p>
          <a:p>
            <a:pPr marL="12573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7286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F297-9B01-4480-83EE-9C9772424583}"/>
              </a:ext>
            </a:extLst>
          </p:cNvPr>
          <p:cNvSpPr>
            <a:spLocks noGrp="1"/>
          </p:cNvSpPr>
          <p:nvPr>
            <p:ph type="ctrTitle"/>
          </p:nvPr>
        </p:nvSpPr>
        <p:spPr>
          <a:xfrm>
            <a:off x="1524000" y="460490"/>
            <a:ext cx="9144000" cy="541538"/>
          </a:xfrm>
        </p:spPr>
        <p:txBody>
          <a:bodyPr>
            <a:noAutofit/>
          </a:bodyPr>
          <a:lstStyle/>
          <a:p>
            <a:r>
              <a:rPr lang="en-US" sz="2800" b="1" dirty="0"/>
              <a:t>Principal Data Structures and Functionality in an Event Based Simulation</a:t>
            </a:r>
          </a:p>
        </p:txBody>
      </p:sp>
      <p:sp>
        <p:nvSpPr>
          <p:cNvPr id="4" name="TextBox 3">
            <a:extLst>
              <a:ext uri="{FF2B5EF4-FFF2-40B4-BE49-F238E27FC236}">
                <a16:creationId xmlns:a16="http://schemas.microsoft.com/office/drawing/2014/main" id="{2A9444B3-BC44-471B-A1C5-247986E6C8AD}"/>
              </a:ext>
            </a:extLst>
          </p:cNvPr>
          <p:cNvSpPr txBox="1"/>
          <p:nvPr/>
        </p:nvSpPr>
        <p:spPr>
          <a:xfrm>
            <a:off x="1926454" y="1213502"/>
            <a:ext cx="2237173" cy="2862322"/>
          </a:xfrm>
          <a:prstGeom prst="rect">
            <a:avLst/>
          </a:prstGeom>
          <a:solidFill>
            <a:schemeClr val="accent5">
              <a:lumMod val="40000"/>
              <a:lumOff val="60000"/>
            </a:schemeClr>
          </a:solidFill>
          <a:ln w="28575">
            <a:solidFill>
              <a:schemeClr val="tx1"/>
            </a:solidFill>
          </a:ln>
        </p:spPr>
        <p:txBody>
          <a:bodyPr wrap="square" rtlCol="0">
            <a:spAutoFit/>
          </a:bodyPr>
          <a:lstStyle/>
          <a:p>
            <a:r>
              <a:rPr lang="en-US" u="sng" dirty="0"/>
              <a:t>Time  </a:t>
            </a:r>
            <a:r>
              <a:rPr lang="en-US" dirty="0"/>
              <a:t>      </a:t>
            </a:r>
            <a:r>
              <a:rPr lang="en-US" b="1" u="sng" dirty="0"/>
              <a:t>Event NO  </a:t>
            </a:r>
          </a:p>
          <a:p>
            <a:r>
              <a:rPr lang="en-US" b="1" dirty="0"/>
              <a:t>12:01	1</a:t>
            </a:r>
          </a:p>
          <a:p>
            <a:r>
              <a:rPr lang="en-US" b="1" dirty="0"/>
              <a:t>12:02	2</a:t>
            </a:r>
          </a:p>
          <a:p>
            <a:r>
              <a:rPr lang="en-US" b="1" dirty="0"/>
              <a:t>12:10	4</a:t>
            </a:r>
          </a:p>
          <a:p>
            <a:r>
              <a:rPr lang="en-US" b="1" dirty="0"/>
              <a:t>12:11	1</a:t>
            </a:r>
          </a:p>
          <a:p>
            <a:r>
              <a:rPr lang="en-US" b="1" dirty="0"/>
              <a:t>12:12	2</a:t>
            </a:r>
          </a:p>
          <a:p>
            <a:r>
              <a:rPr lang="en-US" b="1" dirty="0"/>
              <a:t>12:30	6</a:t>
            </a:r>
          </a:p>
          <a:p>
            <a:r>
              <a:rPr lang="en-US" b="1" dirty="0"/>
              <a:t>12:31	4</a:t>
            </a:r>
          </a:p>
          <a:p>
            <a:r>
              <a:rPr lang="en-US" b="1" dirty="0"/>
              <a:t>12:45	7</a:t>
            </a:r>
          </a:p>
          <a:p>
            <a:r>
              <a:rPr lang="en-US" b="1" dirty="0"/>
              <a:t>12:50	5</a:t>
            </a:r>
          </a:p>
        </p:txBody>
      </p:sp>
      <p:sp>
        <p:nvSpPr>
          <p:cNvPr id="5" name="Subtitle 4">
            <a:extLst>
              <a:ext uri="{FF2B5EF4-FFF2-40B4-BE49-F238E27FC236}">
                <a16:creationId xmlns:a16="http://schemas.microsoft.com/office/drawing/2014/main" id="{659C597E-4451-495A-8245-1BC792C29F18}"/>
              </a:ext>
            </a:extLst>
          </p:cNvPr>
          <p:cNvSpPr txBox="1">
            <a:spLocks noGrp="1"/>
          </p:cNvSpPr>
          <p:nvPr>
            <p:ph type="subTitle" idx="1"/>
          </p:nvPr>
        </p:nvSpPr>
        <p:spPr>
          <a:xfrm>
            <a:off x="1766655" y="4844371"/>
            <a:ext cx="2237173" cy="1342419"/>
          </a:xfrm>
          <a:prstGeom prst="rect">
            <a:avLst/>
          </a:prstGeom>
          <a:noFill/>
          <a:ln w="28575">
            <a:solidFill>
              <a:schemeClr val="tx1"/>
            </a:solidFill>
          </a:ln>
        </p:spPr>
        <p:txBody>
          <a:bodyPr wrap="square" rtlCol="0">
            <a:spAutoFit/>
          </a:bodyPr>
          <a:lstStyle/>
          <a:p>
            <a:pPr algn="l"/>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Event Type    Description</a:t>
            </a:r>
            <a:r>
              <a:rPr lang="en-US" sz="900" dirty="0">
                <a:solidFill>
                  <a:srgbClr val="696969"/>
                </a:solidFill>
                <a:latin typeface="Courier New" panose="02070309020205020404" pitchFamily="49" charset="0"/>
              </a:rPr>
              <a:t> </a:t>
            </a:r>
          </a:p>
          <a:p>
            <a:pPr algn="l"/>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1      Customer Arrives </a:t>
            </a:r>
            <a:br>
              <a:rPr lang="en-US" sz="900" dirty="0">
                <a:solidFill>
                  <a:srgbClr val="E65D00"/>
                </a:solidFill>
                <a:latin typeface="Courier New" panose="02070309020205020404" pitchFamily="49" charset="0"/>
              </a:rPr>
            </a:br>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2     Customer Enters line         3      Customer Enters bay 1</a:t>
            </a:r>
            <a:br>
              <a:rPr lang="en-US" sz="900" dirty="0">
                <a:solidFill>
                  <a:srgbClr val="E65D00"/>
                </a:solidFill>
                <a:latin typeface="Courier New" panose="02070309020205020404" pitchFamily="49" charset="0"/>
              </a:rPr>
            </a:br>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4     Customer Enters bay 2</a:t>
            </a:r>
            <a:br>
              <a:rPr lang="en-US" sz="900" dirty="0">
                <a:solidFill>
                  <a:srgbClr val="E65D00"/>
                </a:solidFill>
                <a:latin typeface="Courier New" panose="02070309020205020404" pitchFamily="49" charset="0"/>
              </a:rPr>
            </a:br>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5     Customer Leaves bay 1</a:t>
            </a:r>
            <a:br>
              <a:rPr lang="en-US" sz="900" dirty="0">
                <a:solidFill>
                  <a:srgbClr val="E65D00"/>
                </a:solidFill>
                <a:latin typeface="Courier New" panose="02070309020205020404" pitchFamily="49" charset="0"/>
              </a:rPr>
            </a:br>
            <a:r>
              <a:rPr lang="en-US" sz="900" dirty="0">
                <a:solidFill>
                  <a:srgbClr val="696969"/>
                </a:solidFill>
                <a:latin typeface="Courier New" panose="02070309020205020404" pitchFamily="49" charset="0"/>
              </a:rPr>
              <a:t> </a:t>
            </a:r>
            <a:r>
              <a:rPr lang="en-US" sz="900" dirty="0">
                <a:solidFill>
                  <a:srgbClr val="E65D00"/>
                </a:solidFill>
                <a:latin typeface="Courier New" panose="02070309020205020404" pitchFamily="49" charset="0"/>
              </a:rPr>
              <a:t>6     Customer Leaves bay 2</a:t>
            </a:r>
            <a:br>
              <a:rPr lang="en-US" sz="900" dirty="0">
                <a:solidFill>
                  <a:srgbClr val="E65D00"/>
                </a:solidFill>
                <a:latin typeface="Courier New" panose="02070309020205020404" pitchFamily="49" charset="0"/>
              </a:rPr>
            </a:br>
            <a:r>
              <a:rPr lang="en-US" sz="900" dirty="0">
                <a:solidFill>
                  <a:srgbClr val="E65D00"/>
                </a:solidFill>
                <a:latin typeface="Courier New" panose="02070309020205020404" pitchFamily="49" charset="0"/>
              </a:rPr>
              <a:t>7 Customer balks &amp;leaves line</a:t>
            </a:r>
            <a:br>
              <a:rPr lang="en-US" sz="900" dirty="0">
                <a:solidFill>
                  <a:srgbClr val="E65D00"/>
                </a:solidFill>
                <a:latin typeface="Courier New" panose="02070309020205020404" pitchFamily="49" charset="0"/>
              </a:rPr>
            </a:br>
            <a:endParaRPr lang="en-US" sz="900" b="1" dirty="0"/>
          </a:p>
        </p:txBody>
      </p:sp>
      <p:sp>
        <p:nvSpPr>
          <p:cNvPr id="6" name="TextBox 5">
            <a:extLst>
              <a:ext uri="{FF2B5EF4-FFF2-40B4-BE49-F238E27FC236}">
                <a16:creationId xmlns:a16="http://schemas.microsoft.com/office/drawing/2014/main" id="{E5C1CAF1-5F77-4BE9-B688-8C5011EC1842}"/>
              </a:ext>
            </a:extLst>
          </p:cNvPr>
          <p:cNvSpPr txBox="1"/>
          <p:nvPr/>
        </p:nvSpPr>
        <p:spPr>
          <a:xfrm>
            <a:off x="1322772" y="4129090"/>
            <a:ext cx="4509856" cy="646331"/>
          </a:xfrm>
          <a:prstGeom prst="rect">
            <a:avLst/>
          </a:prstGeom>
          <a:noFill/>
        </p:spPr>
        <p:txBody>
          <a:bodyPr wrap="square" rtlCol="0">
            <a:spAutoFit/>
          </a:bodyPr>
          <a:lstStyle/>
          <a:p>
            <a:r>
              <a:rPr lang="en-US" dirty="0"/>
              <a:t>	</a:t>
            </a:r>
            <a:r>
              <a:rPr lang="en-US" b="1" dirty="0"/>
              <a:t>Event Queue</a:t>
            </a:r>
          </a:p>
          <a:p>
            <a:r>
              <a:rPr lang="en-US" b="1" dirty="0"/>
              <a:t>Data Structure </a:t>
            </a:r>
            <a:r>
              <a:rPr lang="en-US" b="1" dirty="0" err="1"/>
              <a:t>Arraylist</a:t>
            </a:r>
            <a:r>
              <a:rPr lang="en-US" b="1" dirty="0"/>
              <a:t> holding Event Objects</a:t>
            </a:r>
          </a:p>
        </p:txBody>
      </p:sp>
      <p:sp>
        <p:nvSpPr>
          <p:cNvPr id="7" name="TextBox 6">
            <a:extLst>
              <a:ext uri="{FF2B5EF4-FFF2-40B4-BE49-F238E27FC236}">
                <a16:creationId xmlns:a16="http://schemas.microsoft.com/office/drawing/2014/main" id="{895603C9-D601-4FB4-90C8-821236D9B640}"/>
              </a:ext>
            </a:extLst>
          </p:cNvPr>
          <p:cNvSpPr txBox="1"/>
          <p:nvPr/>
        </p:nvSpPr>
        <p:spPr>
          <a:xfrm>
            <a:off x="4350057" y="2139518"/>
            <a:ext cx="1482571" cy="369332"/>
          </a:xfrm>
          <a:prstGeom prst="rect">
            <a:avLst/>
          </a:prstGeom>
          <a:noFill/>
        </p:spPr>
        <p:txBody>
          <a:bodyPr wrap="square" rtlCol="0">
            <a:spAutoFit/>
          </a:bodyPr>
          <a:lstStyle/>
          <a:p>
            <a:r>
              <a:rPr lang="en-US" dirty="0"/>
              <a:t>Event Objects</a:t>
            </a:r>
          </a:p>
        </p:txBody>
      </p:sp>
      <p:cxnSp>
        <p:nvCxnSpPr>
          <p:cNvPr id="9" name="Straight Arrow Connector 8">
            <a:extLst>
              <a:ext uri="{FF2B5EF4-FFF2-40B4-BE49-F238E27FC236}">
                <a16:creationId xmlns:a16="http://schemas.microsoft.com/office/drawing/2014/main" id="{C46CF747-C264-4E5D-B3D4-AE7615E29F42}"/>
              </a:ext>
            </a:extLst>
          </p:cNvPr>
          <p:cNvCxnSpPr>
            <a:stCxn id="7" idx="1"/>
          </p:cNvCxnSpPr>
          <p:nvPr/>
        </p:nvCxnSpPr>
        <p:spPr>
          <a:xfrm flipH="1" flipV="1">
            <a:off x="3071674" y="2192784"/>
            <a:ext cx="1278383" cy="131400"/>
          </a:xfrm>
          <a:prstGeom prst="straightConnector1">
            <a:avLst/>
          </a:prstGeom>
          <a:ln w="444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F9B460-8EC3-40DC-B7FC-49875D59F4B2}"/>
              </a:ext>
            </a:extLst>
          </p:cNvPr>
          <p:cNvCxnSpPr>
            <a:stCxn id="7" idx="1"/>
          </p:cNvCxnSpPr>
          <p:nvPr/>
        </p:nvCxnSpPr>
        <p:spPr>
          <a:xfrm flipH="1">
            <a:off x="3045041" y="2324184"/>
            <a:ext cx="1305016" cy="64095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69D993-11BD-4FD1-A507-95B1C7CAEFBF}"/>
              </a:ext>
            </a:extLst>
          </p:cNvPr>
          <p:cNvSpPr txBox="1"/>
          <p:nvPr/>
        </p:nvSpPr>
        <p:spPr>
          <a:xfrm>
            <a:off x="1524000" y="6210994"/>
            <a:ext cx="2639627" cy="369332"/>
          </a:xfrm>
          <a:prstGeom prst="rect">
            <a:avLst/>
          </a:prstGeom>
          <a:noFill/>
        </p:spPr>
        <p:txBody>
          <a:bodyPr wrap="square" rtlCol="0">
            <a:spAutoFit/>
          </a:bodyPr>
          <a:lstStyle/>
          <a:p>
            <a:pPr algn="ctr"/>
            <a:r>
              <a:rPr lang="en-US" b="1" dirty="0"/>
              <a:t>Event Types</a:t>
            </a:r>
          </a:p>
        </p:txBody>
      </p:sp>
      <p:sp>
        <p:nvSpPr>
          <p:cNvPr id="13" name="TextBox 12">
            <a:extLst>
              <a:ext uri="{FF2B5EF4-FFF2-40B4-BE49-F238E27FC236}">
                <a16:creationId xmlns:a16="http://schemas.microsoft.com/office/drawing/2014/main" id="{D8F0AE34-DEFA-4116-BC79-5DF5D8737EB6}"/>
              </a:ext>
            </a:extLst>
          </p:cNvPr>
          <p:cNvSpPr txBox="1"/>
          <p:nvPr/>
        </p:nvSpPr>
        <p:spPr>
          <a:xfrm>
            <a:off x="5703810" y="1085412"/>
            <a:ext cx="1600200" cy="369332"/>
          </a:xfrm>
          <a:prstGeom prst="rect">
            <a:avLst/>
          </a:prstGeom>
          <a:solidFill>
            <a:schemeClr val="accent5">
              <a:lumMod val="40000"/>
              <a:lumOff val="60000"/>
            </a:schemeClr>
          </a:solidFill>
          <a:ln w="28575">
            <a:solidFill>
              <a:schemeClr val="tx1"/>
            </a:solidFill>
          </a:ln>
        </p:spPr>
        <p:txBody>
          <a:bodyPr wrap="square" rtlCol="0">
            <a:spAutoFit/>
          </a:bodyPr>
          <a:lstStyle/>
          <a:p>
            <a:pPr algn="ctr"/>
            <a:r>
              <a:rPr lang="en-US" dirty="0"/>
              <a:t>12:12</a:t>
            </a:r>
          </a:p>
        </p:txBody>
      </p:sp>
      <p:sp>
        <p:nvSpPr>
          <p:cNvPr id="14" name="TextBox 13">
            <a:extLst>
              <a:ext uri="{FF2B5EF4-FFF2-40B4-BE49-F238E27FC236}">
                <a16:creationId xmlns:a16="http://schemas.microsoft.com/office/drawing/2014/main" id="{2A4B007D-8B15-4CAE-92AA-D1501395D97C}"/>
              </a:ext>
            </a:extLst>
          </p:cNvPr>
          <p:cNvSpPr txBox="1"/>
          <p:nvPr/>
        </p:nvSpPr>
        <p:spPr>
          <a:xfrm>
            <a:off x="5703810" y="1476574"/>
            <a:ext cx="1482571" cy="923330"/>
          </a:xfrm>
          <a:prstGeom prst="rect">
            <a:avLst/>
          </a:prstGeom>
          <a:noFill/>
        </p:spPr>
        <p:txBody>
          <a:bodyPr wrap="square" rtlCol="0">
            <a:spAutoFit/>
          </a:bodyPr>
          <a:lstStyle/>
          <a:p>
            <a:pPr algn="ctr"/>
            <a:r>
              <a:rPr lang="en-US" b="1" dirty="0"/>
              <a:t>BIG TIME </a:t>
            </a:r>
          </a:p>
          <a:p>
            <a:pPr algn="ctr"/>
            <a:r>
              <a:rPr lang="en-US" dirty="0"/>
              <a:t>Clock Holding Current Time</a:t>
            </a:r>
          </a:p>
        </p:txBody>
      </p:sp>
      <p:sp>
        <p:nvSpPr>
          <p:cNvPr id="16" name="TextBox 15">
            <a:extLst>
              <a:ext uri="{FF2B5EF4-FFF2-40B4-BE49-F238E27FC236}">
                <a16:creationId xmlns:a16="http://schemas.microsoft.com/office/drawing/2014/main" id="{AA425147-4D49-455B-9E11-A15CBF12EED2}"/>
              </a:ext>
            </a:extLst>
          </p:cNvPr>
          <p:cNvSpPr txBox="1"/>
          <p:nvPr/>
        </p:nvSpPr>
        <p:spPr>
          <a:xfrm>
            <a:off x="6096000" y="2965142"/>
            <a:ext cx="3378505" cy="3416320"/>
          </a:xfrm>
          <a:prstGeom prst="rect">
            <a:avLst/>
          </a:prstGeom>
          <a:solidFill>
            <a:schemeClr val="accent4"/>
          </a:solidFill>
          <a:ln w="28575">
            <a:solidFill>
              <a:schemeClr val="tx1"/>
            </a:solidFill>
          </a:ln>
        </p:spPr>
        <p:txBody>
          <a:bodyPr wrap="square" rtlCol="0">
            <a:spAutoFit/>
          </a:bodyPr>
          <a:lstStyle/>
          <a:p>
            <a:r>
              <a:rPr lang="en-US" dirty="0"/>
              <a:t>Switch(event no)</a:t>
            </a:r>
          </a:p>
          <a:p>
            <a:r>
              <a:rPr lang="en-US" dirty="0"/>
              <a:t>   1:  Customer arrive </a:t>
            </a:r>
          </a:p>
          <a:p>
            <a:r>
              <a:rPr lang="en-US" dirty="0"/>
              <a:t>      generate next arrive event and place on queue</a:t>
            </a:r>
          </a:p>
          <a:p>
            <a:r>
              <a:rPr lang="en-US" dirty="0"/>
              <a:t>     break; </a:t>
            </a:r>
            <a:endParaRPr lang="en-US" dirty="0">
              <a:ln w="0"/>
              <a:solidFill>
                <a:schemeClr val="accent1"/>
              </a:solidFill>
              <a:effectLst>
                <a:outerShdw blurRad="38100" dist="25400" dir="5400000" algn="ctr" rotWithShape="0">
                  <a:srgbClr val="6E747A">
                    <a:alpha val="43000"/>
                  </a:srgbClr>
                </a:outerShdw>
              </a:effectLst>
            </a:endParaRPr>
          </a:p>
          <a:p>
            <a:r>
              <a:rPr lang="en-US" dirty="0"/>
              <a:t>   2: Update number in line</a:t>
            </a:r>
          </a:p>
          <a:p>
            <a:r>
              <a:rPr lang="en-US" dirty="0"/>
              <a:t>        break;</a:t>
            </a:r>
          </a:p>
          <a:p>
            <a:r>
              <a:rPr lang="en-US" dirty="0"/>
              <a:t>   3: Place Customer in bay 1</a:t>
            </a:r>
          </a:p>
          <a:p>
            <a:r>
              <a:rPr lang="en-US" dirty="0"/>
              <a:t>       generate departure event for    bay 1 customer  </a:t>
            </a:r>
          </a:p>
          <a:p>
            <a:r>
              <a:rPr lang="en-US" dirty="0"/>
              <a:t>        break;</a:t>
            </a:r>
          </a:p>
          <a:p>
            <a:endParaRPr lang="en-US" dirty="0"/>
          </a:p>
        </p:txBody>
      </p:sp>
      <p:sp>
        <p:nvSpPr>
          <p:cNvPr id="17" name="TextBox 16">
            <a:extLst>
              <a:ext uri="{FF2B5EF4-FFF2-40B4-BE49-F238E27FC236}">
                <a16:creationId xmlns:a16="http://schemas.microsoft.com/office/drawing/2014/main" id="{F60516A5-D4E6-4815-9A55-DAD0F47520AE}"/>
              </a:ext>
            </a:extLst>
          </p:cNvPr>
          <p:cNvSpPr txBox="1"/>
          <p:nvPr/>
        </p:nvSpPr>
        <p:spPr>
          <a:xfrm>
            <a:off x="6274385" y="2394784"/>
            <a:ext cx="2701864" cy="369332"/>
          </a:xfrm>
          <a:prstGeom prst="rect">
            <a:avLst/>
          </a:prstGeom>
          <a:noFill/>
        </p:spPr>
        <p:txBody>
          <a:bodyPr wrap="square" rtlCol="0">
            <a:spAutoFit/>
          </a:bodyPr>
          <a:lstStyle/>
          <a:p>
            <a:pPr algn="ctr"/>
            <a:r>
              <a:rPr lang="en-US" b="1" dirty="0"/>
              <a:t>Event Processor</a:t>
            </a:r>
          </a:p>
        </p:txBody>
      </p:sp>
      <p:cxnSp>
        <p:nvCxnSpPr>
          <p:cNvPr id="19" name="Straight Arrow Connector 18">
            <a:extLst>
              <a:ext uri="{FF2B5EF4-FFF2-40B4-BE49-F238E27FC236}">
                <a16:creationId xmlns:a16="http://schemas.microsoft.com/office/drawing/2014/main" id="{5EEEC134-2288-4B04-AC5E-E568F0CE6C8D}"/>
              </a:ext>
            </a:extLst>
          </p:cNvPr>
          <p:cNvCxnSpPr/>
          <p:nvPr/>
        </p:nvCxnSpPr>
        <p:spPr>
          <a:xfrm flipH="1" flipV="1">
            <a:off x="3171825" y="3676650"/>
            <a:ext cx="2924175" cy="2332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2E86AE-7CD0-40FA-8B15-5F573601241C}"/>
              </a:ext>
            </a:extLst>
          </p:cNvPr>
          <p:cNvSpPr txBox="1"/>
          <p:nvPr/>
        </p:nvSpPr>
        <p:spPr>
          <a:xfrm>
            <a:off x="4236591" y="3514725"/>
            <a:ext cx="1716534" cy="646331"/>
          </a:xfrm>
          <a:prstGeom prst="rect">
            <a:avLst/>
          </a:prstGeom>
          <a:noFill/>
        </p:spPr>
        <p:txBody>
          <a:bodyPr wrap="square" rtlCol="0">
            <a:spAutoFit/>
          </a:bodyPr>
          <a:lstStyle/>
          <a:p>
            <a:r>
              <a:rPr lang="en-US" dirty="0"/>
              <a:t>Puts New Event on Queue</a:t>
            </a:r>
          </a:p>
        </p:txBody>
      </p:sp>
      <p:sp>
        <p:nvSpPr>
          <p:cNvPr id="22" name="TextBox 21">
            <a:extLst>
              <a:ext uri="{FF2B5EF4-FFF2-40B4-BE49-F238E27FC236}">
                <a16:creationId xmlns:a16="http://schemas.microsoft.com/office/drawing/2014/main" id="{EA4BEEBE-08BC-4E96-82A6-887AA238571C}"/>
              </a:ext>
            </a:extLst>
          </p:cNvPr>
          <p:cNvSpPr txBox="1"/>
          <p:nvPr/>
        </p:nvSpPr>
        <p:spPr>
          <a:xfrm>
            <a:off x="276225" y="1333500"/>
            <a:ext cx="1490430" cy="1200329"/>
          </a:xfrm>
          <a:prstGeom prst="rect">
            <a:avLst/>
          </a:prstGeom>
          <a:solidFill>
            <a:srgbClr val="FFC000"/>
          </a:solidFill>
          <a:ln w="28575">
            <a:solidFill>
              <a:schemeClr val="tx1"/>
            </a:solidFill>
          </a:ln>
        </p:spPr>
        <p:txBody>
          <a:bodyPr wrap="square" rtlCol="0">
            <a:spAutoFit/>
          </a:bodyPr>
          <a:lstStyle/>
          <a:p>
            <a:r>
              <a:rPr lang="en-US" dirty="0"/>
              <a:t>Queue </a:t>
            </a:r>
            <a:r>
              <a:rPr lang="en-US" dirty="0" err="1"/>
              <a:t>Maintance</a:t>
            </a:r>
            <a:endParaRPr lang="en-US" dirty="0"/>
          </a:p>
          <a:p>
            <a:r>
              <a:rPr lang="en-US" dirty="0"/>
              <a:t>1. Time Sorts</a:t>
            </a:r>
          </a:p>
          <a:p>
            <a:r>
              <a:rPr lang="en-US" dirty="0"/>
              <a:t>2. Eve Delete</a:t>
            </a:r>
          </a:p>
        </p:txBody>
      </p:sp>
      <p:sp>
        <p:nvSpPr>
          <p:cNvPr id="23" name="TextBox 22">
            <a:extLst>
              <a:ext uri="{FF2B5EF4-FFF2-40B4-BE49-F238E27FC236}">
                <a16:creationId xmlns:a16="http://schemas.microsoft.com/office/drawing/2014/main" id="{32844072-A4E2-41A4-99F7-238DAEC79D1D}"/>
              </a:ext>
            </a:extLst>
          </p:cNvPr>
          <p:cNvSpPr txBox="1"/>
          <p:nvPr/>
        </p:nvSpPr>
        <p:spPr>
          <a:xfrm>
            <a:off x="8848725" y="1002028"/>
            <a:ext cx="2237173" cy="1200329"/>
          </a:xfrm>
          <a:prstGeom prst="rect">
            <a:avLst/>
          </a:prstGeom>
          <a:noFill/>
        </p:spPr>
        <p:txBody>
          <a:bodyPr wrap="square" rtlCol="0">
            <a:spAutoFit/>
          </a:bodyPr>
          <a:lstStyle/>
          <a:p>
            <a:r>
              <a:rPr lang="en-US" dirty="0"/>
              <a:t>            </a:t>
            </a:r>
            <a:r>
              <a:rPr lang="en-US" b="1" u="sng" dirty="0">
                <a:effectLst>
                  <a:outerShdw blurRad="38100" dist="38100" dir="2700000" algn="tl">
                    <a:srgbClr val="000000">
                      <a:alpha val="43137"/>
                    </a:srgbClr>
                  </a:outerShdw>
                </a:effectLst>
              </a:rPr>
              <a:t>Legend </a:t>
            </a:r>
          </a:p>
          <a:p>
            <a:r>
              <a:rPr lang="en-US" dirty="0"/>
              <a:t>Data Structure</a:t>
            </a:r>
          </a:p>
          <a:p>
            <a:r>
              <a:rPr lang="en-US" dirty="0"/>
              <a:t>Functions </a:t>
            </a:r>
          </a:p>
          <a:p>
            <a:endParaRPr lang="en-US" dirty="0"/>
          </a:p>
        </p:txBody>
      </p:sp>
      <p:sp>
        <p:nvSpPr>
          <p:cNvPr id="26" name="Rectangle 25">
            <a:extLst>
              <a:ext uri="{FF2B5EF4-FFF2-40B4-BE49-F238E27FC236}">
                <a16:creationId xmlns:a16="http://schemas.microsoft.com/office/drawing/2014/main" id="{47C735AA-2A75-4E1F-A4E7-AD198DBEB9CB}"/>
              </a:ext>
            </a:extLst>
          </p:cNvPr>
          <p:cNvSpPr/>
          <p:nvPr/>
        </p:nvSpPr>
        <p:spPr>
          <a:xfrm>
            <a:off x="10515600" y="1333500"/>
            <a:ext cx="676275" cy="2100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5D1A47-537D-4B9F-8F65-0530F772B5A7}"/>
              </a:ext>
            </a:extLst>
          </p:cNvPr>
          <p:cNvSpPr/>
          <p:nvPr/>
        </p:nvSpPr>
        <p:spPr>
          <a:xfrm>
            <a:off x="10523923" y="1609859"/>
            <a:ext cx="676275" cy="21006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198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3600" dirty="0"/>
              <a:t>A Simple Waiting Line Situation to Model</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424256"/>
          </a:xfrm>
        </p:spPr>
        <p:txBody>
          <a:bodyPr/>
          <a:lstStyle/>
          <a:p>
            <a:pPr marL="342900" indent="-342900" algn="l">
              <a:buFont typeface="Arial" panose="020B0604020202020204" pitchFamily="34" charset="0"/>
              <a:buChar char="•"/>
            </a:pPr>
            <a:r>
              <a:rPr lang="en-US" dirty="0"/>
              <a:t>For the next couple of weeks we are going to study Time Step Simulations.  </a:t>
            </a:r>
          </a:p>
        </p:txBody>
      </p:sp>
      <p:grpSp>
        <p:nvGrpSpPr>
          <p:cNvPr id="4" name="Group 3">
            <a:extLst>
              <a:ext uri="{FF2B5EF4-FFF2-40B4-BE49-F238E27FC236}">
                <a16:creationId xmlns:a16="http://schemas.microsoft.com/office/drawing/2014/main" id="{7B88EF86-CD56-4A53-BA46-F6B194EB1F35}"/>
              </a:ext>
            </a:extLst>
          </p:cNvPr>
          <p:cNvGrpSpPr/>
          <p:nvPr/>
        </p:nvGrpSpPr>
        <p:grpSpPr>
          <a:xfrm>
            <a:off x="5477876" y="2361047"/>
            <a:ext cx="314942" cy="497772"/>
            <a:chOff x="5739064" y="2449614"/>
            <a:chExt cx="712043" cy="1553279"/>
          </a:xfrm>
        </p:grpSpPr>
        <p:sp>
          <p:nvSpPr>
            <p:cNvPr id="5" name="Oval 4">
              <a:extLst>
                <a:ext uri="{FF2B5EF4-FFF2-40B4-BE49-F238E27FC236}">
                  <a16:creationId xmlns:a16="http://schemas.microsoft.com/office/drawing/2014/main" id="{29388C86-5A33-49F8-A922-B9B6CD61D8D8}"/>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299FA-15A9-4B40-9AFC-9A2FFA93A860}"/>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C3CDBF81-9B5B-4556-BDDC-FA06DD5EBEF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7D38A5-427C-4BBA-8182-4048640D765C}"/>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5E21A7-C925-493A-AD29-9B57C8D9CF69}"/>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F20C271-B46B-43A8-A3D9-1C6A2513944C}"/>
              </a:ext>
            </a:extLst>
          </p:cNvPr>
          <p:cNvGrpSpPr/>
          <p:nvPr/>
        </p:nvGrpSpPr>
        <p:grpSpPr>
          <a:xfrm>
            <a:off x="6320594" y="1477603"/>
            <a:ext cx="314942" cy="497772"/>
            <a:chOff x="5739064" y="2449614"/>
            <a:chExt cx="712043" cy="1553279"/>
          </a:xfrm>
        </p:grpSpPr>
        <p:sp>
          <p:nvSpPr>
            <p:cNvPr id="11" name="Oval 10">
              <a:extLst>
                <a:ext uri="{FF2B5EF4-FFF2-40B4-BE49-F238E27FC236}">
                  <a16:creationId xmlns:a16="http://schemas.microsoft.com/office/drawing/2014/main" id="{286B73AF-202C-4F53-A10E-AE77CB783CCF}"/>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C7211A2-AE50-45E6-926B-D7546A8D51F2}"/>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CBF336F0-6277-4C1D-9929-EC8D724CA22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6A467-4596-4196-B9A5-D5B8FB21ADB8}"/>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88E408-8E45-47A6-9DD2-DF88412F1330}"/>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6EDC7BE-FC3C-49ED-AED2-AD68732D5EE7}"/>
              </a:ext>
            </a:extLst>
          </p:cNvPr>
          <p:cNvGrpSpPr/>
          <p:nvPr/>
        </p:nvGrpSpPr>
        <p:grpSpPr>
          <a:xfrm>
            <a:off x="8730978" y="1483904"/>
            <a:ext cx="314942" cy="497772"/>
            <a:chOff x="5739064" y="2449614"/>
            <a:chExt cx="712043" cy="1553279"/>
          </a:xfrm>
        </p:grpSpPr>
        <p:sp>
          <p:nvSpPr>
            <p:cNvPr id="17" name="Oval 16">
              <a:extLst>
                <a:ext uri="{FF2B5EF4-FFF2-40B4-BE49-F238E27FC236}">
                  <a16:creationId xmlns:a16="http://schemas.microsoft.com/office/drawing/2014/main" id="{F056F010-697F-4FAA-B533-2B2DA4FA3DC1}"/>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D97AEAC-3242-4052-93FC-EF7B5F2EEC75}"/>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C00ABEE4-E318-4B1A-A965-BA188D75BE0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48BF4-E199-4908-B601-1DC82973C8C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38F8E4-B27B-4E52-A88E-E54112F4401F}"/>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9113B58-0645-4AC1-A294-BB01E3D6EB0C}"/>
              </a:ext>
            </a:extLst>
          </p:cNvPr>
          <p:cNvGrpSpPr/>
          <p:nvPr/>
        </p:nvGrpSpPr>
        <p:grpSpPr>
          <a:xfrm>
            <a:off x="4342054" y="4788482"/>
            <a:ext cx="314942" cy="494066"/>
            <a:chOff x="5739064" y="2449614"/>
            <a:chExt cx="712043" cy="1553279"/>
          </a:xfrm>
        </p:grpSpPr>
        <p:sp>
          <p:nvSpPr>
            <p:cNvPr id="23" name="Oval 22">
              <a:extLst>
                <a:ext uri="{FF2B5EF4-FFF2-40B4-BE49-F238E27FC236}">
                  <a16:creationId xmlns:a16="http://schemas.microsoft.com/office/drawing/2014/main" id="{DAC8FD06-09B8-4EE3-89A5-8D2CF1AED5F6}"/>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6435CE3-0BAD-4872-8561-76CADFF21E3E}"/>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A8826061-5EB6-46EF-9ED5-2528F4B3BED3}"/>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3DB3CA-44DF-4814-8EFB-0341FEABCFE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6932D7-73D2-4F07-9FC0-31C2A9BC7206}"/>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CB80AE3B-D41A-481A-A518-FC6B3852956A}"/>
              </a:ext>
            </a:extLst>
          </p:cNvPr>
          <p:cNvGrpSpPr/>
          <p:nvPr/>
        </p:nvGrpSpPr>
        <p:grpSpPr>
          <a:xfrm>
            <a:off x="5514005" y="3719076"/>
            <a:ext cx="314942" cy="497772"/>
            <a:chOff x="5739064" y="2449614"/>
            <a:chExt cx="712043" cy="1553279"/>
          </a:xfrm>
        </p:grpSpPr>
        <p:sp>
          <p:nvSpPr>
            <p:cNvPr id="29" name="Oval 28">
              <a:extLst>
                <a:ext uri="{FF2B5EF4-FFF2-40B4-BE49-F238E27FC236}">
                  <a16:creationId xmlns:a16="http://schemas.microsoft.com/office/drawing/2014/main" id="{440CC5BF-8ABB-418A-AE23-B8865F99ECF5}"/>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9713C15-B2CB-44E6-B6C8-29A13A5A0F5A}"/>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33D167A7-0ED4-4B10-9DE8-A00F77AA9B82}"/>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77800A-3BD9-4BAA-BE0E-CCA73E9D1276}"/>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CD300A-017A-47F2-83B1-F6C76A600D27}"/>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284CC49-B3E0-43DA-A8C7-BF6429E9A2FE}"/>
              </a:ext>
            </a:extLst>
          </p:cNvPr>
          <p:cNvGrpSpPr/>
          <p:nvPr/>
        </p:nvGrpSpPr>
        <p:grpSpPr>
          <a:xfrm>
            <a:off x="5504773" y="3040599"/>
            <a:ext cx="314942" cy="497772"/>
            <a:chOff x="5739064" y="2449614"/>
            <a:chExt cx="712043" cy="1553279"/>
          </a:xfrm>
        </p:grpSpPr>
        <p:sp>
          <p:nvSpPr>
            <p:cNvPr id="35" name="Oval 34">
              <a:extLst>
                <a:ext uri="{FF2B5EF4-FFF2-40B4-BE49-F238E27FC236}">
                  <a16:creationId xmlns:a16="http://schemas.microsoft.com/office/drawing/2014/main" id="{4C47AFDE-DD7D-4EA1-92A3-0D4F2A8C268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077639E-E324-4A68-8D55-AF995654689B}"/>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CBA76B4-60BD-4E39-BC6B-6B3E0700C74F}"/>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EFF74F1-7058-4DD5-AE2F-BDBE166893EE}"/>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78A5BD-72F0-40B1-9142-05B5B2444D3E}"/>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848092FF-5340-411E-BFAA-8BDF5820F00C}"/>
              </a:ext>
            </a:extLst>
          </p:cNvPr>
          <p:cNvSpPr/>
          <p:nvPr/>
        </p:nvSpPr>
        <p:spPr>
          <a:xfrm>
            <a:off x="5086679" y="2141967"/>
            <a:ext cx="1009321" cy="22555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6350">
                <a:solidFill>
                  <a:schemeClr val="tx1"/>
                </a:solidFill>
              </a:ln>
              <a:solidFill>
                <a:schemeClr val="bg1"/>
              </a:solidFill>
            </a:endParaRPr>
          </a:p>
        </p:txBody>
      </p:sp>
      <p:sp>
        <p:nvSpPr>
          <p:cNvPr id="41" name="TextBox 40">
            <a:extLst>
              <a:ext uri="{FF2B5EF4-FFF2-40B4-BE49-F238E27FC236}">
                <a16:creationId xmlns:a16="http://schemas.microsoft.com/office/drawing/2014/main" id="{6E3C2A81-063A-45D8-B597-C76C0885FC7C}"/>
              </a:ext>
            </a:extLst>
          </p:cNvPr>
          <p:cNvSpPr txBox="1"/>
          <p:nvPr/>
        </p:nvSpPr>
        <p:spPr>
          <a:xfrm>
            <a:off x="3543166" y="2562628"/>
            <a:ext cx="2081690" cy="369332"/>
          </a:xfrm>
          <a:prstGeom prst="rect">
            <a:avLst/>
          </a:prstGeom>
          <a:noFill/>
        </p:spPr>
        <p:txBody>
          <a:bodyPr wrap="square" rtlCol="0">
            <a:spAutoFit/>
          </a:bodyPr>
          <a:lstStyle/>
          <a:p>
            <a:r>
              <a:rPr lang="en-US" dirty="0"/>
              <a:t>Waiting Line </a:t>
            </a:r>
          </a:p>
        </p:txBody>
      </p:sp>
      <p:cxnSp>
        <p:nvCxnSpPr>
          <p:cNvPr id="51" name="Straight Arrow Connector 50">
            <a:extLst>
              <a:ext uri="{FF2B5EF4-FFF2-40B4-BE49-F238E27FC236}">
                <a16:creationId xmlns:a16="http://schemas.microsoft.com/office/drawing/2014/main" id="{B760EF66-957F-4CB3-A903-D958DEBCC4E8}"/>
              </a:ext>
            </a:extLst>
          </p:cNvPr>
          <p:cNvCxnSpPr>
            <a:cxnSpLocks/>
          </p:cNvCxnSpPr>
          <p:nvPr/>
        </p:nvCxnSpPr>
        <p:spPr>
          <a:xfrm flipV="1">
            <a:off x="4848940" y="2760369"/>
            <a:ext cx="237739" cy="375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F622C6-CEFF-4384-96B0-799E8DA96E88}"/>
              </a:ext>
            </a:extLst>
          </p:cNvPr>
          <p:cNvSpPr txBox="1"/>
          <p:nvPr/>
        </p:nvSpPr>
        <p:spPr>
          <a:xfrm>
            <a:off x="6347580" y="2041407"/>
            <a:ext cx="3089714" cy="369332"/>
          </a:xfrm>
          <a:prstGeom prst="rect">
            <a:avLst/>
          </a:prstGeom>
          <a:noFill/>
        </p:spPr>
        <p:txBody>
          <a:bodyPr wrap="square" rtlCol="0">
            <a:spAutoFit/>
          </a:bodyPr>
          <a:lstStyle/>
          <a:p>
            <a:r>
              <a:rPr lang="en-US" dirty="0"/>
              <a:t>Customers Arriving At System</a:t>
            </a:r>
          </a:p>
        </p:txBody>
      </p:sp>
      <p:sp>
        <p:nvSpPr>
          <p:cNvPr id="53" name="TextBox 52">
            <a:extLst>
              <a:ext uri="{FF2B5EF4-FFF2-40B4-BE49-F238E27FC236}">
                <a16:creationId xmlns:a16="http://schemas.microsoft.com/office/drawing/2014/main" id="{0E224406-0350-497D-B05E-714567DE928A}"/>
              </a:ext>
            </a:extLst>
          </p:cNvPr>
          <p:cNvSpPr txBox="1"/>
          <p:nvPr/>
        </p:nvSpPr>
        <p:spPr>
          <a:xfrm>
            <a:off x="7356031" y="1515115"/>
            <a:ext cx="74474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Time</a:t>
            </a:r>
          </a:p>
        </p:txBody>
      </p:sp>
      <p:cxnSp>
        <p:nvCxnSpPr>
          <p:cNvPr id="55" name="Straight Arrow Connector 54">
            <a:extLst>
              <a:ext uri="{FF2B5EF4-FFF2-40B4-BE49-F238E27FC236}">
                <a16:creationId xmlns:a16="http://schemas.microsoft.com/office/drawing/2014/main" id="{32FE63D0-377A-4754-AA69-A63227ED8A51}"/>
              </a:ext>
            </a:extLst>
          </p:cNvPr>
          <p:cNvCxnSpPr/>
          <p:nvPr/>
        </p:nvCxnSpPr>
        <p:spPr>
          <a:xfrm>
            <a:off x="7945515" y="1682641"/>
            <a:ext cx="6527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2F44DCE-F39C-4973-854A-EEB5B872C25C}"/>
              </a:ext>
            </a:extLst>
          </p:cNvPr>
          <p:cNvCxnSpPr/>
          <p:nvPr/>
        </p:nvCxnSpPr>
        <p:spPr>
          <a:xfrm>
            <a:off x="2432482" y="43500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543BFA8-9D7B-4C58-B1FB-DA2DE6CC01F7}"/>
              </a:ext>
            </a:extLst>
          </p:cNvPr>
          <p:cNvCxnSpPr/>
          <p:nvPr/>
        </p:nvCxnSpPr>
        <p:spPr>
          <a:xfrm flipH="1" flipV="1">
            <a:off x="6725803" y="1724332"/>
            <a:ext cx="491749" cy="74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5DD1D5C-4529-4F7E-B6D5-C442D0E6C7C4}"/>
              </a:ext>
            </a:extLst>
          </p:cNvPr>
          <p:cNvCxnSpPr/>
          <p:nvPr/>
        </p:nvCxnSpPr>
        <p:spPr>
          <a:xfrm>
            <a:off x="4096744" y="490485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AABC60-EC2D-4975-9CF8-9D8FA319FAA4}"/>
              </a:ext>
            </a:extLst>
          </p:cNvPr>
          <p:cNvCxnSpPr>
            <a:cxnSpLocks/>
          </p:cNvCxnSpPr>
          <p:nvPr/>
        </p:nvCxnSpPr>
        <p:spPr>
          <a:xfrm flipH="1">
            <a:off x="4062631" y="5404824"/>
            <a:ext cx="10105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0006E1-1D6C-4D4C-BDE8-70A1ACE8ED89}"/>
              </a:ext>
            </a:extLst>
          </p:cNvPr>
          <p:cNvCxnSpPr/>
          <p:nvPr/>
        </p:nvCxnSpPr>
        <p:spPr>
          <a:xfrm>
            <a:off x="5035076" y="487617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4F4A4EB-33CB-41C2-9AF2-DBCC4E918EC4}"/>
              </a:ext>
            </a:extLst>
          </p:cNvPr>
          <p:cNvSpPr txBox="1"/>
          <p:nvPr/>
        </p:nvSpPr>
        <p:spPr>
          <a:xfrm>
            <a:off x="2000114" y="4878490"/>
            <a:ext cx="1664371" cy="646331"/>
          </a:xfrm>
          <a:prstGeom prst="rect">
            <a:avLst/>
          </a:prstGeom>
          <a:noFill/>
        </p:spPr>
        <p:txBody>
          <a:bodyPr wrap="square" rtlCol="0">
            <a:spAutoFit/>
          </a:bodyPr>
          <a:lstStyle/>
          <a:p>
            <a:r>
              <a:rPr lang="en-US" dirty="0"/>
              <a:t>Customer in Service Facility</a:t>
            </a:r>
          </a:p>
        </p:txBody>
      </p:sp>
      <p:cxnSp>
        <p:nvCxnSpPr>
          <p:cNvPr id="68" name="Straight Arrow Connector 67">
            <a:extLst>
              <a:ext uri="{FF2B5EF4-FFF2-40B4-BE49-F238E27FC236}">
                <a16:creationId xmlns:a16="http://schemas.microsoft.com/office/drawing/2014/main" id="{03472E20-AC1E-47A2-B490-649BD99F1B8D}"/>
              </a:ext>
            </a:extLst>
          </p:cNvPr>
          <p:cNvCxnSpPr/>
          <p:nvPr/>
        </p:nvCxnSpPr>
        <p:spPr>
          <a:xfrm>
            <a:off x="3448058" y="5160271"/>
            <a:ext cx="6192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DC92EDEA-9BE4-424C-9857-A0B5446EDC14}"/>
              </a:ext>
            </a:extLst>
          </p:cNvPr>
          <p:cNvGrpSpPr/>
          <p:nvPr/>
        </p:nvGrpSpPr>
        <p:grpSpPr>
          <a:xfrm>
            <a:off x="5747099" y="5657344"/>
            <a:ext cx="314942" cy="497772"/>
            <a:chOff x="5739064" y="2449614"/>
            <a:chExt cx="712043" cy="1553279"/>
          </a:xfrm>
        </p:grpSpPr>
        <p:sp>
          <p:nvSpPr>
            <p:cNvPr id="76" name="Oval 75">
              <a:extLst>
                <a:ext uri="{FF2B5EF4-FFF2-40B4-BE49-F238E27FC236}">
                  <a16:creationId xmlns:a16="http://schemas.microsoft.com/office/drawing/2014/main" id="{56E0CB95-3079-4ED0-B084-29F529A09294}"/>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47A9718-659B-4B56-BB42-D9EDE2F9475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F1A11B64-8D7C-4EB0-8E9F-798295CD5D07}"/>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9446E74-D72A-4A18-8E5F-581B5330643D}"/>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EBAF073-9658-4D99-9E45-FF98992F9ABD}"/>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6002D5F7-ACA7-4578-B7DB-7A747F2D6169}"/>
              </a:ext>
            </a:extLst>
          </p:cNvPr>
          <p:cNvSpPr txBox="1"/>
          <p:nvPr/>
        </p:nvSpPr>
        <p:spPr>
          <a:xfrm>
            <a:off x="4567916" y="6142618"/>
            <a:ext cx="3532855" cy="369332"/>
          </a:xfrm>
          <a:prstGeom prst="rect">
            <a:avLst/>
          </a:prstGeom>
          <a:noFill/>
        </p:spPr>
        <p:txBody>
          <a:bodyPr wrap="square" rtlCol="0">
            <a:spAutoFit/>
          </a:bodyPr>
          <a:lstStyle/>
          <a:p>
            <a:r>
              <a:rPr lang="en-US" dirty="0"/>
              <a:t>Customer Departing System</a:t>
            </a:r>
          </a:p>
        </p:txBody>
      </p:sp>
      <p:sp>
        <p:nvSpPr>
          <p:cNvPr id="83" name="TextBox 82">
            <a:extLst>
              <a:ext uri="{FF2B5EF4-FFF2-40B4-BE49-F238E27FC236}">
                <a16:creationId xmlns:a16="http://schemas.microsoft.com/office/drawing/2014/main" id="{A7DF2B84-10A2-4466-AFEA-CCD8FB1171D3}"/>
              </a:ext>
            </a:extLst>
          </p:cNvPr>
          <p:cNvSpPr txBox="1"/>
          <p:nvPr/>
        </p:nvSpPr>
        <p:spPr>
          <a:xfrm>
            <a:off x="288376" y="1642476"/>
            <a:ext cx="4353654" cy="923330"/>
          </a:xfrm>
          <a:prstGeom prst="rect">
            <a:avLst/>
          </a:prstGeom>
          <a:noFill/>
          <a:ln w="38100">
            <a:solidFill>
              <a:schemeClr val="tx1"/>
            </a:solidFill>
          </a:ln>
        </p:spPr>
        <p:txBody>
          <a:bodyPr wrap="square" rtlCol="0">
            <a:spAutoFit/>
          </a:bodyPr>
          <a:lstStyle/>
          <a:p>
            <a:r>
              <a:rPr lang="en-US" u="sng" dirty="0"/>
              <a:t>Definitions of Time Variables for System</a:t>
            </a:r>
          </a:p>
          <a:p>
            <a:r>
              <a:rPr lang="en-US" dirty="0">
                <a:highlight>
                  <a:srgbClr val="FFFF00"/>
                </a:highlight>
              </a:rPr>
              <a:t>Average Time Between Customer  Arrivals</a:t>
            </a:r>
          </a:p>
          <a:p>
            <a:r>
              <a:rPr lang="en-US" dirty="0">
                <a:highlight>
                  <a:srgbClr val="FFFF00"/>
                </a:highlight>
              </a:rPr>
              <a:t>Average Service Time</a:t>
            </a:r>
          </a:p>
        </p:txBody>
      </p:sp>
      <p:sp>
        <p:nvSpPr>
          <p:cNvPr id="84" name="TextBox 83">
            <a:extLst>
              <a:ext uri="{FF2B5EF4-FFF2-40B4-BE49-F238E27FC236}">
                <a16:creationId xmlns:a16="http://schemas.microsoft.com/office/drawing/2014/main" id="{7593FAAF-5DD1-47DA-86EA-95F802EFFEA0}"/>
              </a:ext>
            </a:extLst>
          </p:cNvPr>
          <p:cNvSpPr txBox="1"/>
          <p:nvPr/>
        </p:nvSpPr>
        <p:spPr>
          <a:xfrm>
            <a:off x="6683312" y="2589759"/>
            <a:ext cx="3197536" cy="2031325"/>
          </a:xfrm>
          <a:prstGeom prst="rect">
            <a:avLst/>
          </a:prstGeom>
          <a:noFill/>
          <a:ln w="28575">
            <a:solidFill>
              <a:schemeClr val="tx1"/>
            </a:solidFill>
          </a:ln>
        </p:spPr>
        <p:txBody>
          <a:bodyPr wrap="square" rtlCol="0">
            <a:spAutoFit/>
          </a:bodyPr>
          <a:lstStyle/>
          <a:p>
            <a:r>
              <a:rPr lang="en-US" u="sng" dirty="0"/>
              <a:t>Definitions of System State</a:t>
            </a:r>
          </a:p>
          <a:p>
            <a:r>
              <a:rPr lang="en-US" dirty="0"/>
              <a:t>Ave Num of Customers in Line</a:t>
            </a:r>
          </a:p>
          <a:p>
            <a:r>
              <a:rPr lang="en-US" dirty="0"/>
              <a:t>Ave Num of Customers in Sys</a:t>
            </a:r>
          </a:p>
          <a:p>
            <a:r>
              <a:rPr lang="en-US" dirty="0"/>
              <a:t>Ave Num of Customers Balking</a:t>
            </a:r>
          </a:p>
          <a:p>
            <a:r>
              <a:rPr lang="en-US" dirty="0"/>
              <a:t>Average Time Cust Waits In Line</a:t>
            </a:r>
          </a:p>
          <a:p>
            <a:r>
              <a:rPr lang="en-US" dirty="0"/>
              <a:t>Average Time Cust Is in System</a:t>
            </a:r>
          </a:p>
          <a:p>
            <a:endParaRPr lang="en-US" dirty="0"/>
          </a:p>
        </p:txBody>
      </p:sp>
      <p:grpSp>
        <p:nvGrpSpPr>
          <p:cNvPr id="85" name="Group 84">
            <a:extLst>
              <a:ext uri="{FF2B5EF4-FFF2-40B4-BE49-F238E27FC236}">
                <a16:creationId xmlns:a16="http://schemas.microsoft.com/office/drawing/2014/main" id="{49DFFCB1-62EC-486D-A860-E883520EA833}"/>
              </a:ext>
            </a:extLst>
          </p:cNvPr>
          <p:cNvGrpSpPr/>
          <p:nvPr/>
        </p:nvGrpSpPr>
        <p:grpSpPr>
          <a:xfrm>
            <a:off x="3885164" y="3349207"/>
            <a:ext cx="369397" cy="625554"/>
            <a:chOff x="5739064" y="2449614"/>
            <a:chExt cx="712043" cy="1553279"/>
          </a:xfrm>
        </p:grpSpPr>
        <p:sp>
          <p:nvSpPr>
            <p:cNvPr id="86" name="Oval 85">
              <a:extLst>
                <a:ext uri="{FF2B5EF4-FFF2-40B4-BE49-F238E27FC236}">
                  <a16:creationId xmlns:a16="http://schemas.microsoft.com/office/drawing/2014/main" id="{D58578C5-37E4-4E51-9168-0BBD3A411CB0}"/>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3E14913F-30C4-4E57-89F8-0A842A680A94}"/>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93567B72-E75C-41E7-BCA1-990C7B8C09C5}"/>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392FEA-F65C-4495-A719-9612B9141A13}"/>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46B89C-51FA-4C48-A6FA-40277BF8A602}"/>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0A136400-ECE2-4201-A7D3-E7D0EC7AB7D7}"/>
              </a:ext>
            </a:extLst>
          </p:cNvPr>
          <p:cNvCxnSpPr>
            <a:cxnSpLocks/>
          </p:cNvCxnSpPr>
          <p:nvPr/>
        </p:nvCxnSpPr>
        <p:spPr>
          <a:xfrm flipH="1">
            <a:off x="3471169" y="3719076"/>
            <a:ext cx="347588" cy="204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Arrow: Bent 93">
            <a:extLst>
              <a:ext uri="{FF2B5EF4-FFF2-40B4-BE49-F238E27FC236}">
                <a16:creationId xmlns:a16="http://schemas.microsoft.com/office/drawing/2014/main" id="{7B8B0EB9-AFC4-410B-921A-285BE28EF68A}"/>
              </a:ext>
            </a:extLst>
          </p:cNvPr>
          <p:cNvSpPr/>
          <p:nvPr/>
        </p:nvSpPr>
        <p:spPr>
          <a:xfrm rot="10800000">
            <a:off x="4431469" y="3534006"/>
            <a:ext cx="1237793" cy="1660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06179E35-5CB7-4140-8A21-E9B018B5D481}"/>
              </a:ext>
            </a:extLst>
          </p:cNvPr>
          <p:cNvSpPr txBox="1"/>
          <p:nvPr/>
        </p:nvSpPr>
        <p:spPr>
          <a:xfrm>
            <a:off x="3254125" y="3973665"/>
            <a:ext cx="1754544" cy="369332"/>
          </a:xfrm>
          <a:prstGeom prst="rect">
            <a:avLst/>
          </a:prstGeom>
          <a:noFill/>
        </p:spPr>
        <p:txBody>
          <a:bodyPr wrap="square" rtlCol="0">
            <a:spAutoFit/>
          </a:bodyPr>
          <a:lstStyle/>
          <a:p>
            <a:r>
              <a:rPr lang="en-US" dirty="0"/>
              <a:t>Customer Balks</a:t>
            </a:r>
          </a:p>
        </p:txBody>
      </p:sp>
      <p:cxnSp>
        <p:nvCxnSpPr>
          <p:cNvPr id="99" name="Straight Arrow Connector 98">
            <a:extLst>
              <a:ext uri="{FF2B5EF4-FFF2-40B4-BE49-F238E27FC236}">
                <a16:creationId xmlns:a16="http://schemas.microsoft.com/office/drawing/2014/main" id="{A414F05D-EFF6-4905-B35B-A52ACAAC2B4D}"/>
              </a:ext>
            </a:extLst>
          </p:cNvPr>
          <p:cNvCxnSpPr>
            <a:cxnSpLocks/>
          </p:cNvCxnSpPr>
          <p:nvPr/>
        </p:nvCxnSpPr>
        <p:spPr>
          <a:xfrm flipH="1">
            <a:off x="5321409" y="5920517"/>
            <a:ext cx="347588" cy="204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975C8835-EE78-4915-A70E-8A08EF6645FF}"/>
              </a:ext>
            </a:extLst>
          </p:cNvPr>
          <p:cNvGrpSpPr/>
          <p:nvPr/>
        </p:nvGrpSpPr>
        <p:grpSpPr>
          <a:xfrm>
            <a:off x="5770614" y="4795391"/>
            <a:ext cx="314942" cy="497772"/>
            <a:chOff x="5739064" y="2449614"/>
            <a:chExt cx="712043" cy="1553279"/>
          </a:xfrm>
        </p:grpSpPr>
        <p:sp>
          <p:nvSpPr>
            <p:cNvPr id="73" name="Oval 72">
              <a:extLst>
                <a:ext uri="{FF2B5EF4-FFF2-40B4-BE49-F238E27FC236}">
                  <a16:creationId xmlns:a16="http://schemas.microsoft.com/office/drawing/2014/main" id="{C1CF3821-3F93-4819-920F-11E890AA5827}"/>
                </a:ext>
              </a:extLst>
            </p:cNvPr>
            <p:cNvSpPr/>
            <p:nvPr/>
          </p:nvSpPr>
          <p:spPr>
            <a:xfrm>
              <a:off x="5739064" y="2449614"/>
              <a:ext cx="702033" cy="63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F792B46B-1042-4FBC-8B45-EED5E63D3BF5}"/>
                </a:ext>
              </a:extLst>
            </p:cNvPr>
            <p:cNvCxnSpPr>
              <a:cxnSpLocks/>
            </p:cNvCxnSpPr>
            <p:nvPr/>
          </p:nvCxnSpPr>
          <p:spPr>
            <a:xfrm>
              <a:off x="6090080" y="2789614"/>
              <a:ext cx="0" cy="90606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2" name="Straight Connector 81">
              <a:extLst>
                <a:ext uri="{FF2B5EF4-FFF2-40B4-BE49-F238E27FC236}">
                  <a16:creationId xmlns:a16="http://schemas.microsoft.com/office/drawing/2014/main" id="{7E26001A-CB93-4D79-B611-0A7A3A42278A}"/>
                </a:ext>
              </a:extLst>
            </p:cNvPr>
            <p:cNvCxnSpPr>
              <a:cxnSpLocks/>
            </p:cNvCxnSpPr>
            <p:nvPr/>
          </p:nvCxnSpPr>
          <p:spPr>
            <a:xfrm>
              <a:off x="6096000" y="3656664"/>
              <a:ext cx="355107" cy="3462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C9A8B79-FA98-4EDF-8BF3-E87DF363A9DD}"/>
                </a:ext>
              </a:extLst>
            </p:cNvPr>
            <p:cNvCxnSpPr/>
            <p:nvPr/>
          </p:nvCxnSpPr>
          <p:spPr>
            <a:xfrm flipH="1">
              <a:off x="5800076" y="3669047"/>
              <a:ext cx="290004" cy="318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439A5D2-FF3A-4AC1-AEDA-DFD94FEF6420}"/>
                </a:ext>
              </a:extLst>
            </p:cNvPr>
            <p:cNvCxnSpPr/>
            <p:nvPr/>
          </p:nvCxnSpPr>
          <p:spPr>
            <a:xfrm>
              <a:off x="5800076" y="3242647"/>
              <a:ext cx="64102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96" name="Straight Connector 95">
            <a:extLst>
              <a:ext uri="{FF2B5EF4-FFF2-40B4-BE49-F238E27FC236}">
                <a16:creationId xmlns:a16="http://schemas.microsoft.com/office/drawing/2014/main" id="{C043D2CC-C56A-4EFD-9EBF-C77ACF97110B}"/>
              </a:ext>
            </a:extLst>
          </p:cNvPr>
          <p:cNvCxnSpPr/>
          <p:nvPr/>
        </p:nvCxnSpPr>
        <p:spPr>
          <a:xfrm>
            <a:off x="5477876" y="4905744"/>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5FB4CD5-0D1C-425D-B44B-30EAEEC24003}"/>
              </a:ext>
            </a:extLst>
          </p:cNvPr>
          <p:cNvCxnSpPr/>
          <p:nvPr/>
        </p:nvCxnSpPr>
        <p:spPr>
          <a:xfrm>
            <a:off x="6465515" y="4925137"/>
            <a:ext cx="0" cy="50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405606B-C505-47DE-93CD-D0C6EDAF63E0}"/>
              </a:ext>
            </a:extLst>
          </p:cNvPr>
          <p:cNvCxnSpPr>
            <a:cxnSpLocks/>
          </p:cNvCxnSpPr>
          <p:nvPr/>
        </p:nvCxnSpPr>
        <p:spPr>
          <a:xfrm flipH="1">
            <a:off x="5454945" y="5404824"/>
            <a:ext cx="10105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35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3D84-4CDC-4ACB-9F54-099A96A4067E}"/>
              </a:ext>
            </a:extLst>
          </p:cNvPr>
          <p:cNvSpPr>
            <a:spLocks noGrp="1"/>
          </p:cNvSpPr>
          <p:nvPr>
            <p:ph type="ctrTitle"/>
          </p:nvPr>
        </p:nvSpPr>
        <p:spPr>
          <a:xfrm>
            <a:off x="1399712" y="199085"/>
            <a:ext cx="9144000" cy="670926"/>
          </a:xfrm>
        </p:spPr>
        <p:txBody>
          <a:bodyPr>
            <a:noAutofit/>
          </a:bodyPr>
          <a:lstStyle/>
          <a:p>
            <a:r>
              <a:rPr lang="en-US" sz="2400" b="1" dirty="0" err="1"/>
              <a:t>Psuedo</a:t>
            </a:r>
            <a:r>
              <a:rPr lang="en-US" sz="2400" b="1" dirty="0"/>
              <a:t> Code for Waiting Line Problem with Two Servers (Bay 1 &amp; 2)</a:t>
            </a:r>
          </a:p>
        </p:txBody>
      </p:sp>
      <p:sp>
        <p:nvSpPr>
          <p:cNvPr id="3" name="Subtitle 2">
            <a:extLst>
              <a:ext uri="{FF2B5EF4-FFF2-40B4-BE49-F238E27FC236}">
                <a16:creationId xmlns:a16="http://schemas.microsoft.com/office/drawing/2014/main" id="{AA4D0F8F-F376-4CDC-9657-DB294DD413BE}"/>
              </a:ext>
            </a:extLst>
          </p:cNvPr>
          <p:cNvSpPr>
            <a:spLocks noGrp="1"/>
          </p:cNvSpPr>
          <p:nvPr>
            <p:ph type="subTitle" idx="1"/>
          </p:nvPr>
        </p:nvSpPr>
        <p:spPr>
          <a:xfrm>
            <a:off x="1494407" y="870012"/>
            <a:ext cx="9487271" cy="5746688"/>
          </a:xfrm>
        </p:spPr>
        <p:txBody>
          <a:bodyPr>
            <a:normAutofit fontScale="92500" lnSpcReduction="20000"/>
          </a:bodyPr>
          <a:lstStyle/>
          <a:p>
            <a:pPr marL="457200" indent="-457200" algn="l">
              <a:buFont typeface="+mj-lt"/>
              <a:buAutoNum type="arabicPeriod"/>
            </a:pPr>
            <a:endParaRPr lang="en-US" sz="1400" dirty="0"/>
          </a:p>
          <a:p>
            <a:pPr algn="l"/>
            <a:r>
              <a:rPr lang="en-US" b="1" dirty="0"/>
              <a:t>Simulation Setup </a:t>
            </a:r>
          </a:p>
          <a:p>
            <a:pPr marL="457200" indent="-457200" algn="l">
              <a:buFont typeface="+mj-lt"/>
              <a:buAutoNum type="arabicPeriod"/>
            </a:pPr>
            <a:r>
              <a:rPr lang="en-US" dirty="0"/>
              <a:t>Create Event Queue for Simulation</a:t>
            </a:r>
          </a:p>
          <a:p>
            <a:pPr marL="457200" indent="-457200" algn="l">
              <a:buFont typeface="+mj-lt"/>
              <a:buAutoNum type="arabicPeriod"/>
            </a:pPr>
            <a:r>
              <a:rPr lang="en-US" dirty="0"/>
              <a:t>Create </a:t>
            </a:r>
            <a:r>
              <a:rPr lang="en-US" dirty="0" err="1"/>
              <a:t>MyQueue</a:t>
            </a:r>
            <a:r>
              <a:rPr lang="en-US" dirty="0"/>
              <a:t> representing Line</a:t>
            </a:r>
          </a:p>
          <a:p>
            <a:pPr marL="457200" indent="-457200" algn="l">
              <a:buFont typeface="+mj-lt"/>
              <a:buAutoNum type="arabicPeriod"/>
            </a:pPr>
            <a:r>
              <a:rPr lang="en-US" dirty="0"/>
              <a:t>Create Server 1 and Server 2</a:t>
            </a:r>
          </a:p>
          <a:p>
            <a:pPr marL="457200" indent="-457200" algn="l">
              <a:buFont typeface="+mj-lt"/>
              <a:buAutoNum type="arabicPeriod"/>
            </a:pPr>
            <a:r>
              <a:rPr lang="en-US" dirty="0"/>
              <a:t>Now Initialize the simulation</a:t>
            </a:r>
          </a:p>
          <a:p>
            <a:pPr marL="457200" indent="-457200" algn="l">
              <a:buFont typeface="+mj-lt"/>
              <a:buAutoNum type="arabicPeriod"/>
            </a:pPr>
            <a:r>
              <a:rPr lang="en-US" dirty="0"/>
              <a:t>Initialize Statistics (</a:t>
            </a:r>
            <a:r>
              <a:rPr lang="en-US" dirty="0" err="1"/>
              <a:t>time_in_system</a:t>
            </a:r>
            <a:r>
              <a:rPr lang="en-US" dirty="0"/>
              <a:t>, </a:t>
            </a:r>
            <a:r>
              <a:rPr lang="en-US" dirty="0" err="1"/>
              <a:t>time_in_line</a:t>
            </a:r>
            <a:r>
              <a:rPr lang="en-US" dirty="0"/>
              <a:t>, time_in_system2, time_in_line2, </a:t>
            </a:r>
            <a:r>
              <a:rPr lang="en-US" dirty="0" err="1"/>
              <a:t>theybalked</a:t>
            </a:r>
            <a:endParaRPr lang="en-US" dirty="0"/>
          </a:p>
          <a:p>
            <a:pPr marL="914400" lvl="1" indent="-457200" algn="l">
              <a:buFont typeface="+mj-lt"/>
              <a:buAutoNum type="arabicPeriod"/>
            </a:pPr>
            <a:r>
              <a:rPr lang="en-US" sz="2400" dirty="0"/>
              <a:t>Create an event to stop the simulation say at 1,000 minutes.  This is a unique event and will stop the </a:t>
            </a:r>
            <a:r>
              <a:rPr lang="en-US" sz="2400" dirty="0" err="1"/>
              <a:t>simuation</a:t>
            </a:r>
            <a:endParaRPr lang="en-US" sz="2400" dirty="0"/>
          </a:p>
          <a:p>
            <a:pPr marL="1371600" lvl="2" indent="-457200" algn="l">
              <a:buFont typeface="+mj-lt"/>
              <a:buAutoNum type="arabicPeriod"/>
            </a:pPr>
            <a:r>
              <a:rPr lang="en-US" sz="2400" dirty="0"/>
              <a:t>Place this work event on the Event Queue.</a:t>
            </a:r>
          </a:p>
          <a:p>
            <a:pPr algn="l"/>
            <a:r>
              <a:rPr lang="en-US" dirty="0"/>
              <a:t>           2.       Create the first customer arrival event and place it on the Event Queue</a:t>
            </a:r>
          </a:p>
          <a:p>
            <a:pPr algn="l"/>
            <a:endParaRPr lang="en-US" dirty="0"/>
          </a:p>
          <a:p>
            <a:pPr algn="l"/>
            <a:endParaRPr lang="en-US" dirty="0"/>
          </a:p>
          <a:p>
            <a:pPr lvl="1" algn="l"/>
            <a:endParaRPr lang="en-US" sz="2400" dirty="0"/>
          </a:p>
          <a:p>
            <a:pPr lvl="1" algn="l"/>
            <a:r>
              <a:rPr lang="en-US" sz="2400" dirty="0"/>
              <a:t>		</a:t>
            </a:r>
          </a:p>
          <a:p>
            <a:pPr marL="800100" lvl="1" indent="-342900" algn="l">
              <a:buFont typeface="Arial" panose="020B0604020202020204" pitchFamily="34" charset="0"/>
              <a:buChar char="•"/>
            </a:pPr>
            <a:endParaRPr lang="en-US" dirty="0"/>
          </a:p>
          <a:p>
            <a:pPr lvl="2" algn="l"/>
            <a:endParaRPr lang="en-US" dirty="0"/>
          </a:p>
        </p:txBody>
      </p:sp>
    </p:spTree>
    <p:extLst>
      <p:ext uri="{BB962C8B-B14F-4D97-AF65-F5344CB8AC3E}">
        <p14:creationId xmlns:p14="http://schemas.microsoft.com/office/powerpoint/2010/main" val="46818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3151</Words>
  <Application>Microsoft Office PowerPoint</Application>
  <PresentationFormat>Widescreen</PresentationFormat>
  <Paragraphs>311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Thoughts on Event Based Simulations</vt:lpstr>
      <vt:lpstr>A Simple Waiting Line Situation to Model</vt:lpstr>
      <vt:lpstr>Thoughts on Event Based  Simulations cont.</vt:lpstr>
      <vt:lpstr>Building Simulations of Waiting Lines Event Based Simulations</vt:lpstr>
      <vt:lpstr>Building Simulations of Waiting Lines Event Based Simulations</vt:lpstr>
      <vt:lpstr>The Four Basic Software Structures of An Event Based Waiting Line Simulation </vt:lpstr>
      <vt:lpstr>Principal Data Structures and Functionality in an Event Based Simulation</vt:lpstr>
      <vt:lpstr>A Simple Waiting Line Situation to Model</vt:lpstr>
      <vt:lpstr>Psuedo Code for Waiting Line Problem with Two Servers (Bay 1 &amp; 2)</vt:lpstr>
      <vt:lpstr>Psuedo Code for Waiting Line Problem with Two Servers (Bay 1 &amp; 2) cont.</vt:lpstr>
      <vt:lpstr>Psuedo Code for Waiting Line Problem with Two Servers (Bay 1 &amp; 2) cont.</vt:lpstr>
      <vt:lpstr>The Customer Class Customers Objects Are Created when a Customer arrives  </vt:lpstr>
      <vt:lpstr>Creating Random Timing for New Events     Time</vt:lpstr>
      <vt:lpstr>Creating Random Timing for New Events     Time cont.  </vt:lpstr>
      <vt:lpstr>Creating Random Timing for New Events     Time cont.  </vt:lpstr>
      <vt:lpstr>Creating Random Timing for New Events     Time cont.  </vt:lpstr>
      <vt:lpstr>Creating Random Timing for New Events     Time Concluded.  </vt:lpstr>
      <vt:lpstr>Creating Random Events From a Normal (u,σ²) Distribution.  </vt:lpstr>
      <vt:lpstr>Creating Random Events From a Normal (u,σ²) Distribution.  </vt:lpstr>
      <vt:lpstr>Creating Random Events From a Normal (u,σ²) Distribution.  </vt:lpstr>
      <vt:lpstr>Calculating Statistics in Event Based Simulations</vt:lpstr>
      <vt:lpstr>Calculating Statistics in Event Based Simulations; Average time in line</vt:lpstr>
      <vt:lpstr>Code for Calculating Average time in line (cont.)</vt:lpstr>
      <vt:lpstr>Code for Calculating Average time in line (conc.)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Thoughts on Time Step Simulations</dc:title>
  <dc:creator>craig belk</dc:creator>
  <cp:lastModifiedBy>craig belk</cp:lastModifiedBy>
  <cp:revision>81</cp:revision>
  <dcterms:created xsi:type="dcterms:W3CDTF">2021-02-15T19:09:55Z</dcterms:created>
  <dcterms:modified xsi:type="dcterms:W3CDTF">2021-03-09T22:31:52Z</dcterms:modified>
</cp:coreProperties>
</file>