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24B0-B000-4D84-8128-70AFF7847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50525-8E14-4496-A4DA-603069F45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0F71-B44C-461C-84ED-919C699F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CAE2-EAFC-4E17-BBDE-E33F3DB8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E54D-861D-494F-830C-EB72BE9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F3C5-C657-4A48-A66A-F17CC47E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1F44-F77E-4323-8D55-FD7BF76BC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E845E-18DA-41B5-B5FC-A81373D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E3A6-6CDA-4A88-A66F-BB4EE71E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7857-14A0-4033-A683-A84B66E5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01D2A-DFF2-4DC3-B229-771CA1044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F667C-94C2-4398-A372-083DED5ED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A40B-B0AB-42A9-8854-400E9F46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2B3CC-1EFD-4AC4-A769-DB54137F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1C19-BE14-495A-98BC-2E39F005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8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3813-6411-4BAD-A57D-8E6E4A2C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9B12-23DB-4169-AB57-B0EF82BC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D1E0-ABFF-482D-BF67-B2258324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4E86-1D2C-46D3-9CFD-AEC0259F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B8D2-B1D1-45AA-ABA9-CAD06D5A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3C97-EA8A-4713-9E8E-26829BF8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2730B-1E63-4932-B507-A2532697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A380C-9B76-4FEB-9668-AD2DECEB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6AA2-1D33-43E0-8038-7B01F967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D605-1917-4A5B-8548-56B85DCB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56F4-7C8D-4B9C-8CE9-28519E47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7F4F-13BE-47D8-AC1C-845983255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88AFB-0BE4-4B85-B67B-0CE0F891B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4D85D-0B2A-47DD-B2CC-E800A45E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8F65E-A876-4991-A24A-AEA9C444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3B46C-CC1D-402A-8741-79ADE04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4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D72B-8791-4EB3-A48F-D6B88CBC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FDED-2507-44FE-BB57-A8CB7FA0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EC5C9-A887-4CE0-BE79-A42B4EF33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318EC-99C0-47D3-8A57-8EF165FEB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58042-5401-4A25-B0F7-CB10957D7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F434A-2040-49F6-9DB8-C8243ADD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6DF64-42F2-4C99-82D5-D326B581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690D7-62FD-4A8A-9644-4DDE8DA3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DED3-4117-4666-B2E7-726142D4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4A6CF-B2B4-4FB2-905E-04C53B8B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A24AD-099F-44FB-8719-0F47402A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CD873-7D6D-49F5-9AE2-5429EAB0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596CA-B5FA-4228-8CE5-FD80DB52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54288-FD37-4069-9A03-ABA595FA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0E285-F234-4966-8859-B209BBAB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A58-A880-4E77-87E4-82FF7D41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D912-1849-4E40-A235-9ACC88DB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F80AA-4590-41A6-B7F3-2F4697E47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3E63D-4C30-407C-83FD-1F92183A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E0CE-9794-4C4A-9BDA-4E9921CE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BC3C6-DEEC-4DBE-BD28-D5A9054F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8F9F-4B60-496E-B189-C99EF303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8C15D-B983-480C-9E40-4ED754699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758E2-A500-4F51-BAEB-901EA296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38873-F16A-4624-9142-94DCEEE3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FDF6-5BA3-4897-972A-734FC8C44F8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68466-F5B6-4537-94F3-68D9A099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1D2B-0962-4142-BA1F-D9FC8E8A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C12E9-7EEA-4D3E-A799-70FF73EF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019F1-A5B2-4522-B43D-38902762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69173-6D87-4B29-A473-97F8EE382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6FDF6-5BA3-4897-972A-734FC8C44F8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AD11D-0598-4CBB-971A-682A43C18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AE65A-6B00-4AC8-A1E8-52D45D0FB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DDF9-638F-43CD-9BDB-9BC732637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4400" dirty="0"/>
              <a:t>Thoughts on Event Based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440554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the next couple of weeks we are going to study Event Based Simulations.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simulation architectures are used to look at situations where a set of key events change the simulation state and these events also drive it forward through time.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It is like a </a:t>
            </a:r>
            <a:r>
              <a:rPr lang="en-US" dirty="0" err="1"/>
              <a:t>Gestualtist</a:t>
            </a:r>
            <a:r>
              <a:rPr lang="en-US" dirty="0"/>
              <a:t> world where only key events have meaning to the model pushing it forward.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Before looking at the key parts of a time step simulation architecture, let’s look first at an example of a waiting line.  </a:t>
            </a:r>
          </a:p>
        </p:txBody>
      </p:sp>
    </p:spTree>
    <p:extLst>
      <p:ext uri="{BB962C8B-B14F-4D97-AF65-F5344CB8AC3E}">
        <p14:creationId xmlns:p14="http://schemas.microsoft.com/office/powerpoint/2010/main" val="419591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3600" dirty="0"/>
              <a:t>A Simple Waiting Line Situation to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54242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the next couple of weeks we are going to study Time Step Simulations.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88EF86-CD56-4A53-BA46-F6B194EB1F35}"/>
              </a:ext>
            </a:extLst>
          </p:cNvPr>
          <p:cNvGrpSpPr/>
          <p:nvPr/>
        </p:nvGrpSpPr>
        <p:grpSpPr>
          <a:xfrm>
            <a:off x="5477876" y="2361047"/>
            <a:ext cx="314942" cy="497772"/>
            <a:chOff x="5739064" y="2449614"/>
            <a:chExt cx="712043" cy="15532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388C86-5A33-49F8-A922-B9B6CD61D8D8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2299FA-15A9-4B40-9AFC-9A2FFA93A860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CDBF81-9B5B-4556-BDDC-FA06DD5EBEF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7D38A5-427C-4BBA-8182-4048640D765C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15E21A7-C925-493A-AD29-9B57C8D9CF69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20C271-B46B-43A8-A3D9-1C6A2513944C}"/>
              </a:ext>
            </a:extLst>
          </p:cNvPr>
          <p:cNvGrpSpPr/>
          <p:nvPr/>
        </p:nvGrpSpPr>
        <p:grpSpPr>
          <a:xfrm>
            <a:off x="6320594" y="1477603"/>
            <a:ext cx="314942" cy="497772"/>
            <a:chOff x="5739064" y="2449614"/>
            <a:chExt cx="712043" cy="155327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6B73AF-202C-4F53-A10E-AE77CB783CCF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7211A2-AE50-45E6-926B-D7546A8D51F2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F336F0-6277-4C1D-9929-EC8D724CA22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E6A467-4596-4196-B9A5-D5B8FB21ADB8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88E408-8E45-47A6-9DD2-DF88412F1330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EDC7BE-FC3C-49ED-AED2-AD68732D5EE7}"/>
              </a:ext>
            </a:extLst>
          </p:cNvPr>
          <p:cNvGrpSpPr/>
          <p:nvPr/>
        </p:nvGrpSpPr>
        <p:grpSpPr>
          <a:xfrm>
            <a:off x="8730978" y="1483904"/>
            <a:ext cx="314942" cy="497772"/>
            <a:chOff x="5739064" y="2449614"/>
            <a:chExt cx="712043" cy="155327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56F010-697F-4FAA-B533-2B2DA4FA3DC1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97AEAC-3242-4052-93FC-EF7B5F2EEC75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0ABEE4-E318-4B1A-A965-BA188D75BE0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48BF4-E199-4908-B601-1DC82973C8C6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38F8E4-B27B-4E52-A88E-E54112F4401F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113B58-0645-4AC1-A294-BB01E3D6EB0C}"/>
              </a:ext>
            </a:extLst>
          </p:cNvPr>
          <p:cNvGrpSpPr/>
          <p:nvPr/>
        </p:nvGrpSpPr>
        <p:grpSpPr>
          <a:xfrm>
            <a:off x="5518734" y="4802335"/>
            <a:ext cx="314942" cy="497772"/>
            <a:chOff x="5739064" y="2449614"/>
            <a:chExt cx="712043" cy="155327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C8FD06-09B8-4EE3-89A5-8D2CF1AED5F6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435CE3-0BAD-4872-8561-76CADFF21E3E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826061-5EB6-46EF-9ED5-2528F4B3BED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3DB3CA-44DF-4814-8EFB-0341FEABCFE3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6932D7-73D2-4F07-9FC0-31C2A9BC7206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80AE3B-D41A-481A-A518-FC6B3852956A}"/>
              </a:ext>
            </a:extLst>
          </p:cNvPr>
          <p:cNvGrpSpPr/>
          <p:nvPr/>
        </p:nvGrpSpPr>
        <p:grpSpPr>
          <a:xfrm>
            <a:off x="5514005" y="3719076"/>
            <a:ext cx="314942" cy="497772"/>
            <a:chOff x="5739064" y="2449614"/>
            <a:chExt cx="712043" cy="155327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0CC5BF-8ABB-418A-AE23-B8865F99ECF5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9713C15-B2CB-44E6-B6C8-29A13A5A0F5A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D167A7-0ED4-4B10-9DE8-A00F77AA9B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77800A-3BD9-4BAA-BE0E-CCA73E9D1276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CD300A-017A-47F2-83B1-F6C76A600D27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84CC49-B3E0-43DA-A8C7-BF6429E9A2FE}"/>
              </a:ext>
            </a:extLst>
          </p:cNvPr>
          <p:cNvGrpSpPr/>
          <p:nvPr/>
        </p:nvGrpSpPr>
        <p:grpSpPr>
          <a:xfrm>
            <a:off x="5504773" y="3040599"/>
            <a:ext cx="314942" cy="497772"/>
            <a:chOff x="5739064" y="2449614"/>
            <a:chExt cx="712043" cy="155327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C47AFDE-DD7D-4EA1-92A3-0D4F2A8C2684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77639E-E324-4A68-8D55-AF995654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BA76B4-60BD-4E39-BC6B-6B3E0700C74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FF74F1-7058-4DD5-AE2F-BDBE166893EE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78A5BD-72F0-40B1-9142-05B5B2444D3E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48092FF-5340-411E-BFAA-8BDF5820F00C}"/>
              </a:ext>
            </a:extLst>
          </p:cNvPr>
          <p:cNvSpPr/>
          <p:nvPr/>
        </p:nvSpPr>
        <p:spPr>
          <a:xfrm>
            <a:off x="5086679" y="2141967"/>
            <a:ext cx="1009321" cy="225553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3C2A81-063A-45D8-B597-C76C0885FC7C}"/>
              </a:ext>
            </a:extLst>
          </p:cNvPr>
          <p:cNvSpPr txBox="1"/>
          <p:nvPr/>
        </p:nvSpPr>
        <p:spPr>
          <a:xfrm>
            <a:off x="3543166" y="2562628"/>
            <a:ext cx="20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Line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60EF66-957F-4CB3-A903-D958DEBCC4E8}"/>
              </a:ext>
            </a:extLst>
          </p:cNvPr>
          <p:cNvCxnSpPr>
            <a:cxnSpLocks/>
          </p:cNvCxnSpPr>
          <p:nvPr/>
        </p:nvCxnSpPr>
        <p:spPr>
          <a:xfrm flipV="1">
            <a:off x="4848940" y="2760369"/>
            <a:ext cx="237739" cy="37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F622C6-CEFF-4384-96B0-799E8DA96E88}"/>
              </a:ext>
            </a:extLst>
          </p:cNvPr>
          <p:cNvSpPr txBox="1"/>
          <p:nvPr/>
        </p:nvSpPr>
        <p:spPr>
          <a:xfrm>
            <a:off x="6347580" y="2041407"/>
            <a:ext cx="30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Arriving At System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224406-0350-497D-B05E-714567DE928A}"/>
              </a:ext>
            </a:extLst>
          </p:cNvPr>
          <p:cNvSpPr txBox="1"/>
          <p:nvPr/>
        </p:nvSpPr>
        <p:spPr>
          <a:xfrm>
            <a:off x="7356031" y="1515115"/>
            <a:ext cx="74474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FE63D0-377A-4754-AA69-A63227ED8A51}"/>
              </a:ext>
            </a:extLst>
          </p:cNvPr>
          <p:cNvCxnSpPr/>
          <p:nvPr/>
        </p:nvCxnSpPr>
        <p:spPr>
          <a:xfrm>
            <a:off x="7945515" y="1682641"/>
            <a:ext cx="6527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F44DCE-F39C-4973-854A-EEB5B872C25C}"/>
              </a:ext>
            </a:extLst>
          </p:cNvPr>
          <p:cNvCxnSpPr/>
          <p:nvPr/>
        </p:nvCxnSpPr>
        <p:spPr>
          <a:xfrm>
            <a:off x="2432482" y="43500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43BFA8-9D7B-4C58-B1FB-DA2DE6CC01F7}"/>
              </a:ext>
            </a:extLst>
          </p:cNvPr>
          <p:cNvCxnSpPr/>
          <p:nvPr/>
        </p:nvCxnSpPr>
        <p:spPr>
          <a:xfrm flipH="1" flipV="1">
            <a:off x="6725803" y="1724332"/>
            <a:ext cx="491749" cy="74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DD1D5C-4529-4F7E-B6D5-C442D0E6C7C4}"/>
              </a:ext>
            </a:extLst>
          </p:cNvPr>
          <p:cNvCxnSpPr/>
          <p:nvPr/>
        </p:nvCxnSpPr>
        <p:spPr>
          <a:xfrm>
            <a:off x="5086679" y="4904854"/>
            <a:ext cx="0" cy="501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ABC60-EC2D-4975-9CF8-9D8FA319FAA4}"/>
              </a:ext>
            </a:extLst>
          </p:cNvPr>
          <p:cNvCxnSpPr>
            <a:cxnSpLocks/>
          </p:cNvCxnSpPr>
          <p:nvPr/>
        </p:nvCxnSpPr>
        <p:spPr>
          <a:xfrm flipH="1">
            <a:off x="5085431" y="5370152"/>
            <a:ext cx="1010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0006E1-1D6C-4D4C-BDE8-70A1ACE8ED89}"/>
              </a:ext>
            </a:extLst>
          </p:cNvPr>
          <p:cNvCxnSpPr/>
          <p:nvPr/>
        </p:nvCxnSpPr>
        <p:spPr>
          <a:xfrm>
            <a:off x="6116489" y="4868505"/>
            <a:ext cx="0" cy="501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4F4A4EB-33CB-41C2-9AF2-DBCC4E918EC4}"/>
              </a:ext>
            </a:extLst>
          </p:cNvPr>
          <p:cNvSpPr txBox="1"/>
          <p:nvPr/>
        </p:nvSpPr>
        <p:spPr>
          <a:xfrm>
            <a:off x="3078288" y="4904854"/>
            <a:ext cx="166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in Service Facility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472E20-AC1E-47A2-B490-649BD99F1B8D}"/>
              </a:ext>
            </a:extLst>
          </p:cNvPr>
          <p:cNvCxnSpPr/>
          <p:nvPr/>
        </p:nvCxnSpPr>
        <p:spPr>
          <a:xfrm>
            <a:off x="4484015" y="5189153"/>
            <a:ext cx="6192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92EDEA-9BE4-424C-9857-A0B5446EDC14}"/>
              </a:ext>
            </a:extLst>
          </p:cNvPr>
          <p:cNvGrpSpPr/>
          <p:nvPr/>
        </p:nvGrpSpPr>
        <p:grpSpPr>
          <a:xfrm>
            <a:off x="5747099" y="5657344"/>
            <a:ext cx="314942" cy="497772"/>
            <a:chOff x="5739064" y="2449614"/>
            <a:chExt cx="712043" cy="155327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E0CB95-3079-4ED0-B084-29F529A09294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7A9718-659B-4B56-BB42-D9EDE2F9475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11B64-8D7C-4EB0-8E9F-798295CD5D0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9446E74-D72A-4A18-8E5F-581B5330643D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EBAF073-9658-4D99-9E45-FF98992F9ABD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002D5F7-ACA7-4578-B7DB-7A747F2D6169}"/>
              </a:ext>
            </a:extLst>
          </p:cNvPr>
          <p:cNvSpPr txBox="1"/>
          <p:nvPr/>
        </p:nvSpPr>
        <p:spPr>
          <a:xfrm>
            <a:off x="4567916" y="6142618"/>
            <a:ext cx="35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Departing System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DF2B84-10A2-4466-AFEA-CCD8FB1171D3}"/>
              </a:ext>
            </a:extLst>
          </p:cNvPr>
          <p:cNvSpPr txBox="1"/>
          <p:nvPr/>
        </p:nvSpPr>
        <p:spPr>
          <a:xfrm>
            <a:off x="288376" y="1642476"/>
            <a:ext cx="435365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Definitions of Time Variables for System</a:t>
            </a:r>
          </a:p>
          <a:p>
            <a:r>
              <a:rPr lang="en-US" dirty="0">
                <a:highlight>
                  <a:srgbClr val="FFFF00"/>
                </a:highlight>
              </a:rPr>
              <a:t>Average Time Between Customer  Arrivals</a:t>
            </a:r>
          </a:p>
          <a:p>
            <a:r>
              <a:rPr lang="en-US" dirty="0">
                <a:highlight>
                  <a:srgbClr val="FFFF00"/>
                </a:highlight>
              </a:rPr>
              <a:t>Average Service Time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93FAAF-5DD1-47DA-86EA-95F802EFFEA0}"/>
              </a:ext>
            </a:extLst>
          </p:cNvPr>
          <p:cNvSpPr txBox="1"/>
          <p:nvPr/>
        </p:nvSpPr>
        <p:spPr>
          <a:xfrm>
            <a:off x="6683312" y="2589759"/>
            <a:ext cx="3197536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Definitions of System State</a:t>
            </a:r>
          </a:p>
          <a:p>
            <a:r>
              <a:rPr lang="en-US" dirty="0"/>
              <a:t>Ave Num of Customers in Line</a:t>
            </a:r>
          </a:p>
          <a:p>
            <a:r>
              <a:rPr lang="en-US" dirty="0"/>
              <a:t>Ave Num of Customers in Sys</a:t>
            </a:r>
          </a:p>
          <a:p>
            <a:r>
              <a:rPr lang="en-US" dirty="0"/>
              <a:t>Ave Num of Customers Balking</a:t>
            </a:r>
          </a:p>
          <a:p>
            <a:r>
              <a:rPr lang="en-US" dirty="0"/>
              <a:t>Average Time Cust Waits In Line</a:t>
            </a:r>
          </a:p>
          <a:p>
            <a:r>
              <a:rPr lang="en-US" dirty="0"/>
              <a:t>Average Time Cust Is in System</a:t>
            </a:r>
          </a:p>
          <a:p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9DFFCB1-62EC-486D-A860-E883520EA833}"/>
              </a:ext>
            </a:extLst>
          </p:cNvPr>
          <p:cNvGrpSpPr/>
          <p:nvPr/>
        </p:nvGrpSpPr>
        <p:grpSpPr>
          <a:xfrm>
            <a:off x="3885164" y="3349207"/>
            <a:ext cx="369397" cy="625554"/>
            <a:chOff x="5739064" y="2449614"/>
            <a:chExt cx="712043" cy="155327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58578C5-37E4-4E51-9168-0BBD3A411CB0}"/>
                </a:ext>
              </a:extLst>
            </p:cNvPr>
            <p:cNvSpPr/>
            <p:nvPr/>
          </p:nvSpPr>
          <p:spPr>
            <a:xfrm>
              <a:off x="5739064" y="2449614"/>
              <a:ext cx="702033" cy="639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E14913F-30C4-4E57-89F8-0A842A680A9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80" y="2789614"/>
              <a:ext cx="0" cy="9060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3567B72-E75C-41E7-BCA1-990C7B8C09C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6664"/>
              <a:ext cx="355107" cy="346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392FEA-F65C-4495-A719-9612B9141A13}"/>
                </a:ext>
              </a:extLst>
            </p:cNvPr>
            <p:cNvCxnSpPr/>
            <p:nvPr/>
          </p:nvCxnSpPr>
          <p:spPr>
            <a:xfrm flipH="1">
              <a:off x="5800076" y="3669047"/>
              <a:ext cx="290004" cy="318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846B89C-51FA-4C48-A6FA-40277BF8A602}"/>
                </a:ext>
              </a:extLst>
            </p:cNvPr>
            <p:cNvCxnSpPr/>
            <p:nvPr/>
          </p:nvCxnSpPr>
          <p:spPr>
            <a:xfrm>
              <a:off x="5800076" y="3242647"/>
              <a:ext cx="64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136400-ECE2-4201-A7D3-E7D0EC7AB7D7}"/>
              </a:ext>
            </a:extLst>
          </p:cNvPr>
          <p:cNvCxnSpPr>
            <a:cxnSpLocks/>
          </p:cNvCxnSpPr>
          <p:nvPr/>
        </p:nvCxnSpPr>
        <p:spPr>
          <a:xfrm flipH="1">
            <a:off x="3471169" y="3719076"/>
            <a:ext cx="347588" cy="204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row: Bent 93">
            <a:extLst>
              <a:ext uri="{FF2B5EF4-FFF2-40B4-BE49-F238E27FC236}">
                <a16:creationId xmlns:a16="http://schemas.microsoft.com/office/drawing/2014/main" id="{7B8B0EB9-AFC4-410B-921A-285BE28EF68A}"/>
              </a:ext>
            </a:extLst>
          </p:cNvPr>
          <p:cNvSpPr/>
          <p:nvPr/>
        </p:nvSpPr>
        <p:spPr>
          <a:xfrm rot="10800000">
            <a:off x="4431469" y="3534006"/>
            <a:ext cx="1237793" cy="1660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179E35-5CB7-4140-8A21-E9B018B5D481}"/>
              </a:ext>
            </a:extLst>
          </p:cNvPr>
          <p:cNvSpPr txBox="1"/>
          <p:nvPr/>
        </p:nvSpPr>
        <p:spPr>
          <a:xfrm>
            <a:off x="3254125" y="3973665"/>
            <a:ext cx="175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Balks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414F05D-EFF6-4905-B35B-A52ACAAC2B4D}"/>
              </a:ext>
            </a:extLst>
          </p:cNvPr>
          <p:cNvCxnSpPr>
            <a:cxnSpLocks/>
          </p:cNvCxnSpPr>
          <p:nvPr/>
        </p:nvCxnSpPr>
        <p:spPr>
          <a:xfrm flipH="1">
            <a:off x="5321409" y="5920517"/>
            <a:ext cx="347588" cy="204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6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3600" dirty="0"/>
              <a:t>Thoughts on Event Based  Simulations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440554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study of waiting line systems is very important.  We encounter them in many aspects of our </a:t>
            </a:r>
            <a:r>
              <a:rPr lang="en-US" dirty="0" err="1"/>
              <a:t>lifes</a:t>
            </a:r>
            <a:r>
              <a:rPr lang="en-US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Waiting for check out at the grocery store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Waiting for check in at airline ticket counters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Waiting for movement through TSA inspection points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Emergency rooms for patient priority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question is for any given line/service rate how long must they wait, will they leave, and should we open another line.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Often we can do things to reconfigure a waiting line: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Give people priority (medical system, less than 10 checkout items,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Move to multiple lines but increase the service rate (Disney Rides)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But there is always a “trade off” between the cost of time in system and the cost of creation of a new line/server facility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800" b="1" dirty="0"/>
              <a:t>Building Simulations of Waiting Lines Event Based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57466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main purpose of any event based waiting line simulation is to determine;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average number of people in line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average time a person spends in the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the context of any event based simulation architecture we must consider the following software elements.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Clock.  The clock moves forward in uneven time steps.  These time steps move from event to event in the system.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Events.  These are the things that “change the state” of the simulation space.  Events are often of a structure call “boot strap” in that one event </a:t>
            </a:r>
            <a:r>
              <a:rPr lang="en-US" dirty="0" err="1"/>
              <a:t>spons</a:t>
            </a:r>
            <a:r>
              <a:rPr lang="en-US" dirty="0"/>
              <a:t> the next.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Event Queue. These are the future events and are sorted from nearest to </a:t>
            </a:r>
            <a:r>
              <a:rPr lang="en-US" dirty="0" err="1"/>
              <a:t>furtherest</a:t>
            </a:r>
            <a:r>
              <a:rPr lang="en-US" dirty="0"/>
              <a:t> time.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Event Processor.  This is the “system model” that is impacted or changed by the events.  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4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199085"/>
            <a:ext cx="9144000" cy="670926"/>
          </a:xfrm>
        </p:spPr>
        <p:txBody>
          <a:bodyPr>
            <a:noAutofit/>
          </a:bodyPr>
          <a:lstStyle/>
          <a:p>
            <a:r>
              <a:rPr lang="en-US" sz="2800" b="1" dirty="0"/>
              <a:t>Building Simulations of Waiting Lines Event Based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574668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main purpose of any event based waiting line simulation is to determine;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 now the Events to model our waiting line model.  What things change the “State of the System”?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Customers Arrive to Enter the System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Customers Enter the line at the System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Customers Balk or Leave the line.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Customers Enter the Service Facility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Customers Depart the Service Facility.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Three of these events have a “Random” Characteristic About Them.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The Time that Customers Arrive (1) is Randomly distributed i.e. the random time between customer arrivals.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Customer Balks (3) or Leaves the Line is randomly determined when customer enters the line. 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The Time that a Customer Departs (5) the facility is Randomly distributed.  It is represented by a Random Customer Service time added to the customer’s entry time into the Service Facility.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The other Two events (2, 4) represent changes to the structure of the waiting line.  They are important in calculating the average statics defining the system (more on this later).  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4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3D84-4CDC-4ACB-9F54-099A96A4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593" y="241300"/>
            <a:ext cx="9144000" cy="670926"/>
          </a:xfrm>
        </p:spPr>
        <p:txBody>
          <a:bodyPr>
            <a:noAutofit/>
          </a:bodyPr>
          <a:lstStyle/>
          <a:p>
            <a:r>
              <a:rPr lang="en-US" sz="2000" b="1" dirty="0"/>
              <a:t>The Four Basic Software Structures of An Event Based Waiting Line Simulation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0F8F-F376-4CDC-9657-DB294DD41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7" y="870012"/>
            <a:ext cx="9487271" cy="57466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THE SOFTWARE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The Event Queue</a:t>
            </a:r>
            <a:r>
              <a:rPr lang="en-US" dirty="0"/>
              <a:t>:   This data structure holds all upcoming (in the future events).  The Events are sorted by Time, nearest to </a:t>
            </a:r>
            <a:r>
              <a:rPr lang="en-US" dirty="0" err="1"/>
              <a:t>furtherest</a:t>
            </a:r>
            <a:r>
              <a:rPr lang="en-US" dirty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Data Structure: An Array list holding Event Records (Event Number, Time)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The Clock</a:t>
            </a:r>
            <a:r>
              <a:rPr lang="en-US" dirty="0"/>
              <a:t>:  This data structure holds the time of the “Current Event” being processed.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Data Structure a simple integer variable (</a:t>
            </a:r>
            <a:r>
              <a:rPr lang="en-US" dirty="0" err="1"/>
              <a:t>Big_Time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The Event Processing/Generating Software</a:t>
            </a:r>
            <a:r>
              <a:rPr lang="en-US" dirty="0"/>
              <a:t>:  This data structure is usually a “Case Statement” changing the state of the waiting line model and boot </a:t>
            </a:r>
            <a:r>
              <a:rPr lang="en-US" dirty="0" err="1"/>
              <a:t>straping</a:t>
            </a:r>
            <a:r>
              <a:rPr lang="en-US" dirty="0"/>
              <a:t> new events.  </a:t>
            </a:r>
          </a:p>
          <a:p>
            <a:pPr algn="l"/>
            <a:r>
              <a:rPr lang="en-US" b="1" dirty="0"/>
              <a:t>THE WAITING LINE MODEL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The Waiting Line</a:t>
            </a:r>
            <a:r>
              <a:rPr lang="en-US" dirty="0"/>
              <a:t>: This holds the customer objects.  These objects often contain the time the customer arrived and the time the customer will balk.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The Service Facility</a:t>
            </a:r>
            <a:r>
              <a:rPr lang="en-US" dirty="0"/>
              <a:t>: This holds the single customer object being served.  This object often contains the time the customer arrived.  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r>
              <a:rPr lang="en-US" dirty="0"/>
              <a:t>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6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859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Thoughts on Event Based Simulations</vt:lpstr>
      <vt:lpstr>A Simple Waiting Line Situation to Model</vt:lpstr>
      <vt:lpstr>Thoughts on Event Based  Simulations cont.</vt:lpstr>
      <vt:lpstr>Building Simulations of Waiting Lines Event Based Simulations</vt:lpstr>
      <vt:lpstr>Building Simulations of Waiting Lines Event Based Simulations</vt:lpstr>
      <vt:lpstr>The Four Basic Software Structures of An Event Based Waiting Line Simulation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Thoughts on Time Step Simulations</dc:title>
  <dc:creator>craig belk</dc:creator>
  <cp:lastModifiedBy>craig belk</cp:lastModifiedBy>
  <cp:revision>19</cp:revision>
  <dcterms:created xsi:type="dcterms:W3CDTF">2021-02-15T19:09:55Z</dcterms:created>
  <dcterms:modified xsi:type="dcterms:W3CDTF">2021-02-16T19:07:42Z</dcterms:modified>
</cp:coreProperties>
</file>