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24B0-B000-4D84-8128-70AFF7847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50525-8E14-4496-A4DA-603069F45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0F71-B44C-461C-84ED-919C699F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CAE2-EAFC-4E17-BBDE-E33F3DB8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E54D-861D-494F-830C-EB72BE9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F3C5-C657-4A48-A66A-F17CC47E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1F44-F77E-4323-8D55-FD7BF76BC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845E-18DA-41B5-B5FC-A81373D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E3A6-6CDA-4A88-A66F-BB4EE71E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7857-14A0-4033-A683-A84B66E5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01D2A-DFF2-4DC3-B229-771CA1044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F667C-94C2-4398-A372-083DED5ED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A40B-B0AB-42A9-8854-400E9F46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2B3CC-1EFD-4AC4-A769-DB54137F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1C19-BE14-495A-98BC-2E39F005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8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3813-6411-4BAD-A57D-8E6E4A2C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9B12-23DB-4169-AB57-B0EF82BC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D1E0-ABFF-482D-BF67-B2258324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4E86-1D2C-46D3-9CFD-AEC0259F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B8D2-B1D1-45AA-ABA9-CAD06D5A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3C97-EA8A-4713-9E8E-26829BF8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2730B-1E63-4932-B507-A2532697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A380C-9B76-4FEB-9668-AD2DECEB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6AA2-1D33-43E0-8038-7B01F967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D605-1917-4A5B-8548-56B85DCB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56F4-7C8D-4B9C-8CE9-28519E47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7F4F-13BE-47D8-AC1C-845983255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8AFB-0BE4-4B85-B67B-0CE0F891B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4D85D-0B2A-47DD-B2CC-E800A45E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8F65E-A876-4991-A24A-AEA9C44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B46C-CC1D-402A-8741-79ADE04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4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D72B-8791-4EB3-A48F-D6B88CBC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FDED-2507-44FE-BB57-A8CB7FA0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EC5C9-A887-4CE0-BE79-A42B4EF33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318EC-99C0-47D3-8A57-8EF165FEB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58042-5401-4A25-B0F7-CB10957D7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F434A-2040-49F6-9DB8-C8243ADD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6DF64-42F2-4C99-82D5-D326B581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690D7-62FD-4A8A-9644-4DDE8DA3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DED3-4117-4666-B2E7-726142D4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4A6CF-B2B4-4FB2-905E-04C53B8B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A24AD-099F-44FB-8719-0F47402A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CD873-7D6D-49F5-9AE2-5429EAB0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596CA-B5FA-4228-8CE5-FD80DB52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54288-FD37-4069-9A03-ABA595FA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0E285-F234-4966-8859-B209BBAB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A58-A880-4E77-87E4-82FF7D41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D912-1849-4E40-A235-9ACC88DB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F80AA-4590-41A6-B7F3-2F4697E47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3E63D-4C30-407C-83FD-1F92183A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E0CE-9794-4C4A-9BDA-4E9921CE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BC3C6-DEEC-4DBE-BD28-D5A9054F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8F9F-4B60-496E-B189-C99EF303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8C15D-B983-480C-9E40-4ED754699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758E2-A500-4F51-BAEB-901EA296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38873-F16A-4624-9142-94DCEEE3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68466-F5B6-4537-94F3-68D9A099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1D2B-0962-4142-BA1F-D9FC8E8A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C12E9-7EEA-4D3E-A799-70FF73EF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019F1-A5B2-4522-B43D-38902762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9173-6D87-4B29-A473-97F8EE382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6FDF6-5BA3-4897-972A-734FC8C44F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AD11D-0598-4CBB-971A-682A43C18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AE65A-6B00-4AC8-A1E8-52D45D0FB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4400" dirty="0"/>
              <a:t>Thoughts on Event Based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440554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the next couple of weeks we are going to study Event Based Simulations.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simulation architectures are used to look at situations where a set of key events change the simulation state and these events also drive it forward through time.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It is like a </a:t>
            </a:r>
            <a:r>
              <a:rPr lang="en-US" dirty="0" err="1"/>
              <a:t>Gestualtist</a:t>
            </a:r>
            <a:r>
              <a:rPr lang="en-US" dirty="0"/>
              <a:t> world where only key events have meaning to the model pushing it forward.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Before looking at the key parts of a time step simulation architecture, let’s look first at an example of a waiting line.  </a:t>
            </a:r>
          </a:p>
        </p:txBody>
      </p:sp>
    </p:spTree>
    <p:extLst>
      <p:ext uri="{BB962C8B-B14F-4D97-AF65-F5344CB8AC3E}">
        <p14:creationId xmlns:p14="http://schemas.microsoft.com/office/powerpoint/2010/main" val="41959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400" b="1" dirty="0" err="1"/>
              <a:t>Psuedo</a:t>
            </a:r>
            <a:r>
              <a:rPr lang="en-US" sz="2400" b="1" dirty="0"/>
              <a:t> Code for Waiting Line Problem with Two Servers (Bay 1 &amp; 2)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5746688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1400" dirty="0"/>
          </a:p>
          <a:p>
            <a:pPr algn="l"/>
            <a:r>
              <a:rPr lang="en-US" sz="4800" b="1" dirty="0"/>
              <a:t>Event Processing</a:t>
            </a:r>
          </a:p>
          <a:p>
            <a:pPr algn="l"/>
            <a:r>
              <a:rPr lang="en-US" sz="4800" dirty="0"/>
              <a:t>Get the first event off of the Event Queue and call it </a:t>
            </a:r>
            <a:r>
              <a:rPr lang="en-US" sz="4800" dirty="0" err="1"/>
              <a:t>workevent</a:t>
            </a:r>
            <a:r>
              <a:rPr lang="en-US" sz="4800" dirty="0"/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4800" dirty="0"/>
              <a:t>While (</a:t>
            </a:r>
            <a:r>
              <a:rPr lang="en-US" sz="4800" dirty="0" err="1"/>
              <a:t>workevent</a:t>
            </a:r>
            <a:r>
              <a:rPr lang="en-US" sz="4800" dirty="0"/>
              <a:t> type is not 8 ,remember 8 is the shout down event)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4800" dirty="0"/>
              <a:t>Calculate the </a:t>
            </a:r>
            <a:r>
              <a:rPr lang="en-US" sz="4800" dirty="0" err="1"/>
              <a:t>DelTime</a:t>
            </a:r>
            <a:r>
              <a:rPr lang="en-US" sz="4800" dirty="0"/>
              <a:t> (</a:t>
            </a:r>
            <a:r>
              <a:rPr lang="en-US" sz="4800" dirty="0" err="1"/>
              <a:t>eventTime</a:t>
            </a:r>
            <a:r>
              <a:rPr lang="en-US" sz="4800" dirty="0"/>
              <a:t>-bigtime) for this event. 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4800" dirty="0"/>
              <a:t>Update time in line for each customer object in Queue.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4800" dirty="0"/>
              <a:t>Update statistics for </a:t>
            </a:r>
            <a:r>
              <a:rPr lang="en-US" sz="4800" dirty="0" err="1"/>
              <a:t>time_in_line</a:t>
            </a:r>
            <a:r>
              <a:rPr lang="en-US" sz="4800" dirty="0"/>
              <a:t>, and </a:t>
            </a:r>
            <a:r>
              <a:rPr lang="en-US" sz="4800" dirty="0" err="1"/>
              <a:t>time_in_servers</a:t>
            </a:r>
            <a:r>
              <a:rPr lang="en-US" sz="4800" dirty="0"/>
              <a:t>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4800" b="1" dirty="0"/>
              <a:t>Now Process the </a:t>
            </a:r>
            <a:r>
              <a:rPr lang="en-US" sz="4800" b="1" dirty="0" err="1"/>
              <a:t>workevent</a:t>
            </a:r>
            <a:r>
              <a:rPr lang="en-US" sz="4800" b="1" dirty="0"/>
              <a:t>.  </a:t>
            </a:r>
            <a:r>
              <a:rPr lang="en-US" sz="4800" dirty="0"/>
              <a:t>This process will do two things, it will </a:t>
            </a:r>
            <a:r>
              <a:rPr lang="en-US" sz="4800" b="1" dirty="0"/>
              <a:t>change the state of the waiting line model</a:t>
            </a:r>
            <a:r>
              <a:rPr lang="en-US" sz="4800" dirty="0"/>
              <a:t> AND it will </a:t>
            </a:r>
            <a:r>
              <a:rPr lang="en-US" sz="4800" b="1" dirty="0"/>
              <a:t>generate the appropriate </a:t>
            </a:r>
            <a:r>
              <a:rPr lang="en-US" sz="4800" b="1" dirty="0" err="1"/>
              <a:t>BootStrap</a:t>
            </a:r>
            <a:r>
              <a:rPr lang="en-US" sz="4800" b="1" dirty="0"/>
              <a:t> Events </a:t>
            </a:r>
            <a:r>
              <a:rPr lang="en-US" sz="4800" dirty="0"/>
              <a:t>that will drive the simulation forward.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4800" dirty="0"/>
              <a:t>Switch(</a:t>
            </a:r>
            <a:r>
              <a:rPr lang="en-US" sz="4800" dirty="0" err="1"/>
              <a:t>workevent.getEventType</a:t>
            </a:r>
            <a:r>
              <a:rPr lang="en-US" sz="4800" dirty="0"/>
              <a:t>)</a:t>
            </a:r>
          </a:p>
          <a:p>
            <a:pPr lvl="2" algn="l"/>
            <a:r>
              <a:rPr lang="en-US" sz="4800" dirty="0"/>
              <a:t>        	 a. Determine the </a:t>
            </a:r>
            <a:r>
              <a:rPr lang="en-US" sz="4800" dirty="0" err="1"/>
              <a:t>Deltatime</a:t>
            </a:r>
            <a:r>
              <a:rPr lang="en-US" sz="4800" dirty="0"/>
              <a:t> for this event (Big Time –</a:t>
            </a:r>
            <a:r>
              <a:rPr lang="en-US" sz="4800" dirty="0" err="1"/>
              <a:t>EventTime</a:t>
            </a:r>
            <a:r>
              <a:rPr lang="en-US" sz="4800" dirty="0"/>
              <a:t> =</a:t>
            </a:r>
            <a:r>
              <a:rPr lang="en-US" sz="4800" dirty="0" err="1"/>
              <a:t>Deltatime</a:t>
            </a:r>
            <a:r>
              <a:rPr lang="en-US" sz="4800" dirty="0"/>
              <a:t>)]</a:t>
            </a:r>
          </a:p>
          <a:p>
            <a:pPr lvl="2" algn="l">
              <a:lnSpc>
                <a:spcPct val="120000"/>
              </a:lnSpc>
            </a:pPr>
            <a:r>
              <a:rPr lang="en-US" sz="4800" dirty="0"/>
              <a:t>	b. Update statistics for those in line and in servers</a:t>
            </a:r>
          </a:p>
          <a:p>
            <a:pPr lvl="2" algn="l"/>
            <a:r>
              <a:rPr lang="en-US" sz="4800" dirty="0"/>
              <a:t>	case 1 (Customer Arrives)</a:t>
            </a:r>
          </a:p>
          <a:p>
            <a:pPr lvl="2" algn="l"/>
            <a:r>
              <a:rPr lang="en-US" sz="4800" dirty="0"/>
              <a:t>	            Generate a customer object for this new arrival.</a:t>
            </a:r>
          </a:p>
          <a:p>
            <a:pPr lvl="2" algn="l"/>
            <a:r>
              <a:rPr lang="en-US" sz="4800" dirty="0"/>
              <a:t>	           </a:t>
            </a:r>
            <a:r>
              <a:rPr lang="en-US" sz="4800" dirty="0">
                <a:solidFill>
                  <a:srgbClr val="FF0000"/>
                </a:solidFill>
              </a:rPr>
              <a:t>Generate next </a:t>
            </a:r>
            <a:r>
              <a:rPr lang="en-US" sz="4800" dirty="0" err="1">
                <a:solidFill>
                  <a:srgbClr val="FF0000"/>
                </a:solidFill>
              </a:rPr>
              <a:t>custo</a:t>
            </a:r>
            <a:r>
              <a:rPr lang="en-US" sz="4800" dirty="0" err="1"/>
              <a:t>put</a:t>
            </a:r>
            <a:r>
              <a:rPr lang="en-US" sz="4800" dirty="0" err="1">
                <a:solidFill>
                  <a:srgbClr val="FF0000"/>
                </a:solidFill>
              </a:rPr>
              <a:t>mer</a:t>
            </a:r>
            <a:r>
              <a:rPr lang="en-US" sz="4800" dirty="0">
                <a:solidFill>
                  <a:srgbClr val="FF0000"/>
                </a:solidFill>
              </a:rPr>
              <a:t> arrival event and put on event Queue// boot strapping events</a:t>
            </a:r>
          </a:p>
          <a:p>
            <a:pPr lvl="2" algn="l"/>
            <a:r>
              <a:rPr lang="en-US" sz="4800" dirty="0"/>
              <a:t>	          See if  not free, put customer in line at current big time and generate balk event for this customer/</a:t>
            </a:r>
            <a:r>
              <a:rPr lang="en-US" sz="4800" dirty="0">
                <a:solidFill>
                  <a:srgbClr val="FF0000"/>
                </a:solidFill>
              </a:rPr>
              <a:t>/ boot strap 									event</a:t>
            </a:r>
            <a:endParaRPr lang="en-US" sz="4800" dirty="0"/>
          </a:p>
          <a:p>
            <a:pPr lvl="2" algn="l"/>
            <a:r>
              <a:rPr lang="en-US" sz="4800" dirty="0"/>
              <a:t>	                     if server free, .put customer object in server, set server busy and generate </a:t>
            </a:r>
            <a:r>
              <a:rPr lang="en-US" sz="4800" dirty="0">
                <a:solidFill>
                  <a:srgbClr val="FF0000"/>
                </a:solidFill>
              </a:rPr>
              <a:t>departure from server event for 							this customer and </a:t>
            </a:r>
          </a:p>
          <a:p>
            <a:pPr lvl="2" algn="l"/>
            <a:r>
              <a:rPr lang="en-US" sz="4800" dirty="0">
                <a:solidFill>
                  <a:srgbClr val="FF0000"/>
                </a:solidFill>
              </a:rPr>
              <a:t>						put on event queue// boot strapping event</a:t>
            </a:r>
          </a:p>
          <a:p>
            <a:pPr lvl="2" algn="l"/>
            <a:r>
              <a:rPr lang="en-US" sz="4800" dirty="0">
                <a:solidFill>
                  <a:srgbClr val="FF0000"/>
                </a:solidFill>
              </a:rPr>
              <a:t>                                       </a:t>
            </a:r>
            <a:r>
              <a:rPr lang="en-US" sz="4800" dirty="0"/>
              <a:t>break;// end case 1</a:t>
            </a:r>
          </a:p>
          <a:p>
            <a:pPr lvl="2" algn="l"/>
            <a:r>
              <a:rPr lang="en-US" sz="4800" dirty="0">
                <a:solidFill>
                  <a:srgbClr val="FF0000"/>
                </a:solidFill>
              </a:rPr>
              <a:t>                                  </a:t>
            </a:r>
            <a:r>
              <a:rPr lang="en-US" sz="4800" dirty="0"/>
              <a:t>case 2 (customer enters line) This event incorporated in case 1</a:t>
            </a:r>
          </a:p>
          <a:p>
            <a:pPr lvl="2" algn="l"/>
            <a:r>
              <a:rPr lang="en-US" sz="4800" dirty="0">
                <a:solidFill>
                  <a:srgbClr val="FF0000"/>
                </a:solidFill>
              </a:rPr>
              <a:t>                                  </a:t>
            </a:r>
            <a:r>
              <a:rPr lang="en-US" sz="4800" dirty="0"/>
              <a:t>break;//end case 2</a:t>
            </a:r>
          </a:p>
          <a:p>
            <a:pPr lvl="2" algn="l"/>
            <a:r>
              <a:rPr lang="en-US" sz="4800" dirty="0">
                <a:solidFill>
                  <a:srgbClr val="FF0000"/>
                </a:solidFill>
              </a:rPr>
              <a:t>                                  </a:t>
            </a:r>
            <a:r>
              <a:rPr lang="en-US" sz="4800" dirty="0"/>
              <a:t>case 3( Customer enters service bay 1)</a:t>
            </a:r>
          </a:p>
          <a:p>
            <a:pPr lvl="2" algn="l"/>
            <a:r>
              <a:rPr lang="en-US" sz="4800" dirty="0">
                <a:solidFill>
                  <a:srgbClr val="FF0000"/>
                </a:solidFill>
              </a:rPr>
              <a:t>	           </a:t>
            </a:r>
            <a:r>
              <a:rPr lang="en-US" sz="4800" dirty="0"/>
              <a:t>Set service bay 1 to busy</a:t>
            </a:r>
          </a:p>
          <a:p>
            <a:pPr lvl="2" algn="l"/>
            <a:r>
              <a:rPr lang="en-US" sz="4800" dirty="0">
                <a:solidFill>
                  <a:srgbClr val="FF0000"/>
                </a:solidFill>
              </a:rPr>
              <a:t>	             </a:t>
            </a:r>
            <a:r>
              <a:rPr lang="en-US" sz="4800" dirty="0"/>
              <a:t>pull this customer’s object from line </a:t>
            </a:r>
          </a:p>
          <a:p>
            <a:pPr lvl="2" algn="l"/>
            <a:r>
              <a:rPr lang="en-US" sz="4800" dirty="0">
                <a:solidFill>
                  <a:srgbClr val="FF0000"/>
                </a:solidFill>
              </a:rPr>
              <a:t>                                                      </a:t>
            </a:r>
            <a:r>
              <a:rPr lang="en-US" sz="4800" dirty="0"/>
              <a:t>now get this customers balk event from the event queue</a:t>
            </a:r>
            <a:r>
              <a:rPr lang="en-US" sz="4800" dirty="0">
                <a:solidFill>
                  <a:srgbClr val="C00000"/>
                </a:solidFill>
              </a:rPr>
              <a:t>// this is part of event queue </a:t>
            </a:r>
            <a:r>
              <a:rPr lang="en-US" sz="4800" dirty="0" err="1">
                <a:solidFill>
                  <a:srgbClr val="C00000"/>
                </a:solidFill>
              </a:rPr>
              <a:t>maintance</a:t>
            </a:r>
            <a:r>
              <a:rPr lang="en-US" sz="4800" dirty="0">
                <a:solidFill>
                  <a:srgbClr val="C00000"/>
                </a:solidFill>
              </a:rPr>
              <a:t>, we 					cannot have events that point to customer objects that are not in line.</a:t>
            </a:r>
            <a:endParaRPr lang="en-US" sz="4800" dirty="0">
              <a:solidFill>
                <a:srgbClr val="FF0000"/>
              </a:solidFill>
            </a:endParaRPr>
          </a:p>
          <a:p>
            <a:pPr lvl="2" algn="l"/>
            <a:endParaRPr lang="en-US" sz="4800" dirty="0"/>
          </a:p>
          <a:p>
            <a:pPr lvl="2" algn="l"/>
            <a:r>
              <a:rPr lang="en-US" sz="4800" dirty="0"/>
              <a:t>		</a:t>
            </a:r>
            <a:r>
              <a:rPr lang="en-US" sz="1600" dirty="0"/>
              <a:t>	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600" dirty="0"/>
          </a:p>
          <a:p>
            <a:pPr lvl="1" algn="l"/>
            <a:endParaRPr lang="en-US" sz="1000" dirty="0"/>
          </a:p>
          <a:p>
            <a:pPr algn="l"/>
            <a:endParaRPr lang="en-US" sz="1400" dirty="0"/>
          </a:p>
          <a:p>
            <a:pPr marL="342900" indent="-342900" algn="l">
              <a:buFont typeface="+mj-lt"/>
              <a:buAutoNum type="arabicPeriod"/>
            </a:pPr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lvl="1" algn="l"/>
            <a:endParaRPr lang="en-US" sz="1400" dirty="0"/>
          </a:p>
          <a:p>
            <a:pPr lvl="1" algn="l"/>
            <a:r>
              <a:rPr lang="en-US" sz="1400" dirty="0"/>
              <a:t>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2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400" b="1" dirty="0" err="1"/>
              <a:t>Psuedo</a:t>
            </a:r>
            <a:r>
              <a:rPr lang="en-US" sz="2400" b="1" dirty="0"/>
              <a:t> Code for Waiting Line Problem with Two Servers (Bay 1 &amp; 2)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127" y="984312"/>
            <a:ext cx="9487271" cy="5746688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1400" dirty="0"/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b="1" dirty="0"/>
              <a:t>Switch (</a:t>
            </a:r>
            <a:r>
              <a:rPr lang="en-US" sz="1300" b="1" dirty="0" err="1"/>
              <a:t>workevent.getEventType</a:t>
            </a:r>
            <a:r>
              <a:rPr lang="en-US" sz="1300" b="1" dirty="0"/>
              <a:t>) continued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b="1" dirty="0"/>
              <a:t>   </a:t>
            </a:r>
            <a:r>
              <a:rPr lang="en-US" sz="1300" dirty="0"/>
              <a:t>case 4 (customer enters service bay 2)</a:t>
            </a:r>
          </a:p>
          <a:p>
            <a:pPr lvl="1" indent="-347472" algn="l">
              <a:lnSpc>
                <a:spcPct val="70000"/>
              </a:lnSpc>
            </a:pPr>
            <a:r>
              <a:rPr lang="en-US" sz="1300" dirty="0"/>
              <a:t>         same code as case 3 with bay 2 modifications</a:t>
            </a:r>
          </a:p>
          <a:p>
            <a:pPr lvl="1" indent="-347472" algn="l">
              <a:lnSpc>
                <a:spcPct val="70000"/>
              </a:lnSpc>
            </a:pPr>
            <a:r>
              <a:rPr lang="en-US" sz="1300" dirty="0"/>
              <a:t>       break;// end case 4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case 5(customer leaves service bay 1 )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	update bay 1 status to not busy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                  update number customers through system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   break;// end case 5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case 6 (customer leaves service bay 2 )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     same code as case 5 with  bay 2 modifications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  break;// end case 6 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  case 7 (customer balks and leaves waiting line )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     remove customer object from line queue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     add one to balk sum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     break;//  end case 7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  case 8 (simulation shut down event)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This is the end of the simulation.  Print statistics.  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      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        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</a:pPr>
            <a:r>
              <a:rPr lang="en-US" sz="1300" dirty="0"/>
              <a:t>            </a:t>
            </a:r>
          </a:p>
          <a:p>
            <a:pPr indent="-347472" algn="l">
              <a:lnSpc>
                <a:spcPct val="70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300" dirty="0"/>
              <a:t>             </a:t>
            </a:r>
          </a:p>
          <a:p>
            <a:pPr algn="l"/>
            <a:endParaRPr lang="en-US" sz="1300" b="1" dirty="0"/>
          </a:p>
          <a:p>
            <a:pPr marL="800100" lvl="1" indent="-342900" algn="l">
              <a:buFont typeface="+mj-lt"/>
              <a:buAutoNum type="arabicPeriod"/>
            </a:pPr>
            <a:endParaRPr lang="en-US" sz="1600" dirty="0"/>
          </a:p>
          <a:p>
            <a:pPr lvl="1" algn="l"/>
            <a:endParaRPr lang="en-US" sz="1000" dirty="0"/>
          </a:p>
          <a:p>
            <a:pPr algn="l"/>
            <a:endParaRPr lang="en-US" sz="1400" dirty="0"/>
          </a:p>
          <a:p>
            <a:pPr marL="342900" indent="-342900" algn="l">
              <a:buFont typeface="+mj-lt"/>
              <a:buAutoNum type="arabicPeriod"/>
            </a:pPr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lvl="1" algn="l"/>
            <a:endParaRPr lang="en-US" sz="1400" dirty="0"/>
          </a:p>
          <a:p>
            <a:pPr lvl="1" algn="l"/>
            <a:r>
              <a:rPr lang="en-US" sz="1400" dirty="0"/>
              <a:t>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2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3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039" y="83716"/>
            <a:ext cx="9581966" cy="1344829"/>
          </a:xfrm>
        </p:spPr>
        <p:txBody>
          <a:bodyPr>
            <a:noAutofit/>
          </a:bodyPr>
          <a:lstStyle/>
          <a:p>
            <a:r>
              <a:rPr lang="en-US" sz="2800" dirty="0"/>
              <a:t>The Customer Class</a:t>
            </a:r>
            <a:br>
              <a:rPr lang="en-US" sz="2800" dirty="0"/>
            </a:br>
            <a:r>
              <a:rPr lang="en-US" sz="2800" dirty="0"/>
              <a:t>Customers Objects Are Created when a Customer arrives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54242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88EF86-CD56-4A53-BA46-F6B194EB1F35}"/>
              </a:ext>
            </a:extLst>
          </p:cNvPr>
          <p:cNvGrpSpPr/>
          <p:nvPr/>
        </p:nvGrpSpPr>
        <p:grpSpPr>
          <a:xfrm>
            <a:off x="5477876" y="2361047"/>
            <a:ext cx="314942" cy="497772"/>
            <a:chOff x="5739064" y="2449614"/>
            <a:chExt cx="712043" cy="15532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388C86-5A33-49F8-A922-B9B6CD61D8D8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2299FA-15A9-4B40-9AFC-9A2FFA93A860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CDBF81-9B5B-4556-BDDC-FA06DD5EBEF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7D38A5-427C-4BBA-8182-4048640D765C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15E21A7-C925-493A-AD29-9B57C8D9CF69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20C271-B46B-43A8-A3D9-1C6A2513944C}"/>
              </a:ext>
            </a:extLst>
          </p:cNvPr>
          <p:cNvGrpSpPr/>
          <p:nvPr/>
        </p:nvGrpSpPr>
        <p:grpSpPr>
          <a:xfrm>
            <a:off x="6320594" y="1477603"/>
            <a:ext cx="314942" cy="497772"/>
            <a:chOff x="5739064" y="2449614"/>
            <a:chExt cx="712043" cy="155327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6B73AF-202C-4F53-A10E-AE77CB783CCF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7211A2-AE50-45E6-926B-D7546A8D51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F336F0-6277-4C1D-9929-EC8D724CA2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E6A467-4596-4196-B9A5-D5B8FB21ADB8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88E408-8E45-47A6-9DD2-DF88412F1330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EDC7BE-FC3C-49ED-AED2-AD68732D5EE7}"/>
              </a:ext>
            </a:extLst>
          </p:cNvPr>
          <p:cNvGrpSpPr/>
          <p:nvPr/>
        </p:nvGrpSpPr>
        <p:grpSpPr>
          <a:xfrm>
            <a:off x="8730978" y="1483904"/>
            <a:ext cx="314942" cy="497772"/>
            <a:chOff x="5739064" y="2449614"/>
            <a:chExt cx="712043" cy="155327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6F010-697F-4FAA-B533-2B2DA4FA3DC1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97AEAC-3242-4052-93FC-EF7B5F2EEC75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0ABEE4-E318-4B1A-A965-BA188D75BE0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48BF4-E199-4908-B601-1DC82973C8C6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38F8E4-B27B-4E52-A88E-E54112F4401F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113B58-0645-4AC1-A294-BB01E3D6EB0C}"/>
              </a:ext>
            </a:extLst>
          </p:cNvPr>
          <p:cNvGrpSpPr/>
          <p:nvPr/>
        </p:nvGrpSpPr>
        <p:grpSpPr>
          <a:xfrm>
            <a:off x="4342054" y="4788482"/>
            <a:ext cx="314942" cy="494066"/>
            <a:chOff x="5739064" y="2449614"/>
            <a:chExt cx="712043" cy="155327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C8FD06-09B8-4EE3-89A5-8D2CF1AED5F6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435CE3-0BAD-4872-8561-76CADFF21E3E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26061-5EB6-46EF-9ED5-2528F4B3BED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3DB3CA-44DF-4814-8EFB-0341FEABCFE3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6932D7-73D2-4F07-9FC0-31C2A9BC7206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80AE3B-D41A-481A-A518-FC6B3852956A}"/>
              </a:ext>
            </a:extLst>
          </p:cNvPr>
          <p:cNvGrpSpPr/>
          <p:nvPr/>
        </p:nvGrpSpPr>
        <p:grpSpPr>
          <a:xfrm>
            <a:off x="5514005" y="3719076"/>
            <a:ext cx="314942" cy="497772"/>
            <a:chOff x="5739064" y="2449614"/>
            <a:chExt cx="712043" cy="155327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0CC5BF-8ABB-418A-AE23-B8865F99ECF5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9713C15-B2CB-44E6-B6C8-29A13A5A0F5A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D167A7-0ED4-4B10-9DE8-A00F77AA9B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77800A-3BD9-4BAA-BE0E-CCA73E9D1276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CD300A-017A-47F2-83B1-F6C76A600D27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84CC49-B3E0-43DA-A8C7-BF6429E9A2FE}"/>
              </a:ext>
            </a:extLst>
          </p:cNvPr>
          <p:cNvGrpSpPr/>
          <p:nvPr/>
        </p:nvGrpSpPr>
        <p:grpSpPr>
          <a:xfrm>
            <a:off x="5504773" y="3040599"/>
            <a:ext cx="314942" cy="497772"/>
            <a:chOff x="5739064" y="2449614"/>
            <a:chExt cx="712043" cy="155327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C47AFDE-DD7D-4EA1-92A3-0D4F2A8C2684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77639E-E324-4A68-8D55-AF995654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BA76B4-60BD-4E39-BC6B-6B3E0700C74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FF74F1-7058-4DD5-AE2F-BDBE166893EE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78A5BD-72F0-40B1-9142-05B5B2444D3E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48092FF-5340-411E-BFAA-8BDF5820F00C}"/>
              </a:ext>
            </a:extLst>
          </p:cNvPr>
          <p:cNvSpPr/>
          <p:nvPr/>
        </p:nvSpPr>
        <p:spPr>
          <a:xfrm>
            <a:off x="5086679" y="2141967"/>
            <a:ext cx="1009321" cy="225553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3C2A81-063A-45D8-B597-C76C0885FC7C}"/>
              </a:ext>
            </a:extLst>
          </p:cNvPr>
          <p:cNvSpPr txBox="1"/>
          <p:nvPr/>
        </p:nvSpPr>
        <p:spPr>
          <a:xfrm>
            <a:off x="3543166" y="2562628"/>
            <a:ext cx="20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Line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60EF66-957F-4CB3-A903-D958DEBCC4E8}"/>
              </a:ext>
            </a:extLst>
          </p:cNvPr>
          <p:cNvCxnSpPr>
            <a:cxnSpLocks/>
          </p:cNvCxnSpPr>
          <p:nvPr/>
        </p:nvCxnSpPr>
        <p:spPr>
          <a:xfrm flipV="1">
            <a:off x="4848940" y="2760369"/>
            <a:ext cx="237739" cy="37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F622C6-CEFF-4384-96B0-799E8DA96E88}"/>
              </a:ext>
            </a:extLst>
          </p:cNvPr>
          <p:cNvSpPr txBox="1"/>
          <p:nvPr/>
        </p:nvSpPr>
        <p:spPr>
          <a:xfrm>
            <a:off x="6201365" y="1980612"/>
            <a:ext cx="575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Objects Are Created when a Customer arrives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224406-0350-497D-B05E-714567DE928A}"/>
              </a:ext>
            </a:extLst>
          </p:cNvPr>
          <p:cNvSpPr txBox="1"/>
          <p:nvPr/>
        </p:nvSpPr>
        <p:spPr>
          <a:xfrm>
            <a:off x="7356031" y="1515115"/>
            <a:ext cx="74474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FE63D0-377A-4754-AA69-A63227ED8A51}"/>
              </a:ext>
            </a:extLst>
          </p:cNvPr>
          <p:cNvCxnSpPr/>
          <p:nvPr/>
        </p:nvCxnSpPr>
        <p:spPr>
          <a:xfrm>
            <a:off x="7945515" y="1682641"/>
            <a:ext cx="6527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F44DCE-F39C-4973-854A-EEB5B872C25C}"/>
              </a:ext>
            </a:extLst>
          </p:cNvPr>
          <p:cNvCxnSpPr/>
          <p:nvPr/>
        </p:nvCxnSpPr>
        <p:spPr>
          <a:xfrm>
            <a:off x="2432482" y="4350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43BFA8-9D7B-4C58-B1FB-DA2DE6CC01F7}"/>
              </a:ext>
            </a:extLst>
          </p:cNvPr>
          <p:cNvCxnSpPr/>
          <p:nvPr/>
        </p:nvCxnSpPr>
        <p:spPr>
          <a:xfrm flipH="1" flipV="1">
            <a:off x="6725803" y="1724332"/>
            <a:ext cx="491749" cy="74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DD1D5C-4529-4F7E-B6D5-C442D0E6C7C4}"/>
              </a:ext>
            </a:extLst>
          </p:cNvPr>
          <p:cNvCxnSpPr/>
          <p:nvPr/>
        </p:nvCxnSpPr>
        <p:spPr>
          <a:xfrm>
            <a:off x="4096744" y="4904854"/>
            <a:ext cx="0" cy="501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ABC60-EC2D-4975-9CF8-9D8FA319FAA4}"/>
              </a:ext>
            </a:extLst>
          </p:cNvPr>
          <p:cNvCxnSpPr>
            <a:cxnSpLocks/>
          </p:cNvCxnSpPr>
          <p:nvPr/>
        </p:nvCxnSpPr>
        <p:spPr>
          <a:xfrm flipH="1">
            <a:off x="4062631" y="5404824"/>
            <a:ext cx="1010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0006E1-1D6C-4D4C-BDE8-70A1ACE8ED89}"/>
              </a:ext>
            </a:extLst>
          </p:cNvPr>
          <p:cNvCxnSpPr/>
          <p:nvPr/>
        </p:nvCxnSpPr>
        <p:spPr>
          <a:xfrm>
            <a:off x="5035076" y="4876174"/>
            <a:ext cx="0" cy="501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4F4A4EB-33CB-41C2-9AF2-DBCC4E918EC4}"/>
              </a:ext>
            </a:extLst>
          </p:cNvPr>
          <p:cNvSpPr txBox="1"/>
          <p:nvPr/>
        </p:nvSpPr>
        <p:spPr>
          <a:xfrm>
            <a:off x="2220793" y="5437845"/>
            <a:ext cx="166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in Service Facility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472E20-AC1E-47A2-B490-649BD99F1B8D}"/>
              </a:ext>
            </a:extLst>
          </p:cNvPr>
          <p:cNvCxnSpPr>
            <a:cxnSpLocks/>
          </p:cNvCxnSpPr>
          <p:nvPr/>
        </p:nvCxnSpPr>
        <p:spPr>
          <a:xfrm flipV="1">
            <a:off x="3708400" y="5160271"/>
            <a:ext cx="358866" cy="4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92EDEA-9BE4-424C-9857-A0B5446EDC14}"/>
              </a:ext>
            </a:extLst>
          </p:cNvPr>
          <p:cNvGrpSpPr/>
          <p:nvPr/>
        </p:nvGrpSpPr>
        <p:grpSpPr>
          <a:xfrm>
            <a:off x="5747099" y="5657344"/>
            <a:ext cx="314942" cy="497772"/>
            <a:chOff x="5739064" y="2449614"/>
            <a:chExt cx="712043" cy="155327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E0CB95-3079-4ED0-B084-29F529A09294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7A9718-659B-4B56-BB42-D9EDE2F9475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11B64-8D7C-4EB0-8E9F-798295CD5D0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9446E74-D72A-4A18-8E5F-581B5330643D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EBAF073-9658-4D99-9E45-FF98992F9ABD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002D5F7-ACA7-4578-B7DB-7A747F2D6169}"/>
              </a:ext>
            </a:extLst>
          </p:cNvPr>
          <p:cNvSpPr txBox="1"/>
          <p:nvPr/>
        </p:nvSpPr>
        <p:spPr>
          <a:xfrm>
            <a:off x="4567916" y="6142618"/>
            <a:ext cx="35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Departing System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DF2B84-10A2-4466-AFEA-CCD8FB1171D3}"/>
              </a:ext>
            </a:extLst>
          </p:cNvPr>
          <p:cNvSpPr txBox="1"/>
          <p:nvPr/>
        </p:nvSpPr>
        <p:spPr>
          <a:xfrm>
            <a:off x="319842" y="1586561"/>
            <a:ext cx="3124769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Time  </a:t>
            </a:r>
            <a:r>
              <a:rPr lang="en-US" dirty="0"/>
              <a:t>      </a:t>
            </a:r>
            <a:r>
              <a:rPr lang="en-US" b="1" u="sng" dirty="0"/>
              <a:t>Event Type</a:t>
            </a:r>
            <a:r>
              <a:rPr lang="en-US" b="1" dirty="0"/>
              <a:t>  </a:t>
            </a:r>
            <a:r>
              <a:rPr lang="en-US" b="1" u="sng" dirty="0" err="1"/>
              <a:t>MyBalk</a:t>
            </a:r>
            <a:r>
              <a:rPr lang="en-US" b="1" u="sng" dirty="0"/>
              <a:t>  </a:t>
            </a:r>
          </a:p>
          <a:p>
            <a:r>
              <a:rPr lang="en-US" b="1" dirty="0"/>
              <a:t>12:01	1                    -9</a:t>
            </a:r>
          </a:p>
          <a:p>
            <a:r>
              <a:rPr lang="en-US" b="1" dirty="0"/>
              <a:t>12:02	2	    -9</a:t>
            </a:r>
          </a:p>
          <a:p>
            <a:r>
              <a:rPr lang="en-US" b="1" dirty="0"/>
              <a:t>12:10	4	     -9</a:t>
            </a:r>
          </a:p>
          <a:p>
            <a:r>
              <a:rPr lang="en-US" b="1" dirty="0"/>
              <a:t>12:11	1	    -9	</a:t>
            </a:r>
          </a:p>
          <a:p>
            <a:r>
              <a:rPr lang="en-US" b="1" dirty="0"/>
              <a:t>12:12	7                     3</a:t>
            </a:r>
          </a:p>
          <a:p>
            <a:r>
              <a:rPr lang="en-US" b="1" dirty="0"/>
              <a:t>12:30	6                   -9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93FAAF-5DD1-47DA-86EA-95F802EFFEA0}"/>
              </a:ext>
            </a:extLst>
          </p:cNvPr>
          <p:cNvSpPr txBox="1"/>
          <p:nvPr/>
        </p:nvSpPr>
        <p:spPr>
          <a:xfrm>
            <a:off x="6683312" y="2589759"/>
            <a:ext cx="3197536" cy="16004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Customer Object Data.</a:t>
            </a:r>
          </a:p>
          <a:p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405 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</a:t>
            </a:r>
            <a:r>
              <a:rPr lang="en-US" sz="10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timeNline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406 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</a:t>
            </a:r>
            <a:r>
              <a:rPr lang="en-US" sz="1000" b="1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timeNserver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407 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</a:t>
            </a:r>
            <a:r>
              <a:rPr lang="en-US" sz="10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timeNsystem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408 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</a:t>
            </a:r>
            <a:r>
              <a:rPr lang="en-US" sz="10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timeArrive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409 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</a:t>
            </a:r>
            <a:r>
              <a:rPr lang="en-US" sz="10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mynum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410 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</a:t>
            </a:r>
            <a:r>
              <a:rPr lang="en-US" sz="10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MyBalk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r>
              <a:rPr lang="en-US" sz="1000" dirty="0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//this is the unique identifier of my balking event</a:t>
            </a:r>
            <a:r>
              <a:rPr lang="en-US" sz="1000" u="sng" dirty="0"/>
              <a:t>  </a:t>
            </a:r>
            <a:endParaRPr lang="en-US" sz="10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9DFFCB1-62EC-486D-A860-E883520EA833}"/>
              </a:ext>
            </a:extLst>
          </p:cNvPr>
          <p:cNvGrpSpPr/>
          <p:nvPr/>
        </p:nvGrpSpPr>
        <p:grpSpPr>
          <a:xfrm>
            <a:off x="3885164" y="3349207"/>
            <a:ext cx="369397" cy="625554"/>
            <a:chOff x="5739064" y="2449614"/>
            <a:chExt cx="712043" cy="155327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58578C5-37E4-4E51-9168-0BBD3A411CB0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E14913F-30C4-4E57-89F8-0A842A680A9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3567B72-E75C-41E7-BCA1-990C7B8C09C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392FEA-F65C-4495-A719-9612B9141A13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846B89C-51FA-4C48-A6FA-40277BF8A602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136400-ECE2-4201-A7D3-E7D0EC7AB7D7}"/>
              </a:ext>
            </a:extLst>
          </p:cNvPr>
          <p:cNvCxnSpPr>
            <a:cxnSpLocks/>
          </p:cNvCxnSpPr>
          <p:nvPr/>
        </p:nvCxnSpPr>
        <p:spPr>
          <a:xfrm flipH="1" flipV="1">
            <a:off x="2623244" y="3149558"/>
            <a:ext cx="1618380" cy="1726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row: Bent 93">
            <a:extLst>
              <a:ext uri="{FF2B5EF4-FFF2-40B4-BE49-F238E27FC236}">
                <a16:creationId xmlns:a16="http://schemas.microsoft.com/office/drawing/2014/main" id="{7B8B0EB9-AFC4-410B-921A-285BE28EF68A}"/>
              </a:ext>
            </a:extLst>
          </p:cNvPr>
          <p:cNvSpPr/>
          <p:nvPr/>
        </p:nvSpPr>
        <p:spPr>
          <a:xfrm rot="10800000">
            <a:off x="4431469" y="3534006"/>
            <a:ext cx="1237793" cy="1660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179E35-5CB7-4140-8A21-E9B018B5D481}"/>
              </a:ext>
            </a:extLst>
          </p:cNvPr>
          <p:cNvSpPr txBox="1"/>
          <p:nvPr/>
        </p:nvSpPr>
        <p:spPr>
          <a:xfrm>
            <a:off x="3254125" y="3973665"/>
            <a:ext cx="175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Balks</a:t>
            </a:r>
          </a:p>
          <a:p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414F05D-EFF6-4905-B35B-A52ACAAC2B4D}"/>
              </a:ext>
            </a:extLst>
          </p:cNvPr>
          <p:cNvCxnSpPr>
            <a:cxnSpLocks/>
          </p:cNvCxnSpPr>
          <p:nvPr/>
        </p:nvCxnSpPr>
        <p:spPr>
          <a:xfrm flipH="1">
            <a:off x="5321409" y="5920517"/>
            <a:ext cx="347588" cy="204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5C8835-EE78-4915-A70E-8A08EF6645FF}"/>
              </a:ext>
            </a:extLst>
          </p:cNvPr>
          <p:cNvGrpSpPr/>
          <p:nvPr/>
        </p:nvGrpSpPr>
        <p:grpSpPr>
          <a:xfrm>
            <a:off x="5770614" y="4795391"/>
            <a:ext cx="314942" cy="497772"/>
            <a:chOff x="5739064" y="2449614"/>
            <a:chExt cx="712043" cy="155327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1CF3821-3F93-4819-920F-11E890AA5827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792B46B-1042-4FBC-8B45-EED5E63D3BF5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E26001A-CB93-4D79-B611-0A7A3A42278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C9A8B79-FA98-4EDF-8BF3-E87DF363A9DD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39A5D2-FF3A-4AC1-AEDA-DFD94FEF6420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43D2CC-C56A-4EFD-9EBF-C77ACF97110B}"/>
              </a:ext>
            </a:extLst>
          </p:cNvPr>
          <p:cNvCxnSpPr/>
          <p:nvPr/>
        </p:nvCxnSpPr>
        <p:spPr>
          <a:xfrm>
            <a:off x="5477876" y="4905744"/>
            <a:ext cx="0" cy="501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FB4CD5-0D1C-425D-B44B-30EAEEC24003}"/>
              </a:ext>
            </a:extLst>
          </p:cNvPr>
          <p:cNvCxnSpPr/>
          <p:nvPr/>
        </p:nvCxnSpPr>
        <p:spPr>
          <a:xfrm>
            <a:off x="6465515" y="4925137"/>
            <a:ext cx="0" cy="501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405606B-C505-47DE-93CD-D0C6EDAF63E0}"/>
              </a:ext>
            </a:extLst>
          </p:cNvPr>
          <p:cNvCxnSpPr>
            <a:cxnSpLocks/>
          </p:cNvCxnSpPr>
          <p:nvPr/>
        </p:nvCxnSpPr>
        <p:spPr>
          <a:xfrm flipH="1">
            <a:off x="5454945" y="5404824"/>
            <a:ext cx="1010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A5EC54-F8C9-4053-82E1-88B05F1DF791}"/>
              </a:ext>
            </a:extLst>
          </p:cNvPr>
          <p:cNvSpPr txBox="1"/>
          <p:nvPr/>
        </p:nvSpPr>
        <p:spPr>
          <a:xfrm>
            <a:off x="804799" y="4309249"/>
            <a:ext cx="346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Upcoming Balk Removed When Entering Facility</a:t>
            </a:r>
          </a:p>
        </p:txBody>
      </p:sp>
    </p:spTree>
    <p:extLst>
      <p:ext uri="{BB962C8B-B14F-4D97-AF65-F5344CB8AC3E}">
        <p14:creationId xmlns:p14="http://schemas.microsoft.com/office/powerpoint/2010/main" val="112711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400" b="1" dirty="0"/>
              <a:t>Creating Random Timing for New Events    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657" y="912227"/>
            <a:ext cx="9487271" cy="574668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1400" dirty="0"/>
          </a:p>
          <a:p>
            <a:pPr algn="l"/>
            <a:r>
              <a:rPr lang="en-US" b="1" dirty="0"/>
              <a:t>Today We Consider the Creation of the Time till next event  </a:t>
            </a:r>
            <a:r>
              <a:rPr lang="en-US" sz="2400" b="1" dirty="0"/>
              <a:t>     Time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“Creation of Time to next Event”  is a random process generator.  We want this time to be “randomly generated” on a scale determined by a rate </a:t>
            </a:r>
            <a:r>
              <a:rPr lang="el-GR" dirty="0"/>
              <a:t>λ</a:t>
            </a:r>
            <a:r>
              <a:rPr lang="en-US" dirty="0"/>
              <a:t> (Arrivals/hour, Served/minute, </a:t>
            </a:r>
            <a:r>
              <a:rPr lang="en-US" dirty="0" err="1"/>
              <a:t>etc</a:t>
            </a:r>
            <a:r>
              <a:rPr lang="en-US" dirty="0"/>
              <a:t> ). 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 our work with time step simulations we created random events, </a:t>
            </a:r>
            <a:r>
              <a:rPr lang="en-US" dirty="0" err="1"/>
              <a:t>i.e.number</a:t>
            </a:r>
            <a:r>
              <a:rPr lang="en-US" dirty="0"/>
              <a:t> of papers demanded, type of weather year, number of ice cream gallons demanded.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Unfortunately, these were discrete events, i.e.10 papers, weather type 2, etc.  And Time is Continuous.  We need a process that will generate a continuous value.  </a:t>
            </a:r>
          </a:p>
          <a:p>
            <a:pPr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AF6FC73-7C0E-4668-A3C5-8F51791C62E5}"/>
              </a:ext>
            </a:extLst>
          </p:cNvPr>
          <p:cNvSpPr/>
          <p:nvPr/>
        </p:nvSpPr>
        <p:spPr>
          <a:xfrm>
            <a:off x="7999672" y="478126"/>
            <a:ext cx="27093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7503DA0-E92E-4BEC-8B25-73EB79CF8B98}"/>
              </a:ext>
            </a:extLst>
          </p:cNvPr>
          <p:cNvSpPr/>
          <p:nvPr/>
        </p:nvSpPr>
        <p:spPr>
          <a:xfrm>
            <a:off x="8377238" y="1306214"/>
            <a:ext cx="290513" cy="2143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400" b="1" dirty="0"/>
              <a:t>Creating Random Timing for New Events     Time cont.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657" y="912227"/>
            <a:ext cx="9487271" cy="574668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1400" dirty="0"/>
          </a:p>
          <a:p>
            <a:pPr algn="l"/>
            <a:r>
              <a:rPr lang="en-US" b="1" dirty="0"/>
              <a:t>Today We Consider the Creation of the Time till next event  </a:t>
            </a:r>
            <a:r>
              <a:rPr lang="en-US" sz="2400" b="1" dirty="0"/>
              <a:t>    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First Recall the Steps we used for Discrete Events.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AF6FC73-7C0E-4668-A3C5-8F51791C62E5}"/>
              </a:ext>
            </a:extLst>
          </p:cNvPr>
          <p:cNvSpPr/>
          <p:nvPr/>
        </p:nvSpPr>
        <p:spPr>
          <a:xfrm>
            <a:off x="7661534" y="499234"/>
            <a:ext cx="27093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7503DA0-E92E-4BEC-8B25-73EB79CF8B98}"/>
              </a:ext>
            </a:extLst>
          </p:cNvPr>
          <p:cNvSpPr/>
          <p:nvPr/>
        </p:nvSpPr>
        <p:spPr>
          <a:xfrm>
            <a:off x="8377238" y="1306214"/>
            <a:ext cx="290513" cy="2143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7F3AC-A604-4D79-80E1-343BBB7E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822" y="2147328"/>
            <a:ext cx="7704306" cy="2397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2BB4C0-3FA2-423F-B628-0E9C26CE18AB}"/>
              </a:ext>
            </a:extLst>
          </p:cNvPr>
          <p:cNvSpPr txBox="1"/>
          <p:nvPr/>
        </p:nvSpPr>
        <p:spPr>
          <a:xfrm>
            <a:off x="1147762" y="4986936"/>
            <a:ext cx="908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 These are the Steps we expect to follow with the continuous event</a:t>
            </a:r>
          </a:p>
        </p:txBody>
      </p:sp>
    </p:spTree>
    <p:extLst>
      <p:ext uri="{BB962C8B-B14F-4D97-AF65-F5344CB8AC3E}">
        <p14:creationId xmlns:p14="http://schemas.microsoft.com/office/powerpoint/2010/main" val="286466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400" b="1" dirty="0"/>
              <a:t>Creating Random Timing for New Events     Time cont.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657" y="912227"/>
            <a:ext cx="9487271" cy="574668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AF6FC73-7C0E-4668-A3C5-8F51791C62E5}"/>
              </a:ext>
            </a:extLst>
          </p:cNvPr>
          <p:cNvSpPr/>
          <p:nvPr/>
        </p:nvSpPr>
        <p:spPr>
          <a:xfrm>
            <a:off x="7661534" y="499234"/>
            <a:ext cx="27093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BD2AF-73D5-4520-B8CD-237EAFC700BB}"/>
              </a:ext>
            </a:extLst>
          </p:cNvPr>
          <p:cNvSpPr txBox="1"/>
          <p:nvPr/>
        </p:nvSpPr>
        <p:spPr>
          <a:xfrm>
            <a:off x="827657" y="1178540"/>
            <a:ext cx="10536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Let’s Look at a couple of things about modeling Arrival Systems.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Arrival Systems are modeled as arrivals coming from a Poisson Distribution.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a system that has customers arriving at a rate (customers)/(unit time) </a:t>
            </a:r>
            <a:r>
              <a:rPr lang="el-GR" dirty="0"/>
              <a:t>λ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System is said to be Poisson if the following conditions hold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The arrival events are independent; one arrival does not impact the others.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As the time interval becomes smaller and smaller, the probability of one arrival proportional to the time interval.  </a:t>
            </a:r>
          </a:p>
          <a:p>
            <a:pPr lvl="2"/>
            <a:r>
              <a:rPr lang="en-US" dirty="0"/>
              <a:t>As an example consider messages arriving at a server at the rate of λ=10/sec.  Since we assume these messages are independent, we can assume Poisson.  Then below shows the Probability that in any interval that x=k messages arriving.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8EDAE1-E04F-403A-BB6A-EA626988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95" y="4472829"/>
            <a:ext cx="7626485" cy="12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8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400" b="1" dirty="0"/>
              <a:t>Creating Random Timing for New Events     Time cont.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657" y="912227"/>
            <a:ext cx="9487271" cy="574668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AF6FC73-7C0E-4668-A3C5-8F51791C62E5}"/>
              </a:ext>
            </a:extLst>
          </p:cNvPr>
          <p:cNvSpPr/>
          <p:nvPr/>
        </p:nvSpPr>
        <p:spPr>
          <a:xfrm>
            <a:off x="7661534" y="499234"/>
            <a:ext cx="27093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BD2AF-73D5-4520-B8CD-237EAFC700BB}"/>
              </a:ext>
            </a:extLst>
          </p:cNvPr>
          <p:cNvSpPr txBox="1"/>
          <p:nvPr/>
        </p:nvSpPr>
        <p:spPr>
          <a:xfrm>
            <a:off x="827657" y="1178540"/>
            <a:ext cx="105366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our real interest lies not in how many things will arrive BUT </a:t>
            </a:r>
            <a:r>
              <a:rPr lang="en-US" b="1" dirty="0"/>
              <a:t>in the time till next arrival       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Arrival Systems are modeled as arrivals coming from a Poisson Distribution.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Turns out that if the Arrivals with rate λ are distributed Poisson, then the       Times are distributed Exponential where;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Now we must calculate the CDF just as we did with the discrete distributions.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2A047C0-2509-4BFA-B11C-C3543CC303F9}"/>
              </a:ext>
            </a:extLst>
          </p:cNvPr>
          <p:cNvSpPr/>
          <p:nvPr/>
        </p:nvSpPr>
        <p:spPr>
          <a:xfrm>
            <a:off x="9661784" y="1178540"/>
            <a:ext cx="27093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3743BB2-9659-4CCB-A55F-32F721FFF54D}"/>
              </a:ext>
            </a:extLst>
          </p:cNvPr>
          <p:cNvSpPr/>
          <p:nvPr/>
        </p:nvSpPr>
        <p:spPr>
          <a:xfrm>
            <a:off x="7999671" y="1737484"/>
            <a:ext cx="27093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D827B-945B-4752-8D53-8E7995AF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24" y="2084864"/>
            <a:ext cx="5551251" cy="8594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D2EF8C-5424-4F69-8DE0-4E5924DA5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57" y="3350008"/>
            <a:ext cx="5590162" cy="295322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6F06F2-ADC1-4579-88E6-5F361D4E6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534" y="3518030"/>
            <a:ext cx="4046706" cy="2707658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D612047-B59F-4BD5-9CE0-9F0C19948FF8}"/>
              </a:ext>
            </a:extLst>
          </p:cNvPr>
          <p:cNvSpPr/>
          <p:nvPr/>
        </p:nvSpPr>
        <p:spPr>
          <a:xfrm>
            <a:off x="7698305" y="5099809"/>
            <a:ext cx="27093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3C50AC6-C91E-43AA-8150-571872FC5113}"/>
              </a:ext>
            </a:extLst>
          </p:cNvPr>
          <p:cNvSpPr/>
          <p:nvPr/>
        </p:nvSpPr>
        <p:spPr>
          <a:xfrm>
            <a:off x="3984884" y="2294697"/>
            <a:ext cx="27093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400" b="1" dirty="0"/>
              <a:t>Creating Random Timing for New Events     Time Concluded.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657" y="912227"/>
            <a:ext cx="9487271" cy="574668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372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US" sz="18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TimetoArriveorServe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rate)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373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{</a:t>
            </a:r>
            <a:r>
              <a:rPr lang="en-US" sz="1800" dirty="0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//this is the </a:t>
            </a:r>
            <a:r>
              <a:rPr lang="en-US" sz="1800" dirty="0" err="1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ramdom</a:t>
            </a:r>
            <a:r>
              <a:rPr lang="en-US" sz="1800" dirty="0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process to determine the time to arrive or the service time.  rate is the arrival or service rate.  </a:t>
            </a:r>
            <a:br>
              <a:rPr lang="en-US" sz="1800" dirty="0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374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</a:t>
            </a:r>
            <a:r>
              <a:rPr lang="en-US" sz="18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deltime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375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</a:t>
            </a:r>
            <a:r>
              <a:rPr lang="en-US" sz="18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bigx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376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bigx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Math.random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377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</a:t>
            </a:r>
            <a:r>
              <a:rPr lang="en-US" sz="18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bigx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&gt;0.9)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bigx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Math.random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378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deltime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=-Math.log(1.0-bigx)/rate;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379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US" sz="1800" dirty="0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// </a:t>
            </a:r>
            <a:r>
              <a:rPr lang="en-US" sz="1800" dirty="0" err="1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System.out.println</a:t>
            </a:r>
            <a:r>
              <a:rPr lang="en-US" sz="1800" dirty="0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("in time to arrive with rate "+rate+" the del time is "+</a:t>
            </a:r>
            <a:r>
              <a:rPr lang="en-US" sz="1800" dirty="0" err="1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deltime</a:t>
            </a:r>
            <a:r>
              <a:rPr lang="en-US" sz="1800" dirty="0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+" </a:t>
            </a:r>
            <a:r>
              <a:rPr lang="en-US" sz="1800" dirty="0" err="1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bigx</a:t>
            </a:r>
            <a:r>
              <a:rPr lang="en-US" sz="1800" dirty="0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is "+</a:t>
            </a:r>
            <a:r>
              <a:rPr lang="en-US" sz="1800" dirty="0" err="1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bigx</a:t>
            </a:r>
            <a:r>
              <a:rPr lang="en-US" sz="1800" dirty="0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);</a:t>
            </a:r>
            <a:br>
              <a:rPr lang="en-US" sz="1800" dirty="0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380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</a:t>
            </a:r>
            <a:r>
              <a:rPr lang="en-US" sz="1800" dirty="0">
                <a:solidFill>
                  <a:srgbClr val="941ED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deltime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381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}</a:t>
            </a:r>
            <a:r>
              <a:rPr lang="en-US" sz="1800" dirty="0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//this is the end of the random process generator for </a:t>
            </a:r>
            <a:r>
              <a:rPr lang="en-US" sz="1800" dirty="0" err="1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deltime</a:t>
            </a: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AF6FC73-7C0E-4668-A3C5-8F51791C62E5}"/>
              </a:ext>
            </a:extLst>
          </p:cNvPr>
          <p:cNvSpPr/>
          <p:nvPr/>
        </p:nvSpPr>
        <p:spPr>
          <a:xfrm>
            <a:off x="7271009" y="471871"/>
            <a:ext cx="27093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BD2AF-73D5-4520-B8CD-237EAFC700BB}"/>
              </a:ext>
            </a:extLst>
          </p:cNvPr>
          <p:cNvSpPr txBox="1"/>
          <p:nvPr/>
        </p:nvSpPr>
        <p:spPr>
          <a:xfrm>
            <a:off x="903857" y="1142797"/>
            <a:ext cx="1053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13B7D-D3CD-4641-91EB-0E6427003C9C}"/>
              </a:ext>
            </a:extLst>
          </p:cNvPr>
          <p:cNvSpPr txBox="1"/>
          <p:nvPr/>
        </p:nvSpPr>
        <p:spPr>
          <a:xfrm>
            <a:off x="1352364" y="912227"/>
            <a:ext cx="9487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not the code necessary to generate the next event time,     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the Call to the function generating the time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deltimearv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TimetoArriveorServe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(0.25);</a:t>
            </a:r>
            <a:r>
              <a:rPr lang="en-US" sz="1800" dirty="0">
                <a:solidFill>
                  <a:srgbClr val="FA64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//customers arrive at the rate of 5/20 min</a:t>
            </a:r>
            <a:endParaRPr lang="en-US" dirty="0">
              <a:solidFill>
                <a:srgbClr val="FA64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Consider the Function </a:t>
            </a:r>
            <a:r>
              <a:rPr lang="en-US" dirty="0" err="1"/>
              <a:t>TimetoArriveorServe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225A4F4-9F99-425D-BE5C-21CC54334372}"/>
              </a:ext>
            </a:extLst>
          </p:cNvPr>
          <p:cNvSpPr/>
          <p:nvPr/>
        </p:nvSpPr>
        <p:spPr>
          <a:xfrm>
            <a:off x="7801765" y="945025"/>
            <a:ext cx="27093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7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400" b="1" dirty="0"/>
              <a:t>Creating Random Events From a Normal (u,σ²) Distribution.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657" y="912227"/>
            <a:ext cx="9487271" cy="574668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lnSpc>
                <a:spcPct val="12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BD2AF-73D5-4520-B8CD-237EAFC700BB}"/>
              </a:ext>
            </a:extLst>
          </p:cNvPr>
          <p:cNvSpPr txBox="1"/>
          <p:nvPr/>
        </p:nvSpPr>
        <p:spPr>
          <a:xfrm>
            <a:off x="827657" y="1178540"/>
            <a:ext cx="10536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Generation of Random Variables for a Normal Distribution consists of two steps.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the Random Variable from a Normal (0,1) here the mean is 0 and the variance is 1.  Call this random variable 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Convert X to its equivalent X’ which is from the distribution </a:t>
            </a:r>
            <a:r>
              <a:rPr lang="en-US" sz="1800" b="1" dirty="0"/>
              <a:t>Normal (u,σ²)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Step 1 generation of N(0,1) we will use the Box Muller Approximation </a:t>
            </a:r>
          </a:p>
          <a:p>
            <a:pPr lvl="1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F0F69-79C0-43AA-B63D-C34D54FB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87" y="2918910"/>
            <a:ext cx="6614809" cy="224884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0532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400" b="1" dirty="0"/>
              <a:t>Creating Random Events From a Normal (u,σ²) Distribution.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657" y="912227"/>
            <a:ext cx="9487271" cy="574668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lnSpc>
                <a:spcPct val="12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BD2AF-73D5-4520-B8CD-237EAFC700BB}"/>
              </a:ext>
            </a:extLst>
          </p:cNvPr>
          <p:cNvSpPr txBox="1"/>
          <p:nvPr/>
        </p:nvSpPr>
        <p:spPr>
          <a:xfrm>
            <a:off x="827657" y="1178540"/>
            <a:ext cx="10536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Generation of Random Variables for a Normal Distribution consists of two steps.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the Random Variable from a Normal (0,1) here the mean is 0 and the variance is 1.  Call this random variable 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Convert X to its equivalent X’ which is from the distribution </a:t>
            </a:r>
            <a:r>
              <a:rPr lang="en-US" sz="1800" b="1" dirty="0"/>
              <a:t>Normal (u,σ²)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Step 1 generation of N(0,1) we will use the Box Muller Approximation </a:t>
            </a:r>
          </a:p>
          <a:p>
            <a:pPr lvl="1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F0F69-79C0-43AA-B63D-C34D54FB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87" y="2918910"/>
            <a:ext cx="6614809" cy="224884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3670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3600" dirty="0"/>
              <a:t>A Simple Waiting Line Situation to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54242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the next couple of weeks we are going to study Time Step Simulations.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88EF86-CD56-4A53-BA46-F6B194EB1F35}"/>
              </a:ext>
            </a:extLst>
          </p:cNvPr>
          <p:cNvGrpSpPr/>
          <p:nvPr/>
        </p:nvGrpSpPr>
        <p:grpSpPr>
          <a:xfrm>
            <a:off x="5477876" y="2361047"/>
            <a:ext cx="314942" cy="497772"/>
            <a:chOff x="5739064" y="2449614"/>
            <a:chExt cx="712043" cy="15532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388C86-5A33-49F8-A922-B9B6CD61D8D8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2299FA-15A9-4B40-9AFC-9A2FFA93A860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CDBF81-9B5B-4556-BDDC-FA06DD5EBEF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7D38A5-427C-4BBA-8182-4048640D765C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15E21A7-C925-493A-AD29-9B57C8D9CF69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20C271-B46B-43A8-A3D9-1C6A2513944C}"/>
              </a:ext>
            </a:extLst>
          </p:cNvPr>
          <p:cNvGrpSpPr/>
          <p:nvPr/>
        </p:nvGrpSpPr>
        <p:grpSpPr>
          <a:xfrm>
            <a:off x="6320594" y="1477603"/>
            <a:ext cx="314942" cy="497772"/>
            <a:chOff x="5739064" y="2449614"/>
            <a:chExt cx="712043" cy="155327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6B73AF-202C-4F53-A10E-AE77CB783CCF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7211A2-AE50-45E6-926B-D7546A8D51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F336F0-6277-4C1D-9929-EC8D724CA2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E6A467-4596-4196-B9A5-D5B8FB21ADB8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88E408-8E45-47A6-9DD2-DF88412F1330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EDC7BE-FC3C-49ED-AED2-AD68732D5EE7}"/>
              </a:ext>
            </a:extLst>
          </p:cNvPr>
          <p:cNvGrpSpPr/>
          <p:nvPr/>
        </p:nvGrpSpPr>
        <p:grpSpPr>
          <a:xfrm>
            <a:off x="8730978" y="1483904"/>
            <a:ext cx="314942" cy="497772"/>
            <a:chOff x="5739064" y="2449614"/>
            <a:chExt cx="712043" cy="155327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6F010-697F-4FAA-B533-2B2DA4FA3DC1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97AEAC-3242-4052-93FC-EF7B5F2EEC75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0ABEE4-E318-4B1A-A965-BA188D75BE0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48BF4-E199-4908-B601-1DC82973C8C6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38F8E4-B27B-4E52-A88E-E54112F4401F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113B58-0645-4AC1-A294-BB01E3D6EB0C}"/>
              </a:ext>
            </a:extLst>
          </p:cNvPr>
          <p:cNvGrpSpPr/>
          <p:nvPr/>
        </p:nvGrpSpPr>
        <p:grpSpPr>
          <a:xfrm>
            <a:off x="5518734" y="4802335"/>
            <a:ext cx="314942" cy="497772"/>
            <a:chOff x="5739064" y="2449614"/>
            <a:chExt cx="712043" cy="155327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C8FD06-09B8-4EE3-89A5-8D2CF1AED5F6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435CE3-0BAD-4872-8561-76CADFF21E3E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26061-5EB6-46EF-9ED5-2528F4B3BED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3DB3CA-44DF-4814-8EFB-0341FEABCFE3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6932D7-73D2-4F07-9FC0-31C2A9BC7206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80AE3B-D41A-481A-A518-FC6B3852956A}"/>
              </a:ext>
            </a:extLst>
          </p:cNvPr>
          <p:cNvGrpSpPr/>
          <p:nvPr/>
        </p:nvGrpSpPr>
        <p:grpSpPr>
          <a:xfrm>
            <a:off x="5514005" y="3719076"/>
            <a:ext cx="314942" cy="497772"/>
            <a:chOff x="5739064" y="2449614"/>
            <a:chExt cx="712043" cy="155327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0CC5BF-8ABB-418A-AE23-B8865F99ECF5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9713C15-B2CB-44E6-B6C8-29A13A5A0F5A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D167A7-0ED4-4B10-9DE8-A00F77AA9B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77800A-3BD9-4BAA-BE0E-CCA73E9D1276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CD300A-017A-47F2-83B1-F6C76A600D27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84CC49-B3E0-43DA-A8C7-BF6429E9A2FE}"/>
              </a:ext>
            </a:extLst>
          </p:cNvPr>
          <p:cNvGrpSpPr/>
          <p:nvPr/>
        </p:nvGrpSpPr>
        <p:grpSpPr>
          <a:xfrm>
            <a:off x="5504773" y="3040599"/>
            <a:ext cx="314942" cy="497772"/>
            <a:chOff x="5739064" y="2449614"/>
            <a:chExt cx="712043" cy="155327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C47AFDE-DD7D-4EA1-92A3-0D4F2A8C2684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77639E-E324-4A68-8D55-AF995654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BA76B4-60BD-4E39-BC6B-6B3E0700C74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FF74F1-7058-4DD5-AE2F-BDBE166893EE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78A5BD-72F0-40B1-9142-05B5B2444D3E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48092FF-5340-411E-BFAA-8BDF5820F00C}"/>
              </a:ext>
            </a:extLst>
          </p:cNvPr>
          <p:cNvSpPr/>
          <p:nvPr/>
        </p:nvSpPr>
        <p:spPr>
          <a:xfrm>
            <a:off x="5086679" y="2141967"/>
            <a:ext cx="1009321" cy="225553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3C2A81-063A-45D8-B597-C76C0885FC7C}"/>
              </a:ext>
            </a:extLst>
          </p:cNvPr>
          <p:cNvSpPr txBox="1"/>
          <p:nvPr/>
        </p:nvSpPr>
        <p:spPr>
          <a:xfrm>
            <a:off x="3543166" y="2562628"/>
            <a:ext cx="20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Line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60EF66-957F-4CB3-A903-D958DEBCC4E8}"/>
              </a:ext>
            </a:extLst>
          </p:cNvPr>
          <p:cNvCxnSpPr>
            <a:cxnSpLocks/>
          </p:cNvCxnSpPr>
          <p:nvPr/>
        </p:nvCxnSpPr>
        <p:spPr>
          <a:xfrm flipV="1">
            <a:off x="4848940" y="2760369"/>
            <a:ext cx="237739" cy="37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F622C6-CEFF-4384-96B0-799E8DA96E88}"/>
              </a:ext>
            </a:extLst>
          </p:cNvPr>
          <p:cNvSpPr txBox="1"/>
          <p:nvPr/>
        </p:nvSpPr>
        <p:spPr>
          <a:xfrm>
            <a:off x="6347580" y="2041407"/>
            <a:ext cx="30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Arriving At System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224406-0350-497D-B05E-714567DE928A}"/>
              </a:ext>
            </a:extLst>
          </p:cNvPr>
          <p:cNvSpPr txBox="1"/>
          <p:nvPr/>
        </p:nvSpPr>
        <p:spPr>
          <a:xfrm>
            <a:off x="7356031" y="1515115"/>
            <a:ext cx="74474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FE63D0-377A-4754-AA69-A63227ED8A51}"/>
              </a:ext>
            </a:extLst>
          </p:cNvPr>
          <p:cNvCxnSpPr/>
          <p:nvPr/>
        </p:nvCxnSpPr>
        <p:spPr>
          <a:xfrm>
            <a:off x="7945515" y="1682641"/>
            <a:ext cx="6527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F44DCE-F39C-4973-854A-EEB5B872C25C}"/>
              </a:ext>
            </a:extLst>
          </p:cNvPr>
          <p:cNvCxnSpPr/>
          <p:nvPr/>
        </p:nvCxnSpPr>
        <p:spPr>
          <a:xfrm>
            <a:off x="2432482" y="4350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43BFA8-9D7B-4C58-B1FB-DA2DE6CC01F7}"/>
              </a:ext>
            </a:extLst>
          </p:cNvPr>
          <p:cNvCxnSpPr/>
          <p:nvPr/>
        </p:nvCxnSpPr>
        <p:spPr>
          <a:xfrm flipH="1" flipV="1">
            <a:off x="6725803" y="1724332"/>
            <a:ext cx="491749" cy="74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DD1D5C-4529-4F7E-B6D5-C442D0E6C7C4}"/>
              </a:ext>
            </a:extLst>
          </p:cNvPr>
          <p:cNvCxnSpPr/>
          <p:nvPr/>
        </p:nvCxnSpPr>
        <p:spPr>
          <a:xfrm>
            <a:off x="5086679" y="4904854"/>
            <a:ext cx="0" cy="501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ABC60-EC2D-4975-9CF8-9D8FA319FAA4}"/>
              </a:ext>
            </a:extLst>
          </p:cNvPr>
          <p:cNvCxnSpPr>
            <a:cxnSpLocks/>
          </p:cNvCxnSpPr>
          <p:nvPr/>
        </p:nvCxnSpPr>
        <p:spPr>
          <a:xfrm flipH="1">
            <a:off x="5085431" y="5370152"/>
            <a:ext cx="1010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0006E1-1D6C-4D4C-BDE8-70A1ACE8ED89}"/>
              </a:ext>
            </a:extLst>
          </p:cNvPr>
          <p:cNvCxnSpPr/>
          <p:nvPr/>
        </p:nvCxnSpPr>
        <p:spPr>
          <a:xfrm>
            <a:off x="6116489" y="4868505"/>
            <a:ext cx="0" cy="501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4F4A4EB-33CB-41C2-9AF2-DBCC4E918EC4}"/>
              </a:ext>
            </a:extLst>
          </p:cNvPr>
          <p:cNvSpPr txBox="1"/>
          <p:nvPr/>
        </p:nvSpPr>
        <p:spPr>
          <a:xfrm>
            <a:off x="3078288" y="4904854"/>
            <a:ext cx="166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in Service Facility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472E20-AC1E-47A2-B490-649BD99F1B8D}"/>
              </a:ext>
            </a:extLst>
          </p:cNvPr>
          <p:cNvCxnSpPr/>
          <p:nvPr/>
        </p:nvCxnSpPr>
        <p:spPr>
          <a:xfrm>
            <a:off x="4484015" y="5189153"/>
            <a:ext cx="6192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92EDEA-9BE4-424C-9857-A0B5446EDC14}"/>
              </a:ext>
            </a:extLst>
          </p:cNvPr>
          <p:cNvGrpSpPr/>
          <p:nvPr/>
        </p:nvGrpSpPr>
        <p:grpSpPr>
          <a:xfrm>
            <a:off x="5747099" y="5657344"/>
            <a:ext cx="314942" cy="497772"/>
            <a:chOff x="5739064" y="2449614"/>
            <a:chExt cx="712043" cy="155327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E0CB95-3079-4ED0-B084-29F529A09294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7A9718-659B-4B56-BB42-D9EDE2F9475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11B64-8D7C-4EB0-8E9F-798295CD5D0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9446E74-D72A-4A18-8E5F-581B5330643D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EBAF073-9658-4D99-9E45-FF98992F9ABD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002D5F7-ACA7-4578-B7DB-7A747F2D6169}"/>
              </a:ext>
            </a:extLst>
          </p:cNvPr>
          <p:cNvSpPr txBox="1"/>
          <p:nvPr/>
        </p:nvSpPr>
        <p:spPr>
          <a:xfrm>
            <a:off x="4567916" y="6142618"/>
            <a:ext cx="35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Departing System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DF2B84-10A2-4466-AFEA-CCD8FB1171D3}"/>
              </a:ext>
            </a:extLst>
          </p:cNvPr>
          <p:cNvSpPr txBox="1"/>
          <p:nvPr/>
        </p:nvSpPr>
        <p:spPr>
          <a:xfrm>
            <a:off x="288376" y="1642476"/>
            <a:ext cx="435365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Definitions of Time Variables for System</a:t>
            </a:r>
          </a:p>
          <a:p>
            <a:r>
              <a:rPr lang="en-US" dirty="0">
                <a:highlight>
                  <a:srgbClr val="FFFF00"/>
                </a:highlight>
              </a:rPr>
              <a:t>Average Time Between Customer  Arrivals</a:t>
            </a:r>
          </a:p>
          <a:p>
            <a:r>
              <a:rPr lang="en-US" dirty="0">
                <a:highlight>
                  <a:srgbClr val="FFFF00"/>
                </a:highlight>
              </a:rPr>
              <a:t>Average Service 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93FAAF-5DD1-47DA-86EA-95F802EFFEA0}"/>
              </a:ext>
            </a:extLst>
          </p:cNvPr>
          <p:cNvSpPr txBox="1"/>
          <p:nvPr/>
        </p:nvSpPr>
        <p:spPr>
          <a:xfrm>
            <a:off x="6683312" y="2589759"/>
            <a:ext cx="3197536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Definitions of System State</a:t>
            </a:r>
          </a:p>
          <a:p>
            <a:r>
              <a:rPr lang="en-US" dirty="0"/>
              <a:t>Ave Num of Customers in Line</a:t>
            </a:r>
          </a:p>
          <a:p>
            <a:r>
              <a:rPr lang="en-US" dirty="0"/>
              <a:t>Ave Num of Customers in Sys</a:t>
            </a:r>
          </a:p>
          <a:p>
            <a:r>
              <a:rPr lang="en-US" dirty="0"/>
              <a:t>Ave Num of Customers Balking</a:t>
            </a:r>
          </a:p>
          <a:p>
            <a:r>
              <a:rPr lang="en-US" dirty="0"/>
              <a:t>Average Time Cust Waits In Line</a:t>
            </a:r>
          </a:p>
          <a:p>
            <a:r>
              <a:rPr lang="en-US" dirty="0"/>
              <a:t>Average Time Cust Is in System</a:t>
            </a:r>
          </a:p>
          <a:p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9DFFCB1-62EC-486D-A860-E883520EA833}"/>
              </a:ext>
            </a:extLst>
          </p:cNvPr>
          <p:cNvGrpSpPr/>
          <p:nvPr/>
        </p:nvGrpSpPr>
        <p:grpSpPr>
          <a:xfrm>
            <a:off x="3885164" y="3349207"/>
            <a:ext cx="369397" cy="625554"/>
            <a:chOff x="5739064" y="2449614"/>
            <a:chExt cx="712043" cy="155327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58578C5-37E4-4E51-9168-0BBD3A411CB0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E14913F-30C4-4E57-89F8-0A842A680A9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3567B72-E75C-41E7-BCA1-990C7B8C09C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392FEA-F65C-4495-A719-9612B9141A13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846B89C-51FA-4C48-A6FA-40277BF8A602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136400-ECE2-4201-A7D3-E7D0EC7AB7D7}"/>
              </a:ext>
            </a:extLst>
          </p:cNvPr>
          <p:cNvCxnSpPr>
            <a:cxnSpLocks/>
          </p:cNvCxnSpPr>
          <p:nvPr/>
        </p:nvCxnSpPr>
        <p:spPr>
          <a:xfrm flipH="1">
            <a:off x="3471169" y="3719076"/>
            <a:ext cx="347588" cy="204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row: Bent 93">
            <a:extLst>
              <a:ext uri="{FF2B5EF4-FFF2-40B4-BE49-F238E27FC236}">
                <a16:creationId xmlns:a16="http://schemas.microsoft.com/office/drawing/2014/main" id="{7B8B0EB9-AFC4-410B-921A-285BE28EF68A}"/>
              </a:ext>
            </a:extLst>
          </p:cNvPr>
          <p:cNvSpPr/>
          <p:nvPr/>
        </p:nvSpPr>
        <p:spPr>
          <a:xfrm rot="10800000">
            <a:off x="4431469" y="3534006"/>
            <a:ext cx="1237793" cy="1660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179E35-5CB7-4140-8A21-E9B018B5D481}"/>
              </a:ext>
            </a:extLst>
          </p:cNvPr>
          <p:cNvSpPr txBox="1"/>
          <p:nvPr/>
        </p:nvSpPr>
        <p:spPr>
          <a:xfrm>
            <a:off x="3254125" y="3973665"/>
            <a:ext cx="175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Balks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414F05D-EFF6-4905-B35B-A52ACAAC2B4D}"/>
              </a:ext>
            </a:extLst>
          </p:cNvPr>
          <p:cNvCxnSpPr>
            <a:cxnSpLocks/>
          </p:cNvCxnSpPr>
          <p:nvPr/>
        </p:nvCxnSpPr>
        <p:spPr>
          <a:xfrm flipH="1">
            <a:off x="5321409" y="5920517"/>
            <a:ext cx="347588" cy="204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67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400" b="1" dirty="0"/>
              <a:t>Creating Random Events From a Normal (u,σ²) Distribution.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657" y="912227"/>
            <a:ext cx="9487271" cy="574668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lnSpc>
                <a:spcPct val="12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BD2AF-73D5-4520-B8CD-237EAFC700BB}"/>
              </a:ext>
            </a:extLst>
          </p:cNvPr>
          <p:cNvSpPr txBox="1"/>
          <p:nvPr/>
        </p:nvSpPr>
        <p:spPr>
          <a:xfrm>
            <a:off x="827657" y="1178540"/>
            <a:ext cx="1053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Step 2, Now use the fact that a Box Muller can be converted to </a:t>
            </a:r>
            <a:r>
              <a:rPr lang="en-US" sz="1800" b="1" dirty="0"/>
              <a:t>Normal (u,σ²) </a:t>
            </a:r>
            <a:r>
              <a:rPr lang="en-US" sz="1800" dirty="0"/>
              <a:t>with the following equations.  </a:t>
            </a:r>
            <a:endParaRPr lang="en-US" sz="18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A58BC-62F5-472A-809C-970EB327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70" y="2088095"/>
            <a:ext cx="7289260" cy="26818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20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3600" dirty="0"/>
              <a:t>Thoughts on Event Based  Simulations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440554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study of waiting line systems is very important.  We encounter them in many aspects of our </a:t>
            </a:r>
            <a:r>
              <a:rPr lang="en-US" dirty="0" err="1"/>
              <a:t>lifes</a:t>
            </a:r>
            <a:r>
              <a:rPr lang="en-US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Waiting for check out at the grocery store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Waiting for check in at airline ticket counters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Waiting for movement through TSA inspection points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Emergency rooms for patient priority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question is for any given line/service rate how long must they wait, will they leave, and should we open another line.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Often we can do things to reconfigure a waiting line: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Give people priority (medical system, less than 10 checkout items,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Move to multiple lines but increase the service rate (Disney Rides)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But there is always a “trade off” between the cost of time in system and the cost of creation of a new line/server facility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800" b="1" dirty="0"/>
              <a:t>Building Simulations of Waiting Lines Event Based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57466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main purpose of any event based waiting line simulation is to determine;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average number of people in line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average time a person spends in the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the context of any event based simulation architecture we must consider the following software elements.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Clock.  The clock moves forward in uneven time steps.  These time steps move from event to event in the system.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Events.  These are the things that “change the state” of the simulation space.  Events are often of a structure call “boot strap” in that one event </a:t>
            </a:r>
            <a:r>
              <a:rPr lang="en-US" dirty="0" err="1"/>
              <a:t>spons</a:t>
            </a:r>
            <a:r>
              <a:rPr lang="en-US" dirty="0"/>
              <a:t> the next.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Event Queue. These are the future events and are sorted from nearest to </a:t>
            </a:r>
            <a:r>
              <a:rPr lang="en-US" dirty="0" err="1"/>
              <a:t>furtherest</a:t>
            </a:r>
            <a:r>
              <a:rPr lang="en-US" dirty="0"/>
              <a:t> time.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Event Processor.  This is the “system model” that is impacted or changed by the events.  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4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800" b="1" dirty="0"/>
              <a:t>Building Simulations of Waiting Lines Event Based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574668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main purpose of any event based waiting line simulation is to determine;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 now the Events to model our waiting line model.  What things change the “State of the System”?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Customers Arrive to Enter the System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Customers Enter the line at the System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Customers Balk or Leave the line.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Customers Enter the Service Facility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Customers Depart the Service Facility.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Three of these events have a “Random” Characteristic About Them.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The Time that Customers Arrive (1) is Randomly distributed i.e. the random time between customer arrivals.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Customer Balks (3) or Leaves the Line is randomly determined when customer enters the line. 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The Time that a Customer Departs (5) the facility is Randomly distributed.  It is represented by a Random Customer Service time added to the customer’s entry time into the Service Facility.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The other Two events (2, 4) represent changes to the structure of the waiting line.  They are important in calculating the average statics defining the system (more on this later).  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593" y="241300"/>
            <a:ext cx="9144000" cy="670926"/>
          </a:xfrm>
        </p:spPr>
        <p:txBody>
          <a:bodyPr>
            <a:noAutofit/>
          </a:bodyPr>
          <a:lstStyle/>
          <a:p>
            <a:r>
              <a:rPr lang="en-US" sz="2000" b="1" dirty="0"/>
              <a:t>The Four Basic Software Structures of An Event Based Waiting Line Simulation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57466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THE SOFTWARE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The Event Queue</a:t>
            </a:r>
            <a:r>
              <a:rPr lang="en-US" dirty="0"/>
              <a:t>:   This data structure holds all upcoming (in the future events).  The Events are sorted by Time, nearest to </a:t>
            </a:r>
            <a:r>
              <a:rPr lang="en-US" dirty="0" err="1"/>
              <a:t>furtherest</a:t>
            </a:r>
            <a:r>
              <a:rPr lang="en-US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Data Structure: An Array list holding Event Records (Event Number, Time)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The Clock</a:t>
            </a:r>
            <a:r>
              <a:rPr lang="en-US" dirty="0"/>
              <a:t>:  This data structure holds the time of the “Current Event” being processed.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Data Structure a simple integer variable (</a:t>
            </a:r>
            <a:r>
              <a:rPr lang="en-US" dirty="0" err="1"/>
              <a:t>Big_Time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The Event Processing/Generating Software</a:t>
            </a:r>
            <a:r>
              <a:rPr lang="en-US" dirty="0"/>
              <a:t>:  This data structure is usually a “Case Statement” changing the state of the waiting line model and boot </a:t>
            </a:r>
            <a:r>
              <a:rPr lang="en-US" dirty="0" err="1"/>
              <a:t>straping</a:t>
            </a:r>
            <a:r>
              <a:rPr lang="en-US" dirty="0"/>
              <a:t> new events.  </a:t>
            </a:r>
          </a:p>
          <a:p>
            <a:pPr algn="l"/>
            <a:r>
              <a:rPr lang="en-US" b="1" dirty="0"/>
              <a:t>THE WAITING LINE MODEL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The Waiting Line</a:t>
            </a:r>
            <a:r>
              <a:rPr lang="en-US" dirty="0"/>
              <a:t>: This holds the customer objects.  These objects often contain the time the customer arrived and the time the customer will balk.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The Service Facility</a:t>
            </a:r>
            <a:r>
              <a:rPr lang="en-US" dirty="0"/>
              <a:t>: This holds the single customer object being served.  This object often contains the time the customer arrived.  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en-US" dirty="0"/>
              <a:t>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6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F297-9B01-4480-83EE-9C9772424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490"/>
            <a:ext cx="9144000" cy="541538"/>
          </a:xfrm>
        </p:spPr>
        <p:txBody>
          <a:bodyPr>
            <a:noAutofit/>
          </a:bodyPr>
          <a:lstStyle/>
          <a:p>
            <a:r>
              <a:rPr lang="en-US" sz="2800" b="1" dirty="0"/>
              <a:t>Principal Data Structures and Functionality in an Event Based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444B3-BC44-471B-A1C5-247986E6C8AD}"/>
              </a:ext>
            </a:extLst>
          </p:cNvPr>
          <p:cNvSpPr txBox="1"/>
          <p:nvPr/>
        </p:nvSpPr>
        <p:spPr>
          <a:xfrm>
            <a:off x="1926454" y="1213502"/>
            <a:ext cx="2237173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Time  </a:t>
            </a:r>
            <a:r>
              <a:rPr lang="en-US" dirty="0"/>
              <a:t>      </a:t>
            </a:r>
            <a:r>
              <a:rPr lang="en-US" b="1" u="sng" dirty="0"/>
              <a:t>Event NO  </a:t>
            </a:r>
          </a:p>
          <a:p>
            <a:r>
              <a:rPr lang="en-US" b="1" dirty="0"/>
              <a:t>12:01	1</a:t>
            </a:r>
          </a:p>
          <a:p>
            <a:r>
              <a:rPr lang="en-US" b="1" dirty="0"/>
              <a:t>12:02	2</a:t>
            </a:r>
          </a:p>
          <a:p>
            <a:r>
              <a:rPr lang="en-US" b="1" dirty="0"/>
              <a:t>12:10	4</a:t>
            </a:r>
          </a:p>
          <a:p>
            <a:r>
              <a:rPr lang="en-US" b="1" dirty="0"/>
              <a:t>12:11	1</a:t>
            </a:r>
          </a:p>
          <a:p>
            <a:r>
              <a:rPr lang="en-US" b="1" dirty="0"/>
              <a:t>12:12	2</a:t>
            </a:r>
          </a:p>
          <a:p>
            <a:r>
              <a:rPr lang="en-US" b="1" dirty="0"/>
              <a:t>12:30	6</a:t>
            </a:r>
          </a:p>
          <a:p>
            <a:r>
              <a:rPr lang="en-US" b="1" dirty="0"/>
              <a:t>12:31	4</a:t>
            </a:r>
          </a:p>
          <a:p>
            <a:r>
              <a:rPr lang="en-US" b="1" dirty="0"/>
              <a:t>12:45	7</a:t>
            </a:r>
          </a:p>
          <a:p>
            <a:r>
              <a:rPr lang="en-US" b="1" dirty="0"/>
              <a:t>12:50	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9C597E-4451-495A-8245-1BC792C29F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6655" y="4844371"/>
            <a:ext cx="2237173" cy="1342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rgbClr val="696969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  <a:t>Event Type    Description</a:t>
            </a:r>
            <a:r>
              <a:rPr lang="en-US" sz="900" dirty="0">
                <a:solidFill>
                  <a:srgbClr val="696969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sz="900" dirty="0">
                <a:solidFill>
                  <a:srgbClr val="696969"/>
                </a:solidFill>
                <a:latin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  <a:t>1      Customer Arrives </a:t>
            </a:r>
            <a:b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</a:br>
            <a:r>
              <a:rPr lang="en-US" sz="900" dirty="0">
                <a:solidFill>
                  <a:srgbClr val="696969"/>
                </a:solidFill>
                <a:latin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  <a:t>2     Customer Enters line         3      Customer Enters bay 1</a:t>
            </a:r>
            <a:b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</a:br>
            <a:r>
              <a:rPr lang="en-US" sz="900" dirty="0">
                <a:solidFill>
                  <a:srgbClr val="696969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  <a:t>4     Customer Enters bay 2</a:t>
            </a:r>
            <a:b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</a:br>
            <a:r>
              <a:rPr lang="en-US" sz="900" dirty="0">
                <a:solidFill>
                  <a:srgbClr val="696969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  <a:t>5     Customer Leaves bay 1</a:t>
            </a:r>
            <a:b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</a:br>
            <a:r>
              <a:rPr lang="en-US" sz="900" dirty="0">
                <a:solidFill>
                  <a:srgbClr val="696969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  <a:t>6     Customer Leaves bay 2</a:t>
            </a:r>
            <a:b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</a:br>
            <a: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  <a:t>7 Customer balks &amp;leaves line</a:t>
            </a:r>
            <a:br>
              <a:rPr lang="en-US" sz="900" dirty="0">
                <a:solidFill>
                  <a:srgbClr val="E65D00"/>
                </a:solidFill>
                <a:latin typeface="Courier New" panose="02070309020205020404" pitchFamily="49" charset="0"/>
              </a:rPr>
            </a:br>
            <a:endParaRPr lang="en-US" sz="9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1CAF1-5F77-4BE9-B688-8C5011EC1842}"/>
              </a:ext>
            </a:extLst>
          </p:cNvPr>
          <p:cNvSpPr txBox="1"/>
          <p:nvPr/>
        </p:nvSpPr>
        <p:spPr>
          <a:xfrm>
            <a:off x="1322772" y="4129090"/>
            <a:ext cx="450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Event Queue</a:t>
            </a:r>
          </a:p>
          <a:p>
            <a:r>
              <a:rPr lang="en-US" b="1" dirty="0"/>
              <a:t>Data Structure </a:t>
            </a:r>
            <a:r>
              <a:rPr lang="en-US" b="1" dirty="0" err="1"/>
              <a:t>Arraylist</a:t>
            </a:r>
            <a:r>
              <a:rPr lang="en-US" b="1" dirty="0"/>
              <a:t> holding Event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603C9-D601-4FB4-90C8-821236D9B640}"/>
              </a:ext>
            </a:extLst>
          </p:cNvPr>
          <p:cNvSpPr txBox="1"/>
          <p:nvPr/>
        </p:nvSpPr>
        <p:spPr>
          <a:xfrm>
            <a:off x="4350057" y="2139518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6CF747-C264-4E5D-B3D4-AE7615E29F42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071674" y="2192784"/>
            <a:ext cx="1278383" cy="13140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F9B460-8EC3-40DC-B7FC-49875D59F4B2}"/>
              </a:ext>
            </a:extLst>
          </p:cNvPr>
          <p:cNvCxnSpPr>
            <a:stCxn id="7" idx="1"/>
          </p:cNvCxnSpPr>
          <p:nvPr/>
        </p:nvCxnSpPr>
        <p:spPr>
          <a:xfrm flipH="1">
            <a:off x="3045041" y="2324184"/>
            <a:ext cx="1305016" cy="64095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69D993-11BD-4FD1-A507-95B1C7CAEFBF}"/>
              </a:ext>
            </a:extLst>
          </p:cNvPr>
          <p:cNvSpPr txBox="1"/>
          <p:nvPr/>
        </p:nvSpPr>
        <p:spPr>
          <a:xfrm>
            <a:off x="1524000" y="6210994"/>
            <a:ext cx="263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Event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0AE34-DEFA-4116-BC79-5DF5D8737EB6}"/>
              </a:ext>
            </a:extLst>
          </p:cNvPr>
          <p:cNvSpPr txBox="1"/>
          <p:nvPr/>
        </p:nvSpPr>
        <p:spPr>
          <a:xfrm>
            <a:off x="5703810" y="1085412"/>
            <a:ext cx="16002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12:12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B007D-8B15-4CAE-92AA-D1501395D97C}"/>
              </a:ext>
            </a:extLst>
          </p:cNvPr>
          <p:cNvSpPr txBox="1"/>
          <p:nvPr/>
        </p:nvSpPr>
        <p:spPr>
          <a:xfrm>
            <a:off x="5703810" y="1476574"/>
            <a:ext cx="148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BIG TIME </a:t>
            </a:r>
          </a:p>
          <a:p>
            <a:pPr algn="ctr"/>
            <a:r>
              <a:rPr lang="en-US" dirty="0"/>
              <a:t>Clock Holding Current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25147-4D49-455B-9E11-A15CBF12EED2}"/>
              </a:ext>
            </a:extLst>
          </p:cNvPr>
          <p:cNvSpPr txBox="1"/>
          <p:nvPr/>
        </p:nvSpPr>
        <p:spPr>
          <a:xfrm>
            <a:off x="6096000" y="2965142"/>
            <a:ext cx="3378505" cy="341632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Switch(event no)</a:t>
            </a:r>
          </a:p>
          <a:p>
            <a:r>
              <a:rPr lang="en-US" dirty="0"/>
              <a:t>   1:  Customer arrive </a:t>
            </a:r>
          </a:p>
          <a:p>
            <a:r>
              <a:rPr lang="en-US" dirty="0"/>
              <a:t>      generate next arrive event and place on queue</a:t>
            </a:r>
          </a:p>
          <a:p>
            <a:r>
              <a:rPr lang="en-US" dirty="0"/>
              <a:t>     break;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/>
              <a:t>   2: Update number in line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3: Place Customer in bay 1</a:t>
            </a:r>
          </a:p>
          <a:p>
            <a:r>
              <a:rPr lang="en-US" dirty="0"/>
              <a:t>       generate departure event for    bay 1 customer  </a:t>
            </a:r>
          </a:p>
          <a:p>
            <a:r>
              <a:rPr lang="en-US" dirty="0"/>
              <a:t>        break;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516A5-D4E6-4815-9A55-DAD0F47520AE}"/>
              </a:ext>
            </a:extLst>
          </p:cNvPr>
          <p:cNvSpPr txBox="1"/>
          <p:nvPr/>
        </p:nvSpPr>
        <p:spPr>
          <a:xfrm>
            <a:off x="6274385" y="2394784"/>
            <a:ext cx="270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Event Processor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EEC134-2288-4B04-AC5E-E568F0CE6C8D}"/>
              </a:ext>
            </a:extLst>
          </p:cNvPr>
          <p:cNvCxnSpPr/>
          <p:nvPr/>
        </p:nvCxnSpPr>
        <p:spPr>
          <a:xfrm flipH="1" flipV="1">
            <a:off x="3171825" y="3676650"/>
            <a:ext cx="2924175" cy="233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2E86AE-7CD0-40FA-8B15-5F573601241C}"/>
              </a:ext>
            </a:extLst>
          </p:cNvPr>
          <p:cNvSpPr txBox="1"/>
          <p:nvPr/>
        </p:nvSpPr>
        <p:spPr>
          <a:xfrm>
            <a:off x="4236591" y="3514725"/>
            <a:ext cx="171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Puts New Event on Queue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BEEBE-08BC-4E96-82A6-887AA238571C}"/>
              </a:ext>
            </a:extLst>
          </p:cNvPr>
          <p:cNvSpPr txBox="1"/>
          <p:nvPr/>
        </p:nvSpPr>
        <p:spPr>
          <a:xfrm>
            <a:off x="276225" y="1333500"/>
            <a:ext cx="1490430" cy="120032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Queue </a:t>
            </a:r>
            <a:r>
              <a:rPr lang="en-US" dirty="0" err="1"/>
              <a:t>Maintance</a:t>
            </a:r>
            <a:endParaRPr lang="en-US" dirty="0"/>
          </a:p>
          <a:p>
            <a:r>
              <a:rPr lang="en-US" dirty="0"/>
              <a:t>1. Time Sorts</a:t>
            </a:r>
          </a:p>
          <a:p>
            <a:r>
              <a:rPr lang="en-US" dirty="0"/>
              <a:t>2. Eve Delete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44072-A4E2-41A4-99F7-238DAEC79D1D}"/>
              </a:ext>
            </a:extLst>
          </p:cNvPr>
          <p:cNvSpPr txBox="1"/>
          <p:nvPr/>
        </p:nvSpPr>
        <p:spPr>
          <a:xfrm>
            <a:off x="8848725" y="1002028"/>
            <a:ext cx="223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 </a:t>
            </a:r>
          </a:p>
          <a:p>
            <a:r>
              <a:rPr lang="en-US" dirty="0"/>
              <a:t>Data Structure</a:t>
            </a:r>
          </a:p>
          <a:p>
            <a:r>
              <a:rPr lang="en-US" dirty="0"/>
              <a:t>Functions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C735AA-2A75-4E1F-A4E7-AD198DBEB9CB}"/>
              </a:ext>
            </a:extLst>
          </p:cNvPr>
          <p:cNvSpPr/>
          <p:nvPr/>
        </p:nvSpPr>
        <p:spPr>
          <a:xfrm>
            <a:off x="10515600" y="1333500"/>
            <a:ext cx="676275" cy="21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5D1A47-537D-4B9F-8F65-0530F772B5A7}"/>
              </a:ext>
            </a:extLst>
          </p:cNvPr>
          <p:cNvSpPr/>
          <p:nvPr/>
        </p:nvSpPr>
        <p:spPr>
          <a:xfrm>
            <a:off x="10523923" y="1609859"/>
            <a:ext cx="676275" cy="2100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8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3600" dirty="0"/>
              <a:t>A Simple Waiting Line Situation to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54242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the next couple of weeks we are going to study Time Step Simulations.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88EF86-CD56-4A53-BA46-F6B194EB1F35}"/>
              </a:ext>
            </a:extLst>
          </p:cNvPr>
          <p:cNvGrpSpPr/>
          <p:nvPr/>
        </p:nvGrpSpPr>
        <p:grpSpPr>
          <a:xfrm>
            <a:off x="5477876" y="2361047"/>
            <a:ext cx="314942" cy="497772"/>
            <a:chOff x="5739064" y="2449614"/>
            <a:chExt cx="712043" cy="15532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388C86-5A33-49F8-A922-B9B6CD61D8D8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2299FA-15A9-4B40-9AFC-9A2FFA93A860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CDBF81-9B5B-4556-BDDC-FA06DD5EBEF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7D38A5-427C-4BBA-8182-4048640D765C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15E21A7-C925-493A-AD29-9B57C8D9CF69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20C271-B46B-43A8-A3D9-1C6A2513944C}"/>
              </a:ext>
            </a:extLst>
          </p:cNvPr>
          <p:cNvGrpSpPr/>
          <p:nvPr/>
        </p:nvGrpSpPr>
        <p:grpSpPr>
          <a:xfrm>
            <a:off x="6320594" y="1477603"/>
            <a:ext cx="314942" cy="497772"/>
            <a:chOff x="5739064" y="2449614"/>
            <a:chExt cx="712043" cy="155327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6B73AF-202C-4F53-A10E-AE77CB783CCF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7211A2-AE50-45E6-926B-D7546A8D51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F336F0-6277-4C1D-9929-EC8D724CA2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E6A467-4596-4196-B9A5-D5B8FB21ADB8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88E408-8E45-47A6-9DD2-DF88412F1330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EDC7BE-FC3C-49ED-AED2-AD68732D5EE7}"/>
              </a:ext>
            </a:extLst>
          </p:cNvPr>
          <p:cNvGrpSpPr/>
          <p:nvPr/>
        </p:nvGrpSpPr>
        <p:grpSpPr>
          <a:xfrm>
            <a:off x="8730978" y="1483904"/>
            <a:ext cx="314942" cy="497772"/>
            <a:chOff x="5739064" y="2449614"/>
            <a:chExt cx="712043" cy="155327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6F010-697F-4FAA-B533-2B2DA4FA3DC1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97AEAC-3242-4052-93FC-EF7B5F2EEC75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0ABEE4-E318-4B1A-A965-BA188D75BE0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48BF4-E199-4908-B601-1DC82973C8C6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38F8E4-B27B-4E52-A88E-E54112F4401F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113B58-0645-4AC1-A294-BB01E3D6EB0C}"/>
              </a:ext>
            </a:extLst>
          </p:cNvPr>
          <p:cNvGrpSpPr/>
          <p:nvPr/>
        </p:nvGrpSpPr>
        <p:grpSpPr>
          <a:xfrm>
            <a:off x="4342054" y="4788482"/>
            <a:ext cx="314942" cy="494066"/>
            <a:chOff x="5739064" y="2449614"/>
            <a:chExt cx="712043" cy="155327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C8FD06-09B8-4EE3-89A5-8D2CF1AED5F6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435CE3-0BAD-4872-8561-76CADFF21E3E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26061-5EB6-46EF-9ED5-2528F4B3BED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3DB3CA-44DF-4814-8EFB-0341FEABCFE3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6932D7-73D2-4F07-9FC0-31C2A9BC7206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80AE3B-D41A-481A-A518-FC6B3852956A}"/>
              </a:ext>
            </a:extLst>
          </p:cNvPr>
          <p:cNvGrpSpPr/>
          <p:nvPr/>
        </p:nvGrpSpPr>
        <p:grpSpPr>
          <a:xfrm>
            <a:off x="5514005" y="3719076"/>
            <a:ext cx="314942" cy="497772"/>
            <a:chOff x="5739064" y="2449614"/>
            <a:chExt cx="712043" cy="155327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0CC5BF-8ABB-418A-AE23-B8865F99ECF5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9713C15-B2CB-44E6-B6C8-29A13A5A0F5A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D167A7-0ED4-4B10-9DE8-A00F77AA9B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77800A-3BD9-4BAA-BE0E-CCA73E9D1276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CD300A-017A-47F2-83B1-F6C76A600D27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84CC49-B3E0-43DA-A8C7-BF6429E9A2FE}"/>
              </a:ext>
            </a:extLst>
          </p:cNvPr>
          <p:cNvGrpSpPr/>
          <p:nvPr/>
        </p:nvGrpSpPr>
        <p:grpSpPr>
          <a:xfrm>
            <a:off x="5504773" y="3040599"/>
            <a:ext cx="314942" cy="497772"/>
            <a:chOff x="5739064" y="2449614"/>
            <a:chExt cx="712043" cy="155327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C47AFDE-DD7D-4EA1-92A3-0D4F2A8C2684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77639E-E324-4A68-8D55-AF995654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BA76B4-60BD-4E39-BC6B-6B3E0700C74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FF74F1-7058-4DD5-AE2F-BDBE166893EE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78A5BD-72F0-40B1-9142-05B5B2444D3E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48092FF-5340-411E-BFAA-8BDF5820F00C}"/>
              </a:ext>
            </a:extLst>
          </p:cNvPr>
          <p:cNvSpPr/>
          <p:nvPr/>
        </p:nvSpPr>
        <p:spPr>
          <a:xfrm>
            <a:off x="5086679" y="2141967"/>
            <a:ext cx="1009321" cy="225553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3C2A81-063A-45D8-B597-C76C0885FC7C}"/>
              </a:ext>
            </a:extLst>
          </p:cNvPr>
          <p:cNvSpPr txBox="1"/>
          <p:nvPr/>
        </p:nvSpPr>
        <p:spPr>
          <a:xfrm>
            <a:off x="3543166" y="2562628"/>
            <a:ext cx="20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Line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60EF66-957F-4CB3-A903-D958DEBCC4E8}"/>
              </a:ext>
            </a:extLst>
          </p:cNvPr>
          <p:cNvCxnSpPr>
            <a:cxnSpLocks/>
          </p:cNvCxnSpPr>
          <p:nvPr/>
        </p:nvCxnSpPr>
        <p:spPr>
          <a:xfrm flipV="1">
            <a:off x="4848940" y="2760369"/>
            <a:ext cx="237739" cy="37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F622C6-CEFF-4384-96B0-799E8DA96E88}"/>
              </a:ext>
            </a:extLst>
          </p:cNvPr>
          <p:cNvSpPr txBox="1"/>
          <p:nvPr/>
        </p:nvSpPr>
        <p:spPr>
          <a:xfrm>
            <a:off x="6347580" y="2041407"/>
            <a:ext cx="30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Arriving At System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224406-0350-497D-B05E-714567DE928A}"/>
              </a:ext>
            </a:extLst>
          </p:cNvPr>
          <p:cNvSpPr txBox="1"/>
          <p:nvPr/>
        </p:nvSpPr>
        <p:spPr>
          <a:xfrm>
            <a:off x="7356031" y="1515115"/>
            <a:ext cx="74474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FE63D0-377A-4754-AA69-A63227ED8A51}"/>
              </a:ext>
            </a:extLst>
          </p:cNvPr>
          <p:cNvCxnSpPr/>
          <p:nvPr/>
        </p:nvCxnSpPr>
        <p:spPr>
          <a:xfrm>
            <a:off x="7945515" y="1682641"/>
            <a:ext cx="6527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F44DCE-F39C-4973-854A-EEB5B872C25C}"/>
              </a:ext>
            </a:extLst>
          </p:cNvPr>
          <p:cNvCxnSpPr/>
          <p:nvPr/>
        </p:nvCxnSpPr>
        <p:spPr>
          <a:xfrm>
            <a:off x="2432482" y="4350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43BFA8-9D7B-4C58-B1FB-DA2DE6CC01F7}"/>
              </a:ext>
            </a:extLst>
          </p:cNvPr>
          <p:cNvCxnSpPr/>
          <p:nvPr/>
        </p:nvCxnSpPr>
        <p:spPr>
          <a:xfrm flipH="1" flipV="1">
            <a:off x="6725803" y="1724332"/>
            <a:ext cx="491749" cy="74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DD1D5C-4529-4F7E-B6D5-C442D0E6C7C4}"/>
              </a:ext>
            </a:extLst>
          </p:cNvPr>
          <p:cNvCxnSpPr/>
          <p:nvPr/>
        </p:nvCxnSpPr>
        <p:spPr>
          <a:xfrm>
            <a:off x="4096744" y="4904854"/>
            <a:ext cx="0" cy="501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ABC60-EC2D-4975-9CF8-9D8FA319FAA4}"/>
              </a:ext>
            </a:extLst>
          </p:cNvPr>
          <p:cNvCxnSpPr>
            <a:cxnSpLocks/>
          </p:cNvCxnSpPr>
          <p:nvPr/>
        </p:nvCxnSpPr>
        <p:spPr>
          <a:xfrm flipH="1">
            <a:off x="4062631" y="5404824"/>
            <a:ext cx="1010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0006E1-1D6C-4D4C-BDE8-70A1ACE8ED89}"/>
              </a:ext>
            </a:extLst>
          </p:cNvPr>
          <p:cNvCxnSpPr/>
          <p:nvPr/>
        </p:nvCxnSpPr>
        <p:spPr>
          <a:xfrm>
            <a:off x="5035076" y="4876174"/>
            <a:ext cx="0" cy="501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4F4A4EB-33CB-41C2-9AF2-DBCC4E918EC4}"/>
              </a:ext>
            </a:extLst>
          </p:cNvPr>
          <p:cNvSpPr txBox="1"/>
          <p:nvPr/>
        </p:nvSpPr>
        <p:spPr>
          <a:xfrm>
            <a:off x="2000114" y="4878490"/>
            <a:ext cx="166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in Service Facility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472E20-AC1E-47A2-B490-649BD99F1B8D}"/>
              </a:ext>
            </a:extLst>
          </p:cNvPr>
          <p:cNvCxnSpPr/>
          <p:nvPr/>
        </p:nvCxnSpPr>
        <p:spPr>
          <a:xfrm>
            <a:off x="3448058" y="5160271"/>
            <a:ext cx="6192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92EDEA-9BE4-424C-9857-A0B5446EDC14}"/>
              </a:ext>
            </a:extLst>
          </p:cNvPr>
          <p:cNvGrpSpPr/>
          <p:nvPr/>
        </p:nvGrpSpPr>
        <p:grpSpPr>
          <a:xfrm>
            <a:off x="5747099" y="5657344"/>
            <a:ext cx="314942" cy="497772"/>
            <a:chOff x="5739064" y="2449614"/>
            <a:chExt cx="712043" cy="155327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E0CB95-3079-4ED0-B084-29F529A09294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7A9718-659B-4B56-BB42-D9EDE2F9475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11B64-8D7C-4EB0-8E9F-798295CD5D0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9446E74-D72A-4A18-8E5F-581B5330643D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EBAF073-9658-4D99-9E45-FF98992F9ABD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002D5F7-ACA7-4578-B7DB-7A747F2D6169}"/>
              </a:ext>
            </a:extLst>
          </p:cNvPr>
          <p:cNvSpPr txBox="1"/>
          <p:nvPr/>
        </p:nvSpPr>
        <p:spPr>
          <a:xfrm>
            <a:off x="4567916" y="6142618"/>
            <a:ext cx="35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Departing System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DF2B84-10A2-4466-AFEA-CCD8FB1171D3}"/>
              </a:ext>
            </a:extLst>
          </p:cNvPr>
          <p:cNvSpPr txBox="1"/>
          <p:nvPr/>
        </p:nvSpPr>
        <p:spPr>
          <a:xfrm>
            <a:off x="288376" y="1642476"/>
            <a:ext cx="435365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Definitions of Time Variables for System</a:t>
            </a:r>
          </a:p>
          <a:p>
            <a:r>
              <a:rPr lang="en-US" dirty="0">
                <a:highlight>
                  <a:srgbClr val="FFFF00"/>
                </a:highlight>
              </a:rPr>
              <a:t>Average Time Between Customer  Arrivals</a:t>
            </a:r>
          </a:p>
          <a:p>
            <a:r>
              <a:rPr lang="en-US" dirty="0">
                <a:highlight>
                  <a:srgbClr val="FFFF00"/>
                </a:highlight>
              </a:rPr>
              <a:t>Average Service 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93FAAF-5DD1-47DA-86EA-95F802EFFEA0}"/>
              </a:ext>
            </a:extLst>
          </p:cNvPr>
          <p:cNvSpPr txBox="1"/>
          <p:nvPr/>
        </p:nvSpPr>
        <p:spPr>
          <a:xfrm>
            <a:off x="6683312" y="2589759"/>
            <a:ext cx="3197536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Definitions of System State</a:t>
            </a:r>
          </a:p>
          <a:p>
            <a:r>
              <a:rPr lang="en-US" dirty="0"/>
              <a:t>Ave Num of Customers in Line</a:t>
            </a:r>
          </a:p>
          <a:p>
            <a:r>
              <a:rPr lang="en-US" dirty="0"/>
              <a:t>Ave Num of Customers in Sys</a:t>
            </a:r>
          </a:p>
          <a:p>
            <a:r>
              <a:rPr lang="en-US" dirty="0"/>
              <a:t>Ave Num of Customers Balking</a:t>
            </a:r>
          </a:p>
          <a:p>
            <a:r>
              <a:rPr lang="en-US" dirty="0"/>
              <a:t>Average Time Cust Waits In Line</a:t>
            </a:r>
          </a:p>
          <a:p>
            <a:r>
              <a:rPr lang="en-US" dirty="0"/>
              <a:t>Average Time Cust Is in System</a:t>
            </a:r>
          </a:p>
          <a:p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9DFFCB1-62EC-486D-A860-E883520EA833}"/>
              </a:ext>
            </a:extLst>
          </p:cNvPr>
          <p:cNvGrpSpPr/>
          <p:nvPr/>
        </p:nvGrpSpPr>
        <p:grpSpPr>
          <a:xfrm>
            <a:off x="3885164" y="3349207"/>
            <a:ext cx="369397" cy="625554"/>
            <a:chOff x="5739064" y="2449614"/>
            <a:chExt cx="712043" cy="155327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58578C5-37E4-4E51-9168-0BBD3A411CB0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E14913F-30C4-4E57-89F8-0A842A680A9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3567B72-E75C-41E7-BCA1-990C7B8C09C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392FEA-F65C-4495-A719-9612B9141A13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846B89C-51FA-4C48-A6FA-40277BF8A602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136400-ECE2-4201-A7D3-E7D0EC7AB7D7}"/>
              </a:ext>
            </a:extLst>
          </p:cNvPr>
          <p:cNvCxnSpPr>
            <a:cxnSpLocks/>
          </p:cNvCxnSpPr>
          <p:nvPr/>
        </p:nvCxnSpPr>
        <p:spPr>
          <a:xfrm flipH="1">
            <a:off x="3471169" y="3719076"/>
            <a:ext cx="347588" cy="204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row: Bent 93">
            <a:extLst>
              <a:ext uri="{FF2B5EF4-FFF2-40B4-BE49-F238E27FC236}">
                <a16:creationId xmlns:a16="http://schemas.microsoft.com/office/drawing/2014/main" id="{7B8B0EB9-AFC4-410B-921A-285BE28EF68A}"/>
              </a:ext>
            </a:extLst>
          </p:cNvPr>
          <p:cNvSpPr/>
          <p:nvPr/>
        </p:nvSpPr>
        <p:spPr>
          <a:xfrm rot="10800000">
            <a:off x="4431469" y="3534006"/>
            <a:ext cx="1237793" cy="1660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179E35-5CB7-4140-8A21-E9B018B5D481}"/>
              </a:ext>
            </a:extLst>
          </p:cNvPr>
          <p:cNvSpPr txBox="1"/>
          <p:nvPr/>
        </p:nvSpPr>
        <p:spPr>
          <a:xfrm>
            <a:off x="3254125" y="3973665"/>
            <a:ext cx="175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Balks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414F05D-EFF6-4905-B35B-A52ACAAC2B4D}"/>
              </a:ext>
            </a:extLst>
          </p:cNvPr>
          <p:cNvCxnSpPr>
            <a:cxnSpLocks/>
          </p:cNvCxnSpPr>
          <p:nvPr/>
        </p:nvCxnSpPr>
        <p:spPr>
          <a:xfrm flipH="1">
            <a:off x="5321409" y="5920517"/>
            <a:ext cx="347588" cy="204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5C8835-EE78-4915-A70E-8A08EF6645FF}"/>
              </a:ext>
            </a:extLst>
          </p:cNvPr>
          <p:cNvGrpSpPr/>
          <p:nvPr/>
        </p:nvGrpSpPr>
        <p:grpSpPr>
          <a:xfrm>
            <a:off x="5770614" y="4795391"/>
            <a:ext cx="314942" cy="497772"/>
            <a:chOff x="5739064" y="2449614"/>
            <a:chExt cx="712043" cy="155327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1CF3821-3F93-4819-920F-11E890AA5827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792B46B-1042-4FBC-8B45-EED5E63D3BF5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E26001A-CB93-4D79-B611-0A7A3A42278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C9A8B79-FA98-4EDF-8BF3-E87DF363A9DD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39A5D2-FF3A-4AC1-AEDA-DFD94FEF6420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43D2CC-C56A-4EFD-9EBF-C77ACF97110B}"/>
              </a:ext>
            </a:extLst>
          </p:cNvPr>
          <p:cNvCxnSpPr/>
          <p:nvPr/>
        </p:nvCxnSpPr>
        <p:spPr>
          <a:xfrm>
            <a:off x="5477876" y="4905744"/>
            <a:ext cx="0" cy="501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FB4CD5-0D1C-425D-B44B-30EAEEC24003}"/>
              </a:ext>
            </a:extLst>
          </p:cNvPr>
          <p:cNvCxnSpPr/>
          <p:nvPr/>
        </p:nvCxnSpPr>
        <p:spPr>
          <a:xfrm>
            <a:off x="6465515" y="4925137"/>
            <a:ext cx="0" cy="501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405606B-C505-47DE-93CD-D0C6EDAF63E0}"/>
              </a:ext>
            </a:extLst>
          </p:cNvPr>
          <p:cNvCxnSpPr>
            <a:cxnSpLocks/>
          </p:cNvCxnSpPr>
          <p:nvPr/>
        </p:nvCxnSpPr>
        <p:spPr>
          <a:xfrm flipH="1">
            <a:off x="5454945" y="5404824"/>
            <a:ext cx="1010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5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400" b="1" dirty="0" err="1"/>
              <a:t>Psuedo</a:t>
            </a:r>
            <a:r>
              <a:rPr lang="en-US" sz="2400" b="1" dirty="0"/>
              <a:t> Code for Waiting Line Problem with Two Servers (Bay 1 &amp;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5746688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1400" dirty="0"/>
          </a:p>
          <a:p>
            <a:pPr algn="l"/>
            <a:r>
              <a:rPr lang="en-US" b="1" dirty="0"/>
              <a:t>Simulation Setup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Create Event Queue for Simulation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MyQueue</a:t>
            </a:r>
            <a:r>
              <a:rPr lang="en-US" dirty="0"/>
              <a:t> representing Line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Create Server 1 and Server 2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Now Initialize the simulation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Initialize Statistics (</a:t>
            </a:r>
            <a:r>
              <a:rPr lang="en-US" dirty="0" err="1"/>
              <a:t>time_in_system</a:t>
            </a:r>
            <a:r>
              <a:rPr lang="en-US" dirty="0"/>
              <a:t>, </a:t>
            </a:r>
            <a:r>
              <a:rPr lang="en-US" dirty="0" err="1"/>
              <a:t>time_in_line</a:t>
            </a:r>
            <a:r>
              <a:rPr lang="en-US" dirty="0"/>
              <a:t>, time_in_system2, time_in_line2, </a:t>
            </a:r>
            <a:r>
              <a:rPr lang="en-US" dirty="0" err="1"/>
              <a:t>theybalked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/>
              <a:t>Create an event to stop the simulation say at 1,000 minutes.  This is a unique event and will stop the </a:t>
            </a:r>
            <a:r>
              <a:rPr lang="en-US" sz="2400" dirty="0" err="1"/>
              <a:t>simuation</a:t>
            </a:r>
            <a:endParaRPr lang="en-US" sz="2400" dirty="0"/>
          </a:p>
          <a:p>
            <a:pPr marL="1371600" lvl="2" indent="-457200" algn="l">
              <a:buFont typeface="+mj-lt"/>
              <a:buAutoNum type="arabicPeriod"/>
            </a:pPr>
            <a:r>
              <a:rPr lang="en-US" sz="2400" dirty="0"/>
              <a:t>Place this work event on the Event Queue.</a:t>
            </a:r>
          </a:p>
          <a:p>
            <a:pPr algn="l"/>
            <a:r>
              <a:rPr lang="en-US" dirty="0"/>
              <a:t>           2.       Create the first customer arrival event and place it on the Event Queue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lvl="1" algn="l"/>
            <a:endParaRPr lang="en-US" sz="2400" dirty="0"/>
          </a:p>
          <a:p>
            <a:pPr lvl="1" algn="l"/>
            <a:r>
              <a:rPr lang="en-US" sz="2400" dirty="0"/>
              <a:t>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2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2694</Words>
  <Application>Microsoft Office PowerPoint</Application>
  <PresentationFormat>Widescreen</PresentationFormat>
  <Paragraphs>288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Thoughts on Event Based Simulations</vt:lpstr>
      <vt:lpstr>A Simple Waiting Line Situation to Model</vt:lpstr>
      <vt:lpstr>Thoughts on Event Based  Simulations cont.</vt:lpstr>
      <vt:lpstr>Building Simulations of Waiting Lines Event Based Simulations</vt:lpstr>
      <vt:lpstr>Building Simulations of Waiting Lines Event Based Simulations</vt:lpstr>
      <vt:lpstr>The Four Basic Software Structures of An Event Based Waiting Line Simulation </vt:lpstr>
      <vt:lpstr>Principal Data Structures and Functionality in an Event Based Simulation</vt:lpstr>
      <vt:lpstr>A Simple Waiting Line Situation to Model</vt:lpstr>
      <vt:lpstr>Psuedo Code for Waiting Line Problem with Two Servers (Bay 1 &amp; 2)</vt:lpstr>
      <vt:lpstr>Psuedo Code for Waiting Line Problem with Two Servers (Bay 1 &amp; 2) cont.</vt:lpstr>
      <vt:lpstr>Psuedo Code for Waiting Line Problem with Two Servers (Bay 1 &amp; 2) cont.</vt:lpstr>
      <vt:lpstr>The Customer Class Customers Objects Are Created when a Customer arrives  </vt:lpstr>
      <vt:lpstr>Creating Random Timing for New Events     Time</vt:lpstr>
      <vt:lpstr>Creating Random Timing for New Events     Time cont.  </vt:lpstr>
      <vt:lpstr>Creating Random Timing for New Events     Time cont.  </vt:lpstr>
      <vt:lpstr>Creating Random Timing for New Events     Time cont.  </vt:lpstr>
      <vt:lpstr>Creating Random Timing for New Events     Time Concluded.  </vt:lpstr>
      <vt:lpstr>Creating Random Events From a Normal (u,σ²) Distribution.  </vt:lpstr>
      <vt:lpstr>Creating Random Events From a Normal (u,σ²) Distribution.  </vt:lpstr>
      <vt:lpstr>Creating Random Events From a Normal (u,σ²) Distribution.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Thoughts on Time Step Simulations</dc:title>
  <dc:creator>craig belk</dc:creator>
  <cp:lastModifiedBy>craig belk</cp:lastModifiedBy>
  <cp:revision>68</cp:revision>
  <dcterms:created xsi:type="dcterms:W3CDTF">2021-02-15T19:09:55Z</dcterms:created>
  <dcterms:modified xsi:type="dcterms:W3CDTF">2021-03-01T22:55:33Z</dcterms:modified>
</cp:coreProperties>
</file>