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30T18:53:39.3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0,'32'1,"0"1,45 10,60 21,-72-16,-30-8,96 21,-101-25,0-1,45 0,-40-5,76 2,-91 1,0 0,0 1,29 8,-25-3,-6-2,1 0,0-1,1-1,-1-1,24 1,-37-4,5 0,-10 0,-1 0,0 0,0 0,0 0,1 0,-1 1,0-1,0 0,0 0,1 0,-1 0,0 0,0 0,0 1,0-1,1 0,-1 0,0 0,0 0,0 1,0-1,0 0,0 0,0 0,0 1,0-1,0 0,1 0,-1 1,0-1,0 0,0 0,0 0,0 1,-1-1,1 0,0 0,0 0,0 1,0-1,0 0,-2 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30T18:53:48.6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1 128,'495'0,"-487"-1,0 1,-1-1,1-1,-1 1,0-1,0-1,1 1,-1-1,0 0,-1-1,1 0,-1 0,0 0,0-1,8-7,-2 1,2 0,25-15,-31 21,0 1,1 0,-1 0,1 1,0 1,17-4,-23 6,1-1,0 1,0 0,0 0,0 1,0-1,-1 1,1 0,0 0,0 0,6 4,2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30T18:53:55.3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1,'836'0,"-817"0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30T18:53:39.3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0,'32'1,"0"1,45 10,60 21,-72-16,-30-8,96 21,-101-25,0-1,45 0,-40-5,76 2,-91 1,0 0,0 1,29 8,-25-3,-6-2,1 0,0-1,1-1,-1-1,24 1,-37-4,5 0,-10 0,-1 0,0 0,0 0,0 0,1 0,-1 1,0-1,0 0,0 0,1 0,-1 0,0 0,0 0,0 1,0-1,1 0,-1 0,0 0,0 0,0 1,0-1,0 0,0 0,0 0,0 1,0-1,0 0,1 0,-1 1,0-1,0 0,0 0,0 0,0 1,-1-1,1 0,0 0,0 0,0 1,0-1,0 0,-2 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30T18:53:48.6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1 128,'495'0,"-487"-1,0 1,-1-1,1-1,-1 1,0-1,0-1,1 1,-1-1,0 0,-1-1,1 0,-1 0,0 0,0-1,8-7,-2 1,2 0,25-15,-31 21,0 1,1 0,-1 0,1 1,0 1,17-4,-23 6,1-1,0 1,0 0,0 0,0 1,0-1,-1 1,1 0,0 0,0 0,6 4,2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30T18:53:55.3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1,'836'0,"-817"0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87BA-8A1E-4333-A7F7-08392192D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2A2C8-314C-4A03-A19C-6D17CB251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B0967-491E-47AA-9163-527585A6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DCB1-8B1C-4099-86C6-82111C3FC09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C7A53-DEA0-44F3-98E3-D8C2D70C9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3CA48-A2BA-4855-9D9D-44669A1D3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17A0-DE26-4E89-AC21-4FD13240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3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0C63D-CF2B-4C00-817A-03963830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F9DD0-48A2-4A12-BDC0-F95BF0677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71F05-CD9A-4624-9C1B-3BD91571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DCB1-8B1C-4099-86C6-82111C3FC09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34287-F1A6-46DD-ACC3-8E56016C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BF406-D006-4A56-A5A0-90677AC5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17A0-DE26-4E89-AC21-4FD13240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5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94954-6B14-4093-8D29-6B51DB4DF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E0454-2D2A-409B-A8F1-33A3CD02F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D7C38-135C-44BA-B279-B0D5C0D6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DCB1-8B1C-4099-86C6-82111C3FC09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4CEA0-D8A2-472B-88B2-A7FC8106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236C1-947D-4881-B01D-37BB849D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17A0-DE26-4E89-AC21-4FD13240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2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087C4-F2BA-4B11-81CE-75B0ED3D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A0D48-520B-4CDC-945B-DBBB53D7B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BEA8C-0044-4418-B190-241A8BED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DCB1-8B1C-4099-86C6-82111C3FC09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4E7F-F823-4D7F-B313-77F085EE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95CAB-A89E-410D-8630-60FB98A9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17A0-DE26-4E89-AC21-4FD13240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9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4EC3-62EE-4CE8-AE5A-75E3568C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353ED-5971-4BC5-B740-195003C7E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39C9F-9D8A-4C4D-87BD-5EECD2CB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DCB1-8B1C-4099-86C6-82111C3FC09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EB52E-A986-44F5-9455-BF4D29A9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37ECB-9F0D-4465-8AA0-0ECB3024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17A0-DE26-4E89-AC21-4FD13240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B92AE-DC82-4C59-9C80-D3744362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2D061-4C1D-45CF-B15B-E09FEABB7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DB0C7-936B-433D-9F70-C6813C72B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E0DD9-BEAF-47CB-B8B9-CF996D270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DCB1-8B1C-4099-86C6-82111C3FC09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9F3C9-87E5-45FB-912D-837EF502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90020-0E8C-41C9-B2EF-7F770CD84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17A0-DE26-4E89-AC21-4FD13240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4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2D3D-947B-44A6-84F9-D8599400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13760-3B1D-49FE-9B7E-29971657B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0C470-91DC-44D0-AA9A-FA4E5875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9C295-197F-49F3-A28B-F1995B461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73374-7389-4ECC-936D-AA29100CD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56AF0-EFCD-4E3B-BCC9-22574D78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DCB1-8B1C-4099-86C6-82111C3FC09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E7807-7BA7-4FEE-B625-44369F42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92FBE-DE55-4411-BCF5-C70624D6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17A0-DE26-4E89-AC21-4FD13240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0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85EC-E5A9-470D-8F44-90CF178E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DDDBF-2C65-4658-B11A-0EF7A174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DCB1-8B1C-4099-86C6-82111C3FC09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FA793-298D-4D8B-90BF-34A5E748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3A2D8-C590-4C33-8D27-1B2312F1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17A0-DE26-4E89-AC21-4FD13240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9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EF0F0-33E0-441D-ABC0-9D538B94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DCB1-8B1C-4099-86C6-82111C3FC09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B09E82-E758-4630-BE02-FEDFD4D7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CF5D6-9A80-463B-884F-C48E7D79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17A0-DE26-4E89-AC21-4FD13240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EF71-9DC1-470F-AE99-AC54920DF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FB49D-2007-41A5-800B-5D9CF8ECA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F0125-5626-4AEC-95E1-CA00BEA07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7210C-E613-431B-8758-F340E504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DCB1-8B1C-4099-86C6-82111C3FC09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9545A-E6AD-41EA-B6F7-01135FBB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54125-5014-4532-B342-C33B1B2F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17A0-DE26-4E89-AC21-4FD13240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9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BA557-973C-425C-9F2F-AFDEEB06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C98ED-94CF-4768-BF78-99B613687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37380-2A20-4901-AC30-DE921128B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486DE-EBDE-4F74-9931-CCB331D55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DCB1-8B1C-4099-86C6-82111C3FC09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4E07D-BF59-4CBA-B487-5E38FC88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A3CB2-D607-4CBA-B07F-9AF6627A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17A0-DE26-4E89-AC21-4FD13240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1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247998-4BDC-4D68-8DCC-90545CD7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2B3C7-2D7F-4002-A371-574C88C4B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225EA-E1C3-4A7A-A2C6-78A98482E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CDCB1-8B1C-4099-86C6-82111C3FC09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0964E-C82F-45CD-8BFF-5CF5DB547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23279-F987-420F-88B5-86F30D7CF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17A0-DE26-4E89-AC21-4FD13240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4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customXml" Target="../ink/ink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E5154-895E-4395-BF39-DCDB02022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1"/>
            <a:ext cx="9144000" cy="685800"/>
          </a:xfrm>
        </p:spPr>
        <p:txBody>
          <a:bodyPr>
            <a:normAutofit/>
          </a:bodyPr>
          <a:lstStyle/>
          <a:p>
            <a:r>
              <a:rPr lang="en-US" sz="3200" b="1" dirty="0"/>
              <a:t>Thoughts on Gaming Systems and Architectures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7F010-35E6-4556-AA18-AEE431BDE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625" y="1028701"/>
            <a:ext cx="9144000" cy="54863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143F8-A6C0-48E1-BAF5-A4E64236D569}"/>
              </a:ext>
            </a:extLst>
          </p:cNvPr>
          <p:cNvSpPr txBox="1"/>
          <p:nvPr/>
        </p:nvSpPr>
        <p:spPr>
          <a:xfrm>
            <a:off x="1725320" y="948690"/>
            <a:ext cx="48387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Gaming Systems Consists of Three Primary Parts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The User Interface:  </a:t>
            </a:r>
            <a:r>
              <a:rPr lang="en-US" dirty="0"/>
              <a:t>Actually this consists of the game visual interface and a method for the player to put information into the 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The Visual State Interface: </a:t>
            </a:r>
            <a:r>
              <a:rPr lang="en-US" dirty="0"/>
              <a:t>This is a graphic of the State of the 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The Simulation Driving the Game.  </a:t>
            </a:r>
            <a:r>
              <a:rPr lang="en-US" dirty="0"/>
              <a:t>This simulation is normally an abbreviated time step 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Games can be either Single or Multiple Player</a:t>
            </a:r>
            <a:r>
              <a:rPr lang="en-US" dirty="0"/>
              <a:t>.  In all cases the simulation “game loop” follows this set of Steps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For this Game Play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For Each Player Decide Action this play (move, hide, engage,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Move All movers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Adjudicate actions of each Player</a:t>
            </a:r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D0E143B7-F3B8-44F1-8A63-8E05733DF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206" y="1563558"/>
            <a:ext cx="2486025" cy="22398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FB90EA-5C1B-498A-8748-F8A159254664}"/>
              </a:ext>
            </a:extLst>
          </p:cNvPr>
          <p:cNvSpPr txBox="1"/>
          <p:nvPr/>
        </p:nvSpPr>
        <p:spPr>
          <a:xfrm>
            <a:off x="8406414" y="1225578"/>
            <a:ext cx="1770263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Graphic Visual System Showing Game State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4DD770-F28E-4305-98A2-0DCA32E48B74}"/>
              </a:ext>
            </a:extLst>
          </p:cNvPr>
          <p:cNvCxnSpPr/>
          <p:nvPr/>
        </p:nvCxnSpPr>
        <p:spPr>
          <a:xfrm flipH="1">
            <a:off x="8540319" y="2202802"/>
            <a:ext cx="532660" cy="568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B17B78-112C-4312-BF56-6145B66E9759}"/>
              </a:ext>
            </a:extLst>
          </p:cNvPr>
          <p:cNvSpPr txBox="1"/>
          <p:nvPr/>
        </p:nvSpPr>
        <p:spPr>
          <a:xfrm>
            <a:off x="8065411" y="3973282"/>
            <a:ext cx="224155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Simulation System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D2BFB8-898F-4EC0-8737-406348981E71}"/>
              </a:ext>
            </a:extLst>
          </p:cNvPr>
          <p:cNvCxnSpPr>
            <a:cxnSpLocks/>
          </p:cNvCxnSpPr>
          <p:nvPr/>
        </p:nvCxnSpPr>
        <p:spPr>
          <a:xfrm flipV="1">
            <a:off x="9703294" y="2148909"/>
            <a:ext cx="1" cy="18569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442A312-0186-460E-B3AB-68E44307E82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119891" y="3568823"/>
            <a:ext cx="945520" cy="5891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699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2C10-ABE5-44D3-9879-676B75C3E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032" y="-202671"/>
            <a:ext cx="10270067" cy="1167871"/>
          </a:xfrm>
        </p:spPr>
        <p:txBody>
          <a:bodyPr>
            <a:normAutofit/>
          </a:bodyPr>
          <a:lstStyle/>
          <a:p>
            <a:r>
              <a:rPr lang="en-US" sz="3600" b="1" dirty="0"/>
              <a:t>Steps In Computing Next Move with Min/Max Theory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131F1-7AD9-41C7-8EED-572C09D30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0600" y="1328368"/>
            <a:ext cx="7020560" cy="5316272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1800" dirty="0"/>
              <a:t>List all the next possible moves I can Make as a table header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dirty="0"/>
              <a:t>List all the next possible moves My Opponent can Make as the table columns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dirty="0"/>
              <a:t>For Each entry in the table select the Prob of Kill of me for that combination    </a:t>
            </a:r>
          </a:p>
          <a:p>
            <a:pPr lvl="1" algn="l"/>
            <a:r>
              <a:rPr lang="en-US" sz="1800" dirty="0"/>
              <a:t>     Entry [Op move, My move] = Prob of Kill for Me</a:t>
            </a:r>
          </a:p>
          <a:p>
            <a:pPr lvl="1" algn="l"/>
            <a:r>
              <a:rPr lang="en-US" sz="1800" dirty="0"/>
              <a:t>4. List the Maximum value for each column of my moves</a:t>
            </a:r>
          </a:p>
          <a:p>
            <a:pPr lvl="1" algn="l"/>
            <a:r>
              <a:rPr lang="en-US" sz="1800" dirty="0"/>
              <a:t>5. Select the column having the minimum value as my next move.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6EE9BE-B264-4B44-BF6B-82BCCD27E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452" y="3824618"/>
            <a:ext cx="4643336" cy="276904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978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E5154-895E-4395-BF39-DCDB02022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1"/>
            <a:ext cx="9144000" cy="685800"/>
          </a:xfrm>
        </p:spPr>
        <p:txBody>
          <a:bodyPr>
            <a:normAutofit/>
          </a:bodyPr>
          <a:lstStyle/>
          <a:p>
            <a:r>
              <a:rPr lang="en-US" sz="3200" b="1" dirty="0"/>
              <a:t>Thoughts on Gaming Systems and Architectures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7F010-35E6-4556-AA18-AEE431BDE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625" y="1028701"/>
            <a:ext cx="9144000" cy="548639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Consider Now Two Knights Fighting.  Knights have the following moves they may execute:</a:t>
            </a:r>
          </a:p>
          <a:p>
            <a:pPr algn="l"/>
            <a:r>
              <a:rPr lang="en-US" dirty="0"/>
              <a:t>	1. Lunge		2. Thrust</a:t>
            </a:r>
          </a:p>
          <a:p>
            <a:pPr algn="l"/>
            <a:r>
              <a:rPr lang="en-US" dirty="0"/>
              <a:t>	3. Over Head Bash	4. Slash Right High</a:t>
            </a:r>
          </a:p>
          <a:p>
            <a:pPr algn="l"/>
            <a:r>
              <a:rPr lang="en-US" dirty="0"/>
              <a:t>	5. Slash Left High	6. Slash Right Low</a:t>
            </a:r>
          </a:p>
          <a:p>
            <a:pPr algn="l"/>
            <a:r>
              <a:rPr lang="en-US" dirty="0"/>
              <a:t>	7. Slash Left Low	8.  Slash Right Low</a:t>
            </a:r>
          </a:p>
          <a:p>
            <a:pPr algn="l"/>
            <a:r>
              <a:rPr lang="en-US" dirty="0"/>
              <a:t>              9. Block Right High	10. Block Left High</a:t>
            </a:r>
          </a:p>
          <a:p>
            <a:pPr algn="l"/>
            <a:r>
              <a:rPr lang="en-US" dirty="0"/>
              <a:t>              12. Block Right Low	12. Block Left Low</a:t>
            </a:r>
          </a:p>
        </p:txBody>
      </p:sp>
    </p:spTree>
    <p:extLst>
      <p:ext uri="{BB962C8B-B14F-4D97-AF65-F5344CB8AC3E}">
        <p14:creationId xmlns:p14="http://schemas.microsoft.com/office/powerpoint/2010/main" val="241188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E5154-895E-4395-BF39-DCDB02022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1"/>
            <a:ext cx="9144000" cy="685800"/>
          </a:xfrm>
        </p:spPr>
        <p:txBody>
          <a:bodyPr>
            <a:normAutofit/>
          </a:bodyPr>
          <a:lstStyle/>
          <a:p>
            <a:r>
              <a:rPr lang="en-US" sz="3200" dirty="0"/>
              <a:t>Thoughts on Gaming Systems and Architectures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7F010-35E6-4556-AA18-AEE431BDE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625" y="1028701"/>
            <a:ext cx="9144000" cy="548639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Consider Now Two Knights Fighting.  Knights have the following moves they may execute:</a:t>
            </a:r>
          </a:p>
          <a:p>
            <a:pPr algn="l"/>
            <a:r>
              <a:rPr lang="en-US" dirty="0"/>
              <a:t>	</a:t>
            </a:r>
            <a:r>
              <a:rPr lang="en-US" sz="1800" b="1" dirty="0"/>
              <a:t>1. Lunge </a:t>
            </a:r>
            <a:r>
              <a:rPr lang="en-US" sz="1800" dirty="0"/>
              <a:t>			</a:t>
            </a:r>
            <a:r>
              <a:rPr lang="en-US" sz="1800" b="1" dirty="0"/>
              <a:t>2. Thrust</a:t>
            </a:r>
          </a:p>
          <a:p>
            <a:pPr algn="l"/>
            <a:r>
              <a:rPr lang="en-US" sz="1800" dirty="0"/>
              <a:t>              (Step forward)		     (No Step)</a:t>
            </a:r>
          </a:p>
          <a:p>
            <a:pPr algn="l"/>
            <a:r>
              <a:rPr lang="en-US" sz="1800" dirty="0"/>
              <a:t>	</a:t>
            </a:r>
            <a:r>
              <a:rPr lang="en-US" sz="1800" b="1" dirty="0"/>
              <a:t>3. Over Head Bash</a:t>
            </a:r>
            <a:r>
              <a:rPr lang="en-US" sz="1800" dirty="0"/>
              <a:t>		</a:t>
            </a:r>
            <a:r>
              <a:rPr lang="en-US" sz="1800" b="1" dirty="0"/>
              <a:t>4. Slash Right High</a:t>
            </a:r>
          </a:p>
          <a:p>
            <a:pPr algn="l"/>
            <a:r>
              <a:rPr lang="en-US" sz="1800" dirty="0"/>
              <a:t>               (High then low)                         (Right Shoulder to Chest)</a:t>
            </a:r>
          </a:p>
          <a:p>
            <a:pPr algn="l"/>
            <a:r>
              <a:rPr lang="en-US" sz="1800" dirty="0"/>
              <a:t>	</a:t>
            </a:r>
            <a:r>
              <a:rPr lang="en-US" sz="1800" b="1" dirty="0"/>
              <a:t>5. Slash Left High	</a:t>
            </a:r>
            <a:r>
              <a:rPr lang="en-US" sz="1800" dirty="0"/>
              <a:t>	</a:t>
            </a:r>
            <a:r>
              <a:rPr lang="en-US" sz="1800" b="1" dirty="0"/>
              <a:t>6. Slash Right Low</a:t>
            </a:r>
          </a:p>
          <a:p>
            <a:pPr algn="l"/>
            <a:r>
              <a:rPr lang="en-US" sz="1800" dirty="0"/>
              <a:t>                  (Left Shoulder to Chest)           (Right waist to knee)</a:t>
            </a:r>
          </a:p>
          <a:p>
            <a:pPr algn="l"/>
            <a:r>
              <a:rPr lang="en-US" sz="1800" dirty="0"/>
              <a:t>	</a:t>
            </a:r>
            <a:r>
              <a:rPr lang="en-US" sz="1800" b="1" dirty="0"/>
              <a:t>7. Slash Left Low</a:t>
            </a:r>
            <a:r>
              <a:rPr lang="en-US" sz="1800" dirty="0"/>
              <a:t>		</a:t>
            </a:r>
            <a:r>
              <a:rPr lang="en-US" sz="1800" b="1" dirty="0"/>
              <a:t>8. Block Right High</a:t>
            </a:r>
          </a:p>
          <a:p>
            <a:pPr algn="l"/>
            <a:r>
              <a:rPr lang="en-US" sz="1800" dirty="0"/>
              <a:t>                  (Left waist to knee)                 (Block over Right Shoulder)</a:t>
            </a:r>
          </a:p>
          <a:p>
            <a:pPr algn="l"/>
            <a:r>
              <a:rPr lang="en-US" sz="1800" dirty="0"/>
              <a:t>              </a:t>
            </a:r>
            <a:r>
              <a:rPr lang="en-US" sz="1800" b="1" dirty="0"/>
              <a:t>9. Block Left High	</a:t>
            </a:r>
            <a:r>
              <a:rPr lang="en-US" sz="1800" dirty="0"/>
              <a:t>	</a:t>
            </a:r>
            <a:r>
              <a:rPr lang="en-US" sz="1800" b="1" dirty="0"/>
              <a:t>10. Block Right Low</a:t>
            </a:r>
          </a:p>
          <a:p>
            <a:pPr algn="l"/>
            <a:r>
              <a:rPr lang="en-US" sz="1800" b="1" dirty="0"/>
              <a:t>             </a:t>
            </a:r>
            <a:r>
              <a:rPr lang="en-US" sz="1800" dirty="0"/>
              <a:t>(Block over Left Shoulder)              (Block over Right Knee)</a:t>
            </a:r>
            <a:endParaRPr lang="en-US" sz="1800" b="1" dirty="0"/>
          </a:p>
          <a:p>
            <a:pPr algn="l"/>
            <a:r>
              <a:rPr lang="en-US" sz="1800" b="1" dirty="0"/>
              <a:t>              11. Block Left Low</a:t>
            </a:r>
            <a:r>
              <a:rPr lang="en-US" sz="1800" dirty="0"/>
              <a:t>		</a:t>
            </a:r>
          </a:p>
          <a:p>
            <a:pPr algn="l"/>
            <a:r>
              <a:rPr lang="en-US" sz="1800" b="1" dirty="0"/>
              <a:t>               </a:t>
            </a:r>
            <a:r>
              <a:rPr lang="en-US" sz="1800" dirty="0"/>
              <a:t>(Block over Left Knee)</a:t>
            </a:r>
            <a:endParaRPr lang="en-US" sz="1800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BD4C32F-7B0E-4654-A6C4-B2F89A13EFDE}"/>
              </a:ext>
            </a:extLst>
          </p:cNvPr>
          <p:cNvGrpSpPr/>
          <p:nvPr/>
        </p:nvGrpSpPr>
        <p:grpSpPr>
          <a:xfrm>
            <a:off x="3685712" y="1654579"/>
            <a:ext cx="319596" cy="811195"/>
            <a:chOff x="2663300" y="4714043"/>
            <a:chExt cx="319596" cy="81119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79C350F-0400-4E23-84F9-3ED7DD015A35}"/>
                </a:ext>
              </a:extLst>
            </p:cNvPr>
            <p:cNvSpPr/>
            <p:nvPr/>
          </p:nvSpPr>
          <p:spPr>
            <a:xfrm>
              <a:off x="2663300" y="4714043"/>
              <a:ext cx="319596" cy="319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C221C5-551F-4A7B-89B6-B614976D68D7}"/>
                </a:ext>
              </a:extLst>
            </p:cNvPr>
            <p:cNvCxnSpPr>
              <a:cxnSpLocks/>
            </p:cNvCxnSpPr>
            <p:nvPr/>
          </p:nvCxnSpPr>
          <p:spPr>
            <a:xfrm>
              <a:off x="2831975" y="4921557"/>
              <a:ext cx="0" cy="3961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A9D5DF4-EFF4-4BE1-B726-ED60FA10FFA5}"/>
                </a:ext>
              </a:extLst>
            </p:cNvPr>
            <p:cNvCxnSpPr/>
            <p:nvPr/>
          </p:nvCxnSpPr>
          <p:spPr>
            <a:xfrm flipH="1">
              <a:off x="2663300" y="5317724"/>
              <a:ext cx="159798" cy="20751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5035423-F7FB-4B7F-8872-86EEFAA1DA8B}"/>
                </a:ext>
              </a:extLst>
            </p:cNvPr>
            <p:cNvCxnSpPr>
              <a:cxnSpLocks/>
            </p:cNvCxnSpPr>
            <p:nvPr/>
          </p:nvCxnSpPr>
          <p:spPr>
            <a:xfrm>
              <a:off x="2823098" y="5291182"/>
              <a:ext cx="159798" cy="2340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6F15B6-504C-496C-A369-ADCE526FD811}"/>
              </a:ext>
            </a:extLst>
          </p:cNvPr>
          <p:cNvGrpSpPr/>
          <p:nvPr/>
        </p:nvGrpSpPr>
        <p:grpSpPr>
          <a:xfrm>
            <a:off x="7538620" y="1550822"/>
            <a:ext cx="319596" cy="811195"/>
            <a:chOff x="2663300" y="4714043"/>
            <a:chExt cx="319596" cy="81119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361D321-871F-4B4A-9DFC-F5DF3C4663EA}"/>
                </a:ext>
              </a:extLst>
            </p:cNvPr>
            <p:cNvSpPr/>
            <p:nvPr/>
          </p:nvSpPr>
          <p:spPr>
            <a:xfrm>
              <a:off x="2663300" y="4714043"/>
              <a:ext cx="319596" cy="319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C6F537C-DD5B-49B2-BFFF-766761454EF0}"/>
                </a:ext>
              </a:extLst>
            </p:cNvPr>
            <p:cNvCxnSpPr>
              <a:cxnSpLocks/>
            </p:cNvCxnSpPr>
            <p:nvPr/>
          </p:nvCxnSpPr>
          <p:spPr>
            <a:xfrm>
              <a:off x="2831975" y="4921557"/>
              <a:ext cx="0" cy="3961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991119B-0987-4456-A72F-691D38F9AE8A}"/>
                </a:ext>
              </a:extLst>
            </p:cNvPr>
            <p:cNvCxnSpPr/>
            <p:nvPr/>
          </p:nvCxnSpPr>
          <p:spPr>
            <a:xfrm flipH="1">
              <a:off x="2663300" y="5317724"/>
              <a:ext cx="159798" cy="20751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E89B0AB-4165-4CB7-BE43-8F6088B5B829}"/>
                </a:ext>
              </a:extLst>
            </p:cNvPr>
            <p:cNvCxnSpPr>
              <a:cxnSpLocks/>
            </p:cNvCxnSpPr>
            <p:nvPr/>
          </p:nvCxnSpPr>
          <p:spPr>
            <a:xfrm>
              <a:off x="2823098" y="5291182"/>
              <a:ext cx="159798" cy="2340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6234AAC-C5C5-447D-8A81-EA936CAD8D30}"/>
              </a:ext>
            </a:extLst>
          </p:cNvPr>
          <p:cNvGrpSpPr/>
          <p:nvPr/>
        </p:nvGrpSpPr>
        <p:grpSpPr>
          <a:xfrm>
            <a:off x="4240630" y="2357579"/>
            <a:ext cx="319596" cy="811195"/>
            <a:chOff x="2663300" y="4714043"/>
            <a:chExt cx="319596" cy="811195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C402EBE-2181-4C46-84EA-74565F95EBC2}"/>
                </a:ext>
              </a:extLst>
            </p:cNvPr>
            <p:cNvSpPr/>
            <p:nvPr/>
          </p:nvSpPr>
          <p:spPr>
            <a:xfrm>
              <a:off x="2663300" y="4714043"/>
              <a:ext cx="319596" cy="319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27B3A67-A20C-4323-9AEF-B31307B3DEA8}"/>
                </a:ext>
              </a:extLst>
            </p:cNvPr>
            <p:cNvCxnSpPr>
              <a:cxnSpLocks/>
            </p:cNvCxnSpPr>
            <p:nvPr/>
          </p:nvCxnSpPr>
          <p:spPr>
            <a:xfrm>
              <a:off x="2831975" y="4921557"/>
              <a:ext cx="0" cy="3961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BEAA382-6C71-47A0-8928-9FC889D27E09}"/>
                </a:ext>
              </a:extLst>
            </p:cNvPr>
            <p:cNvCxnSpPr/>
            <p:nvPr/>
          </p:nvCxnSpPr>
          <p:spPr>
            <a:xfrm flipH="1">
              <a:off x="2663300" y="5317724"/>
              <a:ext cx="159798" cy="20751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4BAD925-BEB0-4FF1-978F-507544DF848E}"/>
                </a:ext>
              </a:extLst>
            </p:cNvPr>
            <p:cNvCxnSpPr>
              <a:cxnSpLocks/>
            </p:cNvCxnSpPr>
            <p:nvPr/>
          </p:nvCxnSpPr>
          <p:spPr>
            <a:xfrm>
              <a:off x="2823098" y="5291182"/>
              <a:ext cx="159798" cy="2340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F83DB40-F970-447D-B288-B5642813DA94}"/>
              </a:ext>
            </a:extLst>
          </p:cNvPr>
          <p:cNvGrpSpPr/>
          <p:nvPr/>
        </p:nvGrpSpPr>
        <p:grpSpPr>
          <a:xfrm>
            <a:off x="7387698" y="2384496"/>
            <a:ext cx="319596" cy="811195"/>
            <a:chOff x="2663300" y="4714043"/>
            <a:chExt cx="319596" cy="811195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423489D-63E2-4881-B23C-89EBC91369FD}"/>
                </a:ext>
              </a:extLst>
            </p:cNvPr>
            <p:cNvSpPr/>
            <p:nvPr/>
          </p:nvSpPr>
          <p:spPr>
            <a:xfrm>
              <a:off x="2663300" y="4714043"/>
              <a:ext cx="319596" cy="319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C4AA5FE-F601-4F95-8775-3789C2B3973C}"/>
                </a:ext>
              </a:extLst>
            </p:cNvPr>
            <p:cNvCxnSpPr>
              <a:cxnSpLocks/>
            </p:cNvCxnSpPr>
            <p:nvPr/>
          </p:nvCxnSpPr>
          <p:spPr>
            <a:xfrm>
              <a:off x="2831975" y="4921557"/>
              <a:ext cx="0" cy="3961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2C44EE7-1640-44CB-9D74-B2F79AABE2E1}"/>
                </a:ext>
              </a:extLst>
            </p:cNvPr>
            <p:cNvCxnSpPr/>
            <p:nvPr/>
          </p:nvCxnSpPr>
          <p:spPr>
            <a:xfrm flipH="1">
              <a:off x="2663300" y="5317724"/>
              <a:ext cx="159798" cy="20751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8374632-7964-4306-B503-0AFE7B6CAE75}"/>
                </a:ext>
              </a:extLst>
            </p:cNvPr>
            <p:cNvCxnSpPr>
              <a:cxnSpLocks/>
            </p:cNvCxnSpPr>
            <p:nvPr/>
          </p:nvCxnSpPr>
          <p:spPr>
            <a:xfrm>
              <a:off x="2823098" y="5291182"/>
              <a:ext cx="159798" cy="2340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BA6949C-7FBF-41B0-8C17-1D601033261F}"/>
              </a:ext>
            </a:extLst>
          </p:cNvPr>
          <p:cNvGrpSpPr/>
          <p:nvPr/>
        </p:nvGrpSpPr>
        <p:grpSpPr>
          <a:xfrm>
            <a:off x="4345653" y="3221116"/>
            <a:ext cx="319596" cy="811195"/>
            <a:chOff x="2663300" y="4714043"/>
            <a:chExt cx="319596" cy="811195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BAB21CA-577F-4C42-9C3F-4ACA963F5A68}"/>
                </a:ext>
              </a:extLst>
            </p:cNvPr>
            <p:cNvSpPr/>
            <p:nvPr/>
          </p:nvSpPr>
          <p:spPr>
            <a:xfrm>
              <a:off x="2663300" y="4714043"/>
              <a:ext cx="319596" cy="319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656FA78-95EA-491B-B912-F5C74CAEB2D7}"/>
                </a:ext>
              </a:extLst>
            </p:cNvPr>
            <p:cNvCxnSpPr>
              <a:cxnSpLocks/>
            </p:cNvCxnSpPr>
            <p:nvPr/>
          </p:nvCxnSpPr>
          <p:spPr>
            <a:xfrm>
              <a:off x="2831975" y="4921557"/>
              <a:ext cx="0" cy="3961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340EAA3-9D7A-47E7-A43C-82C0AD4F2E64}"/>
                </a:ext>
              </a:extLst>
            </p:cNvPr>
            <p:cNvCxnSpPr/>
            <p:nvPr/>
          </p:nvCxnSpPr>
          <p:spPr>
            <a:xfrm flipH="1">
              <a:off x="2663300" y="5317724"/>
              <a:ext cx="159798" cy="20751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77BAA38-9CD0-4A46-88C6-2CE17E014DBB}"/>
                </a:ext>
              </a:extLst>
            </p:cNvPr>
            <p:cNvCxnSpPr>
              <a:cxnSpLocks/>
            </p:cNvCxnSpPr>
            <p:nvPr/>
          </p:nvCxnSpPr>
          <p:spPr>
            <a:xfrm>
              <a:off x="2823098" y="5291182"/>
              <a:ext cx="159798" cy="2340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4F36050-6B22-4E7D-92A5-ADB7D231951E}"/>
              </a:ext>
            </a:extLst>
          </p:cNvPr>
          <p:cNvGrpSpPr/>
          <p:nvPr/>
        </p:nvGrpSpPr>
        <p:grpSpPr>
          <a:xfrm>
            <a:off x="7396575" y="3221116"/>
            <a:ext cx="319596" cy="811195"/>
            <a:chOff x="2663300" y="4714043"/>
            <a:chExt cx="319596" cy="811195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93976AE-BAB5-4726-A9C7-B7DD0D4AD82B}"/>
                </a:ext>
              </a:extLst>
            </p:cNvPr>
            <p:cNvSpPr/>
            <p:nvPr/>
          </p:nvSpPr>
          <p:spPr>
            <a:xfrm>
              <a:off x="2663300" y="4714043"/>
              <a:ext cx="319596" cy="319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A8CE380-5630-481C-88DA-5FDB450BAE00}"/>
                </a:ext>
              </a:extLst>
            </p:cNvPr>
            <p:cNvCxnSpPr>
              <a:cxnSpLocks/>
            </p:cNvCxnSpPr>
            <p:nvPr/>
          </p:nvCxnSpPr>
          <p:spPr>
            <a:xfrm>
              <a:off x="2831975" y="4921557"/>
              <a:ext cx="0" cy="3961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C482175-7287-4E62-814E-6A4F213EE89D}"/>
                </a:ext>
              </a:extLst>
            </p:cNvPr>
            <p:cNvCxnSpPr/>
            <p:nvPr/>
          </p:nvCxnSpPr>
          <p:spPr>
            <a:xfrm flipH="1">
              <a:off x="2663300" y="5317724"/>
              <a:ext cx="159798" cy="20751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0414107-3997-4905-AD15-E097D9117DD1}"/>
                </a:ext>
              </a:extLst>
            </p:cNvPr>
            <p:cNvCxnSpPr>
              <a:cxnSpLocks/>
            </p:cNvCxnSpPr>
            <p:nvPr/>
          </p:nvCxnSpPr>
          <p:spPr>
            <a:xfrm>
              <a:off x="2823098" y="5291182"/>
              <a:ext cx="159798" cy="2340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96CDBBD-715F-4846-853C-F9EFEC7AA5A2}"/>
              </a:ext>
            </a:extLst>
          </p:cNvPr>
          <p:cNvGrpSpPr/>
          <p:nvPr/>
        </p:nvGrpSpPr>
        <p:grpSpPr>
          <a:xfrm>
            <a:off x="4354530" y="4005125"/>
            <a:ext cx="319596" cy="811195"/>
            <a:chOff x="2663300" y="4714043"/>
            <a:chExt cx="319596" cy="811195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5731FD8-6A45-4493-B4EC-D6DFB777B618}"/>
                </a:ext>
              </a:extLst>
            </p:cNvPr>
            <p:cNvSpPr/>
            <p:nvPr/>
          </p:nvSpPr>
          <p:spPr>
            <a:xfrm>
              <a:off x="2663300" y="4714043"/>
              <a:ext cx="319596" cy="319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4BC86C1-309A-45B9-90EA-EE207C512AF1}"/>
                </a:ext>
              </a:extLst>
            </p:cNvPr>
            <p:cNvCxnSpPr>
              <a:cxnSpLocks/>
            </p:cNvCxnSpPr>
            <p:nvPr/>
          </p:nvCxnSpPr>
          <p:spPr>
            <a:xfrm>
              <a:off x="2831975" y="4921557"/>
              <a:ext cx="0" cy="3961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F3EBB9E-C59B-447F-979A-9DD5C4F15B71}"/>
                </a:ext>
              </a:extLst>
            </p:cNvPr>
            <p:cNvCxnSpPr/>
            <p:nvPr/>
          </p:nvCxnSpPr>
          <p:spPr>
            <a:xfrm flipH="1">
              <a:off x="2663300" y="5317724"/>
              <a:ext cx="159798" cy="20751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6973FB9-3C07-43E2-8476-F52FB3063738}"/>
                </a:ext>
              </a:extLst>
            </p:cNvPr>
            <p:cNvCxnSpPr>
              <a:cxnSpLocks/>
            </p:cNvCxnSpPr>
            <p:nvPr/>
          </p:nvCxnSpPr>
          <p:spPr>
            <a:xfrm>
              <a:off x="2823098" y="5291182"/>
              <a:ext cx="159798" cy="2340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D478132-557F-426D-B2A7-4638D793892A}"/>
              </a:ext>
            </a:extLst>
          </p:cNvPr>
          <p:cNvGrpSpPr/>
          <p:nvPr/>
        </p:nvGrpSpPr>
        <p:grpSpPr>
          <a:xfrm>
            <a:off x="7389943" y="4054790"/>
            <a:ext cx="319596" cy="811195"/>
            <a:chOff x="2663300" y="4714043"/>
            <a:chExt cx="319596" cy="811195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DF30C41-F160-4C28-B785-DBD5BC680F70}"/>
                </a:ext>
              </a:extLst>
            </p:cNvPr>
            <p:cNvSpPr/>
            <p:nvPr/>
          </p:nvSpPr>
          <p:spPr>
            <a:xfrm>
              <a:off x="2663300" y="4714043"/>
              <a:ext cx="319596" cy="319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06119D8-3B0A-46DE-B4DE-C2B21654CD94}"/>
                </a:ext>
              </a:extLst>
            </p:cNvPr>
            <p:cNvCxnSpPr>
              <a:cxnSpLocks/>
            </p:cNvCxnSpPr>
            <p:nvPr/>
          </p:nvCxnSpPr>
          <p:spPr>
            <a:xfrm>
              <a:off x="2831975" y="4921557"/>
              <a:ext cx="0" cy="3961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DB63908-38C3-45ED-BCCC-E0875B694993}"/>
                </a:ext>
              </a:extLst>
            </p:cNvPr>
            <p:cNvCxnSpPr/>
            <p:nvPr/>
          </p:nvCxnSpPr>
          <p:spPr>
            <a:xfrm flipH="1">
              <a:off x="2663300" y="5317724"/>
              <a:ext cx="159798" cy="20751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DCD89CF-6520-4B0C-8F9A-19619266F9BE}"/>
                </a:ext>
              </a:extLst>
            </p:cNvPr>
            <p:cNvCxnSpPr>
              <a:cxnSpLocks/>
            </p:cNvCxnSpPr>
            <p:nvPr/>
          </p:nvCxnSpPr>
          <p:spPr>
            <a:xfrm>
              <a:off x="2823098" y="5291182"/>
              <a:ext cx="159798" cy="2340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D88A69D-1650-48C7-B030-960956007A54}"/>
              </a:ext>
            </a:extLst>
          </p:cNvPr>
          <p:cNvGrpSpPr/>
          <p:nvPr/>
        </p:nvGrpSpPr>
        <p:grpSpPr>
          <a:xfrm>
            <a:off x="4372051" y="4886659"/>
            <a:ext cx="319596" cy="811195"/>
            <a:chOff x="2663300" y="4714043"/>
            <a:chExt cx="319596" cy="811195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D05373E-8C61-49B4-A761-774A8D9C8A79}"/>
                </a:ext>
              </a:extLst>
            </p:cNvPr>
            <p:cNvSpPr/>
            <p:nvPr/>
          </p:nvSpPr>
          <p:spPr>
            <a:xfrm>
              <a:off x="2663300" y="4714043"/>
              <a:ext cx="319596" cy="319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714DC59-802E-45B8-A86E-17AB57C1D329}"/>
                </a:ext>
              </a:extLst>
            </p:cNvPr>
            <p:cNvCxnSpPr>
              <a:cxnSpLocks/>
            </p:cNvCxnSpPr>
            <p:nvPr/>
          </p:nvCxnSpPr>
          <p:spPr>
            <a:xfrm>
              <a:off x="2831975" y="4921557"/>
              <a:ext cx="0" cy="3961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A105E42-1B33-4065-B4A1-F8CBC0EDC0D4}"/>
                </a:ext>
              </a:extLst>
            </p:cNvPr>
            <p:cNvCxnSpPr/>
            <p:nvPr/>
          </p:nvCxnSpPr>
          <p:spPr>
            <a:xfrm flipH="1">
              <a:off x="2663300" y="5317724"/>
              <a:ext cx="159798" cy="20751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92A3544-210B-4787-BBF8-30DC0ACA4AD0}"/>
                </a:ext>
              </a:extLst>
            </p:cNvPr>
            <p:cNvCxnSpPr>
              <a:cxnSpLocks/>
            </p:cNvCxnSpPr>
            <p:nvPr/>
          </p:nvCxnSpPr>
          <p:spPr>
            <a:xfrm>
              <a:off x="2823098" y="5291182"/>
              <a:ext cx="159798" cy="2340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BDC3408-E45B-4917-A459-3A5D662F2657}"/>
              </a:ext>
            </a:extLst>
          </p:cNvPr>
          <p:cNvGrpSpPr/>
          <p:nvPr/>
        </p:nvGrpSpPr>
        <p:grpSpPr>
          <a:xfrm>
            <a:off x="4320496" y="5650130"/>
            <a:ext cx="319596" cy="811195"/>
            <a:chOff x="2663300" y="4714043"/>
            <a:chExt cx="319596" cy="811195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A7A35B7-A08B-4881-9561-5B2BAE2304AE}"/>
                </a:ext>
              </a:extLst>
            </p:cNvPr>
            <p:cNvSpPr/>
            <p:nvPr/>
          </p:nvSpPr>
          <p:spPr>
            <a:xfrm>
              <a:off x="2663300" y="4714043"/>
              <a:ext cx="319596" cy="319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78B14B8-3B60-4ED0-B05E-A872EBCD849A}"/>
                </a:ext>
              </a:extLst>
            </p:cNvPr>
            <p:cNvCxnSpPr>
              <a:cxnSpLocks/>
            </p:cNvCxnSpPr>
            <p:nvPr/>
          </p:nvCxnSpPr>
          <p:spPr>
            <a:xfrm>
              <a:off x="2831975" y="4921557"/>
              <a:ext cx="0" cy="3961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8365F91-1E6B-4677-92E3-CBD46862613F}"/>
                </a:ext>
              </a:extLst>
            </p:cNvPr>
            <p:cNvCxnSpPr/>
            <p:nvPr/>
          </p:nvCxnSpPr>
          <p:spPr>
            <a:xfrm flipH="1">
              <a:off x="2663300" y="5317724"/>
              <a:ext cx="159798" cy="20751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C09723A-3BDC-4373-917C-40B6439A3956}"/>
                </a:ext>
              </a:extLst>
            </p:cNvPr>
            <p:cNvCxnSpPr>
              <a:cxnSpLocks/>
            </p:cNvCxnSpPr>
            <p:nvPr/>
          </p:nvCxnSpPr>
          <p:spPr>
            <a:xfrm>
              <a:off x="2823098" y="5291182"/>
              <a:ext cx="159798" cy="2340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461F95-29E3-4934-8C32-4453DD24C85F}"/>
              </a:ext>
            </a:extLst>
          </p:cNvPr>
          <p:cNvGrpSpPr/>
          <p:nvPr/>
        </p:nvGrpSpPr>
        <p:grpSpPr>
          <a:xfrm>
            <a:off x="7446319" y="4897760"/>
            <a:ext cx="319596" cy="811195"/>
            <a:chOff x="2663300" y="4714043"/>
            <a:chExt cx="319596" cy="811195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F28028F-8198-4F72-9055-3D3AFE9EEDA5}"/>
                </a:ext>
              </a:extLst>
            </p:cNvPr>
            <p:cNvSpPr/>
            <p:nvPr/>
          </p:nvSpPr>
          <p:spPr>
            <a:xfrm>
              <a:off x="2663300" y="4714043"/>
              <a:ext cx="319596" cy="319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38F2C53-002C-4FB2-A32E-D03A805CE0E3}"/>
                </a:ext>
              </a:extLst>
            </p:cNvPr>
            <p:cNvCxnSpPr>
              <a:cxnSpLocks/>
            </p:cNvCxnSpPr>
            <p:nvPr/>
          </p:nvCxnSpPr>
          <p:spPr>
            <a:xfrm>
              <a:off x="2831975" y="4921557"/>
              <a:ext cx="0" cy="3961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445E403-A63C-4361-9A62-B5D6F3103DF6}"/>
                </a:ext>
              </a:extLst>
            </p:cNvPr>
            <p:cNvCxnSpPr/>
            <p:nvPr/>
          </p:nvCxnSpPr>
          <p:spPr>
            <a:xfrm flipH="1">
              <a:off x="2663300" y="5317724"/>
              <a:ext cx="159798" cy="20751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7078FC-5880-4294-A32A-CD5A176DEFF5}"/>
                </a:ext>
              </a:extLst>
            </p:cNvPr>
            <p:cNvCxnSpPr>
              <a:cxnSpLocks/>
            </p:cNvCxnSpPr>
            <p:nvPr/>
          </p:nvCxnSpPr>
          <p:spPr>
            <a:xfrm>
              <a:off x="2823098" y="5291182"/>
              <a:ext cx="159798" cy="2340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B39D150-247C-4CE0-8803-D0EA59144FB5}"/>
              </a:ext>
            </a:extLst>
          </p:cNvPr>
          <p:cNvCxnSpPr>
            <a:cxnSpLocks/>
          </p:cNvCxnSpPr>
          <p:nvPr/>
        </p:nvCxnSpPr>
        <p:spPr>
          <a:xfrm flipV="1">
            <a:off x="782113" y="2357580"/>
            <a:ext cx="0" cy="95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A2E31B4-3D2B-4DFA-BA31-1E4A831FA28A}"/>
              </a:ext>
            </a:extLst>
          </p:cNvPr>
          <p:cNvCxnSpPr>
            <a:cxnSpLocks/>
          </p:cNvCxnSpPr>
          <p:nvPr/>
        </p:nvCxnSpPr>
        <p:spPr>
          <a:xfrm flipV="1">
            <a:off x="3515557" y="1974176"/>
            <a:ext cx="969149" cy="153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C8F1EB1-DAD6-4C1C-80AD-358B6D7C29A1}"/>
              </a:ext>
            </a:extLst>
          </p:cNvPr>
          <p:cNvCxnSpPr>
            <a:cxnSpLocks/>
          </p:cNvCxnSpPr>
          <p:nvPr/>
        </p:nvCxnSpPr>
        <p:spPr>
          <a:xfrm flipV="1">
            <a:off x="7222720" y="1904817"/>
            <a:ext cx="969149" cy="153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8F0D8F2-A471-4E79-802B-C043549A67FB}"/>
              </a:ext>
            </a:extLst>
          </p:cNvPr>
          <p:cNvCxnSpPr>
            <a:cxnSpLocks/>
          </p:cNvCxnSpPr>
          <p:nvPr/>
        </p:nvCxnSpPr>
        <p:spPr>
          <a:xfrm flipV="1">
            <a:off x="4389621" y="2230047"/>
            <a:ext cx="925505" cy="5016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EB4EBBA-8063-4FE5-9752-D13C01721237}"/>
              </a:ext>
            </a:extLst>
          </p:cNvPr>
          <p:cNvCxnSpPr>
            <a:cxnSpLocks/>
          </p:cNvCxnSpPr>
          <p:nvPr/>
        </p:nvCxnSpPr>
        <p:spPr>
          <a:xfrm>
            <a:off x="4353054" y="2752458"/>
            <a:ext cx="921524" cy="213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B910B39-CF1C-425F-80C5-19A0A9C30A67}"/>
              </a:ext>
            </a:extLst>
          </p:cNvPr>
          <p:cNvCxnSpPr>
            <a:cxnSpLocks/>
          </p:cNvCxnSpPr>
          <p:nvPr/>
        </p:nvCxnSpPr>
        <p:spPr>
          <a:xfrm flipV="1">
            <a:off x="7446319" y="2617772"/>
            <a:ext cx="969149" cy="153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DC6F9C5-62F9-4333-988F-26925AAAA507}"/>
              </a:ext>
            </a:extLst>
          </p:cNvPr>
          <p:cNvCxnSpPr>
            <a:cxnSpLocks/>
          </p:cNvCxnSpPr>
          <p:nvPr/>
        </p:nvCxnSpPr>
        <p:spPr>
          <a:xfrm flipH="1" flipV="1">
            <a:off x="3889201" y="3357573"/>
            <a:ext cx="750891" cy="286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6585B8-3AA6-439B-B1C6-DD119EC8ED5F}"/>
              </a:ext>
            </a:extLst>
          </p:cNvPr>
          <p:cNvCxnSpPr>
            <a:cxnSpLocks/>
          </p:cNvCxnSpPr>
          <p:nvPr/>
        </p:nvCxnSpPr>
        <p:spPr>
          <a:xfrm flipH="1">
            <a:off x="7119892" y="3662310"/>
            <a:ext cx="658425" cy="1802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D88E0CE-9173-4054-A545-1D5647451FE7}"/>
              </a:ext>
            </a:extLst>
          </p:cNvPr>
          <p:cNvCxnSpPr>
            <a:cxnSpLocks/>
          </p:cNvCxnSpPr>
          <p:nvPr/>
        </p:nvCxnSpPr>
        <p:spPr>
          <a:xfrm>
            <a:off x="4353054" y="4410722"/>
            <a:ext cx="609563" cy="1918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8B900DC-62BA-4219-BDE9-F3EECEF7DEA3}"/>
              </a:ext>
            </a:extLst>
          </p:cNvPr>
          <p:cNvCxnSpPr>
            <a:cxnSpLocks/>
          </p:cNvCxnSpPr>
          <p:nvPr/>
        </p:nvCxnSpPr>
        <p:spPr>
          <a:xfrm flipV="1">
            <a:off x="7293742" y="4347844"/>
            <a:ext cx="637151" cy="151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5F9F087-7560-41E8-A4DA-808494378521}"/>
              </a:ext>
            </a:extLst>
          </p:cNvPr>
          <p:cNvCxnSpPr>
            <a:cxnSpLocks/>
          </p:cNvCxnSpPr>
          <p:nvPr/>
        </p:nvCxnSpPr>
        <p:spPr>
          <a:xfrm flipH="1" flipV="1">
            <a:off x="4000131" y="5100405"/>
            <a:ext cx="625175" cy="2501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58EAD37-2368-41BB-9D3E-60800F413AFB}"/>
              </a:ext>
            </a:extLst>
          </p:cNvPr>
          <p:cNvCxnSpPr>
            <a:cxnSpLocks/>
          </p:cNvCxnSpPr>
          <p:nvPr/>
        </p:nvCxnSpPr>
        <p:spPr>
          <a:xfrm>
            <a:off x="7547496" y="5396416"/>
            <a:ext cx="522306" cy="1553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679A7CF-B8AE-4854-94D0-605E6D67934E}"/>
              </a:ext>
            </a:extLst>
          </p:cNvPr>
          <p:cNvCxnSpPr>
            <a:cxnSpLocks/>
          </p:cNvCxnSpPr>
          <p:nvPr/>
        </p:nvCxnSpPr>
        <p:spPr>
          <a:xfrm flipH="1">
            <a:off x="4136994" y="6149317"/>
            <a:ext cx="496022" cy="208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85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2C10-ABE5-44D3-9879-676B75C3E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032" y="-202671"/>
            <a:ext cx="10270067" cy="1167871"/>
          </a:xfrm>
        </p:spPr>
        <p:txBody>
          <a:bodyPr>
            <a:normAutofit/>
          </a:bodyPr>
          <a:lstStyle/>
          <a:p>
            <a:r>
              <a:rPr lang="en-US" sz="3600" b="1" dirty="0"/>
              <a:t>Finite State Machine for Knight Object Moves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131F1-7AD9-41C7-8EED-572C09D30C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55E50E-A995-4C38-8CD3-9316F138D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881" y="1742368"/>
            <a:ext cx="5992238" cy="337326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630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2C10-ABE5-44D3-9879-676B75C3E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365" y="432328"/>
            <a:ext cx="10270067" cy="1167871"/>
          </a:xfrm>
        </p:spPr>
        <p:txBody>
          <a:bodyPr>
            <a:normAutofit/>
          </a:bodyPr>
          <a:lstStyle/>
          <a:p>
            <a:r>
              <a:rPr lang="en-US" sz="3600" b="1" dirty="0"/>
              <a:t>Finite State Machine for Knight Object Moves Data Structure (Representing the Finite State Diagram)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131F1-7AD9-41C7-8EED-572C09D30C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F34568-CAE5-4941-A248-E753041AD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332" y="1976622"/>
            <a:ext cx="7691336" cy="290475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472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2C10-ABE5-44D3-9879-676B75C3E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365" y="432328"/>
            <a:ext cx="10270067" cy="1167871"/>
          </a:xfrm>
        </p:spPr>
        <p:txBody>
          <a:bodyPr>
            <a:normAutofit/>
          </a:bodyPr>
          <a:lstStyle/>
          <a:p>
            <a:r>
              <a:rPr lang="en-US" sz="3600" b="1" dirty="0"/>
              <a:t>Consideration of Gaming Strategies Mini-Max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131F1-7AD9-41C7-8EED-572C09D30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669" y="1739947"/>
            <a:ext cx="9475433" cy="468572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Mini-Max Strategy is the focus of strategies of a two player game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Mini-Max assumes that the game works in the following manner;</a:t>
            </a:r>
          </a:p>
          <a:p>
            <a:pPr lvl="2" algn="l"/>
            <a:r>
              <a:rPr lang="en-US" dirty="0"/>
              <a:t>The game is between Player 1 and Player 1</a:t>
            </a:r>
          </a:p>
          <a:p>
            <a:pPr lvl="2" algn="l"/>
            <a:r>
              <a:rPr lang="en-US" dirty="0"/>
              <a:t>Player 1 and Player 2 each select their moves for the next round of play</a:t>
            </a:r>
          </a:p>
          <a:p>
            <a:pPr lvl="2" algn="l"/>
            <a:r>
              <a:rPr lang="en-US" dirty="0"/>
              <a:t>The moves are made and the results of the moves are assessed</a:t>
            </a:r>
          </a:p>
          <a:p>
            <a:pPr lvl="2" algn="l"/>
            <a:r>
              <a:rPr lang="en-US" dirty="0"/>
              <a:t>The cycle of select, move and assessment goes again</a:t>
            </a:r>
          </a:p>
          <a:p>
            <a:pPr lvl="2" algn="l"/>
            <a:r>
              <a:rPr lang="en-US" dirty="0"/>
              <a:t> </a:t>
            </a:r>
          </a:p>
          <a:p>
            <a:pPr lvl="2" algn="l"/>
            <a:r>
              <a:rPr lang="en-US" dirty="0"/>
              <a:t>Mini-Max is a conservative strategy that says, “Considering </a:t>
            </a:r>
            <a:r>
              <a:rPr lang="en-US" b="1" dirty="0"/>
              <a:t>my current options </a:t>
            </a:r>
            <a:r>
              <a:rPr lang="en-US" dirty="0"/>
              <a:t>for my </a:t>
            </a:r>
            <a:r>
              <a:rPr lang="en-US" b="1" dirty="0"/>
              <a:t>next move</a:t>
            </a:r>
            <a:r>
              <a:rPr lang="en-US" dirty="0"/>
              <a:t>, and the </a:t>
            </a:r>
            <a:r>
              <a:rPr lang="en-US" b="1" dirty="0"/>
              <a:t>options my opponent has for his next move</a:t>
            </a:r>
            <a:r>
              <a:rPr lang="en-US" dirty="0"/>
              <a:t>, I will </a:t>
            </a:r>
            <a:r>
              <a:rPr lang="en-US" b="1" dirty="0"/>
              <a:t>select my move </a:t>
            </a:r>
            <a:r>
              <a:rPr lang="en-US" dirty="0"/>
              <a:t>that will </a:t>
            </a:r>
            <a:r>
              <a:rPr lang="en-US" b="1" dirty="0"/>
              <a:t>minimize the maximum damage my opponent can do to me</a:t>
            </a:r>
            <a:r>
              <a:rPr lang="en-US" dirty="0"/>
              <a:t>”  </a:t>
            </a:r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3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2C10-ABE5-44D3-9879-676B75C3E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032" y="-202671"/>
            <a:ext cx="10270067" cy="1167871"/>
          </a:xfrm>
        </p:spPr>
        <p:txBody>
          <a:bodyPr>
            <a:normAutofit/>
          </a:bodyPr>
          <a:lstStyle/>
          <a:p>
            <a:r>
              <a:rPr lang="en-US" sz="3600" b="1" dirty="0"/>
              <a:t>Finite State Machine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131F1-7AD9-41C7-8EED-572C09D30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3907367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55E50E-A995-4C38-8CD3-9316F138D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229" y="1214108"/>
            <a:ext cx="5712540" cy="321581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7EDE03-DB7C-4866-AE03-8EA49157F1C7}"/>
              </a:ext>
            </a:extLst>
          </p:cNvPr>
          <p:cNvSpPr txBox="1"/>
          <p:nvPr/>
        </p:nvSpPr>
        <p:spPr>
          <a:xfrm>
            <a:off x="1358901" y="4656667"/>
            <a:ext cx="4343400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Assume that I have just finished a Thrust.  Then my next moves can be:</a:t>
            </a:r>
          </a:p>
          <a:p>
            <a:r>
              <a:rPr lang="en-US" dirty="0"/>
              <a:t>Thrust</a:t>
            </a:r>
          </a:p>
          <a:p>
            <a:r>
              <a:rPr lang="en-US" dirty="0"/>
              <a:t>Block Left Low</a:t>
            </a:r>
          </a:p>
          <a:p>
            <a:r>
              <a:rPr lang="en-US" dirty="0"/>
              <a:t>Block Right 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422895-57DA-4FAD-BFDB-78974172BCA4}"/>
              </a:ext>
            </a:extLst>
          </p:cNvPr>
          <p:cNvSpPr txBox="1"/>
          <p:nvPr/>
        </p:nvSpPr>
        <p:spPr>
          <a:xfrm>
            <a:off x="6192520" y="4678827"/>
            <a:ext cx="4074160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Assume that My Opponent just finished an Overhead.  Then Next Moves can be:</a:t>
            </a:r>
          </a:p>
          <a:p>
            <a:r>
              <a:rPr lang="en-US" dirty="0"/>
              <a:t>Overhead</a:t>
            </a:r>
          </a:p>
          <a:p>
            <a:r>
              <a:rPr lang="en-US" dirty="0"/>
              <a:t>Block Left Low</a:t>
            </a:r>
          </a:p>
          <a:p>
            <a:r>
              <a:rPr lang="en-US" dirty="0"/>
              <a:t>Block Right Low</a:t>
            </a:r>
          </a:p>
        </p:txBody>
      </p:sp>
    </p:spTree>
    <p:extLst>
      <p:ext uri="{BB962C8B-B14F-4D97-AF65-F5344CB8AC3E}">
        <p14:creationId xmlns:p14="http://schemas.microsoft.com/office/powerpoint/2010/main" val="28208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2C10-ABE5-44D3-9879-676B75C3E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032" y="-202671"/>
            <a:ext cx="10270067" cy="1167871"/>
          </a:xfrm>
        </p:spPr>
        <p:txBody>
          <a:bodyPr>
            <a:normAutofit/>
          </a:bodyPr>
          <a:lstStyle/>
          <a:p>
            <a:r>
              <a:rPr lang="en-US" sz="3600" b="1" dirty="0"/>
              <a:t>Adjudication Table for Player 1 and Player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D3DD92-0722-4C87-A0B3-9F27E1EF4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759" y="883922"/>
            <a:ext cx="7037339" cy="39420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ECF750-9083-4659-886D-3D8EB398E1DC}"/>
              </a:ext>
            </a:extLst>
          </p:cNvPr>
          <p:cNvSpPr txBox="1"/>
          <p:nvPr/>
        </p:nvSpPr>
        <p:spPr>
          <a:xfrm>
            <a:off x="1574800" y="4973320"/>
            <a:ext cx="881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Entries represent: Given state Player 1 and Play 2  (Prob of kill Player1, Prob of kill Player 2)</a:t>
            </a:r>
          </a:p>
          <a:p>
            <a:r>
              <a:rPr lang="en-US" dirty="0"/>
              <a:t>For Example  Player 1 is Thrust, Player 2 is Overhead  (0.1 kill p1, 0.3 kill p2)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CA72E82-0B60-40C8-92B9-FD67EB904CEC}"/>
                  </a:ext>
                </a:extLst>
              </p14:cNvPr>
              <p14:cNvContentPartPr/>
              <p14:nvPr/>
            </p14:nvContentPartPr>
            <p14:xfrm>
              <a:off x="3753960" y="1538800"/>
              <a:ext cx="389880" cy="66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CA72E82-0B60-40C8-92B9-FD67EB904C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9960" y="1430800"/>
                <a:ext cx="49752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FF190B0-94ED-429A-BA06-6FE26CFFBD5F}"/>
                  </a:ext>
                </a:extLst>
              </p14:cNvPr>
              <p14:cNvContentPartPr/>
              <p14:nvPr/>
            </p14:nvContentPartPr>
            <p14:xfrm>
              <a:off x="2824080" y="2229640"/>
              <a:ext cx="295560" cy="46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FF190B0-94ED-429A-BA06-6FE26CFFBD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70440" y="2121640"/>
                <a:ext cx="4032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21D04EA-AF9E-493E-A894-5F6D33140488}"/>
                  </a:ext>
                </a:extLst>
              </p14:cNvPr>
              <p14:cNvContentPartPr/>
              <p14:nvPr/>
            </p14:nvContentPartPr>
            <p14:xfrm>
              <a:off x="3845040" y="2285440"/>
              <a:ext cx="3081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21D04EA-AF9E-493E-A894-5F6D3314048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91400" y="2177800"/>
                <a:ext cx="4158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319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2C10-ABE5-44D3-9879-676B75C3E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032" y="-202671"/>
            <a:ext cx="10270067" cy="1167871"/>
          </a:xfrm>
        </p:spPr>
        <p:txBody>
          <a:bodyPr>
            <a:normAutofit/>
          </a:bodyPr>
          <a:lstStyle/>
          <a:p>
            <a:r>
              <a:rPr lang="en-US" sz="3600" b="1" dirty="0"/>
              <a:t>Minimax Max Calculation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D3DD92-0722-4C87-A0B3-9F27E1EF4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" y="1035436"/>
            <a:ext cx="7037339" cy="39420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CA72E82-0B60-40C8-92B9-FD67EB904CEC}"/>
                  </a:ext>
                </a:extLst>
              </p14:cNvPr>
              <p14:cNvContentPartPr/>
              <p14:nvPr/>
            </p14:nvContentPartPr>
            <p14:xfrm>
              <a:off x="3753960" y="1538800"/>
              <a:ext cx="389880" cy="66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CA72E82-0B60-40C8-92B9-FD67EB904C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9960" y="1430800"/>
                <a:ext cx="49752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FF190B0-94ED-429A-BA06-6FE26CFFBD5F}"/>
                  </a:ext>
                </a:extLst>
              </p14:cNvPr>
              <p14:cNvContentPartPr/>
              <p14:nvPr/>
            </p14:nvContentPartPr>
            <p14:xfrm>
              <a:off x="2824080" y="2229640"/>
              <a:ext cx="295560" cy="46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FF190B0-94ED-429A-BA06-6FE26CFFBD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70440" y="2121640"/>
                <a:ext cx="4032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21D04EA-AF9E-493E-A894-5F6D33140488}"/>
                  </a:ext>
                </a:extLst>
              </p14:cNvPr>
              <p14:cNvContentPartPr/>
              <p14:nvPr/>
            </p14:nvContentPartPr>
            <p14:xfrm>
              <a:off x="3845040" y="2285440"/>
              <a:ext cx="3081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21D04EA-AF9E-493E-A894-5F6D3314048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91400" y="2177800"/>
                <a:ext cx="4158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03FCDFD-5C22-463E-933B-25C426C34736}"/>
              </a:ext>
            </a:extLst>
          </p:cNvPr>
          <p:cNvSpPr txBox="1"/>
          <p:nvPr/>
        </p:nvSpPr>
        <p:spPr>
          <a:xfrm>
            <a:off x="6991619" y="965200"/>
            <a:ext cx="5003800" cy="3970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Assume that P1 has Thrust and P2 has Overhead</a:t>
            </a:r>
          </a:p>
          <a:p>
            <a:r>
              <a:rPr lang="en-US" b="1" dirty="0"/>
              <a:t>                            </a:t>
            </a:r>
            <a:r>
              <a:rPr lang="en-US" b="1" u="sng" dirty="0"/>
              <a:t> P1 Moves with PK</a:t>
            </a:r>
          </a:p>
          <a:p>
            <a:r>
              <a:rPr lang="en-US" dirty="0"/>
              <a:t> </a:t>
            </a:r>
            <a:r>
              <a:rPr lang="en-US" b="1" u="sng" dirty="0"/>
              <a:t>P2 Moves  </a:t>
            </a:r>
            <a:r>
              <a:rPr lang="en-US" dirty="0"/>
              <a:t>Thrust    Block Left Low    Block Left High</a:t>
            </a:r>
          </a:p>
          <a:p>
            <a:r>
              <a:rPr lang="en-US" dirty="0"/>
              <a:t>OV HD          0.1                 0.4                       0.05</a:t>
            </a:r>
          </a:p>
          <a:p>
            <a:r>
              <a:rPr lang="en-US" dirty="0"/>
              <a:t>BLK L </a:t>
            </a:r>
            <a:r>
              <a:rPr lang="en-US" dirty="0" err="1"/>
              <a:t>L</a:t>
            </a:r>
            <a:r>
              <a:rPr lang="en-US" dirty="0"/>
              <a:t>          0.05            0.0                          0.00</a:t>
            </a:r>
          </a:p>
          <a:p>
            <a:r>
              <a:rPr lang="en-US" dirty="0"/>
              <a:t>BLK R L          0.05            0.0                          0.00</a:t>
            </a:r>
          </a:p>
          <a:p>
            <a:endParaRPr lang="en-US" dirty="0"/>
          </a:p>
          <a:p>
            <a:r>
              <a:rPr lang="en-US" dirty="0"/>
              <a:t>Max PK            0.1              0.4                        0.05</a:t>
            </a:r>
          </a:p>
          <a:p>
            <a:r>
              <a:rPr lang="en-US" dirty="0"/>
              <a:t>Choose Min (Max PK)    0.05 and associated move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NEXT MOVE P1 IS Block Left High  !!!!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F57C14-AEC7-4F4C-9286-64BEE484D5CF}"/>
              </a:ext>
            </a:extLst>
          </p:cNvPr>
          <p:cNvSpPr txBox="1"/>
          <p:nvPr/>
        </p:nvSpPr>
        <p:spPr>
          <a:xfrm>
            <a:off x="6489701" y="5166507"/>
            <a:ext cx="4074160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Assume that My Opponent just finished an Overhead.  Then Next Moves can be:</a:t>
            </a:r>
          </a:p>
          <a:p>
            <a:r>
              <a:rPr lang="en-US" dirty="0"/>
              <a:t>Overhead</a:t>
            </a:r>
          </a:p>
          <a:p>
            <a:r>
              <a:rPr lang="en-US" dirty="0"/>
              <a:t>Block Left Low</a:t>
            </a:r>
          </a:p>
          <a:p>
            <a:r>
              <a:rPr lang="en-US" dirty="0"/>
              <a:t>Block Right 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7351BC-FFEF-4F42-8ED9-A1F6AAD96492}"/>
              </a:ext>
            </a:extLst>
          </p:cNvPr>
          <p:cNvSpPr txBox="1"/>
          <p:nvPr/>
        </p:nvSpPr>
        <p:spPr>
          <a:xfrm>
            <a:off x="1418089" y="5166507"/>
            <a:ext cx="4343400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Assume that I have just finished a Thrust.  Then my next moves can be:</a:t>
            </a:r>
          </a:p>
          <a:p>
            <a:r>
              <a:rPr lang="en-US" dirty="0"/>
              <a:t>Thrust</a:t>
            </a:r>
          </a:p>
          <a:p>
            <a:r>
              <a:rPr lang="en-US" dirty="0"/>
              <a:t>Block Left Low</a:t>
            </a:r>
          </a:p>
          <a:p>
            <a:r>
              <a:rPr lang="en-US" dirty="0"/>
              <a:t>Block Right Low</a:t>
            </a:r>
          </a:p>
        </p:txBody>
      </p:sp>
    </p:spTree>
    <p:extLst>
      <p:ext uri="{BB962C8B-B14F-4D97-AF65-F5344CB8AC3E}">
        <p14:creationId xmlns:p14="http://schemas.microsoft.com/office/powerpoint/2010/main" val="541127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827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Thoughts on Gaming Systems and Architectures</vt:lpstr>
      <vt:lpstr>Thoughts on Gaming Systems and Architectures</vt:lpstr>
      <vt:lpstr>Thoughts on Gaming Systems and Architectures</vt:lpstr>
      <vt:lpstr>Finite State Machine for Knight Object Moves</vt:lpstr>
      <vt:lpstr>Finite State Machine for Knight Object Moves Data Structure (Representing the Finite State Diagram)</vt:lpstr>
      <vt:lpstr>Consideration of Gaming Strategies Mini-Max Theory</vt:lpstr>
      <vt:lpstr>Finite State Machine </vt:lpstr>
      <vt:lpstr>Adjudication Table for Player 1 and Player 2</vt:lpstr>
      <vt:lpstr>Minimax Max Calculation</vt:lpstr>
      <vt:lpstr>Steps In Computing Next Move with Min/Max Theory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Thoughts on Gaming Systems and Architectures</dc:title>
  <dc:creator>craig belk</dc:creator>
  <cp:lastModifiedBy>craig belk</cp:lastModifiedBy>
  <cp:revision>29</cp:revision>
  <dcterms:created xsi:type="dcterms:W3CDTF">2021-03-29T18:58:12Z</dcterms:created>
  <dcterms:modified xsi:type="dcterms:W3CDTF">2021-04-01T19:41:03Z</dcterms:modified>
</cp:coreProperties>
</file>