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3"/>
    <p:sldId id="257" r:id="rId4"/>
    <p:sldId id="258" r:id="rId5"/>
    <p:sldId id="339" r:id="rId6"/>
    <p:sldId id="305" r:id="rId7"/>
    <p:sldId id="276" r:id="rId8"/>
    <p:sldId id="290" r:id="rId9"/>
    <p:sldId id="310" r:id="rId11"/>
    <p:sldId id="291" r:id="rId12"/>
    <p:sldId id="292" r:id="rId13"/>
    <p:sldId id="333" r:id="rId14"/>
    <p:sldId id="308" r:id="rId15"/>
    <p:sldId id="261" r:id="rId16"/>
    <p:sldId id="323" r:id="rId17"/>
    <p:sldId id="313" r:id="rId18"/>
    <p:sldId id="273" r:id="rId19"/>
    <p:sldId id="309" r:id="rId20"/>
    <p:sldId id="297" r:id="rId21"/>
    <p:sldId id="300" r:id="rId22"/>
    <p:sldId id="301" r:id="rId23"/>
    <p:sldId id="302" r:id="rId24"/>
    <p:sldId id="335" r:id="rId25"/>
    <p:sldId id="341"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altLang="en-US" dirty="0">
                <a:latin typeface="Times New Roman" panose="02020603050405020304" pitchFamily="18" charset="0"/>
                <a:cs typeface="Times New Roman" panose="02020603050405020304" pitchFamily="18" charset="0"/>
              </a:rPr>
              <a:t>SOIL</a:t>
            </a:r>
            <a:r>
              <a:rPr lang="en-US" dirty="0">
                <a:latin typeface="Times New Roman" panose="02020603050405020304" pitchFamily="18" charset="0"/>
                <a:cs typeface="Times New Roman" panose="02020603050405020304" pitchFamily="18" charset="0"/>
              </a:rPr>
              <a:t> prediction</a:t>
            </a:r>
            <a:r>
              <a:rPr lang="en-GB" altLang="en-US" dirty="0">
                <a:latin typeface="Times New Roman" panose="02020603050405020304" pitchFamily="18" charset="0"/>
                <a:cs typeface="Times New Roman" panose="02020603050405020304" pitchFamily="18" charset="0"/>
              </a:rPr>
              <a:t> for suitable crops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15865" y="3602355"/>
            <a:ext cx="6697980" cy="1655445"/>
          </a:xfrm>
        </p:spPr>
        <p:txBody>
          <a:bodyPr>
            <a:noAutofit/>
          </a:bodyPr>
          <a:lstStyle/>
          <a:p>
            <a:r>
              <a:rPr lang="en-US" sz="3600" dirty="0">
                <a:solidFill>
                  <a:schemeClr val="accent5">
                    <a:lumMod val="20000"/>
                    <a:lumOff val="80000"/>
                  </a:schemeClr>
                </a:solidFill>
                <a:latin typeface="Times New Roman" panose="02020603050405020304" pitchFamily="18" charset="0"/>
                <a:cs typeface="Times New Roman" panose="02020603050405020304" pitchFamily="18" charset="0"/>
              </a:rPr>
              <a:t>Using </a:t>
            </a:r>
            <a:r>
              <a:rPr lang="en-GB" altLang="en-US" sz="3600" dirty="0">
                <a:solidFill>
                  <a:schemeClr val="accent5">
                    <a:lumMod val="20000"/>
                    <a:lumOff val="80000"/>
                  </a:schemeClr>
                </a:solidFill>
                <a:latin typeface="Times New Roman" panose="02020603050405020304" pitchFamily="18" charset="0"/>
                <a:cs typeface="Times New Roman" panose="02020603050405020304" pitchFamily="18" charset="0"/>
              </a:rPr>
              <a:t>KNN Algorithm</a:t>
            </a:r>
            <a:endParaRPr lang="en-GB" altLang="en-US" sz="3600" dirty="0">
              <a:solidFill>
                <a:schemeClr val="accent5">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pitchFamily="18" charset="0"/>
                <a:cs typeface="Times New Roman" panose="02020603050405020304" pitchFamily="18" charset="0"/>
              </a:rPr>
              <a:t>Previous comments</a:t>
            </a:r>
            <a:endParaRPr lang="en-GB"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GB" altLang="en-US" sz="2200">
                <a:latin typeface="Times New Roman" panose="02020603050405020304" pitchFamily="18" charset="0"/>
                <a:cs typeface="Times New Roman" panose="02020603050405020304" pitchFamily="18" charset="0"/>
              </a:rPr>
              <a:t>Asked to include more data set with more number of test samples.</a:t>
            </a:r>
            <a:endParaRPr lang="en-GB" altLang="en-US" sz="2200">
              <a:latin typeface="Times New Roman" panose="02020603050405020304" pitchFamily="18" charset="0"/>
              <a:cs typeface="Times New Roman" panose="02020603050405020304" pitchFamily="18" charset="0"/>
            </a:endParaRPr>
          </a:p>
          <a:p>
            <a:r>
              <a:rPr lang="en-GB" altLang="en-US" sz="2200">
                <a:latin typeface="Times New Roman" panose="02020603050405020304" pitchFamily="18" charset="0"/>
                <a:cs typeface="Times New Roman" panose="02020603050405020304" pitchFamily="18" charset="0"/>
              </a:rPr>
              <a:t>Title modification has to be done. </a:t>
            </a:r>
            <a:endParaRPr lang="en-GB" altLang="en-US" sz="2200">
              <a:latin typeface="Times New Roman" panose="02020603050405020304" pitchFamily="18" charset="0"/>
              <a:cs typeface="Times New Roman" panose="02020603050405020304" pitchFamily="18" charset="0"/>
            </a:endParaRPr>
          </a:p>
          <a:p>
            <a:r>
              <a:rPr lang="en-GB" altLang="en-US" sz="2200">
                <a:latin typeface="Times New Roman" panose="02020603050405020304" pitchFamily="18" charset="0"/>
                <a:cs typeface="Times New Roman" panose="02020603050405020304" pitchFamily="18" charset="0"/>
              </a:rPr>
              <a:t>Proceed with the code  implementations</a:t>
            </a:r>
            <a:endParaRPr lang="en-GB"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pitchFamily="18" charset="0"/>
                <a:cs typeface="Times New Roman" panose="02020603050405020304" pitchFamily="18" charset="0"/>
              </a:rPr>
              <a:t>incorporated modifications</a:t>
            </a:r>
            <a:endParaRPr lang="en-GB"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GB" altLang="en-US" sz="2200">
                <a:latin typeface="Times New Roman" panose="02020603050405020304" pitchFamily="18" charset="0"/>
                <a:cs typeface="Times New Roman" panose="02020603050405020304" pitchFamily="18" charset="0"/>
              </a:rPr>
              <a:t>We are using the NPK values to make the suitable choice for the soil.</a:t>
            </a:r>
            <a:endParaRPr lang="en-GB" altLang="en-US" sz="2200">
              <a:latin typeface="Times New Roman" panose="02020603050405020304" pitchFamily="18" charset="0"/>
              <a:cs typeface="Times New Roman" panose="02020603050405020304" pitchFamily="18" charset="0"/>
            </a:endParaRPr>
          </a:p>
          <a:p>
            <a:r>
              <a:rPr lang="en-GB" altLang="en-US" sz="2200">
                <a:latin typeface="Times New Roman" panose="02020603050405020304" pitchFamily="18" charset="0"/>
                <a:cs typeface="Times New Roman" panose="02020603050405020304" pitchFamily="18" charset="0"/>
              </a:rPr>
              <a:t>These were used along with the climatic conditions.</a:t>
            </a:r>
            <a:endParaRPr lang="en-GB" altLang="en-US" sz="2200">
              <a:latin typeface="Times New Roman" panose="02020603050405020304" pitchFamily="18" charset="0"/>
              <a:cs typeface="Times New Roman" panose="02020603050405020304" pitchFamily="18" charset="0"/>
            </a:endParaRPr>
          </a:p>
          <a:p>
            <a:r>
              <a:rPr lang="en-GB" altLang="en-US" sz="2200">
                <a:latin typeface="Times New Roman" panose="02020603050405020304" pitchFamily="18" charset="0"/>
                <a:cs typeface="Times New Roman" panose="02020603050405020304" pitchFamily="18" charset="0"/>
              </a:rPr>
              <a:t>All these values predicts the soil </a:t>
            </a:r>
            <a:endParaRPr lang="en-GB" altLang="en-US" sz="2200">
              <a:latin typeface="Times New Roman" panose="02020603050405020304" pitchFamily="18" charset="0"/>
              <a:cs typeface="Times New Roman" panose="02020603050405020304" pitchFamily="18" charset="0"/>
            </a:endParaRPr>
          </a:p>
          <a:p>
            <a:r>
              <a:rPr lang="en-GB" altLang="en-US" sz="2200">
                <a:latin typeface="Times New Roman" panose="02020603050405020304" pitchFamily="18" charset="0"/>
                <a:cs typeface="Times New Roman" panose="02020603050405020304" pitchFamily="18" charset="0"/>
              </a:rPr>
              <a:t>This proposed system also predicts whether the soil is suitable for the farming or not.</a:t>
            </a:r>
            <a:endParaRPr lang="en-GB"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142683" y="85753"/>
            <a:ext cx="9905998" cy="1478570"/>
          </a:xfrm>
        </p:spPr>
        <p:txBody>
          <a:bodyPr/>
          <a:p>
            <a:pPr algn="ctr"/>
            <a:r>
              <a:rPr lang="en-GB" altLang="en-US">
                <a:latin typeface="Times New Roman" panose="02020603050405020304" pitchFamily="18" charset="0"/>
                <a:cs typeface="Times New Roman" panose="02020603050405020304" pitchFamily="18" charset="0"/>
                <a:sym typeface="+mn-ea"/>
              </a:rPr>
              <a:t>architecture diagram</a:t>
            </a:r>
            <a:br>
              <a:rPr lang="en-GB" alt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9" name="Picture 4"/>
          <p:cNvPicPr>
            <a:picLocks noChangeAspect="1"/>
          </p:cNvPicPr>
          <p:nvPr>
            <p:ph idx="1"/>
          </p:nvPr>
        </p:nvPicPr>
        <p:blipFill>
          <a:blip r:embed="rId1"/>
          <a:stretch>
            <a:fillRect/>
          </a:stretch>
        </p:blipFill>
        <p:spPr>
          <a:xfrm>
            <a:off x="2896870" y="805815"/>
            <a:ext cx="6396990" cy="60521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latin typeface="Times New Roman" panose="02020603050405020304" pitchFamily="18" charset="0"/>
                <a:cs typeface="Times New Roman" panose="02020603050405020304" pitchFamily="18" charset="0"/>
              </a:rPr>
              <a:t>dataset</a:t>
            </a:r>
            <a:endParaRPr lang="en-GB" alt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4"/>
          <p:cNvGraphicFramePr>
            <a:graphicFrameLocks noGrp="1"/>
          </p:cNvGraphicFramePr>
          <p:nvPr/>
        </p:nvGraphicFramePr>
        <p:xfrm>
          <a:off x="654685" y="2178685"/>
          <a:ext cx="11026775" cy="3457575"/>
        </p:xfrm>
        <a:graphic>
          <a:graphicData uri="http://schemas.openxmlformats.org/drawingml/2006/table">
            <a:tbl>
              <a:tblPr firstRow="1" bandRow="1">
                <a:tableStyleId>{5C22544A-7EE6-4342-B048-85BDC9FD1C3A}</a:tableStyleId>
              </a:tblPr>
              <a:tblGrid>
                <a:gridCol w="2252345"/>
                <a:gridCol w="3260725"/>
                <a:gridCol w="2450465"/>
                <a:gridCol w="3063240"/>
              </a:tblGrid>
              <a:tr h="783590">
                <a:tc>
                  <a:txBody>
                    <a:bodyPr/>
                    <a:lstStyle/>
                    <a:p>
                      <a:pPr algn="ctr"/>
                      <a:r>
                        <a:rPr lang="en-GB" altLang="en-IN" dirty="0">
                          <a:latin typeface="Times New Roman" panose="02020603050405020304" pitchFamily="18" charset="0"/>
                          <a:cs typeface="Times New Roman" panose="02020603050405020304" pitchFamily="18" charset="0"/>
                        </a:rPr>
                        <a:t>Dataset</a:t>
                      </a:r>
                      <a:endParaRPr lang="en-GB" altLang="en-IN" dirty="0">
                        <a:latin typeface="Times New Roman" panose="02020603050405020304" pitchFamily="18" charset="0"/>
                        <a:cs typeface="Times New Roman" panose="02020603050405020304" pitchFamily="18" charset="0"/>
                      </a:endParaRPr>
                    </a:p>
                  </a:txBody>
                  <a:tcPr/>
                </a:tc>
                <a:tc>
                  <a:txBody>
                    <a:bodyPr/>
                    <a:lstStyle/>
                    <a:p>
                      <a:pPr algn="ctr"/>
                      <a:r>
                        <a:rPr lang="en-GB" altLang="en-IN" dirty="0">
                          <a:latin typeface="Times New Roman" panose="02020603050405020304" pitchFamily="18" charset="0"/>
                          <a:cs typeface="Times New Roman" panose="02020603050405020304" pitchFamily="18" charset="0"/>
                        </a:rPr>
                        <a:t>features</a:t>
                      </a:r>
                      <a:endParaRPr lang="en-GB" altLang="en-IN"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sym typeface="+mn-ea"/>
                        </a:rPr>
                        <a:t>Emotion model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altLang="en-IN" dirty="0">
                          <a:latin typeface="Times New Roman" panose="02020603050405020304" pitchFamily="18" charset="0"/>
                          <a:cs typeface="Times New Roman" panose="02020603050405020304" pitchFamily="18" charset="0"/>
                        </a:rPr>
                        <a:t>Download linnk</a:t>
                      </a:r>
                      <a:endParaRPr lang="en-GB" altLang="en-IN" dirty="0">
                        <a:latin typeface="Times New Roman" panose="02020603050405020304" pitchFamily="18" charset="0"/>
                        <a:cs typeface="Times New Roman" panose="02020603050405020304" pitchFamily="18" charset="0"/>
                      </a:endParaRPr>
                    </a:p>
                  </a:txBody>
                  <a:tcPr/>
                </a:tc>
              </a:tr>
              <a:tr h="189039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Crop Recommendation Dataset</a:t>
                      </a: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Precision agriculture is in trend nowadays. It helps the farmers to get informed decision about the farming strategy.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Discrete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https://www.kaggle.com/datasets/atharvaingle/crop-recommendation-dataset?resource=download</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b="1"/>
              <a:t>DATASET</a:t>
            </a:r>
            <a:endParaRPr lang="en-GB" altLang="en-US" b="1"/>
          </a:p>
        </p:txBody>
      </p:sp>
      <p:pic>
        <p:nvPicPr>
          <p:cNvPr id="3" name="Content Placeholder 2"/>
          <p:cNvPicPr>
            <a:picLocks noChangeAspect="1"/>
          </p:cNvPicPr>
          <p:nvPr>
            <p:ph idx="1"/>
          </p:nvPr>
        </p:nvPicPr>
        <p:blipFill>
          <a:blip r:embed="rId1"/>
          <a:stretch>
            <a:fillRect/>
          </a:stretch>
        </p:blipFill>
        <p:spPr>
          <a:xfrm>
            <a:off x="4196715" y="45085"/>
            <a:ext cx="6850380" cy="67678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141730" y="618490"/>
            <a:ext cx="9906000" cy="603250"/>
          </a:xfrm>
        </p:spPr>
        <p:txBody>
          <a:bodyPr>
            <a:normAutofit fontScale="90000"/>
          </a:bodyPr>
          <a:p>
            <a:pPr algn="ctr"/>
            <a:r>
              <a:rPr lang="en-GB" altLang="en-US">
                <a:latin typeface="Times New Roman" panose="02020603050405020304" pitchFamily="18" charset="0"/>
                <a:cs typeface="Times New Roman" panose="02020603050405020304" pitchFamily="18" charset="0"/>
              </a:rPr>
              <a:t>Attributes in dataset</a:t>
            </a:r>
            <a:endParaRPr lang="en-GB" altLang="en-US">
              <a:latin typeface="Times New Roman" panose="02020603050405020304" pitchFamily="18" charset="0"/>
              <a:cs typeface="Times New Roman" panose="02020603050405020304" pitchFamily="18" charset="0"/>
            </a:endParaRPr>
          </a:p>
        </p:txBody>
      </p:sp>
      <p:graphicFrame>
        <p:nvGraphicFramePr>
          <p:cNvPr id="5" name="Table 4"/>
          <p:cNvGraphicFramePr/>
          <p:nvPr/>
        </p:nvGraphicFramePr>
        <p:xfrm>
          <a:off x="2118995" y="1450340"/>
          <a:ext cx="8816340" cy="4398645"/>
        </p:xfrm>
        <a:graphic>
          <a:graphicData uri="http://schemas.openxmlformats.org/drawingml/2006/table">
            <a:tbl>
              <a:tblPr firstRow="1" bandRow="1">
                <a:tableStyleId>{5C22544A-7EE6-4342-B048-85BDC9FD1C3A}</a:tableStyleId>
              </a:tblPr>
              <a:tblGrid>
                <a:gridCol w="1866900"/>
                <a:gridCol w="2463800"/>
                <a:gridCol w="2297430"/>
                <a:gridCol w="2188210"/>
              </a:tblGrid>
              <a:tr h="588645">
                <a:tc>
                  <a:txBody>
                    <a:bodyPr/>
                    <a:p>
                      <a:pPr algn="ctr">
                        <a:buNone/>
                      </a:pPr>
                      <a:r>
                        <a:rPr lang="en-GB" altLang="en-US" sz="2400" b="0">
                          <a:latin typeface="Times New Roman" panose="02020603050405020304" pitchFamily="18" charset="0"/>
                          <a:cs typeface="Times New Roman" panose="02020603050405020304" pitchFamily="18" charset="0"/>
                        </a:rPr>
                        <a:t>Grains</a:t>
                      </a:r>
                      <a:endParaRPr lang="en-GB" altLang="en-US" sz="2400" b="0">
                        <a:latin typeface="Times New Roman" panose="02020603050405020304" pitchFamily="18" charset="0"/>
                        <a:cs typeface="Times New Roman" panose="02020603050405020304" pitchFamily="18" charset="0"/>
                      </a:endParaRPr>
                    </a:p>
                  </a:txBody>
                  <a:tcPr/>
                </a:tc>
                <a:tc>
                  <a:txBody>
                    <a:bodyPr/>
                    <a:p>
                      <a:pPr algn="ctr">
                        <a:buNone/>
                      </a:pPr>
                      <a:r>
                        <a:rPr lang="en-GB" altLang="en-US" sz="2400" b="0">
                          <a:latin typeface="Times New Roman" panose="02020603050405020304" pitchFamily="18" charset="0"/>
                          <a:cs typeface="Times New Roman" panose="02020603050405020304" pitchFamily="18" charset="0"/>
                        </a:rPr>
                        <a:t>Fruits</a:t>
                      </a:r>
                      <a:endParaRPr lang="en-GB" altLang="en-US" sz="2400" b="0">
                        <a:latin typeface="Times New Roman" panose="02020603050405020304" pitchFamily="18" charset="0"/>
                        <a:cs typeface="Times New Roman" panose="02020603050405020304" pitchFamily="18" charset="0"/>
                      </a:endParaRPr>
                    </a:p>
                  </a:txBody>
                  <a:tcPr/>
                </a:tc>
                <a:tc>
                  <a:txBody>
                    <a:bodyPr/>
                    <a:p>
                      <a:pPr algn="ctr">
                        <a:buNone/>
                      </a:pPr>
                      <a:r>
                        <a:rPr lang="en-GB" altLang="en-US" sz="2400" b="0">
                          <a:latin typeface="Times New Roman" panose="02020603050405020304" pitchFamily="18" charset="0"/>
                          <a:cs typeface="Times New Roman" panose="02020603050405020304" pitchFamily="18" charset="0"/>
                        </a:rPr>
                        <a:t>Plantation Crops</a:t>
                      </a:r>
                      <a:endParaRPr lang="en-GB" altLang="en-US" sz="2400" b="0">
                        <a:latin typeface="Times New Roman" panose="02020603050405020304" pitchFamily="18" charset="0"/>
                        <a:cs typeface="Times New Roman" panose="02020603050405020304" pitchFamily="18" charset="0"/>
                      </a:endParaRPr>
                    </a:p>
                  </a:txBody>
                  <a:tcPr/>
                </a:tc>
                <a:tc>
                  <a:txBody>
                    <a:bodyPr/>
                    <a:p>
                      <a:pPr algn="ctr">
                        <a:buNone/>
                      </a:pPr>
                      <a:r>
                        <a:rPr lang="en-GB" altLang="en-US" sz="2400" b="0">
                          <a:latin typeface="Times New Roman" panose="02020603050405020304" pitchFamily="18" charset="0"/>
                          <a:cs typeface="Times New Roman" panose="02020603050405020304" pitchFamily="18" charset="0"/>
                        </a:rPr>
                        <a:t>Legumes/Pulses</a:t>
                      </a:r>
                      <a:endParaRPr lang="en-GB" altLang="en-US" sz="2400" b="0">
                        <a:latin typeface="Times New Roman" panose="02020603050405020304" pitchFamily="18" charset="0"/>
                        <a:cs typeface="Times New Roman" panose="02020603050405020304" pitchFamily="18" charset="0"/>
                      </a:endParaRPr>
                    </a:p>
                  </a:txBody>
                  <a:tcPr/>
                </a:tc>
              </a:tr>
              <a:tr h="381000">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Rice</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Orange</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Coffee</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Peas</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r>
              <a:tr h="381000">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Maize</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Apple</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Cotton</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Ground nuts</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r>
              <a:tr h="381000">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Wheat</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Grapes</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Jute</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Chickpea</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r>
              <a:tr h="381000">
                <a:tc>
                  <a:txBody>
                    <a:bodyPr/>
                    <a:p>
                      <a:pPr algn="ct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Pomogranate</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Kidney beans</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r>
              <a:tr h="381000">
                <a:tc>
                  <a:txBody>
                    <a:bodyPr/>
                    <a:p>
                      <a:pPr algn="ct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Banana</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algn="ct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Pigeon peas</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r>
              <a:tr h="381000">
                <a:tc>
                  <a:txBody>
                    <a:bodyPr/>
                    <a:p>
                      <a:pPr algn="ct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Mango</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algn="ct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Moth beans</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r>
              <a:tr h="381000">
                <a:tc>
                  <a:txBody>
                    <a:bodyPr/>
                    <a:p>
                      <a:pPr algn="ct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Water melon</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algn="ct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Mung beans</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r>
              <a:tr h="381000">
                <a:tc>
                  <a:txBody>
                    <a:bodyPr/>
                    <a:p>
                      <a:pPr algn="ct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Musk melon</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algn="ct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Lentil</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r>
              <a:tr h="381000">
                <a:tc>
                  <a:txBody>
                    <a:bodyPr/>
                    <a:p>
                      <a:pP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Papaya</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algn="ct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Black Grams</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r>
              <a:tr h="381000">
                <a:tc>
                  <a:txBody>
                    <a:bodyPr/>
                    <a:p>
                      <a:pPr>
                        <a:buNone/>
                      </a:pPr>
                      <a:endParaRPr lang="en-US" sz="1800">
                        <a:latin typeface="Times New Roman" panose="02020603050405020304" pitchFamily="18" charset="0"/>
                        <a:cs typeface="Times New Roman" panose="02020603050405020304" pitchFamily="18" charset="0"/>
                      </a:endParaRPr>
                    </a:p>
                  </a:txBody>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Coconut</a:t>
                      </a:r>
                      <a:endParaRPr lang="en-US" sz="1800" b="0">
                        <a:solidFill>
                          <a:srgbClr val="000000"/>
                        </a:solidFill>
                        <a:latin typeface="Times New Roman" panose="02020603050405020304" pitchFamily="18" charset="0"/>
                        <a:cs typeface="Times New Roman" panose="02020603050405020304" pitchFamily="18" charset="0"/>
                      </a:endParaRPr>
                    </a:p>
                  </a:txBody>
                  <a:tcPr marL="12700" marR="12700" marT="12700" vert="horz" anchor="ctr" anchorCtr="0"/>
                </a:tc>
                <a:tc>
                  <a:txBody>
                    <a:bodyPr/>
                    <a:p>
                      <a:pPr>
                        <a:buNone/>
                      </a:pPr>
                      <a:endParaRPr lang="en-US" sz="1800">
                        <a:latin typeface="Times New Roman" panose="02020603050405020304" pitchFamily="18" charset="0"/>
                        <a:cs typeface="Times New Roman" panose="02020603050405020304" pitchFamily="18" charset="0"/>
                      </a:endParaRPr>
                    </a:p>
                  </a:txBody>
                  <a:tcPr/>
                </a:tc>
                <a:tc>
                  <a:txBody>
                    <a:bodyPr/>
                    <a:p>
                      <a:pPr>
                        <a:buNone/>
                      </a:pPr>
                      <a:endParaRPr lang="en-US" sz="18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7305" y="287020"/>
            <a:ext cx="6652895" cy="645160"/>
          </a:xfrm>
          <a:prstGeom prst="rect">
            <a:avLst/>
          </a:prstGeom>
          <a:noFill/>
        </p:spPr>
        <p:txBody>
          <a:bodyPr wrap="square" rtlCol="0">
            <a:spAutoFit/>
          </a:bodyPr>
          <a:lstStyle/>
          <a:p>
            <a:pPr algn="ctr"/>
            <a:r>
              <a:rPr lang="en-GB" altLang="en-IN" sz="3600" dirty="0">
                <a:solidFill>
                  <a:schemeClr val="tx1"/>
                </a:solidFill>
                <a:latin typeface="Times New Roman" panose="02020603050405020304" pitchFamily="18" charset="0"/>
                <a:cs typeface="Times New Roman" panose="02020603050405020304" pitchFamily="18" charset="0"/>
              </a:rPr>
              <a:t>INPUT &amp; OUTPUT</a:t>
            </a:r>
            <a:endParaRPr lang="en-GB" altLang="en-IN" sz="36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40105" y="932180"/>
            <a:ext cx="7369810" cy="553085"/>
          </a:xfrm>
          <a:prstGeom prst="rect">
            <a:avLst/>
          </a:prstGeom>
          <a:noFill/>
        </p:spPr>
        <p:txBody>
          <a:bodyPr wrap="square" rtlCol="0">
            <a:spAutoFit/>
          </a:bodyPr>
          <a:lstStyle/>
          <a:p>
            <a:r>
              <a:rPr lang="en-GB" altLang="en-IN" sz="3000" dirty="0">
                <a:solidFill>
                  <a:schemeClr val="tx1"/>
                </a:solidFill>
                <a:latin typeface="Times New Roman" panose="02020603050405020304" pitchFamily="18" charset="0"/>
                <a:cs typeface="Times New Roman" panose="02020603050405020304" pitchFamily="18" charset="0"/>
              </a:rPr>
              <a:t>Inputs are the NPK values from the User</a:t>
            </a:r>
            <a:endParaRPr lang="en-GB" altLang="en-IN" sz="3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13012" y="2160494"/>
            <a:ext cx="9628094" cy="1198880"/>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012825" y="1557020"/>
            <a:ext cx="3750310" cy="1609090"/>
          </a:xfrm>
          <a:prstGeom prst="rect">
            <a:avLst/>
          </a:prstGeom>
        </p:spPr>
      </p:pic>
      <p:pic>
        <p:nvPicPr>
          <p:cNvPr id="6" name="Picture 5"/>
          <p:cNvPicPr>
            <a:picLocks noChangeAspect="1"/>
          </p:cNvPicPr>
          <p:nvPr/>
        </p:nvPicPr>
        <p:blipFill>
          <a:blip r:embed="rId2"/>
          <a:stretch>
            <a:fillRect/>
          </a:stretch>
        </p:blipFill>
        <p:spPr>
          <a:xfrm>
            <a:off x="2567305" y="4094480"/>
            <a:ext cx="7372350" cy="1685925"/>
          </a:xfrm>
          <a:prstGeom prst="rect">
            <a:avLst/>
          </a:prstGeom>
        </p:spPr>
      </p:pic>
      <p:sp>
        <p:nvSpPr>
          <p:cNvPr id="9" name="TextBox 3"/>
          <p:cNvSpPr txBox="1"/>
          <p:nvPr/>
        </p:nvSpPr>
        <p:spPr>
          <a:xfrm>
            <a:off x="1012825" y="3449955"/>
            <a:ext cx="7369810" cy="553085"/>
          </a:xfrm>
          <a:prstGeom prst="rect">
            <a:avLst/>
          </a:prstGeom>
          <a:noFill/>
        </p:spPr>
        <p:txBody>
          <a:bodyPr wrap="square" rtlCol="0">
            <a:spAutoFit/>
          </a:bodyPr>
          <a:p>
            <a:r>
              <a:rPr lang="en-GB" altLang="en-IN" sz="3000" dirty="0">
                <a:solidFill>
                  <a:schemeClr val="tx1"/>
                </a:solidFill>
                <a:latin typeface="Times New Roman" panose="02020603050405020304" pitchFamily="18" charset="0"/>
                <a:cs typeface="Times New Roman" panose="02020603050405020304" pitchFamily="18" charset="0"/>
              </a:rPr>
              <a:t>Generated output:</a:t>
            </a:r>
            <a:endParaRPr lang="en-GB" altLang="en-IN"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IN" dirty="0">
                <a:latin typeface="Times New Roman" panose="02020603050405020304" pitchFamily="18" charset="0"/>
                <a:cs typeface="Times New Roman" panose="02020603050405020304" pitchFamily="18" charset="0"/>
                <a:sym typeface="+mn-ea"/>
              </a:rPr>
              <a:t>METHODOLOGY</a:t>
            </a:r>
            <a:r>
              <a:rPr lang="en-GB" altLang="en-IN" dirty="0">
                <a:latin typeface="Times New Roman" panose="02020603050405020304" pitchFamily="18" charset="0"/>
                <a:cs typeface="Times New Roman" panose="02020603050405020304" pitchFamily="18" charset="0"/>
                <a:sym typeface="+mn-ea"/>
              </a:rPr>
              <a:t> of the proposed work in detail</a:t>
            </a:r>
            <a:br>
              <a:rPr lang="en-IN" dirty="0"/>
            </a:br>
            <a:endParaRPr lang="en-US"/>
          </a:p>
        </p:txBody>
      </p:sp>
      <p:sp>
        <p:nvSpPr>
          <p:cNvPr id="5" name="Content Placeholder 4"/>
          <p:cNvSpPr>
            <a:spLocks noGrp="1"/>
          </p:cNvSpPr>
          <p:nvPr>
            <p:ph idx="1"/>
          </p:nvPr>
        </p:nvSpPr>
        <p:spPr/>
        <p:txBody>
          <a:bodyPr/>
          <a:p>
            <a:r>
              <a:rPr lang="en-GB" altLang="en-US" sz="1800">
                <a:latin typeface="Times New Roman" panose="02020603050405020304" pitchFamily="18" charset="0"/>
                <a:cs typeface="Times New Roman" panose="02020603050405020304" pitchFamily="18" charset="0"/>
              </a:rPr>
              <a:t>This method starts with the training of the dataset.</a:t>
            </a:r>
            <a:endParaRPr lang="en-GB" altLang="en-US" sz="1800">
              <a:latin typeface="Times New Roman" panose="02020603050405020304" pitchFamily="18" charset="0"/>
              <a:cs typeface="Times New Roman" panose="02020603050405020304" pitchFamily="18" charset="0"/>
            </a:endParaRPr>
          </a:p>
          <a:p>
            <a:r>
              <a:rPr lang="en-GB" altLang="en-US" sz="1800">
                <a:latin typeface="Times New Roman" panose="02020603050405020304" pitchFamily="18" charset="0"/>
                <a:cs typeface="Times New Roman" panose="02020603050405020304" pitchFamily="18" charset="0"/>
              </a:rPr>
              <a:t>Once the data gets trained the testing data will be given.</a:t>
            </a:r>
            <a:endParaRPr lang="en-GB" altLang="en-US" sz="1800">
              <a:latin typeface="Times New Roman" panose="02020603050405020304" pitchFamily="18" charset="0"/>
              <a:cs typeface="Times New Roman" panose="02020603050405020304" pitchFamily="18" charset="0"/>
            </a:endParaRPr>
          </a:p>
          <a:p>
            <a:r>
              <a:rPr lang="en-GB" altLang="en-US" sz="1800">
                <a:latin typeface="Times New Roman" panose="02020603050405020304" pitchFamily="18" charset="0"/>
                <a:cs typeface="Times New Roman" panose="02020603050405020304" pitchFamily="18" charset="0"/>
              </a:rPr>
              <a:t>The testing data will be tested based on the features and the levels of NPK in the soil.</a:t>
            </a:r>
            <a:endParaRPr lang="en-GB" altLang="en-US" sz="1800">
              <a:latin typeface="Times New Roman" panose="02020603050405020304" pitchFamily="18" charset="0"/>
              <a:cs typeface="Times New Roman" panose="02020603050405020304" pitchFamily="18" charset="0"/>
            </a:endParaRPr>
          </a:p>
          <a:p>
            <a:r>
              <a:rPr lang="en-GB" altLang="en-US" sz="1800">
                <a:latin typeface="Times New Roman" panose="02020603050405020304" pitchFamily="18" charset="0"/>
                <a:cs typeface="Times New Roman" panose="02020603050405020304" pitchFamily="18" charset="0"/>
              </a:rPr>
              <a:t>Based on the soil fertility, climate and zone the processing will be happen.</a:t>
            </a:r>
            <a:endParaRPr lang="en-GB" altLang="en-US" sz="1800">
              <a:latin typeface="Times New Roman" panose="02020603050405020304" pitchFamily="18" charset="0"/>
              <a:cs typeface="Times New Roman" panose="02020603050405020304" pitchFamily="18" charset="0"/>
            </a:endParaRPr>
          </a:p>
          <a:p>
            <a:r>
              <a:rPr lang="en-GB" altLang="en-US" sz="1800">
                <a:latin typeface="Times New Roman" panose="02020603050405020304" pitchFamily="18" charset="0"/>
                <a:cs typeface="Times New Roman" panose="02020603050405020304" pitchFamily="18" charset="0"/>
              </a:rPr>
              <a:t>At last the data will be given to the user.</a:t>
            </a:r>
            <a:endParaRPr lang="en-GB"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a:latin typeface="Times New Roman" panose="02020603050405020304" pitchFamily="18" charset="0"/>
                <a:cs typeface="Times New Roman" panose="02020603050405020304" pitchFamily="18" charset="0"/>
              </a:rPr>
              <a:t>algorithm used in detail</a:t>
            </a:r>
            <a:endParaRPr lang="en-GB" altLang="en-US">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p>
            <a:pPr algn="just">
              <a:lnSpc>
                <a:spcPct val="107000"/>
              </a:lnSpc>
              <a:spcBef>
                <a:spcPts val="375"/>
              </a:spcBef>
              <a:spcAft>
                <a:spcPts val="800"/>
              </a:spcAft>
            </a:pPr>
            <a:r>
              <a:rPr lang="en-IN" sz="1800" kern="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K-Nearest Neighbour(KNN) Algorithm for Machine Learning</a:t>
            </a:r>
            <a:endParaRPr lang="en-IN" sz="1800" dirty="0">
              <a:solidFill>
                <a:srgbClr val="002060"/>
              </a:solidFill>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gn="just">
              <a:lnSpc>
                <a:spcPts val="1875"/>
              </a:lnSpc>
              <a:spcBef>
                <a:spcPts val="300"/>
              </a:spcBef>
              <a:spcAft>
                <a:spcPts val="800"/>
              </a:spcAft>
              <a:buSzPts val="1000"/>
              <a:buFont typeface="Wingdings" panose="05000000000000000000" pitchFamily="2" charset="2"/>
              <a:buChar char="Ø"/>
              <a:tabLst>
                <a:tab pos="457200" algn="l"/>
              </a:tabLst>
            </a:pPr>
            <a:r>
              <a:rPr lang="en-IN" sz="1800" dirty="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K-Nearest Neighbour is one of the simplest Machine Learning algorithms based on Supervised Learning technique.</a:t>
            </a:r>
            <a:endParaRPr lang="en-IN" sz="1800" dirty="0">
              <a:solidFill>
                <a:schemeClr val="tx2">
                  <a:lumMod val="60000"/>
                  <a:lumOff val="40000"/>
                </a:schemeClr>
              </a:solidFill>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gn="just">
              <a:lnSpc>
                <a:spcPts val="1875"/>
              </a:lnSpc>
              <a:spcBef>
                <a:spcPts val="300"/>
              </a:spcBef>
              <a:spcAft>
                <a:spcPts val="800"/>
              </a:spcAft>
              <a:buSzPts val="1000"/>
              <a:buFont typeface="Wingdings" panose="05000000000000000000" pitchFamily="2" charset="2"/>
              <a:buChar char="Ø"/>
              <a:tabLst>
                <a:tab pos="457200" algn="l"/>
              </a:tabLst>
            </a:pPr>
            <a:r>
              <a:rPr lang="en-IN" sz="1800" dirty="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K-NN algorithm assumes the similarity between the new case/data and available cases and put the new case into the category that is most similar to the available categories.</a:t>
            </a:r>
            <a:endParaRPr lang="en-IN" sz="1800" dirty="0">
              <a:solidFill>
                <a:schemeClr val="tx2">
                  <a:lumMod val="60000"/>
                  <a:lumOff val="40000"/>
                </a:schemeClr>
              </a:solidFill>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gn="just">
              <a:lnSpc>
                <a:spcPts val="1875"/>
              </a:lnSpc>
              <a:spcBef>
                <a:spcPts val="300"/>
              </a:spcBef>
              <a:spcAft>
                <a:spcPts val="800"/>
              </a:spcAft>
              <a:buSzPts val="1000"/>
              <a:buFont typeface="Wingdings" panose="05000000000000000000" pitchFamily="2" charset="2"/>
              <a:buChar char="Ø"/>
              <a:tabLst>
                <a:tab pos="457200" algn="l"/>
              </a:tabLst>
            </a:pPr>
            <a:r>
              <a:rPr lang="en-IN" sz="1800" dirty="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K-NN algorithm can be used for Regression as well as for Classification but mostly it is used for the Classification problems.</a:t>
            </a:r>
            <a:endParaRPr lang="en-IN" sz="1800" dirty="0">
              <a:solidFill>
                <a:schemeClr val="tx2">
                  <a:lumMod val="60000"/>
                  <a:lumOff val="40000"/>
                </a:schemeClr>
              </a:solidFill>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gn="just">
              <a:lnSpc>
                <a:spcPts val="1875"/>
              </a:lnSpc>
              <a:spcBef>
                <a:spcPts val="300"/>
              </a:spcBef>
              <a:spcAft>
                <a:spcPts val="800"/>
              </a:spcAft>
              <a:buSzPts val="1000"/>
              <a:buFont typeface="Wingdings" panose="05000000000000000000" pitchFamily="2" charset="2"/>
              <a:buChar char="Ø"/>
              <a:tabLst>
                <a:tab pos="457200" algn="l"/>
              </a:tabLst>
            </a:pPr>
            <a:r>
              <a:rPr lang="en-IN" sz="1800" dirty="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It is also called a </a:t>
            </a:r>
            <a:r>
              <a:rPr lang="en-IN" sz="1800" b="1" dirty="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lazy learner algorithm</a:t>
            </a:r>
            <a:r>
              <a:rPr lang="en-IN" sz="1800" dirty="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because it does not learn from the training set immediately instead it stores the dataset and at the time of classification, it performs an action on the dataset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endParaRPr lang="en-IN" sz="1800" dirty="0">
              <a:solidFill>
                <a:srgbClr val="000000"/>
              </a:solidFill>
              <a:effectLst/>
              <a:latin typeface="Times New Roman" panose="02020603050405020304" pitchFamily="18" charset="0"/>
              <a:ea typeface="Calibri" panose="020F0502020204030204" charset="0"/>
              <a:cs typeface="Times New Roman" panose="02020603050405020304" pitchFamily="18" charset="0"/>
            </a:endParaRPr>
          </a:p>
          <a:p>
            <a:endParaRPr lang="en-GB"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972628" y="28"/>
            <a:ext cx="9905998" cy="1478570"/>
          </a:xfrm>
        </p:spPr>
        <p:txBody>
          <a:bodyPr>
            <a:normAutofit/>
          </a:bodyPr>
          <a:p>
            <a:r>
              <a:rPr lang="en-GB" altLang="en-US">
                <a:latin typeface="Times New Roman" panose="02020603050405020304" pitchFamily="18" charset="0"/>
                <a:cs typeface="Times New Roman" panose="02020603050405020304" pitchFamily="18" charset="0"/>
              </a:rPr>
              <a:t>	project design-uml diagram</a:t>
            </a:r>
            <a:br>
              <a:rPr lang="en-GB" altLang="en-US">
                <a:latin typeface="Times New Roman" panose="02020603050405020304" pitchFamily="18" charset="0"/>
                <a:cs typeface="Times New Roman" panose="02020603050405020304" pitchFamily="18" charset="0"/>
              </a:rPr>
            </a:br>
            <a:br>
              <a:rPr lang="en-GB" altLang="en-US">
                <a:latin typeface="Times New Roman" panose="02020603050405020304" pitchFamily="18" charset="0"/>
                <a:cs typeface="Times New Roman" panose="02020603050405020304" pitchFamily="18" charset="0"/>
              </a:rPr>
            </a:br>
            <a:r>
              <a:rPr lang="en-GB" altLang="en-US" sz="2000">
                <a:latin typeface="Times New Roman" panose="02020603050405020304" pitchFamily="18" charset="0"/>
                <a:cs typeface="Times New Roman" panose="02020603050405020304" pitchFamily="18" charset="0"/>
              </a:rPr>
              <a:t>usecase</a:t>
            </a:r>
            <a:endParaRPr lang="en-GB" altLang="en-US" sz="20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2963545" y="1569720"/>
            <a:ext cx="6668135" cy="5288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8" y="618518"/>
            <a:ext cx="11128075" cy="1037285"/>
          </a:xfr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lgn="ctr"/>
            <a:r>
              <a:rPr lang="en-GB" altLang="en-US" sz="3200" dirty="0">
                <a:latin typeface="Times New Roman" panose="02020603050405020304" pitchFamily="18" charset="0"/>
                <a:cs typeface="Times New Roman" panose="02020603050405020304" pitchFamily="18" charset="0"/>
              </a:rPr>
              <a:t>SOil</a:t>
            </a:r>
            <a:r>
              <a:rPr lang="en-US" sz="3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Prediction </a:t>
            </a:r>
            <a:r>
              <a:rPr lang="en-GB" altLang="en-US" dirty="0">
                <a:latin typeface="Times New Roman" panose="02020603050405020304" pitchFamily="18" charset="0"/>
                <a:cs typeface="Times New Roman" panose="02020603050405020304" pitchFamily="18" charset="0"/>
              </a:rPr>
              <a:t>for suitable crops </a:t>
            </a:r>
            <a:r>
              <a:rPr lang="en-US" sz="3200" dirty="0">
                <a:latin typeface="Times New Roman" panose="02020603050405020304" pitchFamily="18" charset="0"/>
                <a:cs typeface="Times New Roman" panose="02020603050405020304" pitchFamily="18" charset="0"/>
              </a:rPr>
              <a:t>using </a:t>
            </a:r>
            <a:r>
              <a:rPr lang="en-GB" altLang="en-US" sz="3200" dirty="0">
                <a:latin typeface="Times New Roman" panose="02020603050405020304" pitchFamily="18" charset="0"/>
                <a:cs typeface="Times New Roman" panose="02020603050405020304" pitchFamily="18" charset="0"/>
              </a:rPr>
              <a:t>KNN algorithm</a:t>
            </a:r>
            <a:endParaRPr lang="en-GB" alt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383741" y="2084078"/>
            <a:ext cx="171225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Major Project</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59306" y="2695262"/>
            <a:ext cx="9719437"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Supervised </a:t>
            </a:r>
            <a:r>
              <a:rPr lang="en-US">
                <a:latin typeface="Times New Roman" panose="02020603050405020304" pitchFamily="18" charset="0"/>
                <a:cs typeface="Times New Roman" panose="02020603050405020304" pitchFamily="18" charset="0"/>
              </a:rPr>
              <a:t>by- D. </a:t>
            </a:r>
            <a:r>
              <a:rPr lang="en-US" dirty="0">
                <a:latin typeface="Times New Roman" panose="02020603050405020304" pitchFamily="18" charset="0"/>
                <a:cs typeface="Times New Roman" panose="02020603050405020304" pitchFamily="18" charset="0"/>
              </a:rPr>
              <a:t>Abdul Jaleel</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859306" y="4155142"/>
            <a:ext cx="7188105" cy="9220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P. Vishnuvardhan Naidu			19691A28H9</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CR. Tejavardhan Reddy			19691A28F8</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071171" y="3357535"/>
            <a:ext cx="23089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Presented by:-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1067753" y="769648"/>
            <a:ext cx="9905998" cy="1478570"/>
          </a:xfrm>
        </p:spPr>
        <p:txBody>
          <a:bodyPr>
            <a:normAutofit fontScale="90000"/>
          </a:bodyPr>
          <a:p>
            <a:br>
              <a:rPr lang="en-GB" altLang="en-US" sz="2220">
                <a:latin typeface="Times New Roman" panose="02020603050405020304" pitchFamily="18" charset="0"/>
                <a:cs typeface="Times New Roman" panose="02020603050405020304" pitchFamily="18" charset="0"/>
              </a:rPr>
            </a:br>
            <a:r>
              <a:rPr lang="en-GB" altLang="en-US" sz="2220">
                <a:latin typeface="Times New Roman" panose="02020603050405020304" pitchFamily="18" charset="0"/>
                <a:cs typeface="Times New Roman" panose="02020603050405020304" pitchFamily="18" charset="0"/>
              </a:rPr>
              <a:t>activity diagram:</a:t>
            </a:r>
            <a:br>
              <a:rPr lang="en-GB" altLang="en-US" sz="2220">
                <a:latin typeface="Times New Roman" panose="02020603050405020304" pitchFamily="18" charset="0"/>
                <a:cs typeface="Times New Roman" panose="02020603050405020304" pitchFamily="18" charset="0"/>
              </a:rPr>
            </a:br>
            <a:br>
              <a:rPr lang="en-GB" altLang="en-US" sz="2220">
                <a:latin typeface="Times New Roman" panose="02020603050405020304" pitchFamily="18" charset="0"/>
                <a:cs typeface="Times New Roman" panose="02020603050405020304" pitchFamily="18" charset="0"/>
              </a:rPr>
            </a:br>
            <a:br>
              <a:rPr lang="en-GB" altLang="en-US" sz="2220">
                <a:latin typeface="Times New Roman" panose="02020603050405020304" pitchFamily="18" charset="0"/>
                <a:cs typeface="Times New Roman" panose="02020603050405020304" pitchFamily="18" charset="0"/>
              </a:rPr>
            </a:br>
            <a:br>
              <a:rPr lang="en-GB" altLang="en-US" sz="2220">
                <a:latin typeface="Times New Roman" panose="02020603050405020304" pitchFamily="18" charset="0"/>
                <a:cs typeface="Times New Roman" panose="02020603050405020304" pitchFamily="18" charset="0"/>
              </a:rPr>
            </a:br>
            <a:br>
              <a:rPr lang="en-GB" altLang="en-US" sz="2220">
                <a:latin typeface="Times New Roman" panose="02020603050405020304" pitchFamily="18" charset="0"/>
                <a:cs typeface="Times New Roman" panose="02020603050405020304" pitchFamily="18" charset="0"/>
              </a:rPr>
            </a:br>
            <a:endParaRPr lang="en-GB" altLang="en-US" sz="222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4670425" y="-21590"/>
            <a:ext cx="6102350" cy="68789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0508" y="28"/>
            <a:ext cx="9905998" cy="1478570"/>
          </a:xfrm>
        </p:spPr>
        <p:txBody>
          <a:bodyPr/>
          <a:p>
            <a:r>
              <a:rPr lang="en-GB" altLang="en-US" sz="2000">
                <a:latin typeface="Times New Roman" panose="02020603050405020304" pitchFamily="18" charset="0"/>
                <a:cs typeface="Times New Roman" panose="02020603050405020304" pitchFamily="18" charset="0"/>
              </a:rPr>
              <a:t>sequence </a:t>
            </a:r>
            <a:br>
              <a:rPr lang="en-GB" altLang="en-US" sz="2000">
                <a:latin typeface="Times New Roman" panose="02020603050405020304" pitchFamily="18" charset="0"/>
                <a:cs typeface="Times New Roman" panose="02020603050405020304" pitchFamily="18" charset="0"/>
              </a:rPr>
            </a:br>
            <a:r>
              <a:rPr lang="en-GB" altLang="en-US" sz="2000">
                <a:latin typeface="Times New Roman" panose="02020603050405020304" pitchFamily="18" charset="0"/>
                <a:cs typeface="Times New Roman" panose="02020603050405020304" pitchFamily="18" charset="0"/>
              </a:rPr>
              <a:t>diagrAM</a:t>
            </a:r>
            <a:endParaRPr lang="en-GB" altLang="en-US" sz="20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3836035" y="635"/>
            <a:ext cx="8355965" cy="68573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results and comparision</a:t>
            </a:r>
            <a:endParaRPr lang="en-GB" altLang="en-US"/>
          </a:p>
        </p:txBody>
      </p:sp>
      <p:pic>
        <p:nvPicPr>
          <p:cNvPr id="4" name="Content Placeholder 3"/>
          <p:cNvPicPr>
            <a:picLocks noChangeAspect="1"/>
          </p:cNvPicPr>
          <p:nvPr>
            <p:ph idx="1"/>
          </p:nvPr>
        </p:nvPicPr>
        <p:blipFill>
          <a:blip r:embed="rId1"/>
          <a:stretch>
            <a:fillRect/>
          </a:stretch>
        </p:blipFill>
        <p:spPr>
          <a:xfrm>
            <a:off x="1141730" y="2018665"/>
            <a:ext cx="7534275" cy="1866900"/>
          </a:xfrm>
          <a:prstGeom prst="rect">
            <a:avLst/>
          </a:prstGeom>
        </p:spPr>
      </p:pic>
      <p:sp>
        <p:nvSpPr>
          <p:cNvPr id="5" name="Text Box 4"/>
          <p:cNvSpPr txBox="1"/>
          <p:nvPr/>
        </p:nvSpPr>
        <p:spPr>
          <a:xfrm>
            <a:off x="2165350" y="4132580"/>
            <a:ext cx="6446520" cy="368300"/>
          </a:xfrm>
          <a:prstGeom prst="rect">
            <a:avLst/>
          </a:prstGeom>
          <a:noFill/>
        </p:spPr>
        <p:txBody>
          <a:bodyPr wrap="square" rtlCol="0">
            <a:spAutoFit/>
            <a:scene3d>
              <a:camera prst="orthographicFront"/>
              <a:lightRig rig="threePt" dir="t"/>
            </a:scene3d>
          </a:bodyPr>
          <a:p>
            <a:r>
              <a:rPr lang="en-GB" altLang="en-US">
                <a:ln/>
                <a:solidFill>
                  <a:schemeClr val="accent1"/>
                </a:solidFill>
                <a:effectLst>
                  <a:outerShdw blurRad="38100" dist="25400" dir="5400000" algn="ctr" rotWithShape="0">
                    <a:srgbClr val="6E747A">
                      <a:alpha val="43000"/>
                    </a:srgbClr>
                  </a:outerShdw>
                </a:effectLst>
              </a:rPr>
              <a:t> </a:t>
            </a:r>
            <a:endParaRPr lang="en-GB" altLang="en-US">
              <a:ln/>
              <a:solidFill>
                <a:schemeClr val="accent1"/>
              </a:solidFill>
              <a:effectLst>
                <a:outerShdw blurRad="38100" dist="25400" dir="5400000" algn="ctr" rotWithShape="0">
                  <a:srgbClr val="6E747A">
                    <a:alpha val="43000"/>
                  </a:srgbClr>
                </a:outerShdw>
              </a:effectLst>
            </a:endParaRPr>
          </a:p>
        </p:txBody>
      </p:sp>
      <p:sp>
        <p:nvSpPr>
          <p:cNvPr id="9" name="TextBox 3"/>
          <p:cNvSpPr txBox="1"/>
          <p:nvPr/>
        </p:nvSpPr>
        <p:spPr>
          <a:xfrm>
            <a:off x="1141730" y="4402455"/>
            <a:ext cx="7369810" cy="1014730"/>
          </a:xfrm>
          <a:prstGeom prst="rect">
            <a:avLst/>
          </a:prstGeom>
          <a:noFill/>
        </p:spPr>
        <p:txBody>
          <a:bodyPr wrap="square" rtlCol="0">
            <a:spAutoFit/>
          </a:bodyPr>
          <a:p>
            <a:r>
              <a:rPr lang="en-GB" altLang="en-IN" sz="3000" dirty="0">
                <a:solidFill>
                  <a:schemeClr val="tx1"/>
                </a:solidFill>
                <a:latin typeface="Times New Roman" panose="02020603050405020304" pitchFamily="18" charset="0"/>
                <a:cs typeface="Times New Roman" panose="02020603050405020304" pitchFamily="18" charset="0"/>
              </a:rPr>
              <a:t>Generated output after the implimentation of the code.</a:t>
            </a:r>
            <a:endParaRPr lang="en-GB" altLang="en-IN"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REFERENCES</a:t>
            </a:r>
            <a:endParaRPr lang="en-GB" altLang="en-US"/>
          </a:p>
        </p:txBody>
      </p:sp>
      <p:sp>
        <p:nvSpPr>
          <p:cNvPr id="3" name="Content Placeholder 2"/>
          <p:cNvSpPr>
            <a:spLocks noGrp="1"/>
          </p:cNvSpPr>
          <p:nvPr>
            <p:ph idx="1"/>
          </p:nvPr>
        </p:nvSpPr>
        <p:spPr/>
        <p:txBody>
          <a:bodyPr>
            <a:noAutofit/>
          </a:bodyPr>
          <a:p>
            <a:r>
              <a:rPr lang="en-US" sz="2000">
                <a:latin typeface="Times New Roman" panose="02020603050405020304" pitchFamily="18" charset="0"/>
                <a:cs typeface="Times New Roman" panose="02020603050405020304" pitchFamily="18" charset="0"/>
              </a:rPr>
              <a:t>Rakesh Kumar, M.P. Singh, Prabhat Kumar and J.P. Singh,”Crop Selection Method to Maximize Crop Yield Rate using Machine Learning Technique”,Vel Tech Rangarajan Dr. Sagunthala R&amp;D Institute of Science and Technology, Chennai, T.N., India. 6 - 8 May 2015. pp.138-145</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Ramya M, Chetan Balaji, Girish L, “Environment Change Prediction to Adapt Climate-Smart Agriculture Using Big Data Analytics”, International Journal of Advanced Research in Computer Engineering &amp; Technology (IJARCET) Volume 4 Issue 5, May 2015.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QiaoYing,ChenHao,ǁThe Design of smart cloud computing system, International Conference on Computational andInformation Sciences,IEEE,2011.</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85253"/>
            <a:ext cx="12192000" cy="1015663"/>
          </a:xfrm>
          <a:prstGeom prst="rect">
            <a:avLst/>
          </a:prstGeom>
          <a:noFill/>
        </p:spPr>
        <p:txBody>
          <a:bodyPr wrap="square" rtlCol="0">
            <a:spAutoFit/>
          </a:bodyPr>
          <a:lstStyle/>
          <a:p>
            <a:pPr algn="ctr"/>
            <a:r>
              <a:rPr lang="en-US" sz="6000" dirty="0">
                <a:latin typeface="Monotype Corsiva" panose="03010101010201010101" pitchFamily="66" charset="0"/>
              </a:rPr>
              <a:t>THANK YOU</a:t>
            </a:r>
            <a:endParaRPr lang="en-IN" sz="6000" dirty="0">
              <a:latin typeface="Monotype Corsiva" panose="03010101010201010101"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81100" y="-72390"/>
            <a:ext cx="9905365" cy="1478915"/>
          </a:xfrm>
        </p:spPr>
        <p:txBody>
          <a:bodyPr/>
          <a:lstStyle/>
          <a:p>
            <a:r>
              <a:rPr lang="en-US" dirty="0">
                <a:solidFill>
                  <a:schemeClr val="tx1"/>
                </a:solidFill>
                <a:latin typeface="Times New Roman" panose="02020603050405020304" pitchFamily="18" charset="0"/>
                <a:cs typeface="Times New Roman" panose="02020603050405020304" pitchFamily="18" charset="0"/>
              </a:rPr>
              <a:t>Contents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4294967295"/>
          </p:nvPr>
        </p:nvSpPr>
        <p:spPr>
          <a:xfrm>
            <a:off x="1295400" y="1166495"/>
            <a:ext cx="7496175" cy="3729355"/>
          </a:xfrm>
        </p:spPr>
        <p:txBody>
          <a:bodyPr>
            <a:noAutofit/>
          </a:bodyPr>
          <a:lstStyle/>
          <a:p>
            <a:pPr/>
            <a:r>
              <a:rPr lang="en-GB" altLang="en-US" sz="2000" dirty="0">
                <a:latin typeface="Times New Roman" panose="02020603050405020304" pitchFamily="18" charset="0"/>
                <a:cs typeface="Times New Roman" panose="02020603050405020304" pitchFamily="18" charset="0"/>
                <a:sym typeface="+mn-ea"/>
              </a:rPr>
              <a:t>ABSTRACT</a:t>
            </a:r>
            <a:endParaRPr lang="en-GB" altLang="en-US" sz="2000" dirty="0">
              <a:latin typeface="Times New Roman" panose="02020603050405020304" pitchFamily="18" charset="0"/>
              <a:cs typeface="Times New Roman" panose="02020603050405020304" pitchFamily="18" charset="0"/>
              <a:sym typeface="+mn-ea"/>
            </a:endParaRPr>
          </a:p>
          <a:p>
            <a:pPr/>
            <a:r>
              <a:rPr lang="en-GB" altLang="en-US" sz="2000" dirty="0">
                <a:latin typeface="Times New Roman" panose="02020603050405020304" pitchFamily="18" charset="0"/>
                <a:cs typeface="Times New Roman" panose="02020603050405020304" pitchFamily="18" charset="0"/>
                <a:sym typeface="+mn-ea"/>
              </a:rPr>
              <a:t>INTRODUCTION</a:t>
            </a:r>
            <a:endParaRPr lang="en-GB" altLang="en-US" sz="2000" dirty="0">
              <a:latin typeface="Times New Roman" panose="02020603050405020304" pitchFamily="18" charset="0"/>
              <a:cs typeface="Times New Roman" panose="02020603050405020304" pitchFamily="18" charset="0"/>
              <a:sym typeface="+mn-ea"/>
            </a:endParaRPr>
          </a:p>
          <a:p>
            <a:pPr/>
            <a:r>
              <a:rPr lang="en-GB" altLang="en-US" sz="2000" dirty="0">
                <a:latin typeface="Times New Roman" panose="02020603050405020304" pitchFamily="18" charset="0"/>
                <a:cs typeface="Times New Roman" panose="02020603050405020304" pitchFamily="18" charset="0"/>
                <a:sym typeface="+mn-ea"/>
              </a:rPr>
              <a:t>LITERATURE REVIEW ON TOPIC &amp; METHODOLOGY</a:t>
            </a:r>
            <a:endParaRPr lang="en-GB" sz="2000" dirty="0">
              <a:latin typeface="Times New Roman" panose="02020603050405020304" pitchFamily="18" charset="0"/>
              <a:cs typeface="Times New Roman" panose="02020603050405020304" pitchFamily="18" charset="0"/>
            </a:endParaRPr>
          </a:p>
          <a:p>
            <a:pPr/>
            <a:r>
              <a:rPr lang="en-GB" altLang="en-US" sz="2000" dirty="0">
                <a:latin typeface="Times New Roman" panose="02020603050405020304" pitchFamily="18" charset="0"/>
                <a:cs typeface="Times New Roman" panose="02020603050405020304" pitchFamily="18" charset="0"/>
                <a:sym typeface="+mn-ea"/>
              </a:rPr>
              <a:t>RESEARCH GAP</a:t>
            </a:r>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endParaRPr>
          </a:p>
          <a:p>
            <a:pPr/>
            <a:r>
              <a:rPr lang="en-GB" altLang="en-US" sz="2000" dirty="0">
                <a:latin typeface="Times New Roman" panose="02020603050405020304" pitchFamily="18" charset="0"/>
                <a:cs typeface="Times New Roman" panose="02020603050405020304" pitchFamily="18" charset="0"/>
                <a:sym typeface="+mn-ea"/>
              </a:rPr>
              <a:t>PREVIOUS REVIEW COMMENTS</a:t>
            </a:r>
            <a:endParaRPr lang="en-US" sz="2000" dirty="0">
              <a:latin typeface="Times New Roman" panose="02020603050405020304" pitchFamily="18" charset="0"/>
              <a:cs typeface="Times New Roman" panose="02020603050405020304" pitchFamily="18" charset="0"/>
            </a:endParaRPr>
          </a:p>
          <a:p>
            <a:pPr/>
            <a:r>
              <a:rPr lang="en-GB" altLang="en-US" sz="2000" dirty="0">
                <a:latin typeface="Times New Roman" panose="02020603050405020304" pitchFamily="18" charset="0"/>
                <a:cs typeface="Times New Roman" panose="02020603050405020304" pitchFamily="18" charset="0"/>
                <a:sym typeface="+mn-ea"/>
              </a:rPr>
              <a:t>INCORPORATED MODIFICATIONS</a:t>
            </a:r>
            <a:endParaRPr lang="en-US" sz="2000" dirty="0">
              <a:latin typeface="Times New Roman" panose="02020603050405020304" pitchFamily="18" charset="0"/>
              <a:cs typeface="Times New Roman" panose="02020603050405020304" pitchFamily="18" charset="0"/>
            </a:endParaRPr>
          </a:p>
          <a:p>
            <a:pPr/>
            <a:r>
              <a:rPr lang="en-GB" altLang="en-US" sz="2000" dirty="0">
                <a:latin typeface="Times New Roman" panose="02020603050405020304" pitchFamily="18" charset="0"/>
                <a:cs typeface="Times New Roman" panose="02020603050405020304" pitchFamily="18" charset="0"/>
                <a:sym typeface="+mn-ea"/>
              </a:rPr>
              <a:t>ARCHITECTURE DIGRAM</a:t>
            </a:r>
            <a:endParaRPr lang="en-US" sz="2000" dirty="0">
              <a:latin typeface="Times New Roman" panose="02020603050405020304" pitchFamily="18" charset="0"/>
              <a:cs typeface="Times New Roman" panose="02020603050405020304" pitchFamily="18" charset="0"/>
            </a:endParaRPr>
          </a:p>
          <a:p>
            <a:pPr/>
            <a:r>
              <a:rPr lang="en-US" sz="2000" dirty="0">
                <a:latin typeface="Times New Roman" panose="02020603050405020304" pitchFamily="18" charset="0"/>
                <a:cs typeface="Times New Roman" panose="02020603050405020304" pitchFamily="18" charset="0"/>
                <a:sym typeface="+mn-ea"/>
              </a:rPr>
              <a:t>DATA SET</a:t>
            </a:r>
            <a:endParaRPr lang="en-US" sz="2000" dirty="0">
              <a:latin typeface="Times New Roman" panose="02020603050405020304" pitchFamily="18" charset="0"/>
              <a:cs typeface="Times New Roman" panose="02020603050405020304" pitchFamily="18" charset="0"/>
            </a:endParaRPr>
          </a:p>
          <a:p>
            <a:pPr/>
            <a:r>
              <a:rPr lang="en-GB" altLang="en-US" sz="2000" dirty="0">
                <a:latin typeface="Times New Roman" panose="02020603050405020304" pitchFamily="18" charset="0"/>
                <a:cs typeface="Times New Roman" panose="02020603050405020304" pitchFamily="18" charset="0"/>
                <a:sym typeface="+mn-ea"/>
              </a:rPr>
              <a:t>INPUT AND OUTPUT</a:t>
            </a:r>
            <a:endParaRPr lang="en-US" sz="2000" dirty="0">
              <a:latin typeface="Times New Roman" panose="02020603050405020304" pitchFamily="18" charset="0"/>
              <a:cs typeface="Times New Roman" panose="02020603050405020304" pitchFamily="18" charset="0"/>
            </a:endParaRPr>
          </a:p>
          <a:p>
            <a:pPr/>
            <a:r>
              <a:rPr lang="en-GB" altLang="en-US" sz="2000" dirty="0">
                <a:latin typeface="Times New Roman" panose="02020603050405020304" pitchFamily="18" charset="0"/>
                <a:cs typeface="Times New Roman" panose="02020603050405020304" pitchFamily="18" charset="0"/>
                <a:sym typeface="+mn-ea"/>
              </a:rPr>
              <a:t>METHODOLOGY OF THE  PROPOSED WORK IN DETAIL</a:t>
            </a:r>
            <a:endParaRPr lang="en-US" sz="2000" dirty="0">
              <a:latin typeface="Times New Roman" panose="02020603050405020304" pitchFamily="18" charset="0"/>
              <a:cs typeface="Times New Roman" panose="02020603050405020304" pitchFamily="18" charset="0"/>
            </a:endParaRPr>
          </a:p>
          <a:p>
            <a:pPr/>
            <a:r>
              <a:rPr lang="en-GB" altLang="en-US" sz="2000" dirty="0">
                <a:latin typeface="Times New Roman" panose="02020603050405020304" pitchFamily="18" charset="0"/>
                <a:cs typeface="Times New Roman" panose="02020603050405020304" pitchFamily="18" charset="0"/>
                <a:sym typeface="+mn-ea"/>
              </a:rPr>
              <a:t>ALGORITHM USED IN DETAIL</a:t>
            </a:r>
            <a:endParaRPr lang="en-GB" altLang="en-US" sz="2000" dirty="0">
              <a:latin typeface="Times New Roman" panose="02020603050405020304" pitchFamily="18" charset="0"/>
              <a:cs typeface="Times New Roman" panose="02020603050405020304" pitchFamily="18" charset="0"/>
            </a:endParaRPr>
          </a:p>
          <a:p>
            <a:pPr/>
            <a:endParaRPr lang="en-US" sz="2000" dirty="0">
              <a:latin typeface="Times New Roman" panose="02020603050405020304" pitchFamily="18" charset="0"/>
              <a:cs typeface="Times New Roman" panose="02020603050405020304" pitchFamily="18" charset="0"/>
            </a:endParaRPr>
          </a:p>
          <a:p>
            <a:pPr/>
            <a:r>
              <a:rPr lang="en-GB" altLang="en-US" sz="2000" dirty="0">
                <a:latin typeface="Times New Roman" panose="02020603050405020304" pitchFamily="18" charset="0"/>
                <a:cs typeface="Times New Roman" panose="02020603050405020304" pitchFamily="18" charset="0"/>
                <a:sym typeface="+mn-ea"/>
              </a:rPr>
              <a:t>COMPLETE IMPLEMENTATION &amp; DEMO</a:t>
            </a:r>
            <a:endParaRPr lang="en-GB" altLang="en-US" sz="2000" dirty="0">
              <a:latin typeface="Times New Roman" panose="02020603050405020304" pitchFamily="18" charset="0"/>
              <a:cs typeface="Times New Roman" panose="02020603050405020304" pitchFamily="18" charset="0"/>
              <a:sym typeface="+mn-ea"/>
            </a:endParaRPr>
          </a:p>
          <a:p>
            <a:endParaRPr lang="en-GB" altLang="en-US" sz="2000" dirty="0">
              <a:latin typeface="Times New Roman" panose="02020603050405020304" pitchFamily="18" charset="0"/>
              <a:cs typeface="Times New Roman" panose="02020603050405020304" pitchFamily="18" charset="0"/>
              <a:sym typeface="+mn-ea"/>
            </a:endParaRPr>
          </a:p>
          <a:p>
            <a:endParaRPr lang="en-GB" alt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endParaRPr>
          </a:p>
          <a:p>
            <a:endParaRPr lang="en-GB"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2390"/>
            <a:ext cx="9905365" cy="1478915"/>
          </a:xfrm>
        </p:spPr>
        <p:txBody>
          <a:bodyPr/>
          <a:lstStyle/>
          <a:p>
            <a:r>
              <a:rPr lang="en-GB" altLang="en-US" dirty="0">
                <a:solidFill>
                  <a:schemeClr val="tx1"/>
                </a:solidFill>
                <a:latin typeface="Times New Roman" panose="02020603050405020304" pitchFamily="18" charset="0"/>
                <a:cs typeface="Times New Roman" panose="02020603050405020304" pitchFamily="18" charset="0"/>
              </a:rPr>
              <a:t> </a:t>
            </a:r>
            <a:br>
              <a:rPr lang="en-GB" altLang="en-US" dirty="0">
                <a:solidFill>
                  <a:schemeClr val="tx1"/>
                </a:solidFill>
                <a:latin typeface="Times New Roman" panose="02020603050405020304" pitchFamily="18" charset="0"/>
                <a:cs typeface="Times New Roman" panose="02020603050405020304" pitchFamily="18" charset="0"/>
              </a:rPr>
            </a:br>
            <a:endParaRPr lang="en-GB" altLang="en-US"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4294967295"/>
          </p:nvPr>
        </p:nvSpPr>
        <p:spPr>
          <a:xfrm>
            <a:off x="977900" y="1166495"/>
            <a:ext cx="7496175" cy="3729355"/>
          </a:xfrm>
        </p:spPr>
        <p:txBody>
          <a:bodyPr>
            <a:noAutofit/>
          </a:bodyPr>
          <a:lstStyle/>
          <a:p>
            <a:r>
              <a:rPr lang="en-GB" altLang="en-US" sz="2000" dirty="0">
                <a:latin typeface="Times New Roman" panose="02020603050405020304" pitchFamily="18" charset="0"/>
                <a:cs typeface="Times New Roman" panose="02020603050405020304" pitchFamily="18" charset="0"/>
                <a:sym typeface="+mn-ea"/>
              </a:rPr>
              <a:t>PROJECT DESIGN - UML DIAGRAMS</a:t>
            </a:r>
            <a:endParaRPr lang="en-US" sz="2000" dirty="0">
              <a:latin typeface="Times New Roman" panose="02020603050405020304" pitchFamily="18" charset="0"/>
              <a:cs typeface="Times New Roman" panose="02020603050405020304" pitchFamily="18" charset="0"/>
            </a:endParaRPr>
          </a:p>
          <a:p>
            <a:r>
              <a:rPr lang="en-GB" altLang="en-US" sz="2000" dirty="0">
                <a:latin typeface="Times New Roman" panose="02020603050405020304" pitchFamily="18" charset="0"/>
                <a:cs typeface="Times New Roman" panose="02020603050405020304" pitchFamily="18" charset="0"/>
                <a:sym typeface="+mn-ea"/>
              </a:rPr>
              <a:t>COMPLETE IMPLEMENTATION &amp; DEMO</a:t>
            </a:r>
            <a:endParaRPr lang="en-GB" altLang="en-US" sz="2000" dirty="0">
              <a:latin typeface="Times New Roman" panose="02020603050405020304" pitchFamily="18" charset="0"/>
              <a:cs typeface="Times New Roman" panose="02020603050405020304" pitchFamily="18" charset="0"/>
              <a:sym typeface="+mn-ea"/>
            </a:endParaRPr>
          </a:p>
          <a:p>
            <a:r>
              <a:rPr lang="en-GB" altLang="en-US" sz="2000" dirty="0">
                <a:latin typeface="Times New Roman" panose="02020603050405020304" pitchFamily="18" charset="0"/>
                <a:cs typeface="Times New Roman" panose="02020603050405020304" pitchFamily="18" charset="0"/>
                <a:sym typeface="+mn-ea"/>
              </a:rPr>
              <a:t>RESULTS &amp; COMPARISION</a:t>
            </a:r>
            <a:endParaRPr lang="en-GB" altLang="en-US" sz="2000" dirty="0">
              <a:latin typeface="Times New Roman" panose="02020603050405020304" pitchFamily="18" charset="0"/>
              <a:cs typeface="Times New Roman" panose="02020603050405020304" pitchFamily="18" charset="0"/>
              <a:sym typeface="+mn-ea"/>
            </a:endParaRPr>
          </a:p>
          <a:p>
            <a:r>
              <a:rPr lang="en-GB" altLang="en-US" sz="2000" dirty="0">
                <a:latin typeface="Times New Roman" panose="02020603050405020304" pitchFamily="18" charset="0"/>
                <a:cs typeface="Times New Roman" panose="02020603050405020304" pitchFamily="18" charset="0"/>
                <a:sym typeface="+mn-ea"/>
              </a:rPr>
              <a:t>PLAGARISM REPORT</a:t>
            </a:r>
            <a:endParaRPr lang="en-GB" altLang="en-US" sz="2000" dirty="0">
              <a:latin typeface="Times New Roman" panose="02020603050405020304" pitchFamily="18" charset="0"/>
              <a:cs typeface="Times New Roman" panose="02020603050405020304" pitchFamily="18" charset="0"/>
              <a:sym typeface="+mn-ea"/>
            </a:endParaRPr>
          </a:p>
          <a:p>
            <a:r>
              <a:rPr lang="en-GB" altLang="en-US" sz="2000" dirty="0">
                <a:latin typeface="Times New Roman" panose="02020603050405020304" pitchFamily="18" charset="0"/>
                <a:cs typeface="Times New Roman" panose="02020603050405020304" pitchFamily="18" charset="0"/>
                <a:sym typeface="+mn-ea"/>
              </a:rPr>
              <a:t>REFERENCES</a:t>
            </a:r>
            <a:endParaRPr lang="en-GB" altLang="en-US" sz="2000" dirty="0">
              <a:latin typeface="Times New Roman" panose="02020603050405020304" pitchFamily="18" charset="0"/>
              <a:cs typeface="Times New Roman" panose="02020603050405020304" pitchFamily="18" charset="0"/>
              <a:sym typeface="+mn-ea"/>
            </a:endParaRPr>
          </a:p>
          <a:p>
            <a:endParaRPr lang="en-GB" alt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endParaRPr>
          </a:p>
          <a:p>
            <a:endParaRPr lang="en-GB"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3000" y="110490"/>
            <a:ext cx="9906000" cy="1160780"/>
          </a:xfrm>
        </p:spPr>
        <p:txBody>
          <a:bodyPr/>
          <a:p>
            <a:r>
              <a:rPr lang="en-GB" altLang="en-US">
                <a:latin typeface="Times New Roman" panose="02020603050405020304" pitchFamily="18" charset="0"/>
                <a:cs typeface="Times New Roman" panose="02020603050405020304" pitchFamily="18" charset="0"/>
              </a:rPr>
              <a:t>abstract</a:t>
            </a:r>
            <a:endParaRPr lang="en-GB"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095" y="1106805"/>
            <a:ext cx="9906000" cy="5496560"/>
          </a:xfrm>
        </p:spPr>
        <p:txBody>
          <a:bodyPr>
            <a:noAutofit/>
          </a:bodyPr>
          <a:p>
            <a:pPr marL="0" indent="0" algn="just">
              <a:lnSpc>
                <a:spcPct val="100000"/>
              </a:lnSpc>
              <a:buNone/>
            </a:pPr>
            <a:r>
              <a:rPr lang="en-US" dirty="0">
                <a:effectLst/>
                <a:latin typeface="Times New Roman" panose="02020603050405020304" pitchFamily="18" charset="0"/>
                <a:ea typeface="Times New Roman" panose="02020603050405020304" pitchFamily="18" charset="0"/>
                <a:sym typeface="+mn-ea"/>
              </a:rPr>
              <a:t>For most developing countries, agriculture is their primary source of revenue. Modern agriculture is a constantly growing approach for agricultural advances and farming techniques. </a:t>
            </a:r>
            <a:endParaRPr lang="en-US"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dirty="0">
                <a:effectLst/>
                <a:latin typeface="Times New Roman" panose="02020603050405020304" pitchFamily="18" charset="0"/>
                <a:ea typeface="Times New Roman" panose="02020603050405020304" pitchFamily="18" charset="0"/>
                <a:sym typeface="+mn-ea"/>
              </a:rPr>
              <a:t>It becomes challenging for the farmers to satisfy our planet's evolving requirements and the expectations of merchants, customers, etc. Some of the challenges the farmers face are-</a:t>
            </a:r>
            <a:endParaRPr lang="en-US" dirty="0">
              <a:effectLst/>
              <a:latin typeface="Times New Roman" panose="02020603050405020304" pitchFamily="18" charset="0"/>
              <a:ea typeface="Times New Roman" panose="02020603050405020304" pitchFamily="18" charset="0"/>
            </a:endParaRPr>
          </a:p>
          <a:p>
            <a:pPr marL="400050" indent="-400050" algn="just">
              <a:lnSpc>
                <a:spcPct val="100000"/>
              </a:lnSpc>
              <a:buAutoNum type="romanLcParenBoth"/>
            </a:pPr>
            <a:r>
              <a:rPr lang="en-US" dirty="0">
                <a:effectLst/>
                <a:latin typeface="Times New Roman" panose="02020603050405020304" pitchFamily="18" charset="0"/>
                <a:ea typeface="Times New Roman" panose="02020603050405020304" pitchFamily="18" charset="0"/>
                <a:sym typeface="+mn-ea"/>
              </a:rPr>
              <a:t>Nutrient deficiency in the soil, caused by a shortage of crucial minerals such as potassium, nitrogen, and phosphorus can result in reduced crop growth.</a:t>
            </a:r>
            <a:endParaRPr lang="en-US" dirty="0">
              <a:effectLst/>
              <a:latin typeface="Times New Roman" panose="02020603050405020304" pitchFamily="18" charset="0"/>
              <a:ea typeface="Times New Roman" panose="02020603050405020304" pitchFamily="18" charset="0"/>
            </a:endParaRPr>
          </a:p>
          <a:p>
            <a:pPr marL="400050" indent="-400050" algn="just">
              <a:lnSpc>
                <a:spcPct val="100000"/>
              </a:lnSpc>
              <a:buAutoNum type="romanLcParenBoth"/>
            </a:pPr>
            <a:r>
              <a:rPr lang="en-US" dirty="0">
                <a:effectLst/>
                <a:latin typeface="Times New Roman" panose="02020603050405020304" pitchFamily="18" charset="0"/>
                <a:ea typeface="Times New Roman" panose="02020603050405020304" pitchFamily="18" charset="0"/>
                <a:sym typeface="+mn-ea"/>
              </a:rPr>
              <a:t>  Farmers make a mistake by cultivating the same crops year after year without experimenting with different varieties. Agriculture is the most important supply of Indian Economy. </a:t>
            </a:r>
            <a:endParaRPr lang="en-US" dirty="0">
              <a:effectLst/>
              <a:latin typeface="Times New Roman" panose="02020603050405020304" pitchFamily="18" charset="0"/>
              <a:ea typeface="Times New Roman" panose="02020603050405020304" pitchFamily="18" charset="0"/>
            </a:endParaRPr>
          </a:p>
          <a:p>
            <a:pPr marL="0" indent="0" algn="l">
              <a:lnSpc>
                <a:spcPct val="100000"/>
              </a:lnSpc>
              <a:buNone/>
            </a:pPr>
            <a:r>
              <a:rPr lang="en-US" dirty="0">
                <a:effectLst/>
                <a:latin typeface="Times New Roman" panose="02020603050405020304" pitchFamily="18" charset="0"/>
                <a:ea typeface="Times New Roman" panose="02020603050405020304" pitchFamily="18" charset="0"/>
                <a:sym typeface="+mn-ea"/>
              </a:rPr>
              <a:t>For the better crop yield, the farmers always require a correct crop that can give good yield in that particular soil. It is predicting the future possible crops that can be sowed in soil with its respective NPK percentages </a:t>
            </a:r>
            <a:r>
              <a:rPr lang="en-GB" altLang="en-US" dirty="0">
                <a:effectLst/>
                <a:latin typeface="Times New Roman" panose="02020603050405020304" pitchFamily="18" charset="0"/>
                <a:ea typeface="Times New Roman" panose="02020603050405020304" pitchFamily="18" charset="0"/>
                <a:sym typeface="+mn-ea"/>
              </a:rPr>
              <a:t>.</a:t>
            </a:r>
            <a:endParaRPr lang="en-GB" altLang="en-US" dirty="0">
              <a:effectLst/>
              <a:latin typeface="Times New Roman" panose="02020603050405020304" pitchFamily="18" charset="0"/>
              <a:ea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IN" dirty="0">
                <a:latin typeface="Times New Roman" panose="02020603050405020304" pitchFamily="18" charset="0"/>
                <a:cs typeface="Times New Roman" panose="02020603050405020304" pitchFamily="18" charset="0"/>
              </a:rPr>
              <a:t>Introduction</a:t>
            </a:r>
            <a:endParaRPr lang="en-GB" alt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200" dirty="0">
                <a:effectLst/>
                <a:latin typeface="Times New Roman" panose="02020603050405020304" pitchFamily="18" charset="0"/>
                <a:ea typeface="Times New Roman" panose="02020603050405020304" pitchFamily="18" charset="0"/>
              </a:rPr>
              <a:t>The primary goal of this study is to examine, evaluate and identify the suitable crop using trained models</a:t>
            </a:r>
            <a:r>
              <a:rPr lang="en-US" sz="2200" b="1"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present in the dataset.</a:t>
            </a:r>
            <a:endParaRPr lang="en-IN" sz="2200" dirty="0">
              <a:effectLst/>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 And also increase the accuracy in detecting the prediction of crop by using</a:t>
            </a:r>
            <a:r>
              <a:rPr lang="en-GB" altLang="en-US" sz="2200" dirty="0">
                <a:effectLst/>
                <a:latin typeface="Times New Roman" panose="02020603050405020304" pitchFamily="18" charset="0"/>
                <a:ea typeface="Times New Roman" panose="02020603050405020304" pitchFamily="18" charset="0"/>
              </a:rPr>
              <a:t> the KNN Algorithm.</a:t>
            </a:r>
            <a:endParaRPr lang="en-GB" altLang="en-US" sz="2200" dirty="0">
              <a:effectLst/>
              <a:latin typeface="Times New Roman" panose="02020603050405020304" pitchFamily="18" charset="0"/>
              <a:ea typeface="Times New Roman" panose="02020603050405020304" pitchFamily="18" charset="0"/>
            </a:endParaRPr>
          </a:p>
          <a:p>
            <a:r>
              <a:rPr lang="en-GB" altLang="en-US" sz="2200" dirty="0">
                <a:effectLst/>
                <a:latin typeface="Times New Roman" panose="02020603050405020304" pitchFamily="18" charset="0"/>
                <a:ea typeface="Times New Roman" panose="02020603050405020304" pitchFamily="18" charset="0"/>
              </a:rPr>
              <a:t>This methodology takes the test samples of the N,P,K values and analyse the ppm values of N,P,K micronutrients respectively.</a:t>
            </a:r>
            <a:endParaRPr lang="en-GB" altLang="en-US" sz="2200" dirty="0">
              <a:effectLst/>
              <a:latin typeface="Times New Roman" panose="02020603050405020304" pitchFamily="18" charset="0"/>
              <a:ea typeface="Times New Roman" panose="02020603050405020304" pitchFamily="18" charset="0"/>
            </a:endParaRPr>
          </a:p>
          <a:p>
            <a:r>
              <a:rPr lang="en-GB" altLang="en-US" sz="2200" dirty="0">
                <a:effectLst/>
                <a:latin typeface="Times New Roman" panose="02020603050405020304" pitchFamily="18" charset="0"/>
                <a:ea typeface="Times New Roman" panose="02020603050405020304" pitchFamily="18" charset="0"/>
              </a:rPr>
              <a:t>It recomends the best suitable crop which is suitable for the soil. </a:t>
            </a:r>
            <a:endParaRPr lang="en-GB" altLang="en-US" sz="2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pitchFamily="18" charset="0"/>
                <a:cs typeface="Times New Roman" panose="02020603050405020304" pitchFamily="18" charset="0"/>
              </a:rPr>
              <a:t>LItereature survey on topic </a:t>
            </a:r>
            <a:br>
              <a:rPr lang="en-GB" altLang="en-US">
                <a:latin typeface="Times New Roman" panose="02020603050405020304" pitchFamily="18" charset="0"/>
                <a:cs typeface="Times New Roman" panose="02020603050405020304" pitchFamily="18" charset="0"/>
              </a:rPr>
            </a:br>
            <a:endParaRPr lang="en-GB"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p>
            <a:r>
              <a:rPr lang="en-GB" altLang="en-IN" sz="1800" dirty="0">
                <a:latin typeface="Times New Roman" panose="02020603050405020304" pitchFamily="18" charset="0"/>
                <a:cs typeface="Times New Roman" panose="02020603050405020304" pitchFamily="18" charset="0"/>
                <a:sym typeface="+mn-ea"/>
              </a:rPr>
              <a:t>The current system was based on the environment, such as rainfall,humidity and temperature. </a:t>
            </a:r>
            <a:endParaRPr lang="en-GB" altLang="en-IN" sz="1800" dirty="0">
              <a:latin typeface="Times New Roman" panose="02020603050405020304" pitchFamily="18" charset="0"/>
              <a:cs typeface="Times New Roman" panose="02020603050405020304" pitchFamily="18" charset="0"/>
              <a:sym typeface="+mn-ea"/>
            </a:endParaRPr>
          </a:p>
          <a:p>
            <a:r>
              <a:rPr lang="en-GB" altLang="en-IN" sz="1800" dirty="0">
                <a:latin typeface="Times New Roman" panose="02020603050405020304" pitchFamily="18" charset="0"/>
                <a:cs typeface="Times New Roman" panose="02020603050405020304" pitchFamily="18" charset="0"/>
                <a:sym typeface="+mn-ea"/>
              </a:rPr>
              <a:t>The sudden changes in the temperature leads to damage of the crops.</a:t>
            </a:r>
            <a:endParaRPr lang="en-GB" altLang="en-IN" sz="1800" dirty="0">
              <a:latin typeface="Times New Roman" panose="02020603050405020304" pitchFamily="18" charset="0"/>
              <a:cs typeface="Times New Roman" panose="02020603050405020304" pitchFamily="18" charset="0"/>
              <a:sym typeface="+mn-ea"/>
            </a:endParaRPr>
          </a:p>
          <a:p>
            <a:r>
              <a:rPr lang="en-GB" altLang="en-IN" sz="1800" dirty="0">
                <a:latin typeface="Times New Roman" panose="02020603050405020304" pitchFamily="18" charset="0"/>
                <a:cs typeface="Times New Roman" panose="02020603050405020304" pitchFamily="18" charset="0"/>
                <a:sym typeface="+mn-ea"/>
              </a:rPr>
              <a:t>Our methodology makes use of the NPK values of the soil, which reduces the  crop damage.</a:t>
            </a:r>
            <a:endParaRPr lang="en-GB" altLang="en-IN" sz="1800" dirty="0">
              <a:latin typeface="Times New Roman" panose="02020603050405020304" pitchFamily="18" charset="0"/>
              <a:cs typeface="Times New Roman" panose="02020603050405020304" pitchFamily="18" charset="0"/>
              <a:sym typeface="+mn-ea"/>
            </a:endParaRPr>
          </a:p>
          <a:p>
            <a:r>
              <a:rPr lang="en-GB" altLang="en-IN" sz="1800" dirty="0">
                <a:latin typeface="Times New Roman" panose="02020603050405020304" pitchFamily="18" charset="0"/>
                <a:cs typeface="Times New Roman" panose="02020603050405020304" pitchFamily="18" charset="0"/>
                <a:sym typeface="+mn-ea"/>
              </a:rPr>
              <a:t>The current system also predicts whether the soil is suitable for farming or not. </a:t>
            </a:r>
            <a:endParaRPr lang="en-GB" altLang="en-IN" sz="1800" dirty="0">
              <a:latin typeface="Times New Roman" panose="02020603050405020304" pitchFamily="18" charset="0"/>
              <a:cs typeface="Times New Roman" panose="02020603050405020304" pitchFamily="18" charset="0"/>
              <a:sym typeface="+mn-ea"/>
            </a:endParaRPr>
          </a:p>
          <a:p>
            <a:r>
              <a:rPr lang="en-GB" altLang="en-US" sz="1800">
                <a:latin typeface="Times New Roman" panose="02020603050405020304" pitchFamily="18" charset="0"/>
                <a:cs typeface="Times New Roman" panose="02020603050405020304" pitchFamily="18" charset="0"/>
                <a:sym typeface="+mn-ea"/>
              </a:rPr>
              <a:t>Nitrogen(N)	: 40-120ppm</a:t>
            </a:r>
            <a:endParaRPr lang="en-GB" altLang="en-US" sz="1800">
              <a:latin typeface="Times New Roman" panose="02020603050405020304" pitchFamily="18" charset="0"/>
              <a:cs typeface="Times New Roman" panose="02020603050405020304" pitchFamily="18" charset="0"/>
            </a:endParaRPr>
          </a:p>
          <a:p>
            <a:r>
              <a:rPr lang="en-GB" altLang="en-US" sz="1800">
                <a:latin typeface="Times New Roman" panose="02020603050405020304" pitchFamily="18" charset="0"/>
                <a:cs typeface="Times New Roman" panose="02020603050405020304" pitchFamily="18" charset="0"/>
                <a:sym typeface="+mn-ea"/>
              </a:rPr>
              <a:t>Phosphorous(P)	: 40-80ppm</a:t>
            </a:r>
            <a:endParaRPr lang="en-GB" altLang="en-US" sz="1800">
              <a:latin typeface="Times New Roman" panose="02020603050405020304" pitchFamily="18" charset="0"/>
              <a:cs typeface="Times New Roman" panose="02020603050405020304" pitchFamily="18" charset="0"/>
            </a:endParaRPr>
          </a:p>
          <a:p>
            <a:r>
              <a:rPr lang="en-GB" altLang="en-US" sz="1800">
                <a:latin typeface="Times New Roman" panose="02020603050405020304" pitchFamily="18" charset="0"/>
                <a:cs typeface="Times New Roman" panose="02020603050405020304" pitchFamily="18" charset="0"/>
                <a:sym typeface="+mn-ea"/>
              </a:rPr>
              <a:t>Potassium(K)	: 40-80ppm</a:t>
            </a:r>
            <a:endParaRPr lang="en-GB" altLang="en-US" sz="1800">
              <a:latin typeface="Times New Roman" panose="02020603050405020304" pitchFamily="18" charset="0"/>
              <a:cs typeface="Times New Roman" panose="02020603050405020304" pitchFamily="18" charset="0"/>
            </a:endParaRPr>
          </a:p>
          <a:p>
            <a:pPr marL="0" indent="0">
              <a:buNone/>
            </a:pPr>
            <a:endParaRPr lang="en-GB" altLang="en-IN" sz="18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pitchFamily="18" charset="0"/>
                <a:cs typeface="Times New Roman" panose="02020603050405020304" pitchFamily="18" charset="0"/>
              </a:rPr>
              <a:t>Litereature survey on methodology</a:t>
            </a:r>
            <a:endParaRPr lang="en-GB"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p>
            <a:pPr marL="0" indent="0">
              <a:buNone/>
            </a:pPr>
            <a:r>
              <a:rPr lang="en-GB" altLang="en-US" sz="2000">
                <a:latin typeface="Times New Roman" panose="02020603050405020304" pitchFamily="18" charset="0"/>
                <a:cs typeface="Times New Roman" panose="02020603050405020304" pitchFamily="18" charset="0"/>
              </a:rPr>
              <a:t>K-Nearest Neighbour(KNN) Algorithm for Machine Learning</a:t>
            </a:r>
            <a:endParaRPr lang="en-GB" altLang="en-US" sz="2000">
              <a:latin typeface="Times New Roman" panose="02020603050405020304" pitchFamily="18" charset="0"/>
              <a:cs typeface="Times New Roman" panose="02020603050405020304" pitchFamily="18" charset="0"/>
            </a:endParaRPr>
          </a:p>
          <a:p>
            <a:pPr marL="0" indent="0">
              <a:buNone/>
            </a:pPr>
            <a:endParaRPr lang="en-GB" altLang="en-US" sz="2000">
              <a:latin typeface="Times New Roman" panose="02020603050405020304" pitchFamily="18" charset="0"/>
              <a:cs typeface="Times New Roman" panose="02020603050405020304" pitchFamily="18" charset="0"/>
            </a:endParaRPr>
          </a:p>
          <a:p>
            <a:pPr marL="0" indent="0">
              <a:buNone/>
            </a:pPr>
            <a:r>
              <a:rPr lang="en-GB" altLang="en-US" sz="2000">
                <a:latin typeface="Times New Roman" panose="02020603050405020304" pitchFamily="18" charset="0"/>
                <a:cs typeface="Times New Roman" panose="02020603050405020304" pitchFamily="18" charset="0"/>
              </a:rPr>
              <a:t>•K-Closest Neighbour is one of the least difficult AI calculations in view of Managed Learning strategy.</a:t>
            </a:r>
            <a:endParaRPr lang="en-GB" altLang="en-US" sz="2000">
              <a:latin typeface="Times New Roman" panose="02020603050405020304" pitchFamily="18" charset="0"/>
              <a:cs typeface="Times New Roman" panose="02020603050405020304" pitchFamily="18" charset="0"/>
            </a:endParaRPr>
          </a:p>
          <a:p>
            <a:pPr marL="0" indent="0">
              <a:buNone/>
            </a:pPr>
            <a:r>
              <a:rPr lang="en-GB" altLang="en-US" sz="2000">
                <a:latin typeface="Times New Roman" panose="02020603050405020304" pitchFamily="18" charset="0"/>
                <a:cs typeface="Times New Roman" panose="02020603050405020304" pitchFamily="18" charset="0"/>
              </a:rPr>
              <a:t>•K-NN calculation expects the closeness between the new case/information and accessible cases and put the new case into the class that is generally like the accessible classes.</a:t>
            </a:r>
            <a:endParaRPr lang="en-GB" altLang="en-US" sz="2000">
              <a:latin typeface="Times New Roman" panose="02020603050405020304" pitchFamily="18" charset="0"/>
              <a:cs typeface="Times New Roman" panose="02020603050405020304" pitchFamily="18" charset="0"/>
            </a:endParaRPr>
          </a:p>
          <a:p>
            <a:pPr marL="0" indent="0">
              <a:buNone/>
            </a:pPr>
            <a:r>
              <a:rPr lang="en-GB" altLang="en-US" sz="2000">
                <a:latin typeface="Times New Roman" panose="02020603050405020304" pitchFamily="18" charset="0"/>
                <a:cs typeface="Times New Roman" panose="02020603050405020304" pitchFamily="18" charset="0"/>
              </a:rPr>
              <a:t>•K-NN calculation can be utilized for Relapse as well concerning Grouping yet for the most part it is utilized for the Arrangement issues.</a:t>
            </a:r>
            <a:endParaRPr lang="en-GB" altLang="en-US" sz="2000">
              <a:latin typeface="Times New Roman" panose="02020603050405020304" pitchFamily="18" charset="0"/>
              <a:cs typeface="Times New Roman" panose="02020603050405020304" pitchFamily="18" charset="0"/>
            </a:endParaRPr>
          </a:p>
          <a:p>
            <a:pPr marL="0" indent="0">
              <a:buNone/>
            </a:pPr>
            <a:r>
              <a:rPr lang="en-GB" altLang="en-US" sz="2000">
                <a:latin typeface="Times New Roman" panose="02020603050405020304" pitchFamily="18" charset="0"/>
                <a:cs typeface="Times New Roman" panose="02020603050405020304" pitchFamily="18" charset="0"/>
              </a:rPr>
              <a:t>•It is likewise called a languid student calculation since it doesn't gain from the preparation set quickly rather it stores the dataset and at the hour of order, it plays out an activity on the dataset.</a:t>
            </a:r>
            <a:endParaRPr lang="en-GB" altLang="en-US" sz="2000">
              <a:latin typeface="Times New Roman" panose="02020603050405020304" pitchFamily="18" charset="0"/>
              <a:cs typeface="Times New Roman" panose="02020603050405020304" pitchFamily="18" charset="0"/>
            </a:endParaRPr>
          </a:p>
          <a:p>
            <a:pPr marL="0" indent="0">
              <a:buNone/>
            </a:pPr>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pitchFamily="18" charset="0"/>
                <a:cs typeface="Times New Roman" panose="02020603050405020304" pitchFamily="18" charset="0"/>
              </a:rPr>
              <a:t>identifying the research gap in literature review</a:t>
            </a:r>
            <a:endParaRPr lang="en-GB"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20000"/>
          </a:bodyPr>
          <a:p>
            <a:r>
              <a:rPr lang="en-GB" altLang="en-IN" sz="2200" dirty="0">
                <a:latin typeface="Times New Roman" panose="02020603050405020304" pitchFamily="18" charset="0"/>
                <a:cs typeface="Times New Roman" panose="02020603050405020304" pitchFamily="18" charset="0"/>
                <a:sym typeface="+mn-ea"/>
              </a:rPr>
              <a:t>The current system was based on the environment, such as rainfall,humidity and temperature. </a:t>
            </a:r>
            <a:endParaRPr lang="en-GB" altLang="en-IN" sz="2200" dirty="0">
              <a:latin typeface="Times New Roman" panose="02020603050405020304" pitchFamily="18" charset="0"/>
              <a:cs typeface="Times New Roman" panose="02020603050405020304" pitchFamily="18" charset="0"/>
              <a:sym typeface="+mn-ea"/>
            </a:endParaRPr>
          </a:p>
          <a:p>
            <a:r>
              <a:rPr lang="en-GB" altLang="en-IN" sz="2200" dirty="0">
                <a:latin typeface="Times New Roman" panose="02020603050405020304" pitchFamily="18" charset="0"/>
                <a:cs typeface="Times New Roman" panose="02020603050405020304" pitchFamily="18" charset="0"/>
                <a:sym typeface="+mn-ea"/>
              </a:rPr>
              <a:t>The sudden changes in the temperature leads to damage of the crops.</a:t>
            </a:r>
            <a:endParaRPr lang="en-GB" altLang="en-IN" sz="2200" dirty="0">
              <a:latin typeface="Times New Roman" panose="02020603050405020304" pitchFamily="18" charset="0"/>
              <a:cs typeface="Times New Roman" panose="02020603050405020304" pitchFamily="18" charset="0"/>
              <a:sym typeface="+mn-ea"/>
            </a:endParaRPr>
          </a:p>
          <a:p>
            <a:r>
              <a:rPr lang="en-GB" altLang="en-IN" sz="2200" dirty="0">
                <a:latin typeface="Times New Roman" panose="02020603050405020304" pitchFamily="18" charset="0"/>
                <a:cs typeface="Times New Roman" panose="02020603050405020304" pitchFamily="18" charset="0"/>
                <a:sym typeface="+mn-ea"/>
              </a:rPr>
              <a:t>Our methodology makes use of the NPK values of the soil, which reduces the  crop damage.</a:t>
            </a:r>
            <a:endParaRPr lang="en-GB" altLang="en-IN" sz="2200" dirty="0">
              <a:latin typeface="Times New Roman" panose="02020603050405020304" pitchFamily="18" charset="0"/>
              <a:cs typeface="Times New Roman" panose="02020603050405020304" pitchFamily="18" charset="0"/>
              <a:sym typeface="+mn-ea"/>
            </a:endParaRPr>
          </a:p>
          <a:p>
            <a:r>
              <a:rPr lang="en-GB" altLang="en-IN" sz="2200" dirty="0">
                <a:latin typeface="Times New Roman" panose="02020603050405020304" pitchFamily="18" charset="0"/>
                <a:cs typeface="Times New Roman" panose="02020603050405020304" pitchFamily="18" charset="0"/>
                <a:sym typeface="+mn-ea"/>
              </a:rPr>
              <a:t>It predicts the climatic conditions which may takes place of sudden changes in it, then the probability of crop damage will be more.</a:t>
            </a:r>
            <a:endParaRPr lang="en-GB" altLang="en-IN" sz="2200" dirty="0">
              <a:latin typeface="Times New Roman" panose="02020603050405020304" pitchFamily="18" charset="0"/>
              <a:cs typeface="Times New Roman" panose="02020603050405020304" pitchFamily="18" charset="0"/>
              <a:sym typeface="+mn-ea"/>
            </a:endParaRPr>
          </a:p>
          <a:p>
            <a:r>
              <a:rPr lang="en-GB" altLang="en-IN" sz="2200" dirty="0">
                <a:latin typeface="Times New Roman" panose="02020603050405020304" pitchFamily="18" charset="0"/>
                <a:cs typeface="Times New Roman" panose="02020603050405020304" pitchFamily="18" charset="0"/>
                <a:sym typeface="+mn-ea"/>
              </a:rPr>
              <a:t>The current system also predicts whether the soil is suitable for farming or not. </a:t>
            </a:r>
            <a:endParaRPr lang="en-GB" altLang="en-IN" sz="2200" dirty="0">
              <a:latin typeface="Times New Roman" panose="02020603050405020304" pitchFamily="18" charset="0"/>
              <a:cs typeface="Times New Roman" panose="02020603050405020304" pitchFamily="18" charset="0"/>
              <a:sym typeface="+mn-ea"/>
            </a:endParaRPr>
          </a:p>
          <a:p>
            <a:pPr marL="0" indent="0">
              <a:buNone/>
            </a:pPr>
            <a:endParaRPr lang="en-GB" altLang="en-US" sz="1800">
              <a:latin typeface="Times New Roman" panose="02020603050405020304" pitchFamily="18" charset="0"/>
              <a:cs typeface="Times New Roman" panose="02020603050405020304" pitchFamily="18" charset="0"/>
            </a:endParaRPr>
          </a:p>
          <a:p>
            <a:pPr marL="0" indent="0">
              <a:buNone/>
            </a:pPr>
            <a:endParaRPr lang="en-GB" altLang="en-US" sz="1800">
              <a:latin typeface="Times New Roman" panose="02020603050405020304" pitchFamily="18" charset="0"/>
              <a:cs typeface="Times New Roman" panose="02020603050405020304" pitchFamily="18" charset="0"/>
            </a:endParaRPr>
          </a:p>
        </p:txBody>
      </p:sp>
      <p:sp>
        <p:nvSpPr>
          <p:cNvPr id="4" name="Text Box 3"/>
          <p:cNvSpPr txBox="1"/>
          <p:nvPr/>
        </p:nvSpPr>
        <p:spPr>
          <a:xfrm>
            <a:off x="5474970" y="2317750"/>
            <a:ext cx="309880" cy="368300"/>
          </a:xfrm>
          <a:prstGeom prst="rect">
            <a:avLst/>
          </a:prstGeom>
          <a:noFill/>
        </p:spPr>
        <p:txBody>
          <a:bodyPr wrap="none" rtlCol="0">
            <a:spAutoFit/>
          </a:bodyPr>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6548</Words>
  <Application>WPS Presentation</Application>
  <PresentationFormat>Widescreen</PresentationFormat>
  <Paragraphs>236</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Trebuchet MS</vt:lpstr>
      <vt:lpstr>Times New Roman</vt:lpstr>
      <vt:lpstr>Microsoft YaHei</vt:lpstr>
      <vt:lpstr>Arial Unicode MS</vt:lpstr>
      <vt:lpstr>Tw Cen MT</vt:lpstr>
      <vt:lpstr>Segoe Print</vt:lpstr>
      <vt:lpstr>Calibri</vt:lpstr>
      <vt:lpstr>Monotype Corsiva</vt:lpstr>
      <vt:lpstr>Mongolian Baiti</vt:lpstr>
      <vt:lpstr>Circuit</vt:lpstr>
      <vt:lpstr>Crop prediction system</vt:lpstr>
      <vt:lpstr>Crop Prediction System using machine learning</vt:lpstr>
      <vt:lpstr>Contents</vt:lpstr>
      <vt:lpstr>Contents</vt:lpstr>
      <vt:lpstr>abstract</vt:lpstr>
      <vt:lpstr>OBJECTIVEs</vt:lpstr>
      <vt:lpstr>research gap</vt:lpstr>
      <vt:lpstr>Average Acceptance rate of NPK</vt:lpstr>
      <vt:lpstr>previous review  comments</vt:lpstr>
      <vt:lpstr>incorporated modifications</vt:lpstr>
      <vt:lpstr>incorporated modifications</vt:lpstr>
      <vt:lpstr>architecture diagram </vt:lpstr>
      <vt:lpstr>dataset</vt:lpstr>
      <vt:lpstr>PowerPoint 演示文稿</vt:lpstr>
      <vt:lpstr>Attributes in dataset</vt:lpstr>
      <vt:lpstr>PowerPoint 演示文稿</vt:lpstr>
      <vt:lpstr>METHODOLOGY </vt:lpstr>
      <vt:lpstr>algorithm used</vt:lpstr>
      <vt:lpstr>	project design-uml diagram  usecase</vt:lpstr>
      <vt:lpstr> activity diagram:     </vt:lpstr>
      <vt:lpstr>sequence  diagrAM</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prediction system</dc:title>
  <dc:creator>Sai Venkata Nithyananda Reddy</dc:creator>
  <cp:lastModifiedBy>user</cp:lastModifiedBy>
  <cp:revision>79</cp:revision>
  <dcterms:created xsi:type="dcterms:W3CDTF">2022-09-03T00:50:00Z</dcterms:created>
  <dcterms:modified xsi:type="dcterms:W3CDTF">2023-04-20T08:48:49Z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DD4D4AE29680418E9172A07096F8A736</vt:lpwstr>
  </property>
  <property fmtid="{D5CDD505-2E9C-101B-9397-08002B2CF9AE}" pid="3" name="KSOProductBuildVer">
    <vt:lpwstr>1033-11.2.0.11219</vt:lpwstr>
  </property>
</Properties>
</file>