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Arial Rounded MT Bold" panose="020F0704030504030204" pitchFamily="3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" panose="02010600030101010101" charset="0"/>
      <p:regular r:id="rId38"/>
    </p:embeddedFont>
    <p:embeddedFont>
      <p:font typeface="Times" panose="02020603050405020304" pitchFamily="18" charset="0"/>
      <p:regular r:id="rId39"/>
      <p:bold r:id="rId40"/>
      <p:italic r:id="rId41"/>
      <p:boldItalic r:id="rId42"/>
    </p:embeddedFont>
    <p:embeddedFont>
      <p:font typeface="微软雅黑" panose="020B0503020204020204" pitchFamily="34" charset="-122"/>
      <p:regular r:id="rId43"/>
      <p:bold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CBDC0C5-B60A-432A-9203-3F747BF4DAC4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6E6E6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6E6E6"/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4FE7579-E421-40A1-A5DD-C2AB912B0D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4" y="72"/>
      </p:cViewPr>
      <p:guideLst>
        <p:guide orient="horz" pos="2200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3398;&#20064;-MS\4511%20industrial%20project\merg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3398;&#20064;-MS\4511%20industrial%20project\merg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[merged.xlsx]Sheet1!数据透视表1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 Stock Price</a:t>
            </a:r>
          </a:p>
        </c:rich>
      </c:tx>
      <c:layout>
        <c:manualLayout>
          <c:xMode val="edge"/>
          <c:yMode val="edge"/>
          <c:x val="0.42527384450975197"/>
          <c:y val="3.0184460592509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[merged.xlsx]Sheet1!$K$1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[merged.xlsx]Sheet1!$J$2:$J$63</c:f>
              <c:strCache>
                <c:ptCount val="61"/>
                <c:pt idx="0">
                  <c:v>AAPL</c:v>
                </c:pt>
                <c:pt idx="1">
                  <c:v>ACN</c:v>
                </c:pt>
                <c:pt idx="2">
                  <c:v>ADBE</c:v>
                </c:pt>
                <c:pt idx="3">
                  <c:v>ADI</c:v>
                </c:pt>
                <c:pt idx="4">
                  <c:v>ADSK</c:v>
                </c:pt>
                <c:pt idx="5">
                  <c:v>AKAM</c:v>
                </c:pt>
                <c:pt idx="6">
                  <c:v>AMAT</c:v>
                </c:pt>
                <c:pt idx="7">
                  <c:v>AMD</c:v>
                </c:pt>
                <c:pt idx="8">
                  <c:v>ANET</c:v>
                </c:pt>
                <c:pt idx="9">
                  <c:v>ANSS</c:v>
                </c:pt>
                <c:pt idx="10">
                  <c:v>AVGO</c:v>
                </c:pt>
                <c:pt idx="11">
                  <c:v>CDNS</c:v>
                </c:pt>
                <c:pt idx="12">
                  <c:v>CDW</c:v>
                </c:pt>
                <c:pt idx="13">
                  <c:v>CRM</c:v>
                </c:pt>
                <c:pt idx="14">
                  <c:v>CSCO</c:v>
                </c:pt>
                <c:pt idx="15">
                  <c:v>CTSH</c:v>
                </c:pt>
                <c:pt idx="16">
                  <c:v>ENPH</c:v>
                </c:pt>
                <c:pt idx="17">
                  <c:v>EPAM</c:v>
                </c:pt>
                <c:pt idx="18">
                  <c:v>FFIV</c:v>
                </c:pt>
                <c:pt idx="19">
                  <c:v>FICO</c:v>
                </c:pt>
                <c:pt idx="20">
                  <c:v>FSLR</c:v>
                </c:pt>
                <c:pt idx="21">
                  <c:v>FTNT</c:v>
                </c:pt>
                <c:pt idx="22">
                  <c:v>GEN</c:v>
                </c:pt>
                <c:pt idx="23">
                  <c:v>GLW</c:v>
                </c:pt>
                <c:pt idx="24">
                  <c:v>HPE</c:v>
                </c:pt>
                <c:pt idx="25">
                  <c:v>HPQ</c:v>
                </c:pt>
                <c:pt idx="26">
                  <c:v>IBM</c:v>
                </c:pt>
                <c:pt idx="27">
                  <c:v>INTC</c:v>
                </c:pt>
                <c:pt idx="28">
                  <c:v>INTU</c:v>
                </c:pt>
                <c:pt idx="29">
                  <c:v>IT</c:v>
                </c:pt>
                <c:pt idx="30">
                  <c:v>JNPR</c:v>
                </c:pt>
                <c:pt idx="31">
                  <c:v>KEYS</c:v>
                </c:pt>
                <c:pt idx="32">
                  <c:v>KLAC</c:v>
                </c:pt>
                <c:pt idx="33">
                  <c:v>LRCX</c:v>
                </c:pt>
                <c:pt idx="34">
                  <c:v>MCHP</c:v>
                </c:pt>
                <c:pt idx="35">
                  <c:v>MPWR</c:v>
                </c:pt>
                <c:pt idx="36">
                  <c:v>MSFT</c:v>
                </c:pt>
                <c:pt idx="37">
                  <c:v>MSI</c:v>
                </c:pt>
                <c:pt idx="38">
                  <c:v>MU</c:v>
                </c:pt>
                <c:pt idx="39">
                  <c:v>NOW</c:v>
                </c:pt>
                <c:pt idx="40">
                  <c:v>NTAP</c:v>
                </c:pt>
                <c:pt idx="41">
                  <c:v>NVDA</c:v>
                </c:pt>
                <c:pt idx="42">
                  <c:v>NXPI</c:v>
                </c:pt>
                <c:pt idx="43">
                  <c:v>ON</c:v>
                </c:pt>
                <c:pt idx="44">
                  <c:v>ORCL</c:v>
                </c:pt>
                <c:pt idx="45">
                  <c:v>PTC</c:v>
                </c:pt>
                <c:pt idx="46">
                  <c:v>QCOM</c:v>
                </c:pt>
                <c:pt idx="47">
                  <c:v>QRVO</c:v>
                </c:pt>
                <c:pt idx="48">
                  <c:v>SEDG</c:v>
                </c:pt>
                <c:pt idx="49">
                  <c:v>SNPS</c:v>
                </c:pt>
                <c:pt idx="50">
                  <c:v>STX</c:v>
                </c:pt>
                <c:pt idx="51">
                  <c:v>SWKS</c:v>
                </c:pt>
                <c:pt idx="52">
                  <c:v>TDY</c:v>
                </c:pt>
                <c:pt idx="53">
                  <c:v>TEL</c:v>
                </c:pt>
                <c:pt idx="54">
                  <c:v>TER</c:v>
                </c:pt>
                <c:pt idx="55">
                  <c:v>TRMB</c:v>
                </c:pt>
                <c:pt idx="56">
                  <c:v>TXN</c:v>
                </c:pt>
                <c:pt idx="57">
                  <c:v>TYL</c:v>
                </c:pt>
                <c:pt idx="58">
                  <c:v>VRSN</c:v>
                </c:pt>
                <c:pt idx="59">
                  <c:v>WDC</c:v>
                </c:pt>
                <c:pt idx="60">
                  <c:v>ZBRA</c:v>
                </c:pt>
              </c:strCache>
            </c:strRef>
          </c:cat>
          <c:val>
            <c:numRef>
              <c:f>[merged.xlsx]Sheet1!$K$2:$K$63</c:f>
              <c:numCache>
                <c:formatCode>General</c:formatCode>
                <c:ptCount val="61"/>
                <c:pt idx="0">
                  <c:v>120.25543999999999</c:v>
                </c:pt>
                <c:pt idx="1">
                  <c:v>250.19800000000001</c:v>
                </c:pt>
                <c:pt idx="2">
                  <c:v>413.63156504065</c:v>
                </c:pt>
                <c:pt idx="3">
                  <c:v>135.89066326530599</c:v>
                </c:pt>
                <c:pt idx="4">
                  <c:v>216.89967213114801</c:v>
                </c:pt>
                <c:pt idx="5">
                  <c:v>96.363100000000003</c:v>
                </c:pt>
                <c:pt idx="6">
                  <c:v>99.243558139534898</c:v>
                </c:pt>
                <c:pt idx="7">
                  <c:v>76.154560000000004</c:v>
                </c:pt>
                <c:pt idx="8">
                  <c:v>114.082203947368</c:v>
                </c:pt>
                <c:pt idx="9">
                  <c:v>283.47803797468401</c:v>
                </c:pt>
                <c:pt idx="10">
                  <c:v>490.58168224298998</c:v>
                </c:pt>
                <c:pt idx="11">
                  <c:v>132.83921686746999</c:v>
                </c:pt>
                <c:pt idx="12">
                  <c:v>152.487148594378</c:v>
                </c:pt>
                <c:pt idx="13">
                  <c:v>193.612798165138</c:v>
                </c:pt>
                <c:pt idx="14">
                  <c:v>49.056270491803303</c:v>
                </c:pt>
                <c:pt idx="15">
                  <c:v>64.774602272727293</c:v>
                </c:pt>
                <c:pt idx="16">
                  <c:v>191.60824324324301</c:v>
                </c:pt>
                <c:pt idx="17">
                  <c:v>243.48051851851801</c:v>
                </c:pt>
                <c:pt idx="18">
                  <c:v>161.748915662651</c:v>
                </c:pt>
                <c:pt idx="19">
                  <c:v>447.70200873362398</c:v>
                </c:pt>
                <c:pt idx="20">
                  <c:v>97.219301801801805</c:v>
                </c:pt>
                <c:pt idx="21">
                  <c:v>44.472256880734001</c:v>
                </c:pt>
                <c:pt idx="22">
                  <c:v>22.998750000000001</c:v>
                </c:pt>
                <c:pt idx="23">
                  <c:v>33.484713656387598</c:v>
                </c:pt>
                <c:pt idx="24">
                  <c:v>14.1486425339366</c:v>
                </c:pt>
                <c:pt idx="25">
                  <c:v>26.928957055214699</c:v>
                </c:pt>
                <c:pt idx="26">
                  <c:v>128.51505766061899</c:v>
                </c:pt>
                <c:pt idx="27">
                  <c:v>52.076052631579003</c:v>
                </c:pt>
                <c:pt idx="28">
                  <c:v>371.24689119171001</c:v>
                </c:pt>
                <c:pt idx="29">
                  <c:v>209.97980952380999</c:v>
                </c:pt>
                <c:pt idx="30">
                  <c:v>26.980787037037</c:v>
                </c:pt>
                <c:pt idx="31">
                  <c:v>127.984772727273</c:v>
                </c:pt>
                <c:pt idx="32">
                  <c:v>275.42739583333298</c:v>
                </c:pt>
                <c:pt idx="33">
                  <c:v>433.08592741935502</c:v>
                </c:pt>
                <c:pt idx="34">
                  <c:v>71.399459459459493</c:v>
                </c:pt>
                <c:pt idx="35">
                  <c:v>334.729837398374</c:v>
                </c:pt>
                <c:pt idx="36">
                  <c:v>224.627606837607</c:v>
                </c:pt>
                <c:pt idx="37">
                  <c:v>199.00888297872299</c:v>
                </c:pt>
                <c:pt idx="38">
                  <c:v>56.442664974619298</c:v>
                </c:pt>
                <c:pt idx="39">
                  <c:v>429.08846560846598</c:v>
                </c:pt>
                <c:pt idx="40">
                  <c:v>65.440128755364796</c:v>
                </c:pt>
                <c:pt idx="41">
                  <c:v>165.60550411522601</c:v>
                </c:pt>
                <c:pt idx="42">
                  <c:v>154.61140756302501</c:v>
                </c:pt>
                <c:pt idx="43">
                  <c:v>51.238385416666702</c:v>
                </c:pt>
                <c:pt idx="44">
                  <c:v>69.500610328638501</c:v>
                </c:pt>
                <c:pt idx="45">
                  <c:v>107.453357142857</c:v>
                </c:pt>
                <c:pt idx="46">
                  <c:v>114.407725118483</c:v>
                </c:pt>
                <c:pt idx="47">
                  <c:v>100.36166666666701</c:v>
                </c:pt>
                <c:pt idx="48">
                  <c:v>265.698152173913</c:v>
                </c:pt>
                <c:pt idx="49">
                  <c:v>252.53784810126601</c:v>
                </c:pt>
                <c:pt idx="50">
                  <c:v>52.676949152542399</c:v>
                </c:pt>
                <c:pt idx="51">
                  <c:v>121.047638297872</c:v>
                </c:pt>
                <c:pt idx="52">
                  <c:v>356.847074468085</c:v>
                </c:pt>
                <c:pt idx="53">
                  <c:v>111.509556650246</c:v>
                </c:pt>
                <c:pt idx="54">
                  <c:v>91.810339366515905</c:v>
                </c:pt>
                <c:pt idx="55">
                  <c:v>67.301485507246397</c:v>
                </c:pt>
                <c:pt idx="56">
                  <c:v>171.85858974358999</c:v>
                </c:pt>
                <c:pt idx="57">
                  <c:v>431.00106382978697</c:v>
                </c:pt>
                <c:pt idx="58">
                  <c:v>201.940720720721</c:v>
                </c:pt>
                <c:pt idx="59">
                  <c:v>49.318591549295803</c:v>
                </c:pt>
                <c:pt idx="60">
                  <c:v>337.511308900524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F-4B8E-8E58-2432672DD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9173967"/>
        <c:axId val="1020688623"/>
      </c:barChart>
      <c:catAx>
        <c:axId val="9991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688623"/>
        <c:crosses val="autoZero"/>
        <c:auto val="1"/>
        <c:lblAlgn val="ctr"/>
        <c:lblOffset val="100"/>
        <c:noMultiLvlLbl val="0"/>
      </c:catAx>
      <c:valAx>
        <c:axId val="102068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173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[merged.xlsx]Sheet1!数据透视表2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 Market Capital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[merged.xlsx]Sheet1!$P$1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[merged.xlsx]Sheet1!$O$2:$O$63</c:f>
              <c:strCache>
                <c:ptCount val="61"/>
                <c:pt idx="0">
                  <c:v>AAPL</c:v>
                </c:pt>
                <c:pt idx="1">
                  <c:v>ACN</c:v>
                </c:pt>
                <c:pt idx="2">
                  <c:v>ADBE</c:v>
                </c:pt>
                <c:pt idx="3">
                  <c:v>ADI</c:v>
                </c:pt>
                <c:pt idx="4">
                  <c:v>ADSK</c:v>
                </c:pt>
                <c:pt idx="5">
                  <c:v>AKAM</c:v>
                </c:pt>
                <c:pt idx="6">
                  <c:v>AMAT</c:v>
                </c:pt>
                <c:pt idx="7">
                  <c:v>AMD</c:v>
                </c:pt>
                <c:pt idx="8">
                  <c:v>ANET</c:v>
                </c:pt>
                <c:pt idx="9">
                  <c:v>ANSS</c:v>
                </c:pt>
                <c:pt idx="10">
                  <c:v>AVGO</c:v>
                </c:pt>
                <c:pt idx="11">
                  <c:v>CDNS</c:v>
                </c:pt>
                <c:pt idx="12">
                  <c:v>CDW</c:v>
                </c:pt>
                <c:pt idx="13">
                  <c:v>CRM</c:v>
                </c:pt>
                <c:pt idx="14">
                  <c:v>CSCO</c:v>
                </c:pt>
                <c:pt idx="15">
                  <c:v>CTSH</c:v>
                </c:pt>
                <c:pt idx="16">
                  <c:v>ENPH</c:v>
                </c:pt>
                <c:pt idx="17">
                  <c:v>EPAM</c:v>
                </c:pt>
                <c:pt idx="18">
                  <c:v>FFIV</c:v>
                </c:pt>
                <c:pt idx="19">
                  <c:v>FICO</c:v>
                </c:pt>
                <c:pt idx="20">
                  <c:v>FSLR</c:v>
                </c:pt>
                <c:pt idx="21">
                  <c:v>FTNT</c:v>
                </c:pt>
                <c:pt idx="22">
                  <c:v>GEN</c:v>
                </c:pt>
                <c:pt idx="23">
                  <c:v>GLW</c:v>
                </c:pt>
                <c:pt idx="24">
                  <c:v>HPE</c:v>
                </c:pt>
                <c:pt idx="25">
                  <c:v>HPQ</c:v>
                </c:pt>
                <c:pt idx="26">
                  <c:v>IBM</c:v>
                </c:pt>
                <c:pt idx="27">
                  <c:v>INTC</c:v>
                </c:pt>
                <c:pt idx="28">
                  <c:v>INTU</c:v>
                </c:pt>
                <c:pt idx="29">
                  <c:v>IT</c:v>
                </c:pt>
                <c:pt idx="30">
                  <c:v>JNPR</c:v>
                </c:pt>
                <c:pt idx="31">
                  <c:v>KEYS</c:v>
                </c:pt>
                <c:pt idx="32">
                  <c:v>KLAC</c:v>
                </c:pt>
                <c:pt idx="33">
                  <c:v>LRCX</c:v>
                </c:pt>
                <c:pt idx="34">
                  <c:v>MCHP</c:v>
                </c:pt>
                <c:pt idx="35">
                  <c:v>MPWR</c:v>
                </c:pt>
                <c:pt idx="36">
                  <c:v>MSFT</c:v>
                </c:pt>
                <c:pt idx="37">
                  <c:v>MSI</c:v>
                </c:pt>
                <c:pt idx="38">
                  <c:v>MU</c:v>
                </c:pt>
                <c:pt idx="39">
                  <c:v>NOW</c:v>
                </c:pt>
                <c:pt idx="40">
                  <c:v>NTAP</c:v>
                </c:pt>
                <c:pt idx="41">
                  <c:v>NVDA</c:v>
                </c:pt>
                <c:pt idx="42">
                  <c:v>NXPI</c:v>
                </c:pt>
                <c:pt idx="43">
                  <c:v>ON</c:v>
                </c:pt>
                <c:pt idx="44">
                  <c:v>ORCL</c:v>
                </c:pt>
                <c:pt idx="45">
                  <c:v>PTC</c:v>
                </c:pt>
                <c:pt idx="46">
                  <c:v>QCOM</c:v>
                </c:pt>
                <c:pt idx="47">
                  <c:v>QRVO</c:v>
                </c:pt>
                <c:pt idx="48">
                  <c:v>SEDG</c:v>
                </c:pt>
                <c:pt idx="49">
                  <c:v>SNPS</c:v>
                </c:pt>
                <c:pt idx="50">
                  <c:v>STX</c:v>
                </c:pt>
                <c:pt idx="51">
                  <c:v>SWKS</c:v>
                </c:pt>
                <c:pt idx="52">
                  <c:v>TDY</c:v>
                </c:pt>
                <c:pt idx="53">
                  <c:v>TEL</c:v>
                </c:pt>
                <c:pt idx="54">
                  <c:v>TER</c:v>
                </c:pt>
                <c:pt idx="55">
                  <c:v>TRMB</c:v>
                </c:pt>
                <c:pt idx="56">
                  <c:v>TXN</c:v>
                </c:pt>
                <c:pt idx="57">
                  <c:v>TYL</c:v>
                </c:pt>
                <c:pt idx="58">
                  <c:v>VRSN</c:v>
                </c:pt>
                <c:pt idx="59">
                  <c:v>WDC</c:v>
                </c:pt>
                <c:pt idx="60">
                  <c:v>ZBRA</c:v>
                </c:pt>
              </c:strCache>
            </c:strRef>
          </c:cat>
          <c:val>
            <c:numRef>
              <c:f>[merged.xlsx]Sheet1!$P$2:$P$63</c:f>
              <c:numCache>
                <c:formatCode>General</c:formatCode>
                <c:ptCount val="61"/>
                <c:pt idx="0">
                  <c:v>1989656428566.52</c:v>
                </c:pt>
                <c:pt idx="1">
                  <c:v>158653770777.71899</c:v>
                </c:pt>
                <c:pt idx="2">
                  <c:v>196183776884.74701</c:v>
                </c:pt>
                <c:pt idx="3">
                  <c:v>57564393903.869202</c:v>
                </c:pt>
                <c:pt idx="4">
                  <c:v>47372896997.550797</c:v>
                </c:pt>
                <c:pt idx="5">
                  <c:v>15522907057.4946</c:v>
                </c:pt>
                <c:pt idx="6">
                  <c:v>87897047183.579193</c:v>
                </c:pt>
                <c:pt idx="7">
                  <c:v>103819387418.853</c:v>
                </c:pt>
                <c:pt idx="8">
                  <c:v>34977877521.283699</c:v>
                </c:pt>
                <c:pt idx="9">
                  <c:v>24463672401.202999</c:v>
                </c:pt>
                <c:pt idx="10">
                  <c:v>200448019651.91699</c:v>
                </c:pt>
                <c:pt idx="11">
                  <c:v>36715921153.403801</c:v>
                </c:pt>
                <c:pt idx="12">
                  <c:v>21186363764.882801</c:v>
                </c:pt>
                <c:pt idx="13">
                  <c:v>178651281069.112</c:v>
                </c:pt>
                <c:pt idx="14">
                  <c:v>206470026588.95099</c:v>
                </c:pt>
                <c:pt idx="15">
                  <c:v>34605725356.050797</c:v>
                </c:pt>
                <c:pt idx="16">
                  <c:v>25803883872.5476</c:v>
                </c:pt>
                <c:pt idx="17">
                  <c:v>13732997906.289801</c:v>
                </c:pt>
                <c:pt idx="18">
                  <c:v>9760636203.0918407</c:v>
                </c:pt>
                <c:pt idx="19">
                  <c:v>12293666524.483</c:v>
                </c:pt>
                <c:pt idx="20">
                  <c:v>10334533654.638</c:v>
                </c:pt>
                <c:pt idx="21">
                  <c:v>35776793289.240799</c:v>
                </c:pt>
                <c:pt idx="22">
                  <c:v>13837053258.483</c:v>
                </c:pt>
                <c:pt idx="23">
                  <c:v>27149047990.4305</c:v>
                </c:pt>
                <c:pt idx="24">
                  <c:v>18472796646.017101</c:v>
                </c:pt>
                <c:pt idx="25">
                  <c:v>32119571497.555698</c:v>
                </c:pt>
                <c:pt idx="26">
                  <c:v>118518258625.745</c:v>
                </c:pt>
                <c:pt idx="27">
                  <c:v>219690292826.33301</c:v>
                </c:pt>
                <c:pt idx="28">
                  <c:v>100565822278.40601</c:v>
                </c:pt>
                <c:pt idx="29">
                  <c:v>17736635939.960701</c:v>
                </c:pt>
                <c:pt idx="30">
                  <c:v>8917162924.8151398</c:v>
                </c:pt>
                <c:pt idx="31">
                  <c:v>23536731557.946098</c:v>
                </c:pt>
                <c:pt idx="32">
                  <c:v>40472455860.803001</c:v>
                </c:pt>
                <c:pt idx="33">
                  <c:v>60895447254.7994</c:v>
                </c:pt>
                <c:pt idx="34">
                  <c:v>39368705183.486198</c:v>
                </c:pt>
                <c:pt idx="35">
                  <c:v>15392679568.237801</c:v>
                </c:pt>
                <c:pt idx="36">
                  <c:v>1690306033241.6299</c:v>
                </c:pt>
                <c:pt idx="37">
                  <c:v>33455145950.661701</c:v>
                </c:pt>
                <c:pt idx="38">
                  <c:v>62457280572.224403</c:v>
                </c:pt>
                <c:pt idx="39">
                  <c:v>83794849269.889999</c:v>
                </c:pt>
                <c:pt idx="40">
                  <c:v>14720252298.5763</c:v>
                </c:pt>
                <c:pt idx="41">
                  <c:v>410423761125.26898</c:v>
                </c:pt>
                <c:pt idx="42">
                  <c:v>42151798665.8302</c:v>
                </c:pt>
                <c:pt idx="43">
                  <c:v>21947095684.587601</c:v>
                </c:pt>
                <c:pt idx="44">
                  <c:v>204027112394.009</c:v>
                </c:pt>
                <c:pt idx="45">
                  <c:v>12582299930.256399</c:v>
                </c:pt>
                <c:pt idx="46">
                  <c:v>130097784069.951</c:v>
                </c:pt>
                <c:pt idx="47">
                  <c:v>10248906569.7735</c:v>
                </c:pt>
                <c:pt idx="48">
                  <c:v>14577372913.0497</c:v>
                </c:pt>
                <c:pt idx="49">
                  <c:v>38412554449.348396</c:v>
                </c:pt>
                <c:pt idx="50">
                  <c:v>13263916525.7082</c:v>
                </c:pt>
                <c:pt idx="51">
                  <c:v>20032532808.785301</c:v>
                </c:pt>
                <c:pt idx="52">
                  <c:v>14567071003.845501</c:v>
                </c:pt>
                <c:pt idx="53">
                  <c:v>36674266124.267502</c:v>
                </c:pt>
                <c:pt idx="54">
                  <c:v>14986687855.329</c:v>
                </c:pt>
                <c:pt idx="55">
                  <c:v>16814336909.143101</c:v>
                </c:pt>
                <c:pt idx="56">
                  <c:v>157621427061.08401</c:v>
                </c:pt>
                <c:pt idx="57">
                  <c:v>17660346389.772301</c:v>
                </c:pt>
                <c:pt idx="58">
                  <c:v>23258589699.966702</c:v>
                </c:pt>
                <c:pt idx="59">
                  <c:v>15030585412.7973</c:v>
                </c:pt>
                <c:pt idx="60">
                  <c:v>18014559219.279598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C-45AE-8EA9-34CF3A4FF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000943"/>
        <c:axId val="1007488959"/>
      </c:barChart>
      <c:catAx>
        <c:axId val="69600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488959"/>
        <c:crosses val="autoZero"/>
        <c:auto val="1"/>
        <c:lblAlgn val="ctr"/>
        <c:lblOffset val="100"/>
        <c:noMultiLvlLbl val="0"/>
      </c:catAx>
      <c:valAx>
        <c:axId val="100748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00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亮亮图文旗舰店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https://liangliangtuwen.tmall.com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a25be706c4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2a25be706c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2612aa524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2a2612aa52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a2612aa524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2a2612aa52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a2612aa524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g2a2612aa5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a2612aa524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2a2612aa52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a25be706c4_0_3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g2a25be706c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a25be706c4_0_4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g2a25be706c4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a25be706c4_0_3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2a25be706c4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a25be706c4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g2a25be706c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a25be706c4_0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2a25be706c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a2612aa524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g2a2612aa52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7110158" y="1118058"/>
            <a:ext cx="4390181" cy="4454171"/>
            <a:chOff x="1295511" y="1384930"/>
            <a:chExt cx="4015043" cy="4073566"/>
          </a:xfrm>
        </p:grpSpPr>
        <p:sp>
          <p:nvSpPr>
            <p:cNvPr id="89" name="Google Shape;89;p1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244" name="Google Shape;244;p1"/>
            <p:cNvCxnSpPr>
              <a:stCxn id="157" idx="7"/>
              <a:endCxn id="199" idx="4"/>
            </p:cNvCxnSpPr>
            <p:nvPr/>
          </p:nvCxnSpPr>
          <p:spPr>
            <a:xfrm rot="10800000" flipH="1">
              <a:off x="4560081" y="4808216"/>
              <a:ext cx="162900" cy="2808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5" name="Google Shape;245;p1"/>
            <p:cNvCxnSpPr>
              <a:endCxn id="158" idx="1"/>
            </p:cNvCxnSpPr>
            <p:nvPr/>
          </p:nvCxnSpPr>
          <p:spPr>
            <a:xfrm>
              <a:off x="4248467" y="4407778"/>
              <a:ext cx="78000" cy="4068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1"/>
            <p:cNvCxnSpPr>
              <a:stCxn id="159" idx="5"/>
              <a:endCxn id="199" idx="1"/>
            </p:cNvCxnSpPr>
            <p:nvPr/>
          </p:nvCxnSpPr>
          <p:spPr>
            <a:xfrm>
              <a:off x="4263534" y="4401584"/>
              <a:ext cx="429000" cy="333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247;p1"/>
            <p:cNvCxnSpPr>
              <a:stCxn id="159" idx="7"/>
              <a:endCxn id="160" idx="2"/>
            </p:cNvCxnSpPr>
            <p:nvPr/>
          </p:nvCxnSpPr>
          <p:spPr>
            <a:xfrm rot="10800000" flipH="1">
              <a:off x="4263534" y="4172302"/>
              <a:ext cx="256500" cy="198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8" name="Google Shape;248;p1"/>
            <p:cNvCxnSpPr>
              <a:stCxn id="155" idx="6"/>
              <a:endCxn id="154" idx="6"/>
            </p:cNvCxnSpPr>
            <p:nvPr/>
          </p:nvCxnSpPr>
          <p:spPr>
            <a:xfrm rot="10800000" flipH="1">
              <a:off x="4701503" y="4386325"/>
              <a:ext cx="477000" cy="12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249;p1"/>
            <p:cNvCxnSpPr>
              <a:stCxn id="153" idx="4"/>
              <a:endCxn id="154" idx="7"/>
            </p:cNvCxnSpPr>
            <p:nvPr/>
          </p:nvCxnSpPr>
          <p:spPr>
            <a:xfrm flipH="1">
              <a:off x="5172199" y="4011287"/>
              <a:ext cx="49200" cy="360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1"/>
            <p:cNvCxnSpPr>
              <a:stCxn id="200" idx="4"/>
              <a:endCxn id="151" idx="0"/>
            </p:cNvCxnSpPr>
            <p:nvPr/>
          </p:nvCxnSpPr>
          <p:spPr>
            <a:xfrm flipH="1">
              <a:off x="4944060" y="3807179"/>
              <a:ext cx="18600" cy="378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" name="Google Shape;251;p1"/>
            <p:cNvCxnSpPr>
              <a:endCxn id="200" idx="2"/>
            </p:cNvCxnSpPr>
            <p:nvPr/>
          </p:nvCxnSpPr>
          <p:spPr>
            <a:xfrm>
              <a:off x="4519998" y="3593417"/>
              <a:ext cx="399600" cy="170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2" name="Google Shape;252;p1"/>
            <p:cNvCxnSpPr>
              <a:stCxn id="200" idx="6"/>
              <a:endCxn id="148" idx="2"/>
            </p:cNvCxnSpPr>
            <p:nvPr/>
          </p:nvCxnSpPr>
          <p:spPr>
            <a:xfrm rot="10800000" flipH="1">
              <a:off x="5005722" y="3681017"/>
              <a:ext cx="194100" cy="83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" name="Google Shape;253;p1"/>
            <p:cNvCxnSpPr>
              <a:stCxn id="200" idx="7"/>
              <a:endCxn id="147" idx="3"/>
            </p:cNvCxnSpPr>
            <p:nvPr/>
          </p:nvCxnSpPr>
          <p:spPr>
            <a:xfrm rot="10800000" flipH="1">
              <a:off x="4993109" y="3232968"/>
              <a:ext cx="280800" cy="500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1"/>
            <p:cNvCxnSpPr>
              <a:stCxn id="187" idx="4"/>
            </p:cNvCxnSpPr>
            <p:nvPr/>
          </p:nvCxnSpPr>
          <p:spPr>
            <a:xfrm>
              <a:off x="4722987" y="2944823"/>
              <a:ext cx="175200" cy="284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1"/>
            <p:cNvCxnSpPr>
              <a:stCxn id="187" idx="7"/>
              <a:endCxn id="205" idx="3"/>
            </p:cNvCxnSpPr>
            <p:nvPr/>
          </p:nvCxnSpPr>
          <p:spPr>
            <a:xfrm rot="10800000" flipH="1">
              <a:off x="4738178" y="2715249"/>
              <a:ext cx="399000" cy="192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6" name="Google Shape;256;p1"/>
            <p:cNvCxnSpPr>
              <a:stCxn id="206" idx="4"/>
            </p:cNvCxnSpPr>
            <p:nvPr/>
          </p:nvCxnSpPr>
          <p:spPr>
            <a:xfrm>
              <a:off x="4094759" y="1711076"/>
              <a:ext cx="175200" cy="992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7" name="Google Shape;257;p1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258" name="Google Shape;258;p1"/>
            <p:cNvCxnSpPr>
              <a:stCxn id="257" idx="7"/>
              <a:endCxn id="143" idx="3"/>
            </p:cNvCxnSpPr>
            <p:nvPr/>
          </p:nvCxnSpPr>
          <p:spPr>
            <a:xfrm rot="10800000" flipH="1">
              <a:off x="4292304" y="2522688"/>
              <a:ext cx="194100" cy="165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1"/>
            <p:cNvCxnSpPr>
              <a:stCxn id="206" idx="5"/>
              <a:endCxn id="141" idx="1"/>
            </p:cNvCxnSpPr>
            <p:nvPr/>
          </p:nvCxnSpPr>
          <p:spPr>
            <a:xfrm>
              <a:off x="4125208" y="1698463"/>
              <a:ext cx="493500" cy="387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1"/>
            <p:cNvCxnSpPr>
              <a:stCxn id="207" idx="4"/>
              <a:endCxn id="135" idx="7"/>
            </p:cNvCxnSpPr>
            <p:nvPr/>
          </p:nvCxnSpPr>
          <p:spPr>
            <a:xfrm flipH="1">
              <a:off x="3628887" y="1939233"/>
              <a:ext cx="179100" cy="963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1"/>
            <p:cNvCxnSpPr>
              <a:stCxn id="136" idx="5"/>
              <a:endCxn id="135" idx="2"/>
            </p:cNvCxnSpPr>
            <p:nvPr/>
          </p:nvCxnSpPr>
          <p:spPr>
            <a:xfrm>
              <a:off x="3401030" y="2743104"/>
              <a:ext cx="191400" cy="174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1"/>
            <p:cNvCxnSpPr>
              <a:stCxn id="129" idx="7"/>
            </p:cNvCxnSpPr>
            <p:nvPr/>
          </p:nvCxnSpPr>
          <p:spPr>
            <a:xfrm rot="10800000" flipH="1">
              <a:off x="3283586" y="1909828"/>
              <a:ext cx="498000" cy="404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1"/>
            <p:cNvCxnSpPr>
              <a:stCxn id="125" idx="6"/>
              <a:endCxn id="207" idx="1"/>
            </p:cNvCxnSpPr>
            <p:nvPr/>
          </p:nvCxnSpPr>
          <p:spPr>
            <a:xfrm rot="10800000" flipH="1">
              <a:off x="3433428" y="1865780"/>
              <a:ext cx="344100" cy="48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1"/>
            <p:cNvCxnSpPr>
              <a:stCxn id="127" idx="7"/>
              <a:endCxn id="209" idx="3"/>
            </p:cNvCxnSpPr>
            <p:nvPr/>
          </p:nvCxnSpPr>
          <p:spPr>
            <a:xfrm rot="10800000" flipH="1">
              <a:off x="3494721" y="1493154"/>
              <a:ext cx="117900" cy="2085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1"/>
            <p:cNvCxnSpPr>
              <a:stCxn id="126" idx="6"/>
              <a:endCxn id="209" idx="1"/>
            </p:cNvCxnSpPr>
            <p:nvPr/>
          </p:nvCxnSpPr>
          <p:spPr>
            <a:xfrm>
              <a:off x="3407323" y="1406413"/>
              <a:ext cx="205200" cy="26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1"/>
            <p:cNvCxnSpPr>
              <a:stCxn id="122" idx="3"/>
              <a:endCxn id="119" idx="7"/>
            </p:cNvCxnSpPr>
            <p:nvPr/>
          </p:nvCxnSpPr>
          <p:spPr>
            <a:xfrm flipH="1">
              <a:off x="2671984" y="1464570"/>
              <a:ext cx="125700" cy="267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1"/>
            <p:cNvCxnSpPr>
              <a:stCxn id="118" idx="5"/>
              <a:endCxn id="119" idx="1"/>
            </p:cNvCxnSpPr>
            <p:nvPr/>
          </p:nvCxnSpPr>
          <p:spPr>
            <a:xfrm>
              <a:off x="2471104" y="1618660"/>
              <a:ext cx="170700" cy="1128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1"/>
            <p:cNvCxnSpPr>
              <a:endCxn id="123" idx="3"/>
            </p:cNvCxnSpPr>
            <p:nvPr/>
          </p:nvCxnSpPr>
          <p:spPr>
            <a:xfrm rot="10800000" flipH="1">
              <a:off x="2678284" y="1689070"/>
              <a:ext cx="408600" cy="49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Google Shape;269;p1"/>
            <p:cNvCxnSpPr>
              <a:stCxn id="115" idx="6"/>
              <a:endCxn id="119" idx="2"/>
            </p:cNvCxnSpPr>
            <p:nvPr/>
          </p:nvCxnSpPr>
          <p:spPr>
            <a:xfrm rot="10800000" flipH="1">
              <a:off x="2008643" y="1746634"/>
              <a:ext cx="626700" cy="189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Google Shape;270;p1"/>
            <p:cNvCxnSpPr>
              <a:stCxn id="115" idx="7"/>
              <a:endCxn id="117" idx="2"/>
            </p:cNvCxnSpPr>
            <p:nvPr/>
          </p:nvCxnSpPr>
          <p:spPr>
            <a:xfrm rot="10800000" flipH="1">
              <a:off x="2002351" y="1695443"/>
              <a:ext cx="288900" cy="225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Google Shape;271;p1"/>
            <p:cNvCxnSpPr>
              <a:stCxn id="119" idx="4"/>
              <a:endCxn id="120" idx="7"/>
            </p:cNvCxnSpPr>
            <p:nvPr/>
          </p:nvCxnSpPr>
          <p:spPr>
            <a:xfrm flipH="1">
              <a:off x="2475743" y="1768175"/>
              <a:ext cx="181200" cy="196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Google Shape;272;p1"/>
            <p:cNvCxnSpPr>
              <a:endCxn id="121" idx="0"/>
            </p:cNvCxnSpPr>
            <p:nvPr/>
          </p:nvCxnSpPr>
          <p:spPr>
            <a:xfrm>
              <a:off x="2656943" y="1768279"/>
              <a:ext cx="0" cy="464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Google Shape;273;p1"/>
            <p:cNvCxnSpPr>
              <a:stCxn id="128" idx="4"/>
              <a:endCxn id="129" idx="0"/>
            </p:cNvCxnSpPr>
            <p:nvPr/>
          </p:nvCxnSpPr>
          <p:spPr>
            <a:xfrm>
              <a:off x="3255652" y="2058274"/>
              <a:ext cx="12600" cy="249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4" name="Google Shape;274;p1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275" name="Google Shape;275;p1"/>
            <p:cNvCxnSpPr>
              <a:stCxn id="274" idx="7"/>
              <a:endCxn id="121" idx="3"/>
            </p:cNvCxnSpPr>
            <p:nvPr/>
          </p:nvCxnSpPr>
          <p:spPr>
            <a:xfrm rot="10800000" flipH="1">
              <a:off x="2364705" y="2269321"/>
              <a:ext cx="276900" cy="174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1"/>
            <p:cNvCxnSpPr>
              <a:endCxn id="129" idx="2"/>
            </p:cNvCxnSpPr>
            <p:nvPr/>
          </p:nvCxnSpPr>
          <p:spPr>
            <a:xfrm>
              <a:off x="3013212" y="2286219"/>
              <a:ext cx="233700" cy="42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77;p1"/>
            <p:cNvCxnSpPr>
              <a:stCxn id="129" idx="4"/>
              <a:endCxn id="133" idx="0"/>
            </p:cNvCxnSpPr>
            <p:nvPr/>
          </p:nvCxnSpPr>
          <p:spPr>
            <a:xfrm flipH="1">
              <a:off x="3191295" y="2350602"/>
              <a:ext cx="77100" cy="777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78;p1"/>
            <p:cNvCxnSpPr>
              <a:stCxn id="131" idx="5"/>
              <a:endCxn id="133" idx="1"/>
            </p:cNvCxnSpPr>
            <p:nvPr/>
          </p:nvCxnSpPr>
          <p:spPr>
            <a:xfrm>
              <a:off x="2721672" y="2721621"/>
              <a:ext cx="454500" cy="412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1"/>
            <p:cNvCxnSpPr>
              <a:stCxn id="112" idx="4"/>
              <a:endCxn id="193" idx="0"/>
            </p:cNvCxnSpPr>
            <p:nvPr/>
          </p:nvCxnSpPr>
          <p:spPr>
            <a:xfrm flipH="1">
              <a:off x="1859490" y="2913462"/>
              <a:ext cx="3000" cy="194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1"/>
            <p:cNvCxnSpPr>
              <a:stCxn id="113" idx="5"/>
              <a:endCxn id="193" idx="1"/>
            </p:cNvCxnSpPr>
            <p:nvPr/>
          </p:nvCxnSpPr>
          <p:spPr>
            <a:xfrm>
              <a:off x="1477546" y="2705784"/>
              <a:ext cx="351300" cy="414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1"/>
            <p:cNvCxnSpPr>
              <a:stCxn id="109" idx="5"/>
              <a:endCxn id="108" idx="2"/>
            </p:cNvCxnSpPr>
            <p:nvPr/>
          </p:nvCxnSpPr>
          <p:spPr>
            <a:xfrm>
              <a:off x="1493131" y="3021941"/>
              <a:ext cx="153000" cy="231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1"/>
            <p:cNvCxnSpPr>
              <a:stCxn id="108" idx="6"/>
              <a:endCxn id="193" idx="2"/>
            </p:cNvCxnSpPr>
            <p:nvPr/>
          </p:nvCxnSpPr>
          <p:spPr>
            <a:xfrm rot="10800000" flipH="1">
              <a:off x="1689178" y="3150684"/>
              <a:ext cx="127200" cy="102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1"/>
            <p:cNvCxnSpPr>
              <a:stCxn id="105" idx="7"/>
              <a:endCxn id="193" idx="3"/>
            </p:cNvCxnSpPr>
            <p:nvPr/>
          </p:nvCxnSpPr>
          <p:spPr>
            <a:xfrm rot="10800000" flipH="1">
              <a:off x="1664721" y="3181221"/>
              <a:ext cx="164100" cy="326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1"/>
            <p:cNvCxnSpPr>
              <a:stCxn id="193" idx="4"/>
              <a:endCxn id="98" idx="0"/>
            </p:cNvCxnSpPr>
            <p:nvPr/>
          </p:nvCxnSpPr>
          <p:spPr>
            <a:xfrm>
              <a:off x="1859364" y="3193688"/>
              <a:ext cx="138600" cy="603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1"/>
            <p:cNvCxnSpPr>
              <a:endCxn id="111" idx="2"/>
            </p:cNvCxnSpPr>
            <p:nvPr/>
          </p:nvCxnSpPr>
          <p:spPr>
            <a:xfrm>
              <a:off x="1884071" y="2891943"/>
              <a:ext cx="423600" cy="12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6" name="Google Shape;286;p1"/>
            <p:cNvCxnSpPr>
              <a:stCxn id="114" idx="5"/>
              <a:endCxn id="111" idx="1"/>
            </p:cNvCxnSpPr>
            <p:nvPr/>
          </p:nvCxnSpPr>
          <p:spPr>
            <a:xfrm>
              <a:off x="1962796" y="2454948"/>
              <a:ext cx="351300" cy="434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1"/>
            <p:cNvCxnSpPr>
              <a:stCxn id="115" idx="4"/>
            </p:cNvCxnSpPr>
            <p:nvPr/>
          </p:nvCxnSpPr>
          <p:spPr>
            <a:xfrm flipH="1">
              <a:off x="1947560" y="1958017"/>
              <a:ext cx="39600" cy="4575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" name="Google Shape;288;p1"/>
            <p:cNvCxnSpPr>
              <a:stCxn id="115" idx="5"/>
              <a:endCxn id="116" idx="1"/>
            </p:cNvCxnSpPr>
            <p:nvPr/>
          </p:nvCxnSpPr>
          <p:spPr>
            <a:xfrm>
              <a:off x="2002351" y="1951725"/>
              <a:ext cx="151800" cy="134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1"/>
            <p:cNvCxnSpPr>
              <a:stCxn id="193" idx="5"/>
              <a:endCxn id="94" idx="2"/>
            </p:cNvCxnSpPr>
            <p:nvPr/>
          </p:nvCxnSpPr>
          <p:spPr>
            <a:xfrm>
              <a:off x="1889813" y="3181075"/>
              <a:ext cx="763200" cy="206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1"/>
            <p:cNvCxnSpPr>
              <a:stCxn id="193" idx="5"/>
              <a:endCxn id="101" idx="0"/>
            </p:cNvCxnSpPr>
            <p:nvPr/>
          </p:nvCxnSpPr>
          <p:spPr>
            <a:xfrm>
              <a:off x="1889813" y="3181075"/>
              <a:ext cx="175800" cy="255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1"/>
            <p:cNvCxnSpPr>
              <a:stCxn id="106" idx="4"/>
              <a:endCxn id="194" idx="1"/>
            </p:cNvCxnSpPr>
            <p:nvPr/>
          </p:nvCxnSpPr>
          <p:spPr>
            <a:xfrm>
              <a:off x="1321113" y="3340979"/>
              <a:ext cx="147900" cy="8085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1"/>
            <p:cNvCxnSpPr>
              <a:stCxn id="102" idx="4"/>
              <a:endCxn id="194" idx="0"/>
            </p:cNvCxnSpPr>
            <p:nvPr/>
          </p:nvCxnSpPr>
          <p:spPr>
            <a:xfrm>
              <a:off x="1499424" y="3701104"/>
              <a:ext cx="0" cy="435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1"/>
            <p:cNvCxnSpPr>
              <a:stCxn id="103" idx="3"/>
              <a:endCxn id="194" idx="7"/>
            </p:cNvCxnSpPr>
            <p:nvPr/>
          </p:nvCxnSpPr>
          <p:spPr>
            <a:xfrm flipH="1">
              <a:off x="1530022" y="3902945"/>
              <a:ext cx="140400" cy="246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1"/>
            <p:cNvCxnSpPr>
              <a:stCxn id="194" idx="6"/>
              <a:endCxn id="104" idx="3"/>
            </p:cNvCxnSpPr>
            <p:nvPr/>
          </p:nvCxnSpPr>
          <p:spPr>
            <a:xfrm rot="10800000" flipH="1">
              <a:off x="1542485" y="4064618"/>
              <a:ext cx="444600" cy="115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5" name="Google Shape;295;p1"/>
            <p:cNvCxnSpPr>
              <a:stCxn id="194" idx="5"/>
              <a:endCxn id="174" idx="2"/>
            </p:cNvCxnSpPr>
            <p:nvPr/>
          </p:nvCxnSpPr>
          <p:spPr>
            <a:xfrm>
              <a:off x="1529872" y="4210267"/>
              <a:ext cx="177300" cy="78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1"/>
            <p:cNvCxnSpPr>
              <a:stCxn id="175" idx="4"/>
              <a:endCxn id="198" idx="0"/>
            </p:cNvCxnSpPr>
            <p:nvPr/>
          </p:nvCxnSpPr>
          <p:spPr>
            <a:xfrm>
              <a:off x="2107842" y="4537597"/>
              <a:ext cx="130200" cy="496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1"/>
            <p:cNvCxnSpPr>
              <a:stCxn id="172" idx="5"/>
              <a:endCxn id="170" idx="0"/>
            </p:cNvCxnSpPr>
            <p:nvPr/>
          </p:nvCxnSpPr>
          <p:spPr>
            <a:xfrm>
              <a:off x="2306398" y="4509822"/>
              <a:ext cx="98700" cy="213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1"/>
            <p:cNvCxnSpPr>
              <a:stCxn id="170" idx="7"/>
              <a:endCxn id="173" idx="3"/>
            </p:cNvCxnSpPr>
            <p:nvPr/>
          </p:nvCxnSpPr>
          <p:spPr>
            <a:xfrm rot="10800000" flipH="1">
              <a:off x="2420277" y="4282053"/>
              <a:ext cx="260100" cy="447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1"/>
            <p:cNvCxnSpPr>
              <a:stCxn id="170" idx="6"/>
              <a:endCxn id="171" idx="2"/>
            </p:cNvCxnSpPr>
            <p:nvPr/>
          </p:nvCxnSpPr>
          <p:spPr>
            <a:xfrm>
              <a:off x="2426569" y="4745144"/>
              <a:ext cx="204600" cy="41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1"/>
            <p:cNvCxnSpPr>
              <a:endCxn id="168" idx="0"/>
            </p:cNvCxnSpPr>
            <p:nvPr/>
          </p:nvCxnSpPr>
          <p:spPr>
            <a:xfrm>
              <a:off x="2411270" y="4767619"/>
              <a:ext cx="15300" cy="446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1"/>
            <p:cNvCxnSpPr>
              <a:stCxn id="170" idx="5"/>
              <a:endCxn id="169" idx="1"/>
            </p:cNvCxnSpPr>
            <p:nvPr/>
          </p:nvCxnSpPr>
          <p:spPr>
            <a:xfrm>
              <a:off x="2420277" y="4760335"/>
              <a:ext cx="285300" cy="359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" name="Google Shape;302;p1"/>
            <p:cNvCxnSpPr>
              <a:stCxn id="168" idx="6"/>
              <a:endCxn id="167" idx="2"/>
            </p:cNvCxnSpPr>
            <p:nvPr/>
          </p:nvCxnSpPr>
          <p:spPr>
            <a:xfrm>
              <a:off x="2448053" y="5235802"/>
              <a:ext cx="495300" cy="201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3" name="Google Shape;303;p1"/>
            <p:cNvCxnSpPr>
              <a:stCxn id="177" idx="6"/>
              <a:endCxn id="178" idx="2"/>
            </p:cNvCxnSpPr>
            <p:nvPr/>
          </p:nvCxnSpPr>
          <p:spPr>
            <a:xfrm rot="10800000" flipH="1">
              <a:off x="2741728" y="4600854"/>
              <a:ext cx="426000" cy="15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4" name="Google Shape;304;p1"/>
            <p:cNvCxnSpPr>
              <a:stCxn id="165" idx="5"/>
              <a:endCxn id="164" idx="1"/>
            </p:cNvCxnSpPr>
            <p:nvPr/>
          </p:nvCxnSpPr>
          <p:spPr>
            <a:xfrm>
              <a:off x="3381976" y="4398685"/>
              <a:ext cx="246000" cy="201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1"/>
            <p:cNvCxnSpPr>
              <a:stCxn id="197" idx="7"/>
              <a:endCxn id="164" idx="3"/>
            </p:cNvCxnSpPr>
            <p:nvPr/>
          </p:nvCxnSpPr>
          <p:spPr>
            <a:xfrm rot="10800000" flipH="1">
              <a:off x="3200196" y="4630009"/>
              <a:ext cx="427800" cy="316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1"/>
            <p:cNvCxnSpPr>
              <a:stCxn id="164" idx="4"/>
              <a:endCxn id="166" idx="0"/>
            </p:cNvCxnSpPr>
            <p:nvPr/>
          </p:nvCxnSpPr>
          <p:spPr>
            <a:xfrm flipH="1">
              <a:off x="3547980" y="4636321"/>
              <a:ext cx="95100" cy="401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7" name="Google Shape;307;p1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308" name="Google Shape;308;p1"/>
            <p:cNvCxnSpPr>
              <a:stCxn id="180" idx="6"/>
              <a:endCxn id="307" idx="2"/>
            </p:cNvCxnSpPr>
            <p:nvPr/>
          </p:nvCxnSpPr>
          <p:spPr>
            <a:xfrm>
              <a:off x="2695470" y="3884954"/>
              <a:ext cx="188700" cy="93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9" name="Google Shape;309;p1"/>
            <p:cNvCxnSpPr>
              <a:stCxn id="307" idx="4"/>
              <a:endCxn id="179" idx="0"/>
            </p:cNvCxnSpPr>
            <p:nvPr/>
          </p:nvCxnSpPr>
          <p:spPr>
            <a:xfrm>
              <a:off x="2927251" y="4021420"/>
              <a:ext cx="17700" cy="359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1"/>
            <p:cNvCxnSpPr>
              <a:stCxn id="307" idx="6"/>
              <a:endCxn id="181" idx="2"/>
            </p:cNvCxnSpPr>
            <p:nvPr/>
          </p:nvCxnSpPr>
          <p:spPr>
            <a:xfrm rot="10800000" flipH="1">
              <a:off x="2970313" y="3816658"/>
              <a:ext cx="413700" cy="161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1" name="Google Shape;311;p1"/>
            <p:cNvCxnSpPr>
              <a:stCxn id="96" idx="5"/>
              <a:endCxn id="307" idx="1"/>
            </p:cNvCxnSpPr>
            <p:nvPr/>
          </p:nvCxnSpPr>
          <p:spPr>
            <a:xfrm>
              <a:off x="2504993" y="3516221"/>
              <a:ext cx="391800" cy="431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2" name="Google Shape;312;p1"/>
            <p:cNvCxnSpPr>
              <a:stCxn id="134" idx="6"/>
              <a:endCxn id="202" idx="2"/>
            </p:cNvCxnSpPr>
            <p:nvPr/>
          </p:nvCxnSpPr>
          <p:spPr>
            <a:xfrm rot="10800000" flipH="1">
              <a:off x="3414871" y="3301376"/>
              <a:ext cx="390300" cy="43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313;p1"/>
            <p:cNvCxnSpPr>
              <a:stCxn id="202" idx="4"/>
              <a:endCxn id="183" idx="7"/>
            </p:cNvCxnSpPr>
            <p:nvPr/>
          </p:nvCxnSpPr>
          <p:spPr>
            <a:xfrm flipH="1">
              <a:off x="3776764" y="3344575"/>
              <a:ext cx="71400" cy="384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" name="Google Shape;314;p1"/>
            <p:cNvCxnSpPr>
              <a:stCxn id="201" idx="4"/>
              <a:endCxn id="184" idx="0"/>
            </p:cNvCxnSpPr>
            <p:nvPr/>
          </p:nvCxnSpPr>
          <p:spPr>
            <a:xfrm>
              <a:off x="4051697" y="3134931"/>
              <a:ext cx="87000" cy="380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1"/>
            <p:cNvCxnSpPr>
              <a:stCxn id="201" idx="6"/>
              <a:endCxn id="185" idx="3"/>
            </p:cNvCxnSpPr>
            <p:nvPr/>
          </p:nvCxnSpPr>
          <p:spPr>
            <a:xfrm>
              <a:off x="4094759" y="3091869"/>
              <a:ext cx="394500" cy="525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6" name="Google Shape;316;p1"/>
            <p:cNvSpPr/>
            <p:nvPr/>
          </p:nvSpPr>
          <p:spPr>
            <a:xfrm>
              <a:off x="3867786" y="4631608"/>
              <a:ext cx="268544" cy="270037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2944495" y="3315893"/>
              <a:ext cx="270037" cy="237215"/>
            </a:xfrm>
            <a:custGeom>
              <a:avLst/>
              <a:gdLst/>
              <a:ahLst/>
              <a:cxnLst/>
              <a:rect l="l" t="t" r="r" b="b"/>
              <a:pathLst>
                <a:path w="200" h="176" extrusionOk="0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4265281" y="3733419"/>
              <a:ext cx="241690" cy="268544"/>
            </a:xfrm>
            <a:custGeom>
              <a:avLst/>
              <a:gdLst/>
              <a:ahLst/>
              <a:cxnLst/>
              <a:rect l="l" t="t" r="r" b="b"/>
              <a:pathLst>
                <a:path w="179" h="199" extrusionOk="0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1744999" y="4588078"/>
              <a:ext cx="268544" cy="241690"/>
            </a:xfrm>
            <a:custGeom>
              <a:avLst/>
              <a:gdLst/>
              <a:ahLst/>
              <a:cxnLst/>
              <a:rect l="l" t="t" r="r" b="b"/>
              <a:pathLst>
                <a:path w="198" h="179" extrusionOk="0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1527877" y="2325282"/>
              <a:ext cx="259593" cy="253625"/>
            </a:xfrm>
            <a:custGeom>
              <a:avLst/>
              <a:gdLst/>
              <a:ahLst/>
              <a:cxnLst/>
              <a:rect l="l" t="t" r="r" b="b"/>
              <a:pathLst>
                <a:path w="192" h="188" extrusionOk="0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4760280" y="2207983"/>
              <a:ext cx="258102" cy="256609"/>
            </a:xfrm>
            <a:custGeom>
              <a:avLst/>
              <a:gdLst/>
              <a:ahLst/>
              <a:cxnLst/>
              <a:rect l="l" t="t" r="r" b="b"/>
              <a:pathLst>
                <a:path w="191" h="190" extrusionOk="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2970637" y="1829144"/>
              <a:ext cx="162619" cy="270037"/>
            </a:xfrm>
            <a:custGeom>
              <a:avLst/>
              <a:gdLst/>
              <a:ahLst/>
              <a:cxnLst/>
              <a:rect l="l" t="t" r="r" b="b"/>
              <a:pathLst>
                <a:path w="109" h="181" extrusionOk="0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23" name="Google Shape;323;p1"/>
          <p:cNvSpPr txBox="1"/>
          <p:nvPr/>
        </p:nvSpPr>
        <p:spPr>
          <a:xfrm>
            <a:off x="443230" y="945515"/>
            <a:ext cx="658368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T1</a:t>
            </a:r>
            <a:endParaRPr sz="5400" b="1">
              <a:solidFill>
                <a:srgbClr val="005CA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The Relationship Between</a:t>
            </a:r>
            <a:endParaRPr sz="3600" b="1">
              <a:solidFill>
                <a:srgbClr val="005CA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Job Listings and Stock Price</a:t>
            </a:r>
            <a:endParaRPr lang="en-US" sz="5400" b="1">
              <a:solidFill>
                <a:srgbClr val="005CA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24" name="Google Shape;324;p1"/>
          <p:cNvGrpSpPr/>
          <p:nvPr/>
        </p:nvGrpSpPr>
        <p:grpSpPr>
          <a:xfrm>
            <a:off x="717550" y="1791970"/>
            <a:ext cx="6025515" cy="1199515"/>
            <a:chOff x="1172" y="5474"/>
            <a:chExt cx="9096" cy="1687"/>
          </a:xfrm>
        </p:grpSpPr>
        <p:grpSp>
          <p:nvGrpSpPr>
            <p:cNvPr id="325" name="Google Shape;325;p1"/>
            <p:cNvGrpSpPr/>
            <p:nvPr/>
          </p:nvGrpSpPr>
          <p:grpSpPr>
            <a:xfrm>
              <a:off x="1172" y="5474"/>
              <a:ext cx="9073" cy="0"/>
              <a:chOff x="743958" y="3475975"/>
              <a:chExt cx="5761439" cy="0"/>
            </a:xfrm>
          </p:grpSpPr>
          <p:cxnSp>
            <p:nvCxnSpPr>
              <p:cNvPr id="326" name="Google Shape;326;p1"/>
              <p:cNvCxnSpPr/>
              <p:nvPr/>
            </p:nvCxnSpPr>
            <p:spPr>
              <a:xfrm rot="10800000">
                <a:off x="1547400" y="3475975"/>
                <a:ext cx="495799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7" name="Google Shape;327;p1"/>
              <p:cNvCxnSpPr/>
              <p:nvPr/>
            </p:nvCxnSpPr>
            <p:spPr>
              <a:xfrm rot="10800000">
                <a:off x="951148" y="3475975"/>
                <a:ext cx="54622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dash"/>
                <a:miter lim="800000"/>
                <a:headEnd type="none" w="sm" len="sm"/>
                <a:tailEnd type="diamond" w="med" len="med"/>
              </a:ln>
            </p:spPr>
          </p:cxnSp>
          <p:cxnSp>
            <p:nvCxnSpPr>
              <p:cNvPr id="328" name="Google Shape;328;p1"/>
              <p:cNvCxnSpPr/>
              <p:nvPr/>
            </p:nvCxnSpPr>
            <p:spPr>
              <a:xfrm rot="10800000">
                <a:off x="743958" y="3475975"/>
                <a:ext cx="14126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9" name="Google Shape;329;p1"/>
            <p:cNvGrpSpPr/>
            <p:nvPr/>
          </p:nvGrpSpPr>
          <p:grpSpPr>
            <a:xfrm rot="10800000" flipH="1">
              <a:off x="1172" y="7161"/>
              <a:ext cx="9096" cy="0"/>
              <a:chOff x="1170147" y="2641879"/>
              <a:chExt cx="7973853" cy="0"/>
            </a:xfrm>
          </p:grpSpPr>
          <p:cxnSp>
            <p:nvCxnSpPr>
              <p:cNvPr id="330" name="Google Shape;330;p1"/>
              <p:cNvCxnSpPr/>
              <p:nvPr/>
            </p:nvCxnSpPr>
            <p:spPr>
              <a:xfrm>
                <a:off x="1170147" y="2641879"/>
                <a:ext cx="686471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1" name="Google Shape;331;p1"/>
              <p:cNvCxnSpPr/>
              <p:nvPr/>
            </p:nvCxnSpPr>
            <p:spPr>
              <a:xfrm>
                <a:off x="8103924" y="2641879"/>
                <a:ext cx="75405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dash"/>
                <a:miter lim="800000"/>
                <a:headEnd type="none" w="sm" len="sm"/>
                <a:tailEnd type="diamond" w="med" len="med"/>
              </a:ln>
            </p:spPr>
          </p:cxnSp>
          <p:cxnSp>
            <p:nvCxnSpPr>
              <p:cNvPr id="332" name="Google Shape;332;p1"/>
              <p:cNvCxnSpPr/>
              <p:nvPr/>
            </p:nvCxnSpPr>
            <p:spPr>
              <a:xfrm>
                <a:off x="8948986" y="2641879"/>
                <a:ext cx="195014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33" name="Google Shape;333;p1"/>
          <p:cNvSpPr txBox="1"/>
          <p:nvPr/>
        </p:nvSpPr>
        <p:spPr>
          <a:xfrm>
            <a:off x="633310" y="4100146"/>
            <a:ext cx="3822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Boyuan Xia</a:t>
            </a:r>
            <a:endParaRPr sz="2000">
              <a:solidFill>
                <a:srgbClr val="7F7F7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Nadley Aisuan</a:t>
            </a:r>
            <a:endParaRPr sz="2000">
              <a:solidFill>
                <a:srgbClr val="7F7F7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rPr>
              <a:t>Yuchen Zhou</a:t>
            </a:r>
            <a:endParaRPr sz="2000">
              <a:solidFill>
                <a:srgbClr val="7F7F7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34" name="Google Shape;334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899886" y="-41728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25be706c4_0_55"/>
          <p:cNvSpPr/>
          <p:nvPr/>
        </p:nvSpPr>
        <p:spPr>
          <a:xfrm>
            <a:off x="6296939" y="3290454"/>
            <a:ext cx="1367400" cy="3598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3" name="Google Shape;603;g2a25be706c4_0_55"/>
          <p:cNvSpPr/>
          <p:nvPr/>
        </p:nvSpPr>
        <p:spPr>
          <a:xfrm flipH="1">
            <a:off x="4353753" y="3290454"/>
            <a:ext cx="1367400" cy="3598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4" name="Google Shape;604;g2a25be706c4_0_55"/>
          <p:cNvSpPr/>
          <p:nvPr/>
        </p:nvSpPr>
        <p:spPr>
          <a:xfrm>
            <a:off x="6711918" y="4365318"/>
            <a:ext cx="1360500" cy="2523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5" name="Google Shape;605;g2a25be706c4_0_55"/>
          <p:cNvSpPr/>
          <p:nvPr/>
        </p:nvSpPr>
        <p:spPr>
          <a:xfrm flipH="1">
            <a:off x="3942273" y="4365318"/>
            <a:ext cx="1360500" cy="2523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005CA7"/>
          </a:solidFill>
          <a:ln w="2857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6" name="Google Shape;606;g2a25be706c4_0_55"/>
          <p:cNvSpPr/>
          <p:nvPr/>
        </p:nvSpPr>
        <p:spPr>
          <a:xfrm>
            <a:off x="5677875" y="2785286"/>
            <a:ext cx="693900" cy="410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5CA7"/>
          </a:solidFill>
          <a:ln w="2857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07" name="Google Shape;607;g2a25be706c4_0_55"/>
          <p:cNvGrpSpPr/>
          <p:nvPr/>
        </p:nvGrpSpPr>
        <p:grpSpPr>
          <a:xfrm>
            <a:off x="1532763" y="4284025"/>
            <a:ext cx="2127600" cy="1306500"/>
            <a:chOff x="2703626" y="1439401"/>
            <a:chExt cx="2127600" cy="1306500"/>
          </a:xfrm>
        </p:grpSpPr>
        <p:sp>
          <p:nvSpPr>
            <p:cNvPr id="608" name="Google Shape;608;g2a25be706c4_0_55"/>
            <p:cNvSpPr/>
            <p:nvPr/>
          </p:nvSpPr>
          <p:spPr>
            <a:xfrm>
              <a:off x="2703626" y="1778101"/>
              <a:ext cx="2127600" cy="9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Engineer	  Scientist</a:t>
              </a: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Developer	  Architect</a:t>
              </a: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Software	  Hardware</a:t>
              </a: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09" name="Google Shape;609;g2a25be706c4_0_55"/>
            <p:cNvSpPr txBox="1"/>
            <p:nvPr/>
          </p:nvSpPr>
          <p:spPr>
            <a:xfrm>
              <a:off x="2894062" y="1439401"/>
              <a:ext cx="168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262626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Engineering</a:t>
              </a:r>
              <a:endParaRPr sz="2000" b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cxnSp>
        <p:nvCxnSpPr>
          <p:cNvPr id="610" name="Google Shape;610;g2a25be706c4_0_55"/>
          <p:cNvCxnSpPr/>
          <p:nvPr/>
        </p:nvCxnSpPr>
        <p:spPr>
          <a:xfrm>
            <a:off x="3932475" y="571500"/>
            <a:ext cx="84753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1" name="Google Shape;611;g2a25be706c4_0_55"/>
          <p:cNvCxnSpPr/>
          <p:nvPr/>
        </p:nvCxnSpPr>
        <p:spPr>
          <a:xfrm>
            <a:off x="-193573" y="571500"/>
            <a:ext cx="10521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12" name="Google Shape;612;g2a25be706c4_0_55"/>
          <p:cNvGrpSpPr/>
          <p:nvPr/>
        </p:nvGrpSpPr>
        <p:grpSpPr>
          <a:xfrm>
            <a:off x="811962" y="300264"/>
            <a:ext cx="3112020" cy="523312"/>
            <a:chOff x="811962" y="300264"/>
            <a:chExt cx="3112020" cy="523312"/>
          </a:xfrm>
        </p:grpSpPr>
        <p:sp>
          <p:nvSpPr>
            <p:cNvPr id="613" name="Google Shape;613;g2a25be706c4_0_55"/>
            <p:cNvSpPr/>
            <p:nvPr/>
          </p:nvSpPr>
          <p:spPr>
            <a:xfrm>
              <a:off x="858582" y="325576"/>
              <a:ext cx="30654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4" name="Google Shape;614;g2a25be706c4_0_55"/>
            <p:cNvSpPr/>
            <p:nvPr/>
          </p:nvSpPr>
          <p:spPr>
            <a:xfrm>
              <a:off x="811962" y="300264"/>
              <a:ext cx="3092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Catrgories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615" name="Google Shape;615;g2a25be706c4_0_55"/>
          <p:cNvGrpSpPr/>
          <p:nvPr/>
        </p:nvGrpSpPr>
        <p:grpSpPr>
          <a:xfrm>
            <a:off x="1734325" y="2531425"/>
            <a:ext cx="2459400" cy="1306500"/>
            <a:chOff x="2371788" y="1439401"/>
            <a:chExt cx="2459400" cy="1306500"/>
          </a:xfrm>
        </p:grpSpPr>
        <p:sp>
          <p:nvSpPr>
            <p:cNvPr id="616" name="Google Shape;616;g2a25be706c4_0_55"/>
            <p:cNvSpPr/>
            <p:nvPr/>
          </p:nvSpPr>
          <p:spPr>
            <a:xfrm>
              <a:off x="2371788" y="1778101"/>
              <a:ext cx="2459400" cy="9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Consultant           Advisor</a:t>
              </a: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Analyst</a:t>
              </a: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17" name="Google Shape;617;g2a25be706c4_0_55"/>
            <p:cNvSpPr txBox="1"/>
            <p:nvPr/>
          </p:nvSpPr>
          <p:spPr>
            <a:xfrm>
              <a:off x="2894062" y="1439401"/>
              <a:ext cx="168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262626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Consulting</a:t>
              </a:r>
              <a:endParaRPr sz="20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18" name="Google Shape;618;g2a25be706c4_0_55"/>
          <p:cNvGrpSpPr/>
          <p:nvPr/>
        </p:nvGrpSpPr>
        <p:grpSpPr>
          <a:xfrm>
            <a:off x="4900085" y="1693225"/>
            <a:ext cx="2459400" cy="1306500"/>
            <a:chOff x="2489548" y="1439401"/>
            <a:chExt cx="2459400" cy="1306500"/>
          </a:xfrm>
        </p:grpSpPr>
        <p:sp>
          <p:nvSpPr>
            <p:cNvPr id="619" name="Google Shape;619;g2a25be706c4_0_55"/>
            <p:cNvSpPr/>
            <p:nvPr/>
          </p:nvSpPr>
          <p:spPr>
            <a:xfrm>
              <a:off x="2489548" y="1778101"/>
              <a:ext cx="2459400" cy="9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Manager	     Lead</a:t>
              </a: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Header	     Operation</a:t>
              </a: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20" name="Google Shape;620;g2a25be706c4_0_55"/>
            <p:cNvSpPr txBox="1"/>
            <p:nvPr/>
          </p:nvSpPr>
          <p:spPr>
            <a:xfrm>
              <a:off x="2741662" y="1439401"/>
              <a:ext cx="168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262626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Management</a:t>
              </a:r>
              <a:endParaRPr sz="20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21" name="Google Shape;621;g2a25be706c4_0_55"/>
          <p:cNvGrpSpPr/>
          <p:nvPr/>
        </p:nvGrpSpPr>
        <p:grpSpPr>
          <a:xfrm>
            <a:off x="8382750" y="2880975"/>
            <a:ext cx="2459400" cy="1368000"/>
            <a:chOff x="2834513" y="1439401"/>
            <a:chExt cx="2459400" cy="1368000"/>
          </a:xfrm>
        </p:grpSpPr>
        <p:sp>
          <p:nvSpPr>
            <p:cNvPr id="622" name="Google Shape;622;g2a25be706c4_0_55"/>
            <p:cNvSpPr/>
            <p:nvPr/>
          </p:nvSpPr>
          <p:spPr>
            <a:xfrm>
              <a:off x="2834513" y="1839601"/>
              <a:ext cx="2459400" cy="9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Scientist	Specialist</a:t>
              </a:r>
              <a:endParaRPr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23" name="Google Shape;623;g2a25be706c4_0_55"/>
            <p:cNvSpPr txBox="1"/>
            <p:nvPr/>
          </p:nvSpPr>
          <p:spPr>
            <a:xfrm>
              <a:off x="2894063" y="1439401"/>
              <a:ext cx="234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262626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Science/Research</a:t>
              </a:r>
              <a:endParaRPr sz="20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24" name="Google Shape;624;g2a25be706c4_0_55"/>
          <p:cNvGrpSpPr/>
          <p:nvPr/>
        </p:nvGrpSpPr>
        <p:grpSpPr>
          <a:xfrm>
            <a:off x="8535150" y="4328775"/>
            <a:ext cx="2459400" cy="1368000"/>
            <a:chOff x="2834513" y="1439401"/>
            <a:chExt cx="2459400" cy="1368000"/>
          </a:xfrm>
        </p:grpSpPr>
        <p:sp>
          <p:nvSpPr>
            <p:cNvPr id="625" name="Google Shape;625;g2a25be706c4_0_55"/>
            <p:cNvSpPr/>
            <p:nvPr/>
          </p:nvSpPr>
          <p:spPr>
            <a:xfrm>
              <a:off x="2834513" y="1839601"/>
              <a:ext cx="2459400" cy="9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Marketing	       Sale</a:t>
              </a:r>
              <a:endParaRPr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Customer         Product		</a:t>
              </a:r>
              <a:endParaRPr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26" name="Google Shape;626;g2a25be706c4_0_55"/>
            <p:cNvSpPr txBox="1"/>
            <p:nvPr/>
          </p:nvSpPr>
          <p:spPr>
            <a:xfrm>
              <a:off x="2894063" y="1439401"/>
              <a:ext cx="234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262626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Marketing</a:t>
              </a:r>
              <a:endParaRPr sz="2000" b="1" dirty="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1" name="Google Shape;631;p10"/>
          <p:cNvCxnSpPr>
            <a:stCxn id="632" idx="3"/>
          </p:cNvCxnSpPr>
          <p:nvPr/>
        </p:nvCxnSpPr>
        <p:spPr>
          <a:xfrm rot="10800000" flipH="1">
            <a:off x="6392882" y="571331"/>
            <a:ext cx="6015300" cy="33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3" name="Google Shape;633;p10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4" name="Google Shape;634;p10"/>
          <p:cNvGrpSpPr/>
          <p:nvPr/>
        </p:nvGrpSpPr>
        <p:grpSpPr>
          <a:xfrm>
            <a:off x="715010" y="300355"/>
            <a:ext cx="5802630" cy="523240"/>
            <a:chOff x="770959" y="300264"/>
            <a:chExt cx="3222289" cy="523220"/>
          </a:xfrm>
        </p:grpSpPr>
        <p:sp>
          <p:nvSpPr>
            <p:cNvPr id="632" name="Google Shape;632;p10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770959" y="300264"/>
              <a:ext cx="3222289" cy="521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Statistic Description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aphicFrame>
        <p:nvGraphicFramePr>
          <p:cNvPr id="636" name="Google Shape;636;p10"/>
          <p:cNvGraphicFramePr/>
          <p:nvPr/>
        </p:nvGraphicFramePr>
        <p:xfrm>
          <a:off x="3588380" y="2680955"/>
          <a:ext cx="5056525" cy="3474675"/>
        </p:xfrm>
        <a:graphic>
          <a:graphicData uri="http://schemas.openxmlformats.org/drawingml/2006/table">
            <a:tbl>
              <a:tblPr>
                <a:noFill/>
                <a:tableStyleId>{ECBDC0C5-B60A-432A-9203-3F747BF4DAC4}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 panose="020F0502020204030204"/>
                        <a:buNone/>
                      </a:pPr>
                      <a:endParaRPr sz="16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Stock Price</a:t>
                      </a:r>
                      <a:endParaRPr sz="16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Market cap</a:t>
                      </a:r>
                      <a:endParaRPr sz="16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Job Listing</a:t>
                      </a:r>
                      <a:endParaRPr sz="16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count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11961 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11961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11961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mean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172.84 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1.36018E+11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6763.36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std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143.20 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3.82541E+11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11066.19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min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8.63 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3552M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100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25%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65.52 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16093M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1283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50%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133.66 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29826M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2857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75%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230.33 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95492M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6771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max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899.79 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3.08015E+12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 panose="02020603050405020304"/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92379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700" marR="12700" marT="12700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37" name="Google Shape;637;p10"/>
          <p:cNvSpPr txBox="1"/>
          <p:nvPr/>
        </p:nvSpPr>
        <p:spPr>
          <a:xfrm>
            <a:off x="516890" y="1106805"/>
            <a:ext cx="1119949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Time Range: 2019-01-01 ~ 2023-10-15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Sample: 61 companies ( Information Technology Sector of S&amp;P 500 Index)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2" name="Google Shape;642;p11"/>
          <p:cNvCxnSpPr>
            <a:stCxn id="643" idx="3"/>
          </p:cNvCxnSpPr>
          <p:nvPr/>
        </p:nvCxnSpPr>
        <p:spPr>
          <a:xfrm rot="10800000" flipH="1">
            <a:off x="5523972" y="571356"/>
            <a:ext cx="6884100" cy="33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4" name="Google Shape;644;p11"/>
          <p:cNvCxnSpPr/>
          <p:nvPr/>
        </p:nvCxnSpPr>
        <p:spPr>
          <a:xfrm>
            <a:off x="-193573" y="571500"/>
            <a:ext cx="10521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45" name="Google Shape;645;p11"/>
          <p:cNvGrpSpPr/>
          <p:nvPr/>
        </p:nvGrpSpPr>
        <p:grpSpPr>
          <a:xfrm>
            <a:off x="473714" y="300344"/>
            <a:ext cx="5459260" cy="523312"/>
            <a:chOff x="600351" y="300264"/>
            <a:chExt cx="3592800" cy="523312"/>
          </a:xfrm>
        </p:grpSpPr>
        <p:sp>
          <p:nvSpPr>
            <p:cNvPr id="643" name="Google Shape;643;p11"/>
            <p:cNvSpPr/>
            <p:nvPr/>
          </p:nvSpPr>
          <p:spPr>
            <a:xfrm>
              <a:off x="858582" y="325576"/>
              <a:ext cx="30654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600351" y="300264"/>
              <a:ext cx="35928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Visualization: Stock Price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aphicFrame>
        <p:nvGraphicFramePr>
          <p:cNvPr id="647" name="Google Shape;647;p11"/>
          <p:cNvGraphicFramePr/>
          <p:nvPr/>
        </p:nvGraphicFramePr>
        <p:xfrm>
          <a:off x="473710" y="993140"/>
          <a:ext cx="11564700" cy="215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48" name="Google Shape;648;p1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69565" y="3249295"/>
            <a:ext cx="6275071" cy="320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12"/>
          <p:cNvCxnSpPr>
            <a:stCxn id="654" idx="3"/>
          </p:cNvCxnSpPr>
          <p:nvPr/>
        </p:nvCxnSpPr>
        <p:spPr>
          <a:xfrm rot="10800000" flipH="1">
            <a:off x="6392882" y="571331"/>
            <a:ext cx="6015300" cy="33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5" name="Google Shape;655;p12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56" name="Google Shape;656;p12"/>
          <p:cNvGrpSpPr/>
          <p:nvPr/>
        </p:nvGrpSpPr>
        <p:grpSpPr>
          <a:xfrm>
            <a:off x="715010" y="300355"/>
            <a:ext cx="5802630" cy="523240"/>
            <a:chOff x="770959" y="300264"/>
            <a:chExt cx="3222289" cy="523220"/>
          </a:xfrm>
        </p:grpSpPr>
        <p:sp>
          <p:nvSpPr>
            <p:cNvPr id="654" name="Google Shape;654;p1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70959" y="300264"/>
              <a:ext cx="3222289" cy="521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Visualization: Market Cap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58" name="Google Shape;658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18435" y="3230880"/>
            <a:ext cx="6562090" cy="3627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9" name="Google Shape;659;p12"/>
          <p:cNvGraphicFramePr/>
          <p:nvPr/>
        </p:nvGraphicFramePr>
        <p:xfrm>
          <a:off x="382270" y="822960"/>
          <a:ext cx="11335385" cy="250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4" name="Google Shape;664;g2a2612aa524_0_67"/>
          <p:cNvCxnSpPr>
            <a:stCxn id="665" idx="3"/>
          </p:cNvCxnSpPr>
          <p:nvPr/>
        </p:nvCxnSpPr>
        <p:spPr>
          <a:xfrm rot="10800000" flipH="1">
            <a:off x="6392990" y="571356"/>
            <a:ext cx="6015300" cy="33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6" name="Google Shape;666;g2a2612aa524_0_67"/>
          <p:cNvCxnSpPr/>
          <p:nvPr/>
        </p:nvCxnSpPr>
        <p:spPr>
          <a:xfrm>
            <a:off x="-193573" y="571500"/>
            <a:ext cx="10521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67" name="Google Shape;667;g2a2612aa524_0_67"/>
          <p:cNvGrpSpPr/>
          <p:nvPr/>
        </p:nvGrpSpPr>
        <p:grpSpPr>
          <a:xfrm>
            <a:off x="715026" y="300344"/>
            <a:ext cx="5802718" cy="523312"/>
            <a:chOff x="770959" y="300264"/>
            <a:chExt cx="3222300" cy="523312"/>
          </a:xfrm>
        </p:grpSpPr>
        <p:sp>
          <p:nvSpPr>
            <p:cNvPr id="665" name="Google Shape;665;g2a2612aa524_0_67"/>
            <p:cNvSpPr/>
            <p:nvPr/>
          </p:nvSpPr>
          <p:spPr>
            <a:xfrm>
              <a:off x="858582" y="325576"/>
              <a:ext cx="30654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8" name="Google Shape;668;g2a2612aa524_0_67"/>
            <p:cNvSpPr/>
            <p:nvPr/>
          </p:nvSpPr>
          <p:spPr>
            <a:xfrm>
              <a:off x="770959" y="300264"/>
              <a:ext cx="32223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Job Categories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69" name="Google Shape;669;g2a2612aa524_0_67"/>
          <p:cNvSpPr txBox="1"/>
          <p:nvPr/>
        </p:nvSpPr>
        <p:spPr>
          <a:xfrm>
            <a:off x="516890" y="1106805"/>
            <a:ext cx="11199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</a:pPr>
            <a:r>
              <a:rPr lang="en-US" sz="27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top 10 occupational categories with the highest average recruitment numbers in the sector</a:t>
            </a:r>
            <a:endParaRPr sz="27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70" name="Google Shape;670;g2a2612aa524_0_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33913" y="2089030"/>
            <a:ext cx="5225771" cy="452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5" name="Google Shape;675;g2a2612aa524_0_28"/>
          <p:cNvCxnSpPr/>
          <p:nvPr/>
        </p:nvCxnSpPr>
        <p:spPr>
          <a:xfrm rot="10800000" flipH="1">
            <a:off x="8291315" y="560368"/>
            <a:ext cx="6015300" cy="33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6" name="Google Shape;676;g2a2612aa524_0_28"/>
          <p:cNvCxnSpPr/>
          <p:nvPr/>
        </p:nvCxnSpPr>
        <p:spPr>
          <a:xfrm rot="10800000" flipH="1">
            <a:off x="-106950" y="557213"/>
            <a:ext cx="1014600" cy="96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77" name="Google Shape;677;g2a2612aa524_0_28"/>
          <p:cNvGrpSpPr/>
          <p:nvPr/>
        </p:nvGrpSpPr>
        <p:grpSpPr>
          <a:xfrm>
            <a:off x="821000" y="301013"/>
            <a:ext cx="7576089" cy="522000"/>
            <a:chOff x="821174" y="507745"/>
            <a:chExt cx="3596700" cy="522000"/>
          </a:xfrm>
        </p:grpSpPr>
        <p:sp>
          <p:nvSpPr>
            <p:cNvPr id="678" name="Google Shape;678;g2a2612aa524_0_28"/>
            <p:cNvSpPr/>
            <p:nvPr/>
          </p:nvSpPr>
          <p:spPr>
            <a:xfrm>
              <a:off x="871272" y="519757"/>
              <a:ext cx="34965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9" name="Google Shape;679;g2a2612aa524_0_28"/>
            <p:cNvSpPr/>
            <p:nvPr/>
          </p:nvSpPr>
          <p:spPr>
            <a:xfrm>
              <a:off x="821174" y="507745"/>
              <a:ext cx="35967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Visualization: Stock Price and Market Capital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80" name="Google Shape;680;g2a2612aa524_0_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46800" y="1271593"/>
            <a:ext cx="55530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g2a2612aa524_0_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0100" y="1368431"/>
            <a:ext cx="55911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6" name="Google Shape;686;g2a2612aa524_0_46"/>
          <p:cNvCxnSpPr>
            <a:stCxn id="687" idx="3"/>
          </p:cNvCxnSpPr>
          <p:nvPr/>
        </p:nvCxnSpPr>
        <p:spPr>
          <a:xfrm rot="10800000" flipH="1">
            <a:off x="5652549" y="547925"/>
            <a:ext cx="6606300" cy="141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8" name="Google Shape;688;g2a2612aa524_0_46"/>
          <p:cNvCxnSpPr>
            <a:endCxn id="689" idx="1"/>
          </p:cNvCxnSpPr>
          <p:nvPr/>
        </p:nvCxnSpPr>
        <p:spPr>
          <a:xfrm rot="10800000" flipH="1">
            <a:off x="-93603" y="562050"/>
            <a:ext cx="720300" cy="48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90" name="Google Shape;690;g2a2612aa524_0_46"/>
          <p:cNvGrpSpPr/>
          <p:nvPr/>
        </p:nvGrpSpPr>
        <p:grpSpPr>
          <a:xfrm>
            <a:off x="626697" y="301025"/>
            <a:ext cx="5054890" cy="522000"/>
            <a:chOff x="891371" y="507732"/>
            <a:chExt cx="3496500" cy="522000"/>
          </a:xfrm>
        </p:grpSpPr>
        <p:sp>
          <p:nvSpPr>
            <p:cNvPr id="689" name="Google Shape;689;g2a2612aa524_0_46"/>
            <p:cNvSpPr/>
            <p:nvPr/>
          </p:nvSpPr>
          <p:spPr>
            <a:xfrm>
              <a:off x="891371" y="519757"/>
              <a:ext cx="34965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7" name="Google Shape;687;g2a2612aa524_0_46"/>
            <p:cNvSpPr/>
            <p:nvPr/>
          </p:nvSpPr>
          <p:spPr>
            <a:xfrm>
              <a:off x="1061785" y="507732"/>
              <a:ext cx="3306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Visualization: Job Listing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91" name="Google Shape;691;g2a2612aa524_0_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56300" y="1275724"/>
            <a:ext cx="6879401" cy="515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8330" y="1477010"/>
            <a:ext cx="5621020" cy="42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1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26200" y="1476375"/>
            <a:ext cx="5622290" cy="42170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15"/>
          <p:cNvGrpSpPr/>
          <p:nvPr/>
        </p:nvGrpSpPr>
        <p:grpSpPr>
          <a:xfrm>
            <a:off x="467901" y="134456"/>
            <a:ext cx="10748334" cy="988459"/>
            <a:chOff x="613685" y="313570"/>
            <a:chExt cx="6474900" cy="522000"/>
          </a:xfrm>
        </p:grpSpPr>
        <p:sp>
          <p:nvSpPr>
            <p:cNvPr id="699" name="Google Shape;699;p15"/>
            <p:cNvSpPr/>
            <p:nvPr/>
          </p:nvSpPr>
          <p:spPr>
            <a:xfrm>
              <a:off x="613685" y="325570"/>
              <a:ext cx="64749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766667" y="313570"/>
              <a:ext cx="62556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Visualization: Relation Between SP/MC and Number of Job Listing 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5" name="Google Shape;705;g2a2612aa524_0_57"/>
          <p:cNvCxnSpPr>
            <a:stCxn id="706" idx="3"/>
          </p:cNvCxnSpPr>
          <p:nvPr/>
        </p:nvCxnSpPr>
        <p:spPr>
          <a:xfrm rot="10800000" flipH="1">
            <a:off x="6392990" y="571356"/>
            <a:ext cx="6015300" cy="33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7" name="Google Shape;707;g2a2612aa524_0_57"/>
          <p:cNvCxnSpPr/>
          <p:nvPr/>
        </p:nvCxnSpPr>
        <p:spPr>
          <a:xfrm>
            <a:off x="-193573" y="571500"/>
            <a:ext cx="10521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08" name="Google Shape;708;g2a2612aa524_0_57"/>
          <p:cNvGrpSpPr/>
          <p:nvPr/>
        </p:nvGrpSpPr>
        <p:grpSpPr>
          <a:xfrm>
            <a:off x="715026" y="300344"/>
            <a:ext cx="5802718" cy="523312"/>
            <a:chOff x="770959" y="300264"/>
            <a:chExt cx="3222300" cy="523312"/>
          </a:xfrm>
        </p:grpSpPr>
        <p:sp>
          <p:nvSpPr>
            <p:cNvPr id="706" name="Google Shape;706;g2a2612aa524_0_57"/>
            <p:cNvSpPr/>
            <p:nvPr/>
          </p:nvSpPr>
          <p:spPr>
            <a:xfrm>
              <a:off x="858582" y="325576"/>
              <a:ext cx="30654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9" name="Google Shape;709;g2a2612aa524_0_57"/>
            <p:cNvSpPr/>
            <p:nvPr/>
          </p:nvSpPr>
          <p:spPr>
            <a:xfrm>
              <a:off x="770959" y="300264"/>
              <a:ext cx="32223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Correlation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710" name="Google Shape;710;g2a2612aa524_0_57"/>
          <p:cNvSpPr txBox="1"/>
          <p:nvPr/>
        </p:nvSpPr>
        <p:spPr>
          <a:xfrm>
            <a:off x="516890" y="1106805"/>
            <a:ext cx="1119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711" name="Google Shape;711;g2a2612aa524_0_57"/>
          <p:cNvGraphicFramePr/>
          <p:nvPr/>
        </p:nvGraphicFramePr>
        <p:xfrm>
          <a:off x="298088" y="1343350"/>
          <a:ext cx="11637225" cy="3832510"/>
        </p:xfrm>
        <a:graphic>
          <a:graphicData uri="http://schemas.openxmlformats.org/drawingml/2006/table">
            <a:tbl>
              <a:tblPr>
                <a:noFill/>
                <a:tableStyleId>{24FE7579-E421-40A1-A5DD-C2AB912B0DC9}</a:tableStyleId>
              </a:tblPr>
              <a:tblGrid>
                <a:gridCol w="8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7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3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54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45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525" marR="9525" marT="9525" marB="91425" anchor="ctr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Job Count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Engineer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Manager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Software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Developer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Analyst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Technical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Lead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Product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Consultant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Customer</a:t>
                      </a:r>
                      <a:endParaRPr sz="1500" b="1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price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-0.1026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-0.0811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-0.0409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-0.0245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-0.073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-0.1137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-0.0787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-0.0654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-0.028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-0.0299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-0.0209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sp_1q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-0.0943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-0.0761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-0.0333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-0.0197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-0.0666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-0.1083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-0.0751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-0.0608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-0.0252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-0.0292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-0.0163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sp_2q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-0.0781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-0.0637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-0.0189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-0.0062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-0.0556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-0.0974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-0.0629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-0.0507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-0.0092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-0.0238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-0.0049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sp_3q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-0.0631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-0.0482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-0.0066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0.0064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-0.0436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-0.0871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-0.0502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-0.038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0.0072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-0.0201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0.0084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sp_4q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-0.0491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-0.0374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0.0083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0.0195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-0.0328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-0.0803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-0.0361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-0.0277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0.0186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-0.017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0.0216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mrk_cap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0.4741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0.7168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0.6568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0.6592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0.1276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0.1425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0.2718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0.4392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0.5677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0.0363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0.2327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mc_1q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0.4692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0.7017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0.6591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0.655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0.1258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0.1418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0.2677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0.442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0.5551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0.0372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0.2347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mc_2q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0.4738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0.6959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0.6711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0.6615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0.1289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0.1457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0.2757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0.4509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0.556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0.0416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0.241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mc_3q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0.4828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0.6986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0.6888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0.6719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0.1347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0.1517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0.2904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0.4626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0.5666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0.0462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0.2513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mc_4q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ctr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0.4863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0.6953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0.7003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0.6819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0.1369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0.1515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0.3048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0.4726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0.5609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0.0493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0.2617</a:t>
                      </a:r>
                      <a:endParaRPr sz="15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9525" marR="9525" marT="9525" marB="91425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/>
          <p:nvPr/>
        </p:nvSpPr>
        <p:spPr>
          <a:xfrm>
            <a:off x="2576196" y="3161473"/>
            <a:ext cx="7348220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005CA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Models and Results</a:t>
            </a:r>
            <a:endParaRPr sz="6000" b="1">
              <a:solidFill>
                <a:srgbClr val="005CA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17" name="Google Shape;717;p16"/>
          <p:cNvGrpSpPr/>
          <p:nvPr/>
        </p:nvGrpSpPr>
        <p:grpSpPr>
          <a:xfrm>
            <a:off x="5399882" y="1613350"/>
            <a:ext cx="1428749" cy="1428750"/>
            <a:chOff x="3585" y="941"/>
            <a:chExt cx="900" cy="900"/>
          </a:xfrm>
        </p:grpSpPr>
        <p:sp>
          <p:nvSpPr>
            <p:cNvPr id="718" name="Google Shape;718;p16"/>
            <p:cNvSpPr/>
            <p:nvPr/>
          </p:nvSpPr>
          <p:spPr>
            <a:xfrm>
              <a:off x="3585" y="941"/>
              <a:ext cx="9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585" y="941"/>
              <a:ext cx="884" cy="834"/>
            </a:xfrm>
            <a:custGeom>
              <a:avLst/>
              <a:gdLst/>
              <a:ahLst/>
              <a:cxnLst/>
              <a:rect l="l" t="t" r="r" b="b"/>
              <a:pathLst>
                <a:path w="121" h="114" extrusionOk="0">
                  <a:moveTo>
                    <a:pt x="92" y="33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97" y="43"/>
                    <a:pt x="97" y="43"/>
                    <a:pt x="97" y="43"/>
                  </a:cubicBezTo>
                  <a:lnTo>
                    <a:pt x="92" y="33"/>
                  </a:lnTo>
                  <a:close/>
                  <a:moveTo>
                    <a:pt x="61" y="83"/>
                  </a:moveTo>
                  <a:cubicBezTo>
                    <a:pt x="46" y="83"/>
                    <a:pt x="34" y="71"/>
                    <a:pt x="34" y="57"/>
                  </a:cubicBezTo>
                  <a:cubicBezTo>
                    <a:pt x="34" y="42"/>
                    <a:pt x="46" y="30"/>
                    <a:pt x="61" y="30"/>
                  </a:cubicBezTo>
                  <a:cubicBezTo>
                    <a:pt x="75" y="30"/>
                    <a:pt x="87" y="42"/>
                    <a:pt x="87" y="57"/>
                  </a:cubicBezTo>
                  <a:cubicBezTo>
                    <a:pt x="87" y="71"/>
                    <a:pt x="75" y="83"/>
                    <a:pt x="61" y="83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884" y="1219"/>
              <a:ext cx="300" cy="3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"/>
          <p:cNvGrpSpPr/>
          <p:nvPr/>
        </p:nvGrpSpPr>
        <p:grpSpPr>
          <a:xfrm rot="10800000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340" name="Google Shape;340;p2"/>
            <p:cNvCxnSpPr/>
            <p:nvPr/>
          </p:nvCxnSpPr>
          <p:spPr>
            <a:xfrm>
              <a:off x="7568477" y="2641879"/>
              <a:ext cx="466385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1" name="Google Shape;341;p2"/>
            <p:cNvCxnSpPr/>
            <p:nvPr/>
          </p:nvCxnSpPr>
          <p:spPr>
            <a:xfrm>
              <a:off x="8103924" y="2641879"/>
              <a:ext cx="754055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diamond" w="med" len="med"/>
            </a:ln>
          </p:spPr>
        </p:cxnSp>
        <p:cxnSp>
          <p:nvCxnSpPr>
            <p:cNvPr id="342" name="Google Shape;342;p2"/>
            <p:cNvCxnSpPr/>
            <p:nvPr/>
          </p:nvCxnSpPr>
          <p:spPr>
            <a:xfrm>
              <a:off x="8948986" y="2641879"/>
              <a:ext cx="195014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3" name="Google Shape;343;p2"/>
          <p:cNvSpPr txBox="1"/>
          <p:nvPr/>
        </p:nvSpPr>
        <p:spPr>
          <a:xfrm>
            <a:off x="739140" y="1098550"/>
            <a:ext cx="3272155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CONTENT</a:t>
            </a:r>
            <a:endParaRPr sz="4000" b="1">
              <a:solidFill>
                <a:srgbClr val="005CA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44" name="Google Shape;344;p2"/>
          <p:cNvGrpSpPr/>
          <p:nvPr/>
        </p:nvGrpSpPr>
        <p:grpSpPr>
          <a:xfrm rot="10800000" flipH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345" name="Google Shape;345;p2"/>
            <p:cNvCxnSpPr/>
            <p:nvPr/>
          </p:nvCxnSpPr>
          <p:spPr>
            <a:xfrm>
              <a:off x="7568477" y="2641879"/>
              <a:ext cx="466385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6" name="Google Shape;346;p2"/>
            <p:cNvCxnSpPr/>
            <p:nvPr/>
          </p:nvCxnSpPr>
          <p:spPr>
            <a:xfrm>
              <a:off x="8103924" y="2641879"/>
              <a:ext cx="754055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diamond" w="med" len="med"/>
            </a:ln>
          </p:spPr>
        </p:cxnSp>
        <p:cxnSp>
          <p:nvCxnSpPr>
            <p:cNvPr id="347" name="Google Shape;347;p2"/>
            <p:cNvCxnSpPr/>
            <p:nvPr/>
          </p:nvCxnSpPr>
          <p:spPr>
            <a:xfrm>
              <a:off x="8948986" y="2641879"/>
              <a:ext cx="195014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48" name="Google Shape;348;p2"/>
          <p:cNvGrpSpPr/>
          <p:nvPr/>
        </p:nvGrpSpPr>
        <p:grpSpPr>
          <a:xfrm>
            <a:off x="4472000" y="1196975"/>
            <a:ext cx="2975921" cy="571500"/>
            <a:chOff x="7045" y="3794"/>
            <a:chExt cx="4686" cy="900"/>
          </a:xfrm>
        </p:grpSpPr>
        <p:sp>
          <p:nvSpPr>
            <p:cNvPr id="349" name="Google Shape;349;p2"/>
            <p:cNvSpPr txBox="1"/>
            <p:nvPr/>
          </p:nvSpPr>
          <p:spPr>
            <a:xfrm>
              <a:off x="8131" y="3794"/>
              <a:ext cx="36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Background</a:t>
              </a:r>
              <a:endParaRPr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350" name="Google Shape;350;p2"/>
            <p:cNvGrpSpPr/>
            <p:nvPr/>
          </p:nvGrpSpPr>
          <p:grpSpPr>
            <a:xfrm>
              <a:off x="7045" y="3887"/>
              <a:ext cx="720" cy="720"/>
              <a:chOff x="4473270" y="2468419"/>
              <a:chExt cx="457200" cy="457200"/>
            </a:xfrm>
          </p:grpSpPr>
          <p:sp>
            <p:nvSpPr>
              <p:cNvPr id="351" name="Google Shape;351;p2"/>
              <p:cNvSpPr/>
              <p:nvPr/>
            </p:nvSpPr>
            <p:spPr>
              <a:xfrm>
                <a:off x="4473270" y="2468419"/>
                <a:ext cx="457200" cy="457200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4490843" y="2512554"/>
                <a:ext cx="389097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1</a:t>
                </a:r>
                <a:endParaRPr sz="1800" b="1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353" name="Google Shape;353;p2"/>
          <p:cNvGrpSpPr/>
          <p:nvPr/>
        </p:nvGrpSpPr>
        <p:grpSpPr>
          <a:xfrm>
            <a:off x="-330235" y="2737104"/>
            <a:ext cx="3830804" cy="3833974"/>
            <a:chOff x="-482812" y="3480966"/>
            <a:chExt cx="4787361" cy="4791324"/>
          </a:xfrm>
        </p:grpSpPr>
        <p:sp>
          <p:nvSpPr>
            <p:cNvPr id="354" name="Google Shape;354;p2"/>
            <p:cNvSpPr/>
            <p:nvPr/>
          </p:nvSpPr>
          <p:spPr>
            <a:xfrm rot="363427">
              <a:off x="-265115" y="3698415"/>
              <a:ext cx="4351968" cy="4356426"/>
            </a:xfrm>
            <a:custGeom>
              <a:avLst/>
              <a:gdLst/>
              <a:ahLst/>
              <a:cxnLst/>
              <a:rect l="l" t="t" r="r" b="b"/>
              <a:pathLst>
                <a:path w="4280" h="4280" extrusionOk="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1701375" y="4457942"/>
              <a:ext cx="1632150" cy="1515569"/>
            </a:xfrm>
            <a:custGeom>
              <a:avLst/>
              <a:gdLst/>
              <a:ahLst/>
              <a:cxnLst/>
              <a:rect l="l" t="t" r="r" b="b"/>
              <a:pathLst>
                <a:path w="678" h="630" extrusionOk="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56" name="Google Shape;356;p2"/>
          <p:cNvGrpSpPr/>
          <p:nvPr/>
        </p:nvGrpSpPr>
        <p:grpSpPr>
          <a:xfrm>
            <a:off x="4491355" y="2202180"/>
            <a:ext cx="3928110" cy="571500"/>
            <a:chOff x="7045" y="3794"/>
            <a:chExt cx="6186" cy="900"/>
          </a:xfrm>
        </p:grpSpPr>
        <p:sp>
          <p:nvSpPr>
            <p:cNvPr id="357" name="Google Shape;357;p2"/>
            <p:cNvSpPr txBox="1"/>
            <p:nvPr/>
          </p:nvSpPr>
          <p:spPr>
            <a:xfrm>
              <a:off x="8131" y="3794"/>
              <a:ext cx="51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Data Descriptions</a:t>
              </a:r>
              <a:endParaRPr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358" name="Google Shape;358;p2"/>
            <p:cNvGrpSpPr/>
            <p:nvPr/>
          </p:nvGrpSpPr>
          <p:grpSpPr>
            <a:xfrm>
              <a:off x="7045" y="3887"/>
              <a:ext cx="720" cy="720"/>
              <a:chOff x="4473270" y="2468419"/>
              <a:chExt cx="457200" cy="457200"/>
            </a:xfrm>
          </p:grpSpPr>
          <p:sp>
            <p:nvSpPr>
              <p:cNvPr id="359" name="Google Shape;359;p2"/>
              <p:cNvSpPr/>
              <p:nvPr/>
            </p:nvSpPr>
            <p:spPr>
              <a:xfrm>
                <a:off x="4473270" y="2468419"/>
                <a:ext cx="457200" cy="457200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4490843" y="2512554"/>
                <a:ext cx="389097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2</a:t>
                </a:r>
                <a:endParaRPr sz="1800" b="1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361" name="Google Shape;361;p2"/>
          <p:cNvGrpSpPr/>
          <p:nvPr/>
        </p:nvGrpSpPr>
        <p:grpSpPr>
          <a:xfrm>
            <a:off x="4509135" y="3207385"/>
            <a:ext cx="4309110" cy="571500"/>
            <a:chOff x="7045" y="3794"/>
            <a:chExt cx="6786" cy="900"/>
          </a:xfrm>
        </p:grpSpPr>
        <p:sp>
          <p:nvSpPr>
            <p:cNvPr id="362" name="Google Shape;362;p2"/>
            <p:cNvSpPr txBox="1"/>
            <p:nvPr/>
          </p:nvSpPr>
          <p:spPr>
            <a:xfrm>
              <a:off x="8131" y="3794"/>
              <a:ext cx="57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Models and Results </a:t>
              </a:r>
              <a:endParaRPr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363" name="Google Shape;363;p2"/>
            <p:cNvGrpSpPr/>
            <p:nvPr/>
          </p:nvGrpSpPr>
          <p:grpSpPr>
            <a:xfrm>
              <a:off x="7045" y="3887"/>
              <a:ext cx="720" cy="720"/>
              <a:chOff x="4473270" y="2468419"/>
              <a:chExt cx="457200" cy="457200"/>
            </a:xfrm>
          </p:grpSpPr>
          <p:sp>
            <p:nvSpPr>
              <p:cNvPr id="364" name="Google Shape;364;p2"/>
              <p:cNvSpPr/>
              <p:nvPr/>
            </p:nvSpPr>
            <p:spPr>
              <a:xfrm>
                <a:off x="4473270" y="2468419"/>
                <a:ext cx="457200" cy="457200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4490843" y="2512554"/>
                <a:ext cx="389097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3</a:t>
                </a:r>
                <a:endParaRPr sz="1800" b="1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366" name="Google Shape;366;p2"/>
          <p:cNvGrpSpPr/>
          <p:nvPr/>
        </p:nvGrpSpPr>
        <p:grpSpPr>
          <a:xfrm>
            <a:off x="4526915" y="4174490"/>
            <a:ext cx="4521200" cy="520700"/>
            <a:chOff x="7045" y="3794"/>
            <a:chExt cx="7120" cy="820"/>
          </a:xfrm>
        </p:grpSpPr>
        <p:sp>
          <p:nvSpPr>
            <p:cNvPr id="367" name="Google Shape;367;p2"/>
            <p:cNvSpPr txBox="1"/>
            <p:nvPr/>
          </p:nvSpPr>
          <p:spPr>
            <a:xfrm>
              <a:off x="8131" y="3794"/>
              <a:ext cx="6034" cy="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Further Exploration</a:t>
              </a:r>
              <a:endParaRPr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368" name="Google Shape;368;p2"/>
            <p:cNvGrpSpPr/>
            <p:nvPr/>
          </p:nvGrpSpPr>
          <p:grpSpPr>
            <a:xfrm>
              <a:off x="7045" y="3887"/>
              <a:ext cx="720" cy="720"/>
              <a:chOff x="4473270" y="2468419"/>
              <a:chExt cx="457200" cy="457200"/>
            </a:xfrm>
          </p:grpSpPr>
          <p:sp>
            <p:nvSpPr>
              <p:cNvPr id="369" name="Google Shape;369;p2"/>
              <p:cNvSpPr/>
              <p:nvPr/>
            </p:nvSpPr>
            <p:spPr>
              <a:xfrm>
                <a:off x="4473270" y="2468419"/>
                <a:ext cx="457200" cy="457200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4490843" y="2512554"/>
                <a:ext cx="389097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4</a:t>
                </a:r>
                <a:endParaRPr sz="1800" b="1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371" name="Google Shape;371;p2"/>
          <p:cNvGrpSpPr/>
          <p:nvPr/>
        </p:nvGrpSpPr>
        <p:grpSpPr>
          <a:xfrm>
            <a:off x="4514535" y="5093185"/>
            <a:ext cx="4309115" cy="569126"/>
            <a:chOff x="7045" y="3887"/>
            <a:chExt cx="6786" cy="896"/>
          </a:xfrm>
        </p:grpSpPr>
        <p:sp>
          <p:nvSpPr>
            <p:cNvPr id="372" name="Google Shape;372;p2"/>
            <p:cNvSpPr txBox="1"/>
            <p:nvPr/>
          </p:nvSpPr>
          <p:spPr>
            <a:xfrm>
              <a:off x="8131" y="3963"/>
              <a:ext cx="5700" cy="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Suggestion</a:t>
              </a:r>
            </a:p>
          </p:txBody>
        </p:sp>
        <p:grpSp>
          <p:nvGrpSpPr>
            <p:cNvPr id="373" name="Google Shape;373;p2"/>
            <p:cNvGrpSpPr/>
            <p:nvPr/>
          </p:nvGrpSpPr>
          <p:grpSpPr>
            <a:xfrm>
              <a:off x="7045" y="3887"/>
              <a:ext cx="720" cy="720"/>
              <a:chOff x="4473270" y="2468419"/>
              <a:chExt cx="457200" cy="457200"/>
            </a:xfrm>
          </p:grpSpPr>
          <p:sp>
            <p:nvSpPr>
              <p:cNvPr id="374" name="Google Shape;374;p2"/>
              <p:cNvSpPr/>
              <p:nvPr/>
            </p:nvSpPr>
            <p:spPr>
              <a:xfrm>
                <a:off x="4473270" y="2468419"/>
                <a:ext cx="457200" cy="457200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4490843" y="2512554"/>
                <a:ext cx="389097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5</a:t>
                </a:r>
                <a:endParaRPr sz="1800" b="1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5" name="Google Shape;725;p17"/>
          <p:cNvCxnSpPr/>
          <p:nvPr/>
        </p:nvCxnSpPr>
        <p:spPr>
          <a:xfrm>
            <a:off x="4582080" y="571500"/>
            <a:ext cx="847542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6" name="Google Shape;726;p17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27" name="Google Shape;727;p17"/>
          <p:cNvGrpSpPr/>
          <p:nvPr/>
        </p:nvGrpSpPr>
        <p:grpSpPr>
          <a:xfrm>
            <a:off x="393700" y="325668"/>
            <a:ext cx="4653280" cy="522057"/>
            <a:chOff x="470122" y="325576"/>
            <a:chExt cx="3842385" cy="522037"/>
          </a:xfrm>
        </p:grpSpPr>
        <p:sp>
          <p:nvSpPr>
            <p:cNvPr id="728" name="Google Shape;728;p17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470122" y="325663"/>
              <a:ext cx="3842385" cy="521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Approaches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730" name="Google Shape;730;p17"/>
          <p:cNvSpPr txBox="1"/>
          <p:nvPr/>
        </p:nvSpPr>
        <p:spPr>
          <a:xfrm>
            <a:off x="813435" y="1406525"/>
            <a:ext cx="10468610" cy="855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1" name="Google Shape;731;p17"/>
          <p:cNvSpPr txBox="1"/>
          <p:nvPr/>
        </p:nvSpPr>
        <p:spPr>
          <a:xfrm>
            <a:off x="953135" y="1323340"/>
            <a:ext cx="9847580" cy="307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split the data into train sets (80%) and test sets (20%). 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Applied ML models to explore the relationship between the number of job listings and companies’ performance.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However, the prediction results of all the following algorithms are poor.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2794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2" name="Google Shape;732;p17"/>
          <p:cNvSpPr txBox="1"/>
          <p:nvPr/>
        </p:nvSpPr>
        <p:spPr>
          <a:xfrm>
            <a:off x="1513840" y="4067810"/>
            <a:ext cx="7070090" cy="15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Linear Regression (Ordinary Least Squares)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SVM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Random Forest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Decision Tree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33" name="Google Shape;733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43700" y="3616960"/>
            <a:ext cx="415226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8" name="Google Shape;738;p18"/>
          <p:cNvCxnSpPr/>
          <p:nvPr/>
        </p:nvCxnSpPr>
        <p:spPr>
          <a:xfrm>
            <a:off x="4582080" y="571500"/>
            <a:ext cx="847542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9" name="Google Shape;739;p18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0" name="Google Shape;740;p18"/>
          <p:cNvGrpSpPr/>
          <p:nvPr/>
        </p:nvGrpSpPr>
        <p:grpSpPr>
          <a:xfrm>
            <a:off x="393700" y="325668"/>
            <a:ext cx="4653280" cy="522057"/>
            <a:chOff x="470122" y="325576"/>
            <a:chExt cx="3842385" cy="522037"/>
          </a:xfrm>
        </p:grpSpPr>
        <p:sp>
          <p:nvSpPr>
            <p:cNvPr id="741" name="Google Shape;741;p18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470122" y="325663"/>
              <a:ext cx="3842385" cy="521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New Approaches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743" name="Google Shape;743;p18"/>
          <p:cNvGrpSpPr/>
          <p:nvPr/>
        </p:nvGrpSpPr>
        <p:grpSpPr>
          <a:xfrm>
            <a:off x="1243587" y="1720616"/>
            <a:ext cx="2600700" cy="3002917"/>
            <a:chOff x="1243587" y="1720616"/>
            <a:chExt cx="2600700" cy="3002917"/>
          </a:xfrm>
        </p:grpSpPr>
        <p:cxnSp>
          <p:nvCxnSpPr>
            <p:cNvPr id="744" name="Google Shape;744;p18"/>
            <p:cNvCxnSpPr/>
            <p:nvPr/>
          </p:nvCxnSpPr>
          <p:spPr>
            <a:xfrm>
              <a:off x="2543989" y="3240633"/>
              <a:ext cx="0" cy="1482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sp>
          <p:nvSpPr>
            <p:cNvPr id="745" name="Google Shape;745;p18"/>
            <p:cNvSpPr/>
            <p:nvPr/>
          </p:nvSpPr>
          <p:spPr>
            <a:xfrm>
              <a:off x="1243587" y="3887127"/>
              <a:ext cx="2600700" cy="542700"/>
            </a:xfrm>
            <a:prstGeom prst="chevron">
              <a:avLst>
                <a:gd name="adj" fmla="val 50000"/>
              </a:avLst>
            </a:pr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ADD CATEGORIES</a:t>
              </a:r>
              <a:endParaRPr sz="1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pic>
          <p:nvPicPr>
            <p:cNvPr id="746" name="Google Shape;746;p18" descr="F:\PPT加油\3. 免版权\businessman-1284460_960_720.jpg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699159" y="1720616"/>
              <a:ext cx="1689600" cy="1689600"/>
            </a:xfrm>
            <a:prstGeom prst="ellipse">
              <a:avLst/>
            </a:prstGeom>
            <a:noFill/>
            <a:ln w="76200" cap="flat" cmpd="sng">
              <a:solidFill>
                <a:srgbClr val="005CA7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747" name="Google Shape;747;p18"/>
          <p:cNvGrpSpPr/>
          <p:nvPr/>
        </p:nvGrpSpPr>
        <p:grpSpPr>
          <a:xfrm>
            <a:off x="3611594" y="1688250"/>
            <a:ext cx="2600700" cy="3908200"/>
            <a:chOff x="3611594" y="1688250"/>
            <a:chExt cx="2600700" cy="3908200"/>
          </a:xfrm>
        </p:grpSpPr>
        <p:cxnSp>
          <p:nvCxnSpPr>
            <p:cNvPr id="748" name="Google Shape;748;p18"/>
            <p:cNvCxnSpPr>
              <a:endCxn id="749" idx="0"/>
            </p:cNvCxnSpPr>
            <p:nvPr/>
          </p:nvCxnSpPr>
          <p:spPr>
            <a:xfrm>
              <a:off x="4871900" y="3240550"/>
              <a:ext cx="0" cy="2355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sp>
          <p:nvSpPr>
            <p:cNvPr id="750" name="Google Shape;750;p18"/>
            <p:cNvSpPr/>
            <p:nvPr/>
          </p:nvSpPr>
          <p:spPr>
            <a:xfrm>
              <a:off x="3611594" y="3887127"/>
              <a:ext cx="2600700" cy="542700"/>
            </a:xfrm>
            <a:prstGeom prst="chevron">
              <a:avLst>
                <a:gd name="adj" fmla="val 50000"/>
              </a:avLst>
            </a:pr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NORMALIZATION</a:t>
              </a:r>
              <a:endParaRPr sz="16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pic>
          <p:nvPicPr>
            <p:cNvPr id="751" name="Google Shape;751;p18" descr="F:\PPT加油\3. 免版权\businessman-1284460_960_720.jpg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067168" y="1688250"/>
              <a:ext cx="1689600" cy="1689600"/>
            </a:xfrm>
            <a:prstGeom prst="ellipse">
              <a:avLst/>
            </a:prstGeom>
            <a:noFill/>
            <a:ln w="76200" cap="flat" cmpd="sng">
              <a:solidFill>
                <a:srgbClr val="005CA7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752" name="Google Shape;752;p18"/>
          <p:cNvGrpSpPr/>
          <p:nvPr/>
        </p:nvGrpSpPr>
        <p:grpSpPr>
          <a:xfrm>
            <a:off x="5979601" y="1720616"/>
            <a:ext cx="2600700" cy="3002917"/>
            <a:chOff x="5979601" y="1720616"/>
            <a:chExt cx="2600700" cy="3002917"/>
          </a:xfrm>
        </p:grpSpPr>
        <p:cxnSp>
          <p:nvCxnSpPr>
            <p:cNvPr id="753" name="Google Shape;753;p18"/>
            <p:cNvCxnSpPr/>
            <p:nvPr/>
          </p:nvCxnSpPr>
          <p:spPr>
            <a:xfrm>
              <a:off x="7282968" y="3240633"/>
              <a:ext cx="0" cy="1482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sp>
          <p:nvSpPr>
            <p:cNvPr id="754" name="Google Shape;754;p18"/>
            <p:cNvSpPr/>
            <p:nvPr/>
          </p:nvSpPr>
          <p:spPr>
            <a:xfrm>
              <a:off x="5979601" y="3887127"/>
              <a:ext cx="2600700" cy="542700"/>
            </a:xfrm>
            <a:prstGeom prst="chevron">
              <a:avLst>
                <a:gd name="adj" fmla="val 50000"/>
              </a:avLst>
            </a:pr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LAGGED</a:t>
              </a:r>
              <a:endParaRPr sz="1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pic>
          <p:nvPicPr>
            <p:cNvPr id="755" name="Google Shape;755;p18" descr="F:\PPT加油\3. 免版权\businessman-1284460_960_720.jpg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435173" y="1720616"/>
              <a:ext cx="1689600" cy="1689600"/>
            </a:xfrm>
            <a:prstGeom prst="ellipse">
              <a:avLst/>
            </a:prstGeom>
            <a:noFill/>
            <a:ln w="76200" cap="flat" cmpd="sng">
              <a:solidFill>
                <a:srgbClr val="005CA7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756" name="Google Shape;756;p18"/>
          <p:cNvGrpSpPr/>
          <p:nvPr/>
        </p:nvGrpSpPr>
        <p:grpSpPr>
          <a:xfrm>
            <a:off x="8347609" y="1677581"/>
            <a:ext cx="2600700" cy="3664252"/>
            <a:chOff x="8347609" y="1677581"/>
            <a:chExt cx="2600700" cy="3664252"/>
          </a:xfrm>
        </p:grpSpPr>
        <p:cxnSp>
          <p:nvCxnSpPr>
            <p:cNvPr id="757" name="Google Shape;757;p18"/>
            <p:cNvCxnSpPr/>
            <p:nvPr/>
          </p:nvCxnSpPr>
          <p:spPr>
            <a:xfrm flipH="1">
              <a:off x="9634758" y="3240633"/>
              <a:ext cx="17700" cy="2101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sp>
          <p:nvSpPr>
            <p:cNvPr id="758" name="Google Shape;758;p18"/>
            <p:cNvSpPr/>
            <p:nvPr/>
          </p:nvSpPr>
          <p:spPr>
            <a:xfrm>
              <a:off x="8347609" y="3887127"/>
              <a:ext cx="2600700" cy="542700"/>
            </a:xfrm>
            <a:prstGeom prst="chevron">
              <a:avLst>
                <a:gd name="adj" fmla="val 50000"/>
              </a:avLst>
            </a:pr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NEW MODELS</a:t>
              </a:r>
              <a:endParaRPr sz="1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pic>
          <p:nvPicPr>
            <p:cNvPr id="759" name="Google Shape;759;p18" descr="F:\PPT加油\3. 免版权\businessman-1284460_960_720.jpg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8803180" y="1677581"/>
              <a:ext cx="1689600" cy="1689600"/>
            </a:xfrm>
            <a:prstGeom prst="ellipse">
              <a:avLst/>
            </a:prstGeom>
            <a:noFill/>
            <a:ln w="76200" cap="flat" cmpd="sng">
              <a:solidFill>
                <a:srgbClr val="005CA7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60" name="Google Shape;760;p18"/>
          <p:cNvSpPr/>
          <p:nvPr/>
        </p:nvSpPr>
        <p:spPr>
          <a:xfrm>
            <a:off x="183515" y="4723765"/>
            <a:ext cx="3869055" cy="64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In order to get more features, we add several types of jobs.</a:t>
            </a:r>
            <a:r>
              <a:rPr lang="en-US" altLang="zh-CN">
                <a:solidFill>
                  <a:srgbClr val="757070"/>
                </a:solidFill>
                <a:latin typeface="微软雅黑" panose="020B0503020204020204" charset="-122"/>
                <a:ea typeface="宋体" panose="02010600030101010101" pitchFamily="2" charset="-122"/>
                <a:cs typeface="微软雅黑" panose="020B0503020204020204" charset="-122"/>
                <a:sym typeface="微软雅黑" panose="020B0503020204020204" charset="-122"/>
              </a:rPr>
              <a:t>We also change the dependent variable from stock price to market capitalization</a:t>
            </a:r>
          </a:p>
        </p:txBody>
      </p:sp>
      <p:sp>
        <p:nvSpPr>
          <p:cNvPr id="749" name="Google Shape;749;p18"/>
          <p:cNvSpPr/>
          <p:nvPr/>
        </p:nvSpPr>
        <p:spPr>
          <a:xfrm>
            <a:off x="3611600" y="5596450"/>
            <a:ext cx="2520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Performed normalization on our data</a:t>
            </a:r>
            <a:endParaRPr sz="1500">
              <a:solidFill>
                <a:srgbClr val="75707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61" name="Google Shape;761;p18"/>
          <p:cNvSpPr/>
          <p:nvPr/>
        </p:nvSpPr>
        <p:spPr>
          <a:xfrm>
            <a:off x="6154201" y="4814275"/>
            <a:ext cx="2251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As the impact of job listings may only appear months later</a:t>
            </a:r>
            <a:endParaRPr sz="1500">
              <a:solidFill>
                <a:srgbClr val="75707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62" name="Google Shape;762;p18"/>
          <p:cNvSpPr/>
          <p:nvPr/>
        </p:nvSpPr>
        <p:spPr>
          <a:xfrm>
            <a:off x="8405704" y="5520250"/>
            <a:ext cx="2600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We tried more complex models to fit our data</a:t>
            </a:r>
            <a:endParaRPr sz="1600">
              <a:solidFill>
                <a:srgbClr val="75707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7" name="Google Shape;767;g2a25be706c4_0_338"/>
          <p:cNvCxnSpPr/>
          <p:nvPr/>
        </p:nvCxnSpPr>
        <p:spPr>
          <a:xfrm>
            <a:off x="4582080" y="571500"/>
            <a:ext cx="84753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8" name="Google Shape;768;g2a25be706c4_0_338"/>
          <p:cNvCxnSpPr/>
          <p:nvPr/>
        </p:nvCxnSpPr>
        <p:spPr>
          <a:xfrm>
            <a:off x="-193573" y="571500"/>
            <a:ext cx="10521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69" name="Google Shape;769;g2a25be706c4_0_338"/>
          <p:cNvGrpSpPr/>
          <p:nvPr/>
        </p:nvGrpSpPr>
        <p:grpSpPr>
          <a:xfrm>
            <a:off x="393681" y="325656"/>
            <a:ext cx="4653146" cy="522087"/>
            <a:chOff x="470122" y="325576"/>
            <a:chExt cx="3842400" cy="522087"/>
          </a:xfrm>
        </p:grpSpPr>
        <p:sp>
          <p:nvSpPr>
            <p:cNvPr id="770" name="Google Shape;770;g2a25be706c4_0_338"/>
            <p:cNvSpPr/>
            <p:nvPr/>
          </p:nvSpPr>
          <p:spPr>
            <a:xfrm>
              <a:off x="858582" y="325576"/>
              <a:ext cx="30654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1" name="Google Shape;771;g2a25be706c4_0_338"/>
            <p:cNvSpPr/>
            <p:nvPr/>
          </p:nvSpPr>
          <p:spPr>
            <a:xfrm>
              <a:off x="470122" y="325663"/>
              <a:ext cx="38424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Linear Regression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72" name="Google Shape;772;g2a25be706c4_0_3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9350" y="1079025"/>
            <a:ext cx="6069900" cy="4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g2a25be706c4_0_338"/>
          <p:cNvSpPr txBox="1"/>
          <p:nvPr/>
        </p:nvSpPr>
        <p:spPr>
          <a:xfrm>
            <a:off x="6376325" y="1079025"/>
            <a:ext cx="4430700" cy="5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>
                <a:solidFill>
                  <a:schemeClr val="dk1"/>
                </a:solidFill>
                <a:highlight>
                  <a:srgbClr val="FFFFFF"/>
                </a:highlight>
              </a:rPr>
              <a:t>Y = ∂x + з</a:t>
            </a:r>
            <a:endParaRPr sz="2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98658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Results:</a:t>
            </a:r>
            <a:endParaRPr sz="2200" b="1">
              <a:solidFill>
                <a:srgbClr val="098658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Mean squared error: 0.01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Variance score: 0.74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Mean absolute error: 0.04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R2 = </a:t>
            </a:r>
            <a:r>
              <a:rPr lang="en-US" sz="1800" b="1">
                <a:solidFill>
                  <a:srgbClr val="98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0.744004</a:t>
            </a:r>
            <a:endParaRPr sz="1800" b="1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8" name="Google Shape;778;g2a25be706c4_0_423"/>
          <p:cNvCxnSpPr/>
          <p:nvPr/>
        </p:nvCxnSpPr>
        <p:spPr>
          <a:xfrm>
            <a:off x="4582080" y="571500"/>
            <a:ext cx="84753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9" name="Google Shape;779;g2a25be706c4_0_423"/>
          <p:cNvCxnSpPr/>
          <p:nvPr/>
        </p:nvCxnSpPr>
        <p:spPr>
          <a:xfrm>
            <a:off x="-193573" y="571500"/>
            <a:ext cx="10521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80" name="Google Shape;780;g2a25be706c4_0_423"/>
          <p:cNvGrpSpPr/>
          <p:nvPr/>
        </p:nvGrpSpPr>
        <p:grpSpPr>
          <a:xfrm>
            <a:off x="393681" y="325656"/>
            <a:ext cx="4653146" cy="522087"/>
            <a:chOff x="470122" y="325576"/>
            <a:chExt cx="3842400" cy="522087"/>
          </a:xfrm>
        </p:grpSpPr>
        <p:sp>
          <p:nvSpPr>
            <p:cNvPr id="781" name="Google Shape;781;g2a25be706c4_0_423"/>
            <p:cNvSpPr/>
            <p:nvPr/>
          </p:nvSpPr>
          <p:spPr>
            <a:xfrm>
              <a:off x="858582" y="325576"/>
              <a:ext cx="30654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2" name="Google Shape;782;g2a25be706c4_0_423"/>
            <p:cNvSpPr/>
            <p:nvPr/>
          </p:nvSpPr>
          <p:spPr>
            <a:xfrm>
              <a:off x="470122" y="325663"/>
              <a:ext cx="38424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Linear Regression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E15D885-9C62-4A71-AC10-A6614AD1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2728"/>
              </p:ext>
            </p:extLst>
          </p:nvPr>
        </p:nvGraphicFramePr>
        <p:xfrm>
          <a:off x="2331893" y="1242048"/>
          <a:ext cx="7366289" cy="5074932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3736398">
                  <a:extLst>
                    <a:ext uri="{9D8B030D-6E8A-4147-A177-3AD203B41FA5}">
                      <a16:colId xmlns:a16="http://schemas.microsoft.com/office/drawing/2014/main" val="2367840616"/>
                    </a:ext>
                  </a:extLst>
                </a:gridCol>
                <a:gridCol w="3629891">
                  <a:extLst>
                    <a:ext uri="{9D8B030D-6E8A-4147-A177-3AD203B41FA5}">
                      <a16:colId xmlns:a16="http://schemas.microsoft.com/office/drawing/2014/main" val="98191560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92745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501863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100607409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-0.0174***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5780838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0.0272***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52537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0.0335***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73703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-0.0408***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27892077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0.0438***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6147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-0.0504***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417678152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Job_count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-0.0510***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102683860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Specialist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0.0549***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9717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-0.0554***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111066109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-0.0652***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378737468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-0.0654***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122393323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0.0828***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2331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-0.0831***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162927275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4589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0.0941***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40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-0.103***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300159397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-0.121***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203471771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64865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Advisor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-0.205***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/>
                </a:tc>
                <a:extLst>
                  <a:ext uri="{0D108BD9-81ED-4DB2-BD59-A6C34878D82A}">
                    <a16:rowId xmlns:a16="http://schemas.microsoft.com/office/drawing/2014/main" val="120656340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0.218***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" marR="5964" marT="596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459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8" name="Google Shape;788;g2a25be706c4_0_366"/>
          <p:cNvCxnSpPr/>
          <p:nvPr/>
        </p:nvCxnSpPr>
        <p:spPr>
          <a:xfrm>
            <a:off x="4582080" y="571500"/>
            <a:ext cx="84753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9" name="Google Shape;789;g2a25be706c4_0_366"/>
          <p:cNvCxnSpPr/>
          <p:nvPr/>
        </p:nvCxnSpPr>
        <p:spPr>
          <a:xfrm>
            <a:off x="-193573" y="571500"/>
            <a:ext cx="10521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90" name="Google Shape;790;g2a25be706c4_0_366"/>
          <p:cNvGrpSpPr/>
          <p:nvPr/>
        </p:nvGrpSpPr>
        <p:grpSpPr>
          <a:xfrm>
            <a:off x="393681" y="325656"/>
            <a:ext cx="4653146" cy="522087"/>
            <a:chOff x="470122" y="325576"/>
            <a:chExt cx="3842400" cy="522087"/>
          </a:xfrm>
        </p:grpSpPr>
        <p:sp>
          <p:nvSpPr>
            <p:cNvPr id="791" name="Google Shape;791;g2a25be706c4_0_366"/>
            <p:cNvSpPr/>
            <p:nvPr/>
          </p:nvSpPr>
          <p:spPr>
            <a:xfrm>
              <a:off x="858582" y="325576"/>
              <a:ext cx="30654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2" name="Google Shape;792;g2a25be706c4_0_366"/>
            <p:cNvSpPr/>
            <p:nvPr/>
          </p:nvSpPr>
          <p:spPr>
            <a:xfrm>
              <a:off x="470122" y="325663"/>
              <a:ext cx="38424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Random Forest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793" name="Google Shape;793;g2a25be706c4_0_366"/>
          <p:cNvSpPr txBox="1"/>
          <p:nvPr/>
        </p:nvSpPr>
        <p:spPr>
          <a:xfrm>
            <a:off x="6246600" y="945200"/>
            <a:ext cx="4430700" cy="5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n_estimators = 200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random_state = 0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max_features="log2"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max_depth=30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98658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98658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Results:</a:t>
            </a:r>
            <a:endParaRPr sz="2200" b="1">
              <a:solidFill>
                <a:srgbClr val="098658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Mean squared error: 0.01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Variance score: 0.77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Mean absolute error: 0.03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R2 = </a:t>
            </a:r>
            <a:r>
              <a:rPr lang="en-US" sz="1800" b="1">
                <a:solidFill>
                  <a:srgbClr val="98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0.77273</a:t>
            </a:r>
            <a:endParaRPr sz="1800" b="1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94" name="Google Shape;794;g2a25be706c4_0_3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7275" y="945200"/>
            <a:ext cx="6054149" cy="45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Google Shape;799;g2a25be706c4_0_374"/>
          <p:cNvCxnSpPr/>
          <p:nvPr/>
        </p:nvCxnSpPr>
        <p:spPr>
          <a:xfrm>
            <a:off x="4582080" y="571500"/>
            <a:ext cx="84753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0" name="Google Shape;800;g2a25be706c4_0_374"/>
          <p:cNvCxnSpPr/>
          <p:nvPr/>
        </p:nvCxnSpPr>
        <p:spPr>
          <a:xfrm>
            <a:off x="-193573" y="571500"/>
            <a:ext cx="10521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01" name="Google Shape;801;g2a25be706c4_0_374"/>
          <p:cNvGrpSpPr/>
          <p:nvPr/>
        </p:nvGrpSpPr>
        <p:grpSpPr>
          <a:xfrm>
            <a:off x="393681" y="325656"/>
            <a:ext cx="4653146" cy="522087"/>
            <a:chOff x="470122" y="325576"/>
            <a:chExt cx="3842400" cy="522087"/>
          </a:xfrm>
        </p:grpSpPr>
        <p:sp>
          <p:nvSpPr>
            <p:cNvPr id="802" name="Google Shape;802;g2a25be706c4_0_374"/>
            <p:cNvSpPr/>
            <p:nvPr/>
          </p:nvSpPr>
          <p:spPr>
            <a:xfrm>
              <a:off x="858582" y="325576"/>
              <a:ext cx="30654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3" name="Google Shape;803;g2a25be706c4_0_374"/>
            <p:cNvSpPr/>
            <p:nvPr/>
          </p:nvSpPr>
          <p:spPr>
            <a:xfrm>
              <a:off x="470122" y="325663"/>
              <a:ext cx="38424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Neural Network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804" name="Google Shape;804;g2a25be706c4_0_3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4500" y="945200"/>
            <a:ext cx="5832300" cy="428279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g2a25be706c4_0_374"/>
          <p:cNvSpPr txBox="1"/>
          <p:nvPr/>
        </p:nvSpPr>
        <p:spPr>
          <a:xfrm>
            <a:off x="6246600" y="945200"/>
            <a:ext cx="4430700" cy="5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activation = </a:t>
            </a:r>
            <a:r>
              <a:rPr lang="en-US" sz="1800" b="1">
                <a:solidFill>
                  <a:srgbClr val="A31515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'tanh'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solver=</a:t>
            </a:r>
            <a:r>
              <a:rPr lang="en-US" sz="1800" b="1">
                <a:solidFill>
                  <a:srgbClr val="A31515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'adam'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alpha=</a:t>
            </a:r>
            <a:r>
              <a:rPr lang="en-US" sz="1800" b="1">
                <a:solidFill>
                  <a:srgbClr val="098658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1e-5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hidden_layer_sizes = (</a:t>
            </a:r>
            <a:r>
              <a:rPr lang="en-US" sz="1800" b="1">
                <a:solidFill>
                  <a:srgbClr val="098658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</a:t>
            </a: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US" sz="1800" b="1">
                <a:solidFill>
                  <a:srgbClr val="098658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1800" b="1">
              <a:solidFill>
                <a:schemeClr val="dk1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random_state=</a:t>
            </a:r>
            <a:r>
              <a:rPr lang="en-US" sz="1800" b="1">
                <a:solidFill>
                  <a:srgbClr val="098658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sz="1800" b="1">
              <a:solidFill>
                <a:srgbClr val="098658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98658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98658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Results:</a:t>
            </a:r>
            <a:endParaRPr sz="2200" b="1">
              <a:solidFill>
                <a:srgbClr val="098658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Mean squared error: 0.01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Variance score: 0.75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Mean absolute error: 0.04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R2 = </a:t>
            </a:r>
            <a:r>
              <a:rPr lang="en-US" sz="1800" b="1">
                <a:solidFill>
                  <a:srgbClr val="98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0.750259</a:t>
            </a:r>
            <a:endParaRPr sz="1800" b="1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0" name="Google Shape;810;g2a25be706c4_0_382"/>
          <p:cNvCxnSpPr/>
          <p:nvPr/>
        </p:nvCxnSpPr>
        <p:spPr>
          <a:xfrm rot="10800000" flipH="1">
            <a:off x="4829375" y="571550"/>
            <a:ext cx="8228100" cy="138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1" name="Google Shape;811;g2a25be706c4_0_382"/>
          <p:cNvCxnSpPr/>
          <p:nvPr/>
        </p:nvCxnSpPr>
        <p:spPr>
          <a:xfrm>
            <a:off x="-557850" y="569600"/>
            <a:ext cx="651600" cy="177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12" name="Google Shape;812;g2a25be706c4_0_382"/>
          <p:cNvGrpSpPr/>
          <p:nvPr/>
        </p:nvGrpSpPr>
        <p:grpSpPr>
          <a:xfrm>
            <a:off x="-52850" y="325639"/>
            <a:ext cx="5163648" cy="522086"/>
            <a:chOff x="772368" y="325576"/>
            <a:chExt cx="3342600" cy="522086"/>
          </a:xfrm>
        </p:grpSpPr>
        <p:sp>
          <p:nvSpPr>
            <p:cNvPr id="813" name="Google Shape;813;g2a25be706c4_0_382"/>
            <p:cNvSpPr/>
            <p:nvPr/>
          </p:nvSpPr>
          <p:spPr>
            <a:xfrm>
              <a:off x="858582" y="325576"/>
              <a:ext cx="3065400" cy="4980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4" name="Google Shape;814;g2a25be706c4_0_382"/>
            <p:cNvSpPr/>
            <p:nvPr/>
          </p:nvSpPr>
          <p:spPr>
            <a:xfrm>
              <a:off x="772368" y="325662"/>
              <a:ext cx="33426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Support Vector Machine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815" name="Google Shape;815;g2a25be706c4_0_382"/>
          <p:cNvSpPr txBox="1"/>
          <p:nvPr/>
        </p:nvSpPr>
        <p:spPr>
          <a:xfrm>
            <a:off x="6246600" y="945200"/>
            <a:ext cx="4430700" cy="5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●"/>
            </a:pPr>
            <a:r>
              <a:rPr lang="en-US" sz="1800" b="1">
                <a:solidFill>
                  <a:schemeClr val="dk1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Kernel: Linear</a:t>
            </a:r>
            <a:endParaRPr sz="1800" b="1">
              <a:solidFill>
                <a:srgbClr val="098658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98658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98658"/>
                </a:solidFill>
                <a:highlight>
                  <a:srgbClr val="FFFFFF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Results:</a:t>
            </a:r>
            <a:endParaRPr sz="2200" b="1">
              <a:solidFill>
                <a:srgbClr val="098658"/>
              </a:solidFill>
              <a:highlight>
                <a:srgbClr val="FFFFFF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Mean squared error: 0.01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Variance score: 0.59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Mean absolute error: 0.06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R2 = </a:t>
            </a:r>
            <a:r>
              <a:rPr lang="en-US" sz="1800" b="1">
                <a:solidFill>
                  <a:srgbClr val="98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0.593907 </a:t>
            </a:r>
            <a:endParaRPr sz="1800" b="1">
              <a:solidFill>
                <a:srgbClr val="98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16" name="Google Shape;816;g2a25be706c4_0_3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1825" y="1173225"/>
            <a:ext cx="5632051" cy="40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1" name="Google Shape;821;g2a2612aa524_0_112"/>
          <p:cNvCxnSpPr/>
          <p:nvPr/>
        </p:nvCxnSpPr>
        <p:spPr>
          <a:xfrm rot="10800000" flipH="1">
            <a:off x="4829375" y="571550"/>
            <a:ext cx="8228100" cy="138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2" name="Google Shape;822;g2a2612aa524_0_112"/>
          <p:cNvCxnSpPr/>
          <p:nvPr/>
        </p:nvCxnSpPr>
        <p:spPr>
          <a:xfrm>
            <a:off x="143190" y="569600"/>
            <a:ext cx="138176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23" name="Google Shape;823;g2a2612aa524_0_112"/>
          <p:cNvGrpSpPr/>
          <p:nvPr/>
        </p:nvGrpSpPr>
        <p:grpSpPr>
          <a:xfrm>
            <a:off x="1154284" y="325639"/>
            <a:ext cx="3956685" cy="521970"/>
            <a:chOff x="1553786" y="325576"/>
            <a:chExt cx="2561293" cy="521970"/>
          </a:xfrm>
        </p:grpSpPr>
        <p:sp>
          <p:nvSpPr>
            <p:cNvPr id="824" name="Google Shape;824;g2a2612aa524_0_112"/>
            <p:cNvSpPr/>
            <p:nvPr/>
          </p:nvSpPr>
          <p:spPr>
            <a:xfrm>
              <a:off x="1793324" y="325576"/>
              <a:ext cx="2130506" cy="49784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5" name="Google Shape;825;g2a2612aa524_0_112"/>
            <p:cNvSpPr/>
            <p:nvPr/>
          </p:nvSpPr>
          <p:spPr>
            <a:xfrm>
              <a:off x="1553786" y="325576"/>
              <a:ext cx="2561293" cy="521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Conclusion</a:t>
              </a:r>
            </a:p>
          </p:txBody>
        </p:sp>
      </p:grpSp>
      <p:sp>
        <p:nvSpPr>
          <p:cNvPr id="826" name="Google Shape;826;g2a2612aa524_0_112"/>
          <p:cNvSpPr txBox="1"/>
          <p:nvPr/>
        </p:nvSpPr>
        <p:spPr>
          <a:xfrm>
            <a:off x="775375" y="1443800"/>
            <a:ext cx="108285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>
              <a:lnSpc>
                <a:spcPct val="115000"/>
              </a:lnSpc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According to the accuracy, the perf</a:t>
            </a:r>
            <a:r>
              <a:rPr lang="en-US" altLang="zh-CN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rmance of the Neural Network model is the best after 4 quarters, which is about 0.827804. That means our data is complex and has a lot of non-linear characteristics, which suits non-linear models more. </a:t>
            </a:r>
          </a:p>
          <a:p>
            <a:pPr marL="457200" lvl="0" indent="-406400">
              <a:lnSpc>
                <a:spcPct val="115000"/>
              </a:lnSpc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the performance of our models come best when lagged for 4 quarters, which may imply that the influences of hiring certain jobs on company performance appear quarters later. </a:t>
            </a: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1" name="Google Shape;831;p20"/>
          <p:cNvCxnSpPr/>
          <p:nvPr/>
        </p:nvCxnSpPr>
        <p:spPr>
          <a:xfrm>
            <a:off x="4448095" y="571500"/>
            <a:ext cx="847542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2" name="Google Shape;832;p20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33" name="Google Shape;833;p20"/>
          <p:cNvGrpSpPr/>
          <p:nvPr/>
        </p:nvGrpSpPr>
        <p:grpSpPr>
          <a:xfrm>
            <a:off x="600711" y="300355"/>
            <a:ext cx="4100830" cy="523220"/>
            <a:chOff x="634289" y="300264"/>
            <a:chExt cx="3506313" cy="523220"/>
          </a:xfrm>
        </p:grpSpPr>
        <p:sp>
          <p:nvSpPr>
            <p:cNvPr id="834" name="Google Shape;834;p20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634289" y="300264"/>
              <a:ext cx="3506313" cy="521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Further Exploration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836" name="Google Shape;836;p20"/>
          <p:cNvSpPr txBox="1"/>
          <p:nvPr/>
        </p:nvSpPr>
        <p:spPr>
          <a:xfrm>
            <a:off x="813435" y="1406525"/>
            <a:ext cx="10468610" cy="855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Are happy employees good for corporate performance?</a:t>
            </a: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 different roles, seniority levels, or locations have a different impact on corporate performance?</a:t>
            </a: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Does higher employee satisfaction lead to better equity returns?</a:t>
            </a: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3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do a company's hiring decisions impact employee sentiment?</a:t>
            </a: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19"/>
          <p:cNvGrpSpPr/>
          <p:nvPr/>
        </p:nvGrpSpPr>
        <p:grpSpPr>
          <a:xfrm>
            <a:off x="2148100" y="300264"/>
            <a:ext cx="7993426" cy="523220"/>
            <a:chOff x="831919" y="300264"/>
            <a:chExt cx="3092049" cy="523220"/>
          </a:xfrm>
        </p:grpSpPr>
        <p:sp>
          <p:nvSpPr>
            <p:cNvPr id="844" name="Google Shape;844;p19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831919" y="300264"/>
              <a:ext cx="309204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Suggestions for the project</a:t>
              </a:r>
              <a:endParaRPr sz="2800" b="1" dirty="0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846" name="Google Shape;846;p19"/>
          <p:cNvSpPr txBox="1"/>
          <p:nvPr/>
        </p:nvSpPr>
        <p:spPr>
          <a:xfrm>
            <a:off x="461250" y="943775"/>
            <a:ext cx="11269500" cy="77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550" dirty="0">
              <a:solidFill>
                <a:schemeClr val="dk1"/>
              </a:solidFill>
              <a:highlight>
                <a:srgbClr val="F7F7F7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marR="0" lvl="0" indent="-263525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Roboto" panose="02000000000000000000"/>
              <a:buChar char="•"/>
            </a:pPr>
            <a:r>
              <a:rPr lang="en-US" sz="285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Categorizing data is crucial for improving the model's fitting performance. It is recommended to incorporate categorical data.</a:t>
            </a:r>
            <a:endParaRPr sz="285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marR="0" lvl="0" indent="-263525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Roboto" panose="02000000000000000000"/>
              <a:buChar char="•"/>
            </a:pPr>
            <a:r>
              <a:rPr lang="en-US" sz="285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When scraping data, it is advisable to start as early as possible, as you may encounter some challenges and limitations along the way.</a:t>
            </a:r>
            <a:endParaRPr sz="285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marR="0" lvl="0" indent="-263525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Roboto" panose="02000000000000000000"/>
              <a:buChar char="•"/>
            </a:pPr>
            <a:r>
              <a:rPr lang="en-US" sz="285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When downloading data from the Bloomberg Terminal at school, it is possible to encounter download limitations, and it is important to be aware of them.</a:t>
            </a:r>
            <a:endParaRPr sz="285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55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"/>
          <p:cNvSpPr txBox="1"/>
          <p:nvPr/>
        </p:nvSpPr>
        <p:spPr>
          <a:xfrm>
            <a:off x="2313306" y="3161473"/>
            <a:ext cx="7874000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005CA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Backgrounds</a:t>
            </a:r>
            <a:endParaRPr sz="6000" b="1">
              <a:solidFill>
                <a:srgbClr val="005CA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81" name="Google Shape;381;p3"/>
          <p:cNvGrpSpPr/>
          <p:nvPr/>
        </p:nvGrpSpPr>
        <p:grpSpPr>
          <a:xfrm>
            <a:off x="5410359" y="1959453"/>
            <a:ext cx="1372552" cy="1243875"/>
            <a:chOff x="5500688" y="1608138"/>
            <a:chExt cx="508000" cy="460375"/>
          </a:xfrm>
        </p:grpSpPr>
        <p:sp>
          <p:nvSpPr>
            <p:cNvPr id="382" name="Google Shape;382;p3"/>
            <p:cNvSpPr/>
            <p:nvPr/>
          </p:nvSpPr>
          <p:spPr>
            <a:xfrm>
              <a:off x="5500688" y="1608138"/>
              <a:ext cx="508000" cy="460375"/>
            </a:xfrm>
            <a:custGeom>
              <a:avLst/>
              <a:gdLst/>
              <a:ahLst/>
              <a:cxnLst/>
              <a:rect l="l" t="t" r="r" b="b"/>
              <a:pathLst>
                <a:path w="133" h="120" extrusionOk="0">
                  <a:moveTo>
                    <a:pt x="117" y="83"/>
                  </a:moveTo>
                  <a:cubicBezTo>
                    <a:pt x="116" y="83"/>
                    <a:pt x="116" y="82"/>
                    <a:pt x="116" y="82"/>
                  </a:cubicBezTo>
                  <a:cubicBezTo>
                    <a:pt x="118" y="76"/>
                    <a:pt x="120" y="70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61"/>
                    <a:pt x="120" y="60"/>
                    <a:pt x="120" y="60"/>
                  </a:cubicBezTo>
                  <a:cubicBezTo>
                    <a:pt x="120" y="53"/>
                    <a:pt x="119" y="46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1" y="26"/>
                    <a:pt x="104" y="18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86" y="6"/>
                    <a:pt x="79" y="3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5" y="0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5" y="0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0" y="3"/>
                    <a:pt x="34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6" y="18"/>
                    <a:pt x="10" y="2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6"/>
                    <a:pt x="0" y="53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70"/>
                    <a:pt x="2" y="77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11" y="95"/>
                    <a:pt x="17" y="102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3" y="114"/>
                    <a:pt x="40" y="117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5" y="120"/>
                    <a:pt x="57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3" y="120"/>
                    <a:pt x="65" y="120"/>
                    <a:pt x="66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9" y="117"/>
                    <a:pt x="86" y="115"/>
                    <a:pt x="92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1" y="104"/>
                    <a:pt x="106" y="99"/>
                    <a:pt x="110" y="94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4" y="109"/>
                    <a:pt x="128" y="109"/>
                    <a:pt x="131" y="106"/>
                  </a:cubicBezTo>
                  <a:cubicBezTo>
                    <a:pt x="133" y="104"/>
                    <a:pt x="133" y="100"/>
                    <a:pt x="131" y="98"/>
                  </a:cubicBezTo>
                  <a:lnTo>
                    <a:pt x="117" y="83"/>
                  </a:lnTo>
                  <a:close/>
                  <a:moveTo>
                    <a:pt x="44" y="6"/>
                  </a:moveTo>
                  <a:cubicBezTo>
                    <a:pt x="43" y="7"/>
                    <a:pt x="43" y="7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9"/>
                  </a:cubicBezTo>
                  <a:cubicBezTo>
                    <a:pt x="42" y="9"/>
                    <a:pt x="42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2"/>
                    <a:pt x="40" y="12"/>
                    <a:pt x="39" y="12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6" y="14"/>
                  </a:cubicBezTo>
                  <a:cubicBezTo>
                    <a:pt x="36" y="14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5" y="9"/>
                    <a:pt x="39" y="7"/>
                    <a:pt x="44" y="6"/>
                  </a:cubicBezTo>
                  <a:close/>
                  <a:moveTo>
                    <a:pt x="28" y="14"/>
                  </a:moveTo>
                  <a:cubicBezTo>
                    <a:pt x="28" y="14"/>
                    <a:pt x="29" y="14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7"/>
                    <a:pt x="35" y="17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5" y="19"/>
                    <a:pt x="35" y="19"/>
                  </a:cubicBezTo>
                  <a:cubicBezTo>
                    <a:pt x="35" y="19"/>
                    <a:pt x="35" y="20"/>
                    <a:pt x="34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4"/>
                  </a:cubicBezTo>
                  <a:cubicBezTo>
                    <a:pt x="32" y="24"/>
                    <a:pt x="32" y="25"/>
                    <a:pt x="32" y="26"/>
                  </a:cubicBezTo>
                  <a:cubicBezTo>
                    <a:pt x="32" y="26"/>
                    <a:pt x="32" y="26"/>
                    <a:pt x="31" y="26"/>
                  </a:cubicBezTo>
                  <a:cubicBezTo>
                    <a:pt x="31" y="27"/>
                    <a:pt x="31" y="28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8" y="34"/>
                  </a:cubicBezTo>
                  <a:cubicBezTo>
                    <a:pt x="28" y="34"/>
                    <a:pt x="28" y="34"/>
                    <a:pt x="28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3" y="27"/>
                    <a:pt x="20" y="19"/>
                    <a:pt x="28" y="14"/>
                  </a:cubicBezTo>
                  <a:close/>
                  <a:moveTo>
                    <a:pt x="8" y="39"/>
                  </a:move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40"/>
                    <a:pt x="26" y="40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4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5" y="48"/>
                    <a:pt x="25" y="48"/>
                  </a:cubicBezTo>
                  <a:cubicBezTo>
                    <a:pt x="25" y="48"/>
                    <a:pt x="25" y="49"/>
                    <a:pt x="24" y="49"/>
                  </a:cubicBezTo>
                  <a:cubicBezTo>
                    <a:pt x="24" y="50"/>
                    <a:pt x="24" y="50"/>
                    <a:pt x="24" y="51"/>
                  </a:cubicBezTo>
                  <a:cubicBezTo>
                    <a:pt x="24" y="51"/>
                    <a:pt x="24" y="52"/>
                    <a:pt x="24" y="52"/>
                  </a:cubicBezTo>
                  <a:cubicBezTo>
                    <a:pt x="24" y="53"/>
                    <a:pt x="24" y="54"/>
                    <a:pt x="24" y="55"/>
                  </a:cubicBezTo>
                  <a:cubicBezTo>
                    <a:pt x="24" y="55"/>
                    <a:pt x="24" y="55"/>
                    <a:pt x="24" y="56"/>
                  </a:cubicBezTo>
                  <a:cubicBezTo>
                    <a:pt x="24" y="56"/>
                    <a:pt x="24" y="57"/>
                    <a:pt x="24" y="58"/>
                  </a:cubicBezTo>
                  <a:cubicBezTo>
                    <a:pt x="24" y="58"/>
                    <a:pt x="24" y="58"/>
                    <a:pt x="24" y="59"/>
                  </a:cubicBezTo>
                  <a:cubicBezTo>
                    <a:pt x="24" y="59"/>
                    <a:pt x="24" y="60"/>
                    <a:pt x="2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3"/>
                    <a:pt x="5" y="46"/>
                    <a:pt x="8" y="39"/>
                  </a:cubicBezTo>
                  <a:close/>
                  <a:moveTo>
                    <a:pt x="4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6"/>
                    <a:pt x="24" y="66"/>
                    <a:pt x="24" y="67"/>
                  </a:cubicBez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4" y="70"/>
                    <a:pt x="24" y="71"/>
                    <a:pt x="24" y="71"/>
                  </a:cubicBezTo>
                  <a:cubicBezTo>
                    <a:pt x="24" y="72"/>
                    <a:pt x="24" y="73"/>
                    <a:pt x="25" y="7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5"/>
                    <a:pt x="25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8"/>
                    <a:pt x="26" y="78"/>
                    <a:pt x="26" y="79"/>
                  </a:cubicBezTo>
                  <a:cubicBezTo>
                    <a:pt x="26" y="79"/>
                    <a:pt x="26" y="79"/>
                    <a:pt x="26" y="80"/>
                  </a:cubicBezTo>
                  <a:cubicBezTo>
                    <a:pt x="26" y="80"/>
                    <a:pt x="26" y="81"/>
                    <a:pt x="26" y="81"/>
                  </a:cubicBezTo>
                  <a:cubicBezTo>
                    <a:pt x="26" y="82"/>
                    <a:pt x="27" y="82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6" y="77"/>
                    <a:pt x="4" y="70"/>
                    <a:pt x="4" y="63"/>
                  </a:cubicBezTo>
                  <a:close/>
                  <a:moveTo>
                    <a:pt x="29" y="106"/>
                  </a:moveTo>
                  <a:cubicBezTo>
                    <a:pt x="29" y="106"/>
                    <a:pt x="28" y="106"/>
                    <a:pt x="28" y="106"/>
                  </a:cubicBezTo>
                  <a:cubicBezTo>
                    <a:pt x="20" y="101"/>
                    <a:pt x="14" y="94"/>
                    <a:pt x="10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7"/>
                    <a:pt x="28" y="88"/>
                    <a:pt x="28" y="88"/>
                  </a:cubicBezTo>
                  <a:cubicBezTo>
                    <a:pt x="29" y="89"/>
                    <a:pt x="29" y="89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91"/>
                    <a:pt x="30" y="92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4"/>
                    <a:pt x="31" y="94"/>
                    <a:pt x="31" y="95"/>
                  </a:cubicBezTo>
                  <a:cubicBezTo>
                    <a:pt x="32" y="95"/>
                    <a:pt x="32" y="96"/>
                    <a:pt x="32" y="96"/>
                  </a:cubicBezTo>
                  <a:cubicBezTo>
                    <a:pt x="32" y="96"/>
                    <a:pt x="32" y="97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9"/>
                    <a:pt x="34" y="99"/>
                    <a:pt x="34" y="100"/>
                  </a:cubicBezTo>
                  <a:cubicBezTo>
                    <a:pt x="34" y="100"/>
                    <a:pt x="34" y="100"/>
                    <a:pt x="34" y="101"/>
                  </a:cubicBezTo>
                  <a:cubicBezTo>
                    <a:pt x="35" y="101"/>
                    <a:pt x="35" y="102"/>
                    <a:pt x="35" y="102"/>
                  </a:cubicBezTo>
                  <a:cubicBezTo>
                    <a:pt x="35" y="103"/>
                    <a:pt x="35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5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4" y="104"/>
                    <a:pt x="33" y="104"/>
                    <a:pt x="33" y="104"/>
                  </a:cubicBezTo>
                  <a:cubicBezTo>
                    <a:pt x="33" y="104"/>
                    <a:pt x="32" y="104"/>
                    <a:pt x="32" y="105"/>
                  </a:cubicBezTo>
                  <a:cubicBezTo>
                    <a:pt x="31" y="105"/>
                    <a:pt x="30" y="105"/>
                    <a:pt x="30" y="106"/>
                  </a:cubicBezTo>
                  <a:cubicBezTo>
                    <a:pt x="30" y="106"/>
                    <a:pt x="30" y="106"/>
                    <a:pt x="29" y="106"/>
                  </a:cubicBezTo>
                  <a:close/>
                  <a:moveTo>
                    <a:pt x="31" y="109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33" y="108"/>
                    <a:pt x="33" y="108"/>
                    <a:pt x="34" y="108"/>
                  </a:cubicBezTo>
                  <a:cubicBezTo>
                    <a:pt x="34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7" y="107"/>
                  </a:cubicBezTo>
                  <a:cubicBezTo>
                    <a:pt x="37" y="106"/>
                    <a:pt x="37" y="106"/>
                    <a:pt x="38" y="106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9" y="108"/>
                    <a:pt x="39" y="108"/>
                    <a:pt x="39" y="109"/>
                  </a:cubicBezTo>
                  <a:cubicBezTo>
                    <a:pt x="39" y="109"/>
                    <a:pt x="39" y="109"/>
                    <a:pt x="40" y="109"/>
                  </a:cubicBezTo>
                  <a:cubicBezTo>
                    <a:pt x="40" y="109"/>
                    <a:pt x="40" y="109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1" y="110"/>
                    <a:pt x="41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1" y="111"/>
                    <a:pt x="41" y="112"/>
                  </a:cubicBezTo>
                  <a:cubicBezTo>
                    <a:pt x="41" y="112"/>
                    <a:pt x="42" y="112"/>
                    <a:pt x="42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3" y="113"/>
                    <a:pt x="43" y="113"/>
                  </a:cubicBezTo>
                  <a:cubicBezTo>
                    <a:pt x="43" y="113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39" y="113"/>
                    <a:pt x="35" y="111"/>
                    <a:pt x="31" y="109"/>
                  </a:cubicBezTo>
                  <a:close/>
                  <a:moveTo>
                    <a:pt x="58" y="116"/>
                  </a:moveTo>
                  <a:cubicBezTo>
                    <a:pt x="55" y="116"/>
                    <a:pt x="52" y="116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5"/>
                    <a:pt x="49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1"/>
                    <a:pt x="46" y="111"/>
                  </a:cubicBezTo>
                  <a:cubicBezTo>
                    <a:pt x="45" y="111"/>
                    <a:pt x="45" y="111"/>
                    <a:pt x="45" y="110"/>
                  </a:cubicBezTo>
                  <a:cubicBezTo>
                    <a:pt x="45" y="110"/>
                    <a:pt x="45" y="110"/>
                    <a:pt x="44" y="110"/>
                  </a:cubicBezTo>
                  <a:cubicBezTo>
                    <a:pt x="44" y="110"/>
                    <a:pt x="44" y="109"/>
                    <a:pt x="44" y="109"/>
                  </a:cubicBezTo>
                  <a:cubicBezTo>
                    <a:pt x="44" y="109"/>
                    <a:pt x="44" y="109"/>
                    <a:pt x="43" y="109"/>
                  </a:cubicBezTo>
                  <a:cubicBezTo>
                    <a:pt x="43" y="108"/>
                    <a:pt x="43" y="108"/>
                    <a:pt x="43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6"/>
                    <a:pt x="42" y="106"/>
                    <a:pt x="41" y="106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7" y="104"/>
                    <a:pt x="53" y="103"/>
                    <a:pt x="58" y="103"/>
                  </a:cubicBezTo>
                  <a:lnTo>
                    <a:pt x="58" y="116"/>
                  </a:lnTo>
                  <a:close/>
                  <a:moveTo>
                    <a:pt x="58" y="100"/>
                  </a:moveTo>
                  <a:cubicBezTo>
                    <a:pt x="58" y="100"/>
                    <a:pt x="58" y="100"/>
                    <a:pt x="57" y="100"/>
                  </a:cubicBezTo>
                  <a:cubicBezTo>
                    <a:pt x="57" y="100"/>
                    <a:pt x="57" y="100"/>
                    <a:pt x="56" y="100"/>
                  </a:cubicBezTo>
                  <a:cubicBezTo>
                    <a:pt x="56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3" y="100"/>
                    <a:pt x="53" y="100"/>
                    <a:pt x="52" y="100"/>
                  </a:cubicBezTo>
                  <a:cubicBezTo>
                    <a:pt x="52" y="100"/>
                    <a:pt x="52" y="100"/>
                    <a:pt x="51" y="100"/>
                  </a:cubicBezTo>
                  <a:cubicBezTo>
                    <a:pt x="50" y="100"/>
                    <a:pt x="50" y="100"/>
                    <a:pt x="49" y="100"/>
                  </a:cubicBezTo>
                  <a:cubicBezTo>
                    <a:pt x="49" y="100"/>
                    <a:pt x="48" y="100"/>
                    <a:pt x="48" y="100"/>
                  </a:cubicBezTo>
                  <a:cubicBezTo>
                    <a:pt x="48" y="101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1"/>
                  </a:cubicBezTo>
                  <a:cubicBezTo>
                    <a:pt x="45" y="101"/>
                    <a:pt x="44" y="101"/>
                    <a:pt x="44" y="101"/>
                  </a:cubicBezTo>
                  <a:cubicBezTo>
                    <a:pt x="43" y="101"/>
                    <a:pt x="43" y="101"/>
                    <a:pt x="43" y="102"/>
                  </a:cubicBezTo>
                  <a:cubicBezTo>
                    <a:pt x="42" y="102"/>
                    <a:pt x="42" y="102"/>
                    <a:pt x="41" y="102"/>
                  </a:cubicBezTo>
                  <a:cubicBezTo>
                    <a:pt x="41" y="102"/>
                    <a:pt x="40" y="102"/>
                    <a:pt x="40" y="102"/>
                  </a:cubicBezTo>
                  <a:cubicBezTo>
                    <a:pt x="40" y="102"/>
                    <a:pt x="39" y="102"/>
                    <a:pt x="39" y="102"/>
                  </a:cubicBezTo>
                  <a:cubicBezTo>
                    <a:pt x="39" y="102"/>
                    <a:pt x="39" y="102"/>
                    <a:pt x="39" y="101"/>
                  </a:cubicBezTo>
                  <a:cubicBezTo>
                    <a:pt x="39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8"/>
                    <a:pt x="36" y="97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4"/>
                  </a:cubicBezTo>
                  <a:cubicBezTo>
                    <a:pt x="35" y="94"/>
                    <a:pt x="35" y="94"/>
                    <a:pt x="34" y="93"/>
                  </a:cubicBezTo>
                  <a:cubicBezTo>
                    <a:pt x="34" y="93"/>
                    <a:pt x="34" y="92"/>
                    <a:pt x="34" y="92"/>
                  </a:cubicBezTo>
                  <a:cubicBezTo>
                    <a:pt x="34" y="92"/>
                    <a:pt x="33" y="91"/>
                    <a:pt x="33" y="91"/>
                  </a:cubicBezTo>
                  <a:cubicBezTo>
                    <a:pt x="33" y="91"/>
                    <a:pt x="33" y="90"/>
                    <a:pt x="33" y="90"/>
                  </a:cubicBezTo>
                  <a:cubicBezTo>
                    <a:pt x="33" y="89"/>
                    <a:pt x="33" y="89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2" y="87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58" y="86"/>
                    <a:pt x="58" y="86"/>
                    <a:pt x="58" y="86"/>
                  </a:cubicBezTo>
                  <a:lnTo>
                    <a:pt x="58" y="100"/>
                  </a:lnTo>
                  <a:close/>
                  <a:moveTo>
                    <a:pt x="58" y="83"/>
                  </a:move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2"/>
                    <a:pt x="30" y="81"/>
                    <a:pt x="30" y="81"/>
                  </a:cubicBezTo>
                  <a:cubicBezTo>
                    <a:pt x="30" y="80"/>
                    <a:pt x="29" y="80"/>
                    <a:pt x="29" y="79"/>
                  </a:cubicBezTo>
                  <a:cubicBezTo>
                    <a:pt x="29" y="79"/>
                    <a:pt x="29" y="79"/>
                    <a:pt x="29" y="78"/>
                  </a:cubicBezTo>
                  <a:cubicBezTo>
                    <a:pt x="29" y="78"/>
                    <a:pt x="29" y="77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4"/>
                    <a:pt x="28" y="73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8" y="72"/>
                    <a:pt x="28" y="71"/>
                    <a:pt x="28" y="70"/>
                  </a:cubicBezTo>
                  <a:cubicBezTo>
                    <a:pt x="28" y="70"/>
                    <a:pt x="28" y="70"/>
                    <a:pt x="28" y="69"/>
                  </a:cubicBezTo>
                  <a:cubicBezTo>
                    <a:pt x="28" y="69"/>
                    <a:pt x="27" y="68"/>
                    <a:pt x="27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6"/>
                    <a:pt x="27" y="66"/>
                    <a:pt x="27" y="65"/>
                  </a:cubicBezTo>
                  <a:cubicBezTo>
                    <a:pt x="27" y="65"/>
                    <a:pt x="27" y="64"/>
                    <a:pt x="27" y="64"/>
                  </a:cubicBezTo>
                  <a:cubicBezTo>
                    <a:pt x="27" y="64"/>
                    <a:pt x="27" y="64"/>
                    <a:pt x="27" y="63"/>
                  </a:cubicBezTo>
                  <a:cubicBezTo>
                    <a:pt x="58" y="63"/>
                    <a:pt x="58" y="63"/>
                    <a:pt x="58" y="63"/>
                  </a:cubicBezTo>
                  <a:lnTo>
                    <a:pt x="58" y="83"/>
                  </a:lnTo>
                  <a:close/>
                  <a:moveTo>
                    <a:pt x="58" y="60"/>
                  </a:move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7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7" y="56"/>
                    <a:pt x="27" y="55"/>
                    <a:pt x="27" y="55"/>
                  </a:cubicBezTo>
                  <a:cubicBezTo>
                    <a:pt x="27" y="54"/>
                    <a:pt x="27" y="54"/>
                    <a:pt x="27" y="53"/>
                  </a:cubicBezTo>
                  <a:cubicBezTo>
                    <a:pt x="28" y="53"/>
                    <a:pt x="28" y="53"/>
                    <a:pt x="28" y="52"/>
                  </a:cubicBezTo>
                  <a:cubicBezTo>
                    <a:pt x="28" y="51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5"/>
                    <a:pt x="29" y="45"/>
                    <a:pt x="29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2"/>
                    <a:pt x="30" y="42"/>
                    <a:pt x="30" y="41"/>
                  </a:cubicBezTo>
                  <a:cubicBezTo>
                    <a:pt x="30" y="41"/>
                    <a:pt x="30" y="40"/>
                    <a:pt x="30" y="40"/>
                  </a:cubicBezTo>
                  <a:cubicBezTo>
                    <a:pt x="30" y="40"/>
                    <a:pt x="30" y="39"/>
                    <a:pt x="30" y="39"/>
                  </a:cubicBezTo>
                  <a:cubicBezTo>
                    <a:pt x="58" y="39"/>
                    <a:pt x="58" y="39"/>
                    <a:pt x="58" y="39"/>
                  </a:cubicBezTo>
                  <a:lnTo>
                    <a:pt x="58" y="60"/>
                  </a:lnTo>
                  <a:close/>
                  <a:moveTo>
                    <a:pt x="58" y="22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3"/>
                  </a:cubicBezTo>
                  <a:cubicBezTo>
                    <a:pt x="32" y="33"/>
                    <a:pt x="33" y="32"/>
                    <a:pt x="33" y="32"/>
                  </a:cubicBezTo>
                  <a:cubicBezTo>
                    <a:pt x="33" y="32"/>
                    <a:pt x="33" y="31"/>
                    <a:pt x="33" y="31"/>
                  </a:cubicBezTo>
                  <a:cubicBezTo>
                    <a:pt x="33" y="30"/>
                    <a:pt x="34" y="30"/>
                    <a:pt x="34" y="30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1" y="19"/>
                    <a:pt x="41" y="19"/>
                  </a:cubicBezTo>
                  <a:cubicBezTo>
                    <a:pt x="42" y="19"/>
                    <a:pt x="42" y="20"/>
                    <a:pt x="43" y="20"/>
                  </a:cubicBezTo>
                  <a:cubicBezTo>
                    <a:pt x="43" y="20"/>
                    <a:pt x="44" y="20"/>
                    <a:pt x="44" y="20"/>
                  </a:cubicBezTo>
                  <a:cubicBezTo>
                    <a:pt x="45" y="20"/>
                    <a:pt x="45" y="20"/>
                    <a:pt x="46" y="21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7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7" y="22"/>
                  </a:cubicBezTo>
                  <a:cubicBezTo>
                    <a:pt x="57" y="22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lose/>
                  <a:moveTo>
                    <a:pt x="58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3" y="18"/>
                    <a:pt x="53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8"/>
                    <a:pt x="51" y="18"/>
                    <a:pt x="50" y="18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8" y="18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5" y="17"/>
                    <a:pt x="44" y="17"/>
                    <a:pt x="44" y="17"/>
                  </a:cubicBezTo>
                  <a:cubicBezTo>
                    <a:pt x="44" y="16"/>
                    <a:pt x="43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5" y="11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8"/>
                    <a:pt x="46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2" y="4"/>
                    <a:pt x="55" y="4"/>
                    <a:pt x="58" y="4"/>
                  </a:cubicBezTo>
                  <a:lnTo>
                    <a:pt x="58" y="19"/>
                  </a:lnTo>
                  <a:close/>
                  <a:moveTo>
                    <a:pt x="90" y="15"/>
                  </a:moveTo>
                  <a:cubicBezTo>
                    <a:pt x="91" y="14"/>
                    <a:pt x="91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100" y="19"/>
                    <a:pt x="107" y="27"/>
                    <a:pt x="11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4"/>
                    <a:pt x="92" y="34"/>
                    <a:pt x="91" y="34"/>
                  </a:cubicBezTo>
                  <a:cubicBezTo>
                    <a:pt x="91" y="33"/>
                    <a:pt x="91" y="33"/>
                    <a:pt x="91" y="32"/>
                  </a:cubicBezTo>
                  <a:cubicBezTo>
                    <a:pt x="91" y="32"/>
                    <a:pt x="90" y="32"/>
                    <a:pt x="90" y="31"/>
                  </a:cubicBezTo>
                  <a:cubicBezTo>
                    <a:pt x="90" y="31"/>
                    <a:pt x="90" y="30"/>
                    <a:pt x="90" y="30"/>
                  </a:cubicBezTo>
                  <a:cubicBezTo>
                    <a:pt x="89" y="29"/>
                    <a:pt x="89" y="29"/>
                    <a:pt x="89" y="28"/>
                  </a:cubicBezTo>
                  <a:cubicBezTo>
                    <a:pt x="89" y="28"/>
                    <a:pt x="88" y="27"/>
                    <a:pt x="88" y="27"/>
                  </a:cubicBezTo>
                  <a:cubicBezTo>
                    <a:pt x="88" y="26"/>
                    <a:pt x="88" y="26"/>
                    <a:pt x="88" y="25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7" y="24"/>
                    <a:pt x="86" y="23"/>
                    <a:pt x="86" y="2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5" y="21"/>
                    <a:pt x="85" y="21"/>
                    <a:pt x="85" y="20"/>
                  </a:cubicBezTo>
                  <a:cubicBezTo>
                    <a:pt x="85" y="20"/>
                    <a:pt x="84" y="20"/>
                    <a:pt x="84" y="19"/>
                  </a:cubicBezTo>
                  <a:cubicBezTo>
                    <a:pt x="84" y="19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4" y="17"/>
                    <a:pt x="84" y="17"/>
                  </a:cubicBezTo>
                  <a:cubicBezTo>
                    <a:pt x="84" y="17"/>
                    <a:pt x="84" y="17"/>
                    <a:pt x="85" y="17"/>
                  </a:cubicBezTo>
                  <a:cubicBezTo>
                    <a:pt x="85" y="17"/>
                    <a:pt x="86" y="17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9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lose/>
                  <a:moveTo>
                    <a:pt x="89" y="11"/>
                  </a:moveTo>
                  <a:cubicBezTo>
                    <a:pt x="89" y="11"/>
                    <a:pt x="89" y="12"/>
                    <a:pt x="89" y="12"/>
                  </a:cubicBezTo>
                  <a:cubicBezTo>
                    <a:pt x="89" y="12"/>
                    <a:pt x="88" y="12"/>
                    <a:pt x="88" y="12"/>
                  </a:cubicBezTo>
                  <a:cubicBezTo>
                    <a:pt x="88" y="12"/>
                    <a:pt x="87" y="12"/>
                    <a:pt x="86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5" y="13"/>
                    <a:pt x="84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4"/>
                    <a:pt x="82" y="14"/>
                    <a:pt x="81" y="15"/>
                  </a:cubicBezTo>
                  <a:cubicBezTo>
                    <a:pt x="81" y="14"/>
                    <a:pt x="80" y="13"/>
                    <a:pt x="8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0"/>
                    <a:pt x="79" y="10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10"/>
                    <a:pt x="78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7" y="9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80" y="7"/>
                    <a:pt x="85" y="9"/>
                    <a:pt x="89" y="11"/>
                  </a:cubicBezTo>
                  <a:close/>
                  <a:moveTo>
                    <a:pt x="62" y="4"/>
                  </a:moveTo>
                  <a:cubicBezTo>
                    <a:pt x="65" y="4"/>
                    <a:pt x="67" y="4"/>
                    <a:pt x="70" y="5"/>
                  </a:cubicBezTo>
                  <a:cubicBezTo>
                    <a:pt x="71" y="6"/>
                    <a:pt x="72" y="7"/>
                    <a:pt x="74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4" y="10"/>
                    <a:pt x="74" y="10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1"/>
                    <a:pt x="75" y="11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6" y="12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3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6" y="16"/>
                    <a:pt x="76" y="16"/>
                    <a:pt x="75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74" y="17"/>
                    <a:pt x="73" y="17"/>
                    <a:pt x="73" y="17"/>
                  </a:cubicBezTo>
                  <a:cubicBezTo>
                    <a:pt x="73" y="17"/>
                    <a:pt x="72" y="17"/>
                    <a:pt x="72" y="17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8"/>
                    <a:pt x="68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5" y="19"/>
                  </a:cubicBezTo>
                  <a:cubicBezTo>
                    <a:pt x="65" y="19"/>
                    <a:pt x="65" y="19"/>
                    <a:pt x="64" y="19"/>
                  </a:cubicBezTo>
                  <a:cubicBezTo>
                    <a:pt x="64" y="19"/>
                    <a:pt x="63" y="19"/>
                    <a:pt x="63" y="19"/>
                  </a:cubicBezTo>
                  <a:cubicBezTo>
                    <a:pt x="63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lnTo>
                    <a:pt x="62" y="4"/>
                  </a:lnTo>
                  <a:close/>
                  <a:moveTo>
                    <a:pt x="62" y="22"/>
                  </a:move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2"/>
                    <a:pt x="64" y="22"/>
                    <a:pt x="65" y="22"/>
                  </a:cubicBezTo>
                  <a:cubicBezTo>
                    <a:pt x="65" y="22"/>
                    <a:pt x="65" y="22"/>
                    <a:pt x="66" y="22"/>
                  </a:cubicBezTo>
                  <a:cubicBezTo>
                    <a:pt x="66" y="22"/>
                    <a:pt x="67" y="22"/>
                    <a:pt x="67" y="22"/>
                  </a:cubicBezTo>
                  <a:cubicBezTo>
                    <a:pt x="67" y="22"/>
                    <a:pt x="68" y="22"/>
                    <a:pt x="68" y="22"/>
                  </a:cubicBezTo>
                  <a:cubicBezTo>
                    <a:pt x="69" y="22"/>
                    <a:pt x="69" y="21"/>
                    <a:pt x="70" y="21"/>
                  </a:cubicBezTo>
                  <a:cubicBezTo>
                    <a:pt x="70" y="21"/>
                    <a:pt x="70" y="21"/>
                    <a:pt x="71" y="21"/>
                  </a:cubicBezTo>
                  <a:cubicBezTo>
                    <a:pt x="71" y="21"/>
                    <a:pt x="72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4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8" y="20"/>
                    <a:pt x="78" y="19"/>
                  </a:cubicBezTo>
                  <a:cubicBezTo>
                    <a:pt x="78" y="19"/>
                    <a:pt x="79" y="19"/>
                    <a:pt x="79" y="19"/>
                  </a:cubicBezTo>
                  <a:cubicBezTo>
                    <a:pt x="79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20"/>
                    <a:pt x="81" y="20"/>
                    <a:pt x="81" y="21"/>
                  </a:cubicBezTo>
                  <a:cubicBezTo>
                    <a:pt x="81" y="21"/>
                    <a:pt x="82" y="21"/>
                    <a:pt x="82" y="22"/>
                  </a:cubicBezTo>
                  <a:cubicBezTo>
                    <a:pt x="82" y="22"/>
                    <a:pt x="82" y="23"/>
                    <a:pt x="82" y="23"/>
                  </a:cubicBezTo>
                  <a:cubicBezTo>
                    <a:pt x="83" y="24"/>
                    <a:pt x="83" y="24"/>
                    <a:pt x="84" y="25"/>
                  </a:cubicBezTo>
                  <a:cubicBezTo>
                    <a:pt x="84" y="25"/>
                    <a:pt x="84" y="26"/>
                    <a:pt x="84" y="26"/>
                  </a:cubicBezTo>
                  <a:cubicBezTo>
                    <a:pt x="84" y="26"/>
                    <a:pt x="84" y="27"/>
                    <a:pt x="85" y="28"/>
                  </a:cubicBezTo>
                  <a:cubicBezTo>
                    <a:pt x="85" y="28"/>
                    <a:pt x="85" y="28"/>
                    <a:pt x="85" y="29"/>
                  </a:cubicBezTo>
                  <a:cubicBezTo>
                    <a:pt x="85" y="29"/>
                    <a:pt x="86" y="29"/>
                    <a:pt x="86" y="30"/>
                  </a:cubicBezTo>
                  <a:cubicBezTo>
                    <a:pt x="86" y="30"/>
                    <a:pt x="86" y="31"/>
                    <a:pt x="86" y="31"/>
                  </a:cubicBezTo>
                  <a:cubicBezTo>
                    <a:pt x="87" y="31"/>
                    <a:pt x="87" y="32"/>
                    <a:pt x="87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62" y="36"/>
                    <a:pt x="62" y="36"/>
                    <a:pt x="62" y="36"/>
                  </a:cubicBezTo>
                  <a:lnTo>
                    <a:pt x="62" y="22"/>
                  </a:lnTo>
                  <a:close/>
                  <a:moveTo>
                    <a:pt x="62" y="39"/>
                  </a:moveTo>
                  <a:cubicBezTo>
                    <a:pt x="90" y="39"/>
                    <a:pt x="90" y="39"/>
                    <a:pt x="90" y="39"/>
                  </a:cubicBezTo>
                  <a:cubicBezTo>
                    <a:pt x="90" y="39"/>
                    <a:pt x="90" y="40"/>
                    <a:pt x="90" y="40"/>
                  </a:cubicBezTo>
                  <a:cubicBezTo>
                    <a:pt x="90" y="41"/>
                    <a:pt x="90" y="41"/>
                    <a:pt x="91" y="41"/>
                  </a:cubicBezTo>
                  <a:cubicBezTo>
                    <a:pt x="91" y="42"/>
                    <a:pt x="91" y="42"/>
                    <a:pt x="91" y="43"/>
                  </a:cubicBezTo>
                  <a:cubicBezTo>
                    <a:pt x="91" y="43"/>
                    <a:pt x="91" y="44"/>
                    <a:pt x="91" y="44"/>
                  </a:cubicBezTo>
                  <a:cubicBezTo>
                    <a:pt x="91" y="45"/>
                    <a:pt x="92" y="45"/>
                    <a:pt x="92" y="45"/>
                  </a:cubicBezTo>
                  <a:cubicBezTo>
                    <a:pt x="82" y="46"/>
                    <a:pt x="74" y="52"/>
                    <a:pt x="71" y="60"/>
                  </a:cubicBezTo>
                  <a:cubicBezTo>
                    <a:pt x="62" y="60"/>
                    <a:pt x="62" y="60"/>
                    <a:pt x="62" y="60"/>
                  </a:cubicBezTo>
                  <a:lnTo>
                    <a:pt x="62" y="39"/>
                  </a:lnTo>
                  <a:close/>
                  <a:moveTo>
                    <a:pt x="62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69" y="65"/>
                    <a:pt x="69" y="68"/>
                    <a:pt x="69" y="70"/>
                  </a:cubicBezTo>
                  <a:cubicBezTo>
                    <a:pt x="69" y="75"/>
                    <a:pt x="70" y="79"/>
                    <a:pt x="73" y="83"/>
                  </a:cubicBezTo>
                  <a:cubicBezTo>
                    <a:pt x="62" y="83"/>
                    <a:pt x="62" y="83"/>
                    <a:pt x="62" y="83"/>
                  </a:cubicBezTo>
                  <a:lnTo>
                    <a:pt x="62" y="63"/>
                  </a:lnTo>
                  <a:close/>
                  <a:moveTo>
                    <a:pt x="62" y="86"/>
                  </a:moveTo>
                  <a:cubicBezTo>
                    <a:pt x="75" y="86"/>
                    <a:pt x="75" y="86"/>
                    <a:pt x="75" y="86"/>
                  </a:cubicBezTo>
                  <a:cubicBezTo>
                    <a:pt x="78" y="89"/>
                    <a:pt x="81" y="91"/>
                    <a:pt x="85" y="93"/>
                  </a:cubicBezTo>
                  <a:cubicBezTo>
                    <a:pt x="85" y="93"/>
                    <a:pt x="85" y="93"/>
                    <a:pt x="84" y="93"/>
                  </a:cubicBezTo>
                  <a:cubicBezTo>
                    <a:pt x="84" y="93"/>
                    <a:pt x="84" y="94"/>
                    <a:pt x="84" y="94"/>
                  </a:cubicBezTo>
                  <a:cubicBezTo>
                    <a:pt x="84" y="94"/>
                    <a:pt x="83" y="95"/>
                    <a:pt x="83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2" y="97"/>
                    <a:pt x="82" y="98"/>
                    <a:pt x="82" y="98"/>
                  </a:cubicBezTo>
                  <a:cubicBezTo>
                    <a:pt x="81" y="98"/>
                    <a:pt x="81" y="99"/>
                    <a:pt x="81" y="99"/>
                  </a:cubicBezTo>
                  <a:cubicBezTo>
                    <a:pt x="81" y="99"/>
                    <a:pt x="81" y="100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0" y="101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7" y="102"/>
                  </a:cubicBezTo>
                  <a:cubicBezTo>
                    <a:pt x="77" y="102"/>
                    <a:pt x="77" y="102"/>
                    <a:pt x="76" y="101"/>
                  </a:cubicBezTo>
                  <a:cubicBezTo>
                    <a:pt x="76" y="101"/>
                    <a:pt x="75" y="101"/>
                    <a:pt x="75" y="101"/>
                  </a:cubicBezTo>
                  <a:cubicBezTo>
                    <a:pt x="75" y="101"/>
                    <a:pt x="74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1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9" y="100"/>
                    <a:pt x="69" y="100"/>
                    <a:pt x="68" y="100"/>
                  </a:cubicBezTo>
                  <a:cubicBezTo>
                    <a:pt x="68" y="100"/>
                    <a:pt x="67" y="100"/>
                    <a:pt x="67" y="100"/>
                  </a:cubicBezTo>
                  <a:cubicBezTo>
                    <a:pt x="67" y="100"/>
                    <a:pt x="66" y="100"/>
                    <a:pt x="66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4" y="100"/>
                    <a:pt x="64" y="100"/>
                    <a:pt x="63" y="100"/>
                  </a:cubicBezTo>
                  <a:cubicBezTo>
                    <a:pt x="63" y="100"/>
                    <a:pt x="63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lnTo>
                    <a:pt x="62" y="86"/>
                  </a:lnTo>
                  <a:close/>
                  <a:moveTo>
                    <a:pt x="74" y="109"/>
                  </a:moveTo>
                  <a:cubicBezTo>
                    <a:pt x="74" y="109"/>
                    <a:pt x="74" y="110"/>
                    <a:pt x="74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3" y="111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3" y="111"/>
                    <a:pt x="73" y="112"/>
                    <a:pt x="73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12"/>
                    <a:pt x="72" y="112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1" y="113"/>
                  </a:cubicBezTo>
                  <a:cubicBezTo>
                    <a:pt x="71" y="114"/>
                    <a:pt x="70" y="115"/>
                    <a:pt x="69" y="116"/>
                  </a:cubicBezTo>
                  <a:cubicBezTo>
                    <a:pt x="67" y="116"/>
                    <a:pt x="64" y="116"/>
                    <a:pt x="62" y="116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3"/>
                    <a:pt x="66" y="103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8" y="104"/>
                    <a:pt x="69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4"/>
                    <a:pt x="71" y="104"/>
                    <a:pt x="72" y="104"/>
                  </a:cubicBezTo>
                  <a:cubicBezTo>
                    <a:pt x="72" y="104"/>
                    <a:pt x="72" y="104"/>
                    <a:pt x="73" y="104"/>
                  </a:cubicBezTo>
                  <a:cubicBezTo>
                    <a:pt x="73" y="104"/>
                    <a:pt x="74" y="104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6" y="105"/>
                    <a:pt x="76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9"/>
                    <a:pt x="75" y="109"/>
                  </a:cubicBezTo>
                  <a:cubicBezTo>
                    <a:pt x="75" y="109"/>
                    <a:pt x="75" y="109"/>
                    <a:pt x="74" y="109"/>
                  </a:cubicBezTo>
                  <a:close/>
                  <a:moveTo>
                    <a:pt x="75" y="115"/>
                  </a:moveTo>
                  <a:cubicBezTo>
                    <a:pt x="75" y="114"/>
                    <a:pt x="76" y="113"/>
                    <a:pt x="77" y="112"/>
                  </a:cubicBezTo>
                  <a:cubicBezTo>
                    <a:pt x="77" y="112"/>
                    <a:pt x="77" y="111"/>
                    <a:pt x="77" y="111"/>
                  </a:cubicBezTo>
                  <a:cubicBezTo>
                    <a:pt x="77" y="111"/>
                    <a:pt x="78" y="111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79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7"/>
                    <a:pt x="80" y="107"/>
                    <a:pt x="81" y="106"/>
                  </a:cubicBezTo>
                  <a:cubicBezTo>
                    <a:pt x="81" y="106"/>
                    <a:pt x="82" y="107"/>
                    <a:pt x="82" y="107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4" y="107"/>
                    <a:pt x="84" y="107"/>
                    <a:pt x="85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7" y="108"/>
                    <a:pt x="88" y="109"/>
                    <a:pt x="89" y="109"/>
                  </a:cubicBezTo>
                  <a:cubicBezTo>
                    <a:pt x="84" y="111"/>
                    <a:pt x="80" y="113"/>
                    <a:pt x="75" y="115"/>
                  </a:cubicBezTo>
                  <a:close/>
                  <a:moveTo>
                    <a:pt x="92" y="107"/>
                  </a:moveTo>
                  <a:cubicBezTo>
                    <a:pt x="91" y="106"/>
                    <a:pt x="91" y="106"/>
                    <a:pt x="9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89" y="105"/>
                    <a:pt x="88" y="105"/>
                    <a:pt x="87" y="105"/>
                  </a:cubicBezTo>
                  <a:cubicBezTo>
                    <a:pt x="87" y="105"/>
                    <a:pt x="87" y="104"/>
                    <a:pt x="86" y="104"/>
                  </a:cubicBezTo>
                  <a:cubicBezTo>
                    <a:pt x="86" y="104"/>
                    <a:pt x="85" y="104"/>
                    <a:pt x="84" y="104"/>
                  </a:cubicBezTo>
                  <a:cubicBezTo>
                    <a:pt x="84" y="104"/>
                    <a:pt x="84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2"/>
                    <a:pt x="83" y="102"/>
                  </a:cubicBezTo>
                  <a:cubicBezTo>
                    <a:pt x="84" y="102"/>
                    <a:pt x="84" y="101"/>
                    <a:pt x="84" y="100"/>
                  </a:cubicBezTo>
                  <a:cubicBezTo>
                    <a:pt x="84" y="100"/>
                    <a:pt x="85" y="100"/>
                    <a:pt x="85" y="100"/>
                  </a:cubicBezTo>
                  <a:cubicBezTo>
                    <a:pt x="85" y="99"/>
                    <a:pt x="85" y="99"/>
                    <a:pt x="86" y="98"/>
                  </a:cubicBezTo>
                  <a:cubicBezTo>
                    <a:pt x="86" y="98"/>
                    <a:pt x="86" y="98"/>
                    <a:pt x="86" y="97"/>
                  </a:cubicBezTo>
                  <a:cubicBezTo>
                    <a:pt x="86" y="97"/>
                    <a:pt x="87" y="96"/>
                    <a:pt x="87" y="96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90" y="94"/>
                    <a:pt x="91" y="94"/>
                    <a:pt x="93" y="94"/>
                  </a:cubicBezTo>
                  <a:cubicBezTo>
                    <a:pt x="98" y="94"/>
                    <a:pt x="103" y="93"/>
                    <a:pt x="106" y="90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3" y="97"/>
                    <a:pt x="98" y="103"/>
                    <a:pt x="92" y="107"/>
                  </a:cubicBezTo>
                  <a:close/>
                  <a:moveTo>
                    <a:pt x="110" y="82"/>
                  </a:moveTo>
                  <a:cubicBezTo>
                    <a:pt x="110" y="82"/>
                    <a:pt x="109" y="83"/>
                    <a:pt x="109" y="83"/>
                  </a:cubicBezTo>
                  <a:cubicBezTo>
                    <a:pt x="109" y="83"/>
                    <a:pt x="108" y="83"/>
                    <a:pt x="108" y="84"/>
                  </a:cubicBezTo>
                  <a:cubicBezTo>
                    <a:pt x="108" y="84"/>
                    <a:pt x="108" y="84"/>
                    <a:pt x="107" y="85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2" y="89"/>
                    <a:pt x="98" y="91"/>
                    <a:pt x="93" y="91"/>
                  </a:cubicBezTo>
                  <a:cubicBezTo>
                    <a:pt x="92" y="91"/>
                    <a:pt x="91" y="91"/>
                    <a:pt x="90" y="90"/>
                  </a:cubicBezTo>
                  <a:cubicBezTo>
                    <a:pt x="89" y="90"/>
                    <a:pt x="88" y="90"/>
                    <a:pt x="88" y="90"/>
                  </a:cubicBezTo>
                  <a:cubicBezTo>
                    <a:pt x="87" y="90"/>
                    <a:pt x="87" y="90"/>
                    <a:pt x="86" y="89"/>
                  </a:cubicBezTo>
                  <a:cubicBezTo>
                    <a:pt x="84" y="89"/>
                    <a:pt x="82" y="88"/>
                    <a:pt x="80" y="86"/>
                  </a:cubicBezTo>
                  <a:cubicBezTo>
                    <a:pt x="80" y="86"/>
                    <a:pt x="79" y="85"/>
                    <a:pt x="79" y="85"/>
                  </a:cubicBezTo>
                  <a:cubicBezTo>
                    <a:pt x="78" y="84"/>
                    <a:pt x="77" y="83"/>
                    <a:pt x="77" y="83"/>
                  </a:cubicBezTo>
                  <a:cubicBezTo>
                    <a:pt x="74" y="79"/>
                    <a:pt x="72" y="75"/>
                    <a:pt x="72" y="70"/>
                  </a:cubicBezTo>
                  <a:cubicBezTo>
                    <a:pt x="72" y="68"/>
                    <a:pt x="73" y="65"/>
                    <a:pt x="73" y="63"/>
                  </a:cubicBezTo>
                  <a:cubicBezTo>
                    <a:pt x="73" y="63"/>
                    <a:pt x="74" y="62"/>
                    <a:pt x="74" y="62"/>
                  </a:cubicBezTo>
                  <a:cubicBezTo>
                    <a:pt x="74" y="61"/>
                    <a:pt x="74" y="61"/>
                    <a:pt x="75" y="60"/>
                  </a:cubicBezTo>
                  <a:cubicBezTo>
                    <a:pt x="78" y="54"/>
                    <a:pt x="85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3" y="50"/>
                    <a:pt x="109" y="54"/>
                    <a:pt x="112" y="60"/>
                  </a:cubicBezTo>
                  <a:cubicBezTo>
                    <a:pt x="112" y="61"/>
                    <a:pt x="112" y="61"/>
                    <a:pt x="113" y="62"/>
                  </a:cubicBezTo>
                  <a:cubicBezTo>
                    <a:pt x="113" y="62"/>
                    <a:pt x="113" y="63"/>
                    <a:pt x="113" y="63"/>
                  </a:cubicBezTo>
                  <a:cubicBezTo>
                    <a:pt x="114" y="65"/>
                    <a:pt x="114" y="68"/>
                    <a:pt x="114" y="70"/>
                  </a:cubicBezTo>
                  <a:cubicBezTo>
                    <a:pt x="114" y="74"/>
                    <a:pt x="113" y="79"/>
                    <a:pt x="110" y="82"/>
                  </a:cubicBezTo>
                  <a:close/>
                  <a:moveTo>
                    <a:pt x="95" y="45"/>
                  </a:move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5" y="44"/>
                    <a:pt x="95" y="44"/>
                  </a:cubicBezTo>
                  <a:cubicBezTo>
                    <a:pt x="95" y="43"/>
                    <a:pt x="95" y="43"/>
                    <a:pt x="94" y="42"/>
                  </a:cubicBezTo>
                  <a:cubicBezTo>
                    <a:pt x="94" y="42"/>
                    <a:pt x="94" y="41"/>
                    <a:pt x="94" y="41"/>
                  </a:cubicBezTo>
                  <a:cubicBezTo>
                    <a:pt x="94" y="40"/>
                    <a:pt x="94" y="40"/>
                    <a:pt x="94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5" y="46"/>
                    <a:pt x="117" y="53"/>
                    <a:pt x="11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2" y="52"/>
                    <a:pt x="104" y="46"/>
                    <a:pt x="95" y="45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799138" y="18192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7" y="7"/>
                  </a:moveTo>
                  <a:cubicBezTo>
                    <a:pt x="27" y="6"/>
                    <a:pt x="26" y="6"/>
                    <a:pt x="26" y="5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10"/>
                    <a:pt x="0" y="13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9" y="28"/>
                    <a:pt x="10" y="29"/>
                    <a:pt x="11" y="29"/>
                  </a:cubicBezTo>
                  <a:cubicBezTo>
                    <a:pt x="11" y="29"/>
                    <a:pt x="12" y="30"/>
                    <a:pt x="1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30"/>
                    <a:pt x="20" y="29"/>
                    <a:pt x="22" y="28"/>
                  </a:cubicBezTo>
                  <a:cubicBezTo>
                    <a:pt x="27" y="25"/>
                    <a:pt x="30" y="20"/>
                    <a:pt x="30" y="15"/>
                  </a:cubicBezTo>
                  <a:cubicBezTo>
                    <a:pt x="30" y="13"/>
                    <a:pt x="29" y="10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21"/>
          <p:cNvGrpSpPr/>
          <p:nvPr/>
        </p:nvGrpSpPr>
        <p:grpSpPr>
          <a:xfrm>
            <a:off x="8083159" y="1481539"/>
            <a:ext cx="3514299" cy="3565522"/>
            <a:chOff x="1295511" y="1384930"/>
            <a:chExt cx="4015043" cy="4073566"/>
          </a:xfrm>
        </p:grpSpPr>
        <p:sp>
          <p:nvSpPr>
            <p:cNvPr id="852" name="Google Shape;852;p21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3234169" y="201530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007" name="Google Shape;1007;p21"/>
            <p:cNvCxnSpPr>
              <a:stCxn id="920" idx="7"/>
              <a:endCxn id="962" idx="4"/>
            </p:cNvCxnSpPr>
            <p:nvPr/>
          </p:nvCxnSpPr>
          <p:spPr>
            <a:xfrm rot="10800000" flipH="1">
              <a:off x="4560081" y="4808216"/>
              <a:ext cx="162900" cy="2808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8" name="Google Shape;1008;p21"/>
            <p:cNvCxnSpPr>
              <a:endCxn id="921" idx="1"/>
            </p:cNvCxnSpPr>
            <p:nvPr/>
          </p:nvCxnSpPr>
          <p:spPr>
            <a:xfrm>
              <a:off x="4248467" y="4407778"/>
              <a:ext cx="78000" cy="4068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9" name="Google Shape;1009;p21"/>
            <p:cNvCxnSpPr>
              <a:stCxn id="922" idx="5"/>
              <a:endCxn id="962" idx="1"/>
            </p:cNvCxnSpPr>
            <p:nvPr/>
          </p:nvCxnSpPr>
          <p:spPr>
            <a:xfrm>
              <a:off x="4263534" y="4401584"/>
              <a:ext cx="429000" cy="333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0" name="Google Shape;1010;p21"/>
            <p:cNvCxnSpPr>
              <a:stCxn id="922" idx="7"/>
              <a:endCxn id="923" idx="2"/>
            </p:cNvCxnSpPr>
            <p:nvPr/>
          </p:nvCxnSpPr>
          <p:spPr>
            <a:xfrm rot="10800000" flipH="1">
              <a:off x="4263534" y="4172302"/>
              <a:ext cx="256500" cy="198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1" name="Google Shape;1011;p21"/>
            <p:cNvCxnSpPr>
              <a:stCxn id="918" idx="6"/>
              <a:endCxn id="917" idx="6"/>
            </p:cNvCxnSpPr>
            <p:nvPr/>
          </p:nvCxnSpPr>
          <p:spPr>
            <a:xfrm rot="10800000" flipH="1">
              <a:off x="4701503" y="4386325"/>
              <a:ext cx="477000" cy="12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2" name="Google Shape;1012;p21"/>
            <p:cNvCxnSpPr>
              <a:stCxn id="916" idx="4"/>
              <a:endCxn id="917" idx="7"/>
            </p:cNvCxnSpPr>
            <p:nvPr/>
          </p:nvCxnSpPr>
          <p:spPr>
            <a:xfrm flipH="1">
              <a:off x="5172199" y="4011287"/>
              <a:ext cx="49200" cy="360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3" name="Google Shape;1013;p21"/>
            <p:cNvCxnSpPr>
              <a:stCxn id="963" idx="4"/>
              <a:endCxn id="914" idx="0"/>
            </p:cNvCxnSpPr>
            <p:nvPr/>
          </p:nvCxnSpPr>
          <p:spPr>
            <a:xfrm flipH="1">
              <a:off x="4944060" y="3807179"/>
              <a:ext cx="18600" cy="378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4" name="Google Shape;1014;p21"/>
            <p:cNvCxnSpPr>
              <a:endCxn id="963" idx="2"/>
            </p:cNvCxnSpPr>
            <p:nvPr/>
          </p:nvCxnSpPr>
          <p:spPr>
            <a:xfrm>
              <a:off x="4519998" y="3593417"/>
              <a:ext cx="399600" cy="170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5" name="Google Shape;1015;p21"/>
            <p:cNvCxnSpPr>
              <a:stCxn id="963" idx="6"/>
              <a:endCxn id="911" idx="2"/>
            </p:cNvCxnSpPr>
            <p:nvPr/>
          </p:nvCxnSpPr>
          <p:spPr>
            <a:xfrm rot="10800000" flipH="1">
              <a:off x="5005722" y="3681017"/>
              <a:ext cx="194100" cy="83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6" name="Google Shape;1016;p21"/>
            <p:cNvCxnSpPr>
              <a:stCxn id="963" idx="7"/>
              <a:endCxn id="910" idx="3"/>
            </p:cNvCxnSpPr>
            <p:nvPr/>
          </p:nvCxnSpPr>
          <p:spPr>
            <a:xfrm rot="10800000" flipH="1">
              <a:off x="4993109" y="3232968"/>
              <a:ext cx="280800" cy="500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7" name="Google Shape;1017;p21"/>
            <p:cNvCxnSpPr>
              <a:stCxn id="950" idx="4"/>
            </p:cNvCxnSpPr>
            <p:nvPr/>
          </p:nvCxnSpPr>
          <p:spPr>
            <a:xfrm>
              <a:off x="4722987" y="2944823"/>
              <a:ext cx="175200" cy="284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8" name="Google Shape;1018;p21"/>
            <p:cNvCxnSpPr>
              <a:stCxn id="950" idx="7"/>
              <a:endCxn id="968" idx="3"/>
            </p:cNvCxnSpPr>
            <p:nvPr/>
          </p:nvCxnSpPr>
          <p:spPr>
            <a:xfrm rot="10800000" flipH="1">
              <a:off x="4738178" y="2715249"/>
              <a:ext cx="399000" cy="192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9" name="Google Shape;1019;p21"/>
            <p:cNvCxnSpPr>
              <a:stCxn id="969" idx="4"/>
            </p:cNvCxnSpPr>
            <p:nvPr/>
          </p:nvCxnSpPr>
          <p:spPr>
            <a:xfrm>
              <a:off x="4094759" y="1711076"/>
              <a:ext cx="175200" cy="992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0" name="Google Shape;1020;p21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021" name="Google Shape;1021;p21"/>
            <p:cNvCxnSpPr>
              <a:stCxn id="1020" idx="7"/>
              <a:endCxn id="906" idx="3"/>
            </p:cNvCxnSpPr>
            <p:nvPr/>
          </p:nvCxnSpPr>
          <p:spPr>
            <a:xfrm rot="10800000" flipH="1">
              <a:off x="4292304" y="2522688"/>
              <a:ext cx="194100" cy="165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2" name="Google Shape;1022;p21"/>
            <p:cNvCxnSpPr>
              <a:stCxn id="969" idx="5"/>
              <a:endCxn id="904" idx="1"/>
            </p:cNvCxnSpPr>
            <p:nvPr/>
          </p:nvCxnSpPr>
          <p:spPr>
            <a:xfrm>
              <a:off x="4125208" y="1698463"/>
              <a:ext cx="493500" cy="387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3" name="Google Shape;1023;p21"/>
            <p:cNvCxnSpPr>
              <a:stCxn id="970" idx="4"/>
              <a:endCxn id="898" idx="7"/>
            </p:cNvCxnSpPr>
            <p:nvPr/>
          </p:nvCxnSpPr>
          <p:spPr>
            <a:xfrm flipH="1">
              <a:off x="3628887" y="1939233"/>
              <a:ext cx="179100" cy="963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4" name="Google Shape;1024;p21"/>
            <p:cNvCxnSpPr>
              <a:stCxn id="899" idx="5"/>
              <a:endCxn id="898" idx="2"/>
            </p:cNvCxnSpPr>
            <p:nvPr/>
          </p:nvCxnSpPr>
          <p:spPr>
            <a:xfrm>
              <a:off x="3401030" y="2743104"/>
              <a:ext cx="191400" cy="174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5" name="Google Shape;1025;p21"/>
            <p:cNvCxnSpPr>
              <a:stCxn id="892" idx="7"/>
            </p:cNvCxnSpPr>
            <p:nvPr/>
          </p:nvCxnSpPr>
          <p:spPr>
            <a:xfrm rot="10800000" flipH="1">
              <a:off x="3283586" y="1909828"/>
              <a:ext cx="498000" cy="404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6" name="Google Shape;1026;p21"/>
            <p:cNvCxnSpPr>
              <a:stCxn id="888" idx="6"/>
              <a:endCxn id="970" idx="1"/>
            </p:cNvCxnSpPr>
            <p:nvPr/>
          </p:nvCxnSpPr>
          <p:spPr>
            <a:xfrm rot="10800000" flipH="1">
              <a:off x="3433428" y="1865780"/>
              <a:ext cx="344100" cy="48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7" name="Google Shape;1027;p21"/>
            <p:cNvCxnSpPr>
              <a:stCxn id="890" idx="7"/>
              <a:endCxn id="972" idx="3"/>
            </p:cNvCxnSpPr>
            <p:nvPr/>
          </p:nvCxnSpPr>
          <p:spPr>
            <a:xfrm rot="10800000" flipH="1">
              <a:off x="3494721" y="1493154"/>
              <a:ext cx="117900" cy="2085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8" name="Google Shape;1028;p21"/>
            <p:cNvCxnSpPr>
              <a:stCxn id="889" idx="6"/>
              <a:endCxn id="972" idx="1"/>
            </p:cNvCxnSpPr>
            <p:nvPr/>
          </p:nvCxnSpPr>
          <p:spPr>
            <a:xfrm>
              <a:off x="3407323" y="1406413"/>
              <a:ext cx="205200" cy="26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9" name="Google Shape;1029;p21"/>
            <p:cNvCxnSpPr>
              <a:stCxn id="885" idx="3"/>
              <a:endCxn id="882" idx="7"/>
            </p:cNvCxnSpPr>
            <p:nvPr/>
          </p:nvCxnSpPr>
          <p:spPr>
            <a:xfrm flipH="1">
              <a:off x="2671984" y="1464570"/>
              <a:ext cx="125700" cy="267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0" name="Google Shape;1030;p21"/>
            <p:cNvCxnSpPr>
              <a:stCxn id="881" idx="5"/>
              <a:endCxn id="882" idx="1"/>
            </p:cNvCxnSpPr>
            <p:nvPr/>
          </p:nvCxnSpPr>
          <p:spPr>
            <a:xfrm>
              <a:off x="2471104" y="1618660"/>
              <a:ext cx="170700" cy="1128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1" name="Google Shape;1031;p21"/>
            <p:cNvCxnSpPr>
              <a:endCxn id="886" idx="3"/>
            </p:cNvCxnSpPr>
            <p:nvPr/>
          </p:nvCxnSpPr>
          <p:spPr>
            <a:xfrm rot="10800000" flipH="1">
              <a:off x="2678284" y="1689070"/>
              <a:ext cx="408600" cy="49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2" name="Google Shape;1032;p21"/>
            <p:cNvCxnSpPr>
              <a:stCxn id="878" idx="6"/>
              <a:endCxn id="882" idx="2"/>
            </p:cNvCxnSpPr>
            <p:nvPr/>
          </p:nvCxnSpPr>
          <p:spPr>
            <a:xfrm rot="10800000" flipH="1">
              <a:off x="2008643" y="1746634"/>
              <a:ext cx="626700" cy="189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3" name="Google Shape;1033;p21"/>
            <p:cNvCxnSpPr>
              <a:stCxn id="878" idx="7"/>
              <a:endCxn id="880" idx="2"/>
            </p:cNvCxnSpPr>
            <p:nvPr/>
          </p:nvCxnSpPr>
          <p:spPr>
            <a:xfrm rot="10800000" flipH="1">
              <a:off x="2002351" y="1695443"/>
              <a:ext cx="288900" cy="225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4" name="Google Shape;1034;p21"/>
            <p:cNvCxnSpPr>
              <a:stCxn id="882" idx="4"/>
              <a:endCxn id="883" idx="7"/>
            </p:cNvCxnSpPr>
            <p:nvPr/>
          </p:nvCxnSpPr>
          <p:spPr>
            <a:xfrm flipH="1">
              <a:off x="2475743" y="1768175"/>
              <a:ext cx="181200" cy="196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5" name="Google Shape;1035;p21"/>
            <p:cNvCxnSpPr>
              <a:endCxn id="884" idx="0"/>
            </p:cNvCxnSpPr>
            <p:nvPr/>
          </p:nvCxnSpPr>
          <p:spPr>
            <a:xfrm>
              <a:off x="2656943" y="1768279"/>
              <a:ext cx="0" cy="464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6" name="Google Shape;1036;p21"/>
            <p:cNvCxnSpPr>
              <a:stCxn id="891" idx="4"/>
              <a:endCxn id="892" idx="0"/>
            </p:cNvCxnSpPr>
            <p:nvPr/>
          </p:nvCxnSpPr>
          <p:spPr>
            <a:xfrm>
              <a:off x="3255652" y="2058274"/>
              <a:ext cx="12600" cy="249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7" name="Google Shape;1037;p21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038" name="Google Shape;1038;p21"/>
            <p:cNvCxnSpPr>
              <a:stCxn id="1037" idx="7"/>
              <a:endCxn id="884" idx="3"/>
            </p:cNvCxnSpPr>
            <p:nvPr/>
          </p:nvCxnSpPr>
          <p:spPr>
            <a:xfrm rot="10800000" flipH="1">
              <a:off x="2364705" y="2269321"/>
              <a:ext cx="276900" cy="174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9" name="Google Shape;1039;p21"/>
            <p:cNvCxnSpPr>
              <a:endCxn id="892" idx="2"/>
            </p:cNvCxnSpPr>
            <p:nvPr/>
          </p:nvCxnSpPr>
          <p:spPr>
            <a:xfrm>
              <a:off x="3013212" y="2286219"/>
              <a:ext cx="233700" cy="42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0" name="Google Shape;1040;p21"/>
            <p:cNvCxnSpPr>
              <a:stCxn id="892" idx="4"/>
              <a:endCxn id="896" idx="0"/>
            </p:cNvCxnSpPr>
            <p:nvPr/>
          </p:nvCxnSpPr>
          <p:spPr>
            <a:xfrm flipH="1">
              <a:off x="3191295" y="2350602"/>
              <a:ext cx="77100" cy="777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1" name="Google Shape;1041;p21"/>
            <p:cNvCxnSpPr>
              <a:stCxn id="894" idx="5"/>
              <a:endCxn id="896" idx="1"/>
            </p:cNvCxnSpPr>
            <p:nvPr/>
          </p:nvCxnSpPr>
          <p:spPr>
            <a:xfrm>
              <a:off x="2721672" y="2721621"/>
              <a:ext cx="454500" cy="412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2" name="Google Shape;1042;p21"/>
            <p:cNvCxnSpPr>
              <a:stCxn id="875" idx="4"/>
              <a:endCxn id="956" idx="0"/>
            </p:cNvCxnSpPr>
            <p:nvPr/>
          </p:nvCxnSpPr>
          <p:spPr>
            <a:xfrm flipH="1">
              <a:off x="1859490" y="2913462"/>
              <a:ext cx="3000" cy="194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3" name="Google Shape;1043;p21"/>
            <p:cNvCxnSpPr>
              <a:stCxn id="876" idx="5"/>
              <a:endCxn id="956" idx="1"/>
            </p:cNvCxnSpPr>
            <p:nvPr/>
          </p:nvCxnSpPr>
          <p:spPr>
            <a:xfrm>
              <a:off x="1477546" y="2705784"/>
              <a:ext cx="351300" cy="414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4" name="Google Shape;1044;p21"/>
            <p:cNvCxnSpPr>
              <a:stCxn id="872" idx="5"/>
              <a:endCxn id="871" idx="2"/>
            </p:cNvCxnSpPr>
            <p:nvPr/>
          </p:nvCxnSpPr>
          <p:spPr>
            <a:xfrm>
              <a:off x="1493131" y="3021941"/>
              <a:ext cx="153000" cy="231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5" name="Google Shape;1045;p21"/>
            <p:cNvCxnSpPr>
              <a:stCxn id="871" idx="6"/>
              <a:endCxn id="956" idx="2"/>
            </p:cNvCxnSpPr>
            <p:nvPr/>
          </p:nvCxnSpPr>
          <p:spPr>
            <a:xfrm rot="10800000" flipH="1">
              <a:off x="1689178" y="3150684"/>
              <a:ext cx="127200" cy="102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" name="Google Shape;1046;p21"/>
            <p:cNvCxnSpPr>
              <a:stCxn id="868" idx="7"/>
              <a:endCxn id="956" idx="3"/>
            </p:cNvCxnSpPr>
            <p:nvPr/>
          </p:nvCxnSpPr>
          <p:spPr>
            <a:xfrm rot="10800000" flipH="1">
              <a:off x="1664721" y="3181221"/>
              <a:ext cx="164100" cy="326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7" name="Google Shape;1047;p21"/>
            <p:cNvCxnSpPr>
              <a:stCxn id="956" idx="4"/>
              <a:endCxn id="861" idx="0"/>
            </p:cNvCxnSpPr>
            <p:nvPr/>
          </p:nvCxnSpPr>
          <p:spPr>
            <a:xfrm>
              <a:off x="1859364" y="3193688"/>
              <a:ext cx="138600" cy="603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8" name="Google Shape;1048;p21"/>
            <p:cNvCxnSpPr>
              <a:endCxn id="874" idx="2"/>
            </p:cNvCxnSpPr>
            <p:nvPr/>
          </p:nvCxnSpPr>
          <p:spPr>
            <a:xfrm>
              <a:off x="1884071" y="2891943"/>
              <a:ext cx="423600" cy="12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9" name="Google Shape;1049;p21"/>
            <p:cNvCxnSpPr>
              <a:stCxn id="877" idx="5"/>
              <a:endCxn id="874" idx="1"/>
            </p:cNvCxnSpPr>
            <p:nvPr/>
          </p:nvCxnSpPr>
          <p:spPr>
            <a:xfrm>
              <a:off x="1962796" y="2454948"/>
              <a:ext cx="351300" cy="434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0" name="Google Shape;1050;p21"/>
            <p:cNvCxnSpPr>
              <a:stCxn id="878" idx="4"/>
            </p:cNvCxnSpPr>
            <p:nvPr/>
          </p:nvCxnSpPr>
          <p:spPr>
            <a:xfrm flipH="1">
              <a:off x="1947560" y="1958017"/>
              <a:ext cx="39600" cy="4575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1" name="Google Shape;1051;p21"/>
            <p:cNvCxnSpPr>
              <a:stCxn id="878" idx="5"/>
              <a:endCxn id="879" idx="1"/>
            </p:cNvCxnSpPr>
            <p:nvPr/>
          </p:nvCxnSpPr>
          <p:spPr>
            <a:xfrm>
              <a:off x="2002351" y="1951725"/>
              <a:ext cx="151800" cy="134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2" name="Google Shape;1052;p21"/>
            <p:cNvCxnSpPr>
              <a:stCxn id="956" idx="5"/>
              <a:endCxn id="857" idx="2"/>
            </p:cNvCxnSpPr>
            <p:nvPr/>
          </p:nvCxnSpPr>
          <p:spPr>
            <a:xfrm>
              <a:off x="1889813" y="3181075"/>
              <a:ext cx="763200" cy="2061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3" name="Google Shape;1053;p21"/>
            <p:cNvCxnSpPr>
              <a:stCxn id="956" idx="5"/>
              <a:endCxn id="864" idx="0"/>
            </p:cNvCxnSpPr>
            <p:nvPr/>
          </p:nvCxnSpPr>
          <p:spPr>
            <a:xfrm>
              <a:off x="1889813" y="3181075"/>
              <a:ext cx="175800" cy="255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4" name="Google Shape;1054;p21"/>
            <p:cNvCxnSpPr>
              <a:stCxn id="869" idx="4"/>
              <a:endCxn id="957" idx="1"/>
            </p:cNvCxnSpPr>
            <p:nvPr/>
          </p:nvCxnSpPr>
          <p:spPr>
            <a:xfrm>
              <a:off x="1321113" y="3340979"/>
              <a:ext cx="147900" cy="8085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5" name="Google Shape;1055;p21"/>
            <p:cNvCxnSpPr>
              <a:stCxn id="865" idx="4"/>
              <a:endCxn id="957" idx="0"/>
            </p:cNvCxnSpPr>
            <p:nvPr/>
          </p:nvCxnSpPr>
          <p:spPr>
            <a:xfrm>
              <a:off x="1499424" y="3701104"/>
              <a:ext cx="0" cy="435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6" name="Google Shape;1056;p21"/>
            <p:cNvCxnSpPr>
              <a:stCxn id="866" idx="3"/>
              <a:endCxn id="957" idx="7"/>
            </p:cNvCxnSpPr>
            <p:nvPr/>
          </p:nvCxnSpPr>
          <p:spPr>
            <a:xfrm flipH="1">
              <a:off x="1530022" y="3902945"/>
              <a:ext cx="140400" cy="246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7" name="Google Shape;1057;p21"/>
            <p:cNvCxnSpPr>
              <a:stCxn id="957" idx="6"/>
              <a:endCxn id="867" idx="3"/>
            </p:cNvCxnSpPr>
            <p:nvPr/>
          </p:nvCxnSpPr>
          <p:spPr>
            <a:xfrm rot="10800000" flipH="1">
              <a:off x="1542485" y="4064618"/>
              <a:ext cx="444600" cy="115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8" name="Google Shape;1058;p21"/>
            <p:cNvCxnSpPr>
              <a:stCxn id="957" idx="5"/>
              <a:endCxn id="937" idx="2"/>
            </p:cNvCxnSpPr>
            <p:nvPr/>
          </p:nvCxnSpPr>
          <p:spPr>
            <a:xfrm>
              <a:off x="1529872" y="4210267"/>
              <a:ext cx="177300" cy="78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9" name="Google Shape;1059;p21"/>
            <p:cNvCxnSpPr>
              <a:stCxn id="938" idx="4"/>
              <a:endCxn id="961" idx="0"/>
            </p:cNvCxnSpPr>
            <p:nvPr/>
          </p:nvCxnSpPr>
          <p:spPr>
            <a:xfrm>
              <a:off x="2107842" y="4537597"/>
              <a:ext cx="130200" cy="496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0" name="Google Shape;1060;p21"/>
            <p:cNvCxnSpPr>
              <a:stCxn id="935" idx="5"/>
              <a:endCxn id="933" idx="0"/>
            </p:cNvCxnSpPr>
            <p:nvPr/>
          </p:nvCxnSpPr>
          <p:spPr>
            <a:xfrm>
              <a:off x="2306398" y="4509822"/>
              <a:ext cx="98700" cy="213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1" name="Google Shape;1061;p21"/>
            <p:cNvCxnSpPr>
              <a:stCxn id="933" idx="7"/>
              <a:endCxn id="936" idx="3"/>
            </p:cNvCxnSpPr>
            <p:nvPr/>
          </p:nvCxnSpPr>
          <p:spPr>
            <a:xfrm rot="10800000" flipH="1">
              <a:off x="2420277" y="4282053"/>
              <a:ext cx="260100" cy="447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2" name="Google Shape;1062;p21"/>
            <p:cNvCxnSpPr>
              <a:stCxn id="933" idx="6"/>
              <a:endCxn id="934" idx="2"/>
            </p:cNvCxnSpPr>
            <p:nvPr/>
          </p:nvCxnSpPr>
          <p:spPr>
            <a:xfrm>
              <a:off x="2426569" y="4745144"/>
              <a:ext cx="204600" cy="41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3" name="Google Shape;1063;p21"/>
            <p:cNvCxnSpPr>
              <a:endCxn id="931" idx="0"/>
            </p:cNvCxnSpPr>
            <p:nvPr/>
          </p:nvCxnSpPr>
          <p:spPr>
            <a:xfrm>
              <a:off x="2411270" y="4767619"/>
              <a:ext cx="15300" cy="446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4" name="Google Shape;1064;p21"/>
            <p:cNvCxnSpPr>
              <a:stCxn id="933" idx="5"/>
              <a:endCxn id="932" idx="1"/>
            </p:cNvCxnSpPr>
            <p:nvPr/>
          </p:nvCxnSpPr>
          <p:spPr>
            <a:xfrm>
              <a:off x="2420277" y="4760335"/>
              <a:ext cx="285300" cy="359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5" name="Google Shape;1065;p21"/>
            <p:cNvCxnSpPr>
              <a:stCxn id="931" idx="6"/>
              <a:endCxn id="930" idx="2"/>
            </p:cNvCxnSpPr>
            <p:nvPr/>
          </p:nvCxnSpPr>
          <p:spPr>
            <a:xfrm>
              <a:off x="2448053" y="5235802"/>
              <a:ext cx="495300" cy="201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6" name="Google Shape;1066;p21"/>
            <p:cNvCxnSpPr>
              <a:stCxn id="940" idx="6"/>
              <a:endCxn id="941" idx="2"/>
            </p:cNvCxnSpPr>
            <p:nvPr/>
          </p:nvCxnSpPr>
          <p:spPr>
            <a:xfrm rot="10800000" flipH="1">
              <a:off x="2741728" y="4600854"/>
              <a:ext cx="426000" cy="156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7" name="Google Shape;1067;p21"/>
            <p:cNvCxnSpPr>
              <a:stCxn id="928" idx="5"/>
              <a:endCxn id="927" idx="1"/>
            </p:cNvCxnSpPr>
            <p:nvPr/>
          </p:nvCxnSpPr>
          <p:spPr>
            <a:xfrm>
              <a:off x="3381976" y="4398685"/>
              <a:ext cx="246000" cy="2010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8" name="Google Shape;1068;p21"/>
            <p:cNvCxnSpPr>
              <a:stCxn id="960" idx="7"/>
              <a:endCxn id="927" idx="3"/>
            </p:cNvCxnSpPr>
            <p:nvPr/>
          </p:nvCxnSpPr>
          <p:spPr>
            <a:xfrm rot="10800000" flipH="1">
              <a:off x="3200196" y="4630009"/>
              <a:ext cx="427800" cy="316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9" name="Google Shape;1069;p21"/>
            <p:cNvCxnSpPr>
              <a:stCxn id="927" idx="4"/>
              <a:endCxn id="929" idx="0"/>
            </p:cNvCxnSpPr>
            <p:nvPr/>
          </p:nvCxnSpPr>
          <p:spPr>
            <a:xfrm flipH="1">
              <a:off x="3547980" y="4636321"/>
              <a:ext cx="95100" cy="401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70" name="Google Shape;1070;p21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 w="127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071" name="Google Shape;1071;p21"/>
            <p:cNvCxnSpPr>
              <a:stCxn id="943" idx="6"/>
              <a:endCxn id="1070" idx="2"/>
            </p:cNvCxnSpPr>
            <p:nvPr/>
          </p:nvCxnSpPr>
          <p:spPr>
            <a:xfrm>
              <a:off x="2695470" y="3884954"/>
              <a:ext cx="188700" cy="933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2" name="Google Shape;1072;p21"/>
            <p:cNvCxnSpPr>
              <a:stCxn id="1070" idx="4"/>
              <a:endCxn id="942" idx="0"/>
            </p:cNvCxnSpPr>
            <p:nvPr/>
          </p:nvCxnSpPr>
          <p:spPr>
            <a:xfrm>
              <a:off x="2927251" y="4021420"/>
              <a:ext cx="17700" cy="359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3" name="Google Shape;1073;p21"/>
            <p:cNvCxnSpPr>
              <a:stCxn id="1070" idx="6"/>
              <a:endCxn id="944" idx="2"/>
            </p:cNvCxnSpPr>
            <p:nvPr/>
          </p:nvCxnSpPr>
          <p:spPr>
            <a:xfrm rot="10800000" flipH="1">
              <a:off x="2970313" y="3816658"/>
              <a:ext cx="413700" cy="161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4" name="Google Shape;1074;p21"/>
            <p:cNvCxnSpPr>
              <a:stCxn id="859" idx="5"/>
              <a:endCxn id="1070" idx="1"/>
            </p:cNvCxnSpPr>
            <p:nvPr/>
          </p:nvCxnSpPr>
          <p:spPr>
            <a:xfrm>
              <a:off x="2504993" y="3516221"/>
              <a:ext cx="391800" cy="4317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5" name="Google Shape;1075;p21"/>
            <p:cNvCxnSpPr>
              <a:stCxn id="897" idx="6"/>
              <a:endCxn id="965" idx="2"/>
            </p:cNvCxnSpPr>
            <p:nvPr/>
          </p:nvCxnSpPr>
          <p:spPr>
            <a:xfrm rot="10800000" flipH="1">
              <a:off x="3414871" y="3301376"/>
              <a:ext cx="390300" cy="432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6" name="Google Shape;1076;p21"/>
            <p:cNvCxnSpPr>
              <a:stCxn id="965" idx="4"/>
              <a:endCxn id="946" idx="7"/>
            </p:cNvCxnSpPr>
            <p:nvPr/>
          </p:nvCxnSpPr>
          <p:spPr>
            <a:xfrm flipH="1">
              <a:off x="3776764" y="3344575"/>
              <a:ext cx="71400" cy="3849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7" name="Google Shape;1077;p21"/>
            <p:cNvCxnSpPr>
              <a:stCxn id="964" idx="4"/>
              <a:endCxn id="947" idx="0"/>
            </p:cNvCxnSpPr>
            <p:nvPr/>
          </p:nvCxnSpPr>
          <p:spPr>
            <a:xfrm>
              <a:off x="4051697" y="3134931"/>
              <a:ext cx="87000" cy="3804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8" name="Google Shape;1078;p21"/>
            <p:cNvCxnSpPr>
              <a:stCxn id="964" idx="6"/>
              <a:endCxn id="948" idx="3"/>
            </p:cNvCxnSpPr>
            <p:nvPr/>
          </p:nvCxnSpPr>
          <p:spPr>
            <a:xfrm>
              <a:off x="4094759" y="3091869"/>
              <a:ext cx="394500" cy="52500"/>
            </a:xfrm>
            <a:prstGeom prst="straightConnector1">
              <a:avLst/>
            </a:prstGeom>
            <a:noFill/>
            <a:ln w="9525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79" name="Google Shape;1079;p21"/>
            <p:cNvSpPr/>
            <p:nvPr/>
          </p:nvSpPr>
          <p:spPr>
            <a:xfrm>
              <a:off x="3867786" y="4631608"/>
              <a:ext cx="268544" cy="270037"/>
            </a:xfrm>
            <a:custGeom>
              <a:avLst/>
              <a:gdLst/>
              <a:ahLst/>
              <a:cxnLst/>
              <a:rect l="l" t="t" r="r" b="b"/>
              <a:pathLst>
                <a:path w="199" h="199" extrusionOk="0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2944495" y="3315893"/>
              <a:ext cx="270037" cy="237215"/>
            </a:xfrm>
            <a:custGeom>
              <a:avLst/>
              <a:gdLst/>
              <a:ahLst/>
              <a:cxnLst/>
              <a:rect l="l" t="t" r="r" b="b"/>
              <a:pathLst>
                <a:path w="200" h="176" extrusionOk="0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4265281" y="3733419"/>
              <a:ext cx="241690" cy="268544"/>
            </a:xfrm>
            <a:custGeom>
              <a:avLst/>
              <a:gdLst/>
              <a:ahLst/>
              <a:cxnLst/>
              <a:rect l="l" t="t" r="r" b="b"/>
              <a:pathLst>
                <a:path w="179" h="199" extrusionOk="0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1744999" y="4588078"/>
              <a:ext cx="268544" cy="241690"/>
            </a:xfrm>
            <a:custGeom>
              <a:avLst/>
              <a:gdLst/>
              <a:ahLst/>
              <a:cxnLst/>
              <a:rect l="l" t="t" r="r" b="b"/>
              <a:pathLst>
                <a:path w="198" h="179" extrusionOk="0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1527877" y="2325282"/>
              <a:ext cx="259593" cy="253625"/>
            </a:xfrm>
            <a:custGeom>
              <a:avLst/>
              <a:gdLst/>
              <a:ahLst/>
              <a:cxnLst/>
              <a:rect l="l" t="t" r="r" b="b"/>
              <a:pathLst>
                <a:path w="192" h="188" extrusionOk="0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4760280" y="2207983"/>
              <a:ext cx="258102" cy="256609"/>
            </a:xfrm>
            <a:custGeom>
              <a:avLst/>
              <a:gdLst/>
              <a:ahLst/>
              <a:cxnLst/>
              <a:rect l="l" t="t" r="r" b="b"/>
              <a:pathLst>
                <a:path w="191" h="190" extrusionOk="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2970637" y="1829144"/>
              <a:ext cx="162619" cy="270037"/>
            </a:xfrm>
            <a:custGeom>
              <a:avLst/>
              <a:gdLst/>
              <a:ahLst/>
              <a:cxnLst/>
              <a:rect l="l" t="t" r="r" b="b"/>
              <a:pathLst>
                <a:path w="109" h="181" extrusionOk="0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86" name="Google Shape;1086;p21"/>
          <p:cNvSpPr txBox="1"/>
          <p:nvPr/>
        </p:nvSpPr>
        <p:spPr>
          <a:xfrm>
            <a:off x="128905" y="2785110"/>
            <a:ext cx="766318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5CA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 for Listening</a:t>
            </a:r>
            <a:endParaRPr sz="4400" b="1">
              <a:solidFill>
                <a:srgbClr val="005CA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7" name="Google Shape;1087;p21"/>
          <p:cNvGrpSpPr/>
          <p:nvPr/>
        </p:nvGrpSpPr>
        <p:grpSpPr>
          <a:xfrm rot="10800000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1088" name="Google Shape;1088;p21"/>
            <p:cNvCxnSpPr/>
            <p:nvPr/>
          </p:nvCxnSpPr>
          <p:spPr>
            <a:xfrm>
              <a:off x="1190453" y="2641879"/>
              <a:ext cx="6844412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9" name="Google Shape;1089;p21"/>
            <p:cNvCxnSpPr/>
            <p:nvPr/>
          </p:nvCxnSpPr>
          <p:spPr>
            <a:xfrm>
              <a:off x="8103924" y="2641879"/>
              <a:ext cx="754055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diamond" w="med" len="med"/>
            </a:ln>
          </p:spPr>
        </p:cxnSp>
        <p:cxnSp>
          <p:nvCxnSpPr>
            <p:cNvPr id="1090" name="Google Shape;1090;p21"/>
            <p:cNvCxnSpPr/>
            <p:nvPr/>
          </p:nvCxnSpPr>
          <p:spPr>
            <a:xfrm>
              <a:off x="8948986" y="2641879"/>
              <a:ext cx="195014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91" name="Google Shape;1091;p21"/>
          <p:cNvGrpSpPr/>
          <p:nvPr/>
        </p:nvGrpSpPr>
        <p:grpSpPr>
          <a:xfrm rot="10800000" flipH="1">
            <a:off x="961464" y="3747766"/>
            <a:ext cx="5776149" cy="0"/>
            <a:chOff x="1170147" y="2641879"/>
            <a:chExt cx="7973853" cy="0"/>
          </a:xfrm>
        </p:grpSpPr>
        <p:cxnSp>
          <p:nvCxnSpPr>
            <p:cNvPr id="1092" name="Google Shape;1092;p21"/>
            <p:cNvCxnSpPr/>
            <p:nvPr/>
          </p:nvCxnSpPr>
          <p:spPr>
            <a:xfrm>
              <a:off x="1170147" y="2641879"/>
              <a:ext cx="6864719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3" name="Google Shape;1093;p21"/>
            <p:cNvCxnSpPr/>
            <p:nvPr/>
          </p:nvCxnSpPr>
          <p:spPr>
            <a:xfrm>
              <a:off x="8103924" y="2641879"/>
              <a:ext cx="754055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diamond" w="med" len="med"/>
            </a:ln>
          </p:spPr>
        </p:cxnSp>
        <p:cxnSp>
          <p:nvCxnSpPr>
            <p:cNvPr id="1094" name="Google Shape;1094;p21"/>
            <p:cNvCxnSpPr/>
            <p:nvPr/>
          </p:nvCxnSpPr>
          <p:spPr>
            <a:xfrm>
              <a:off x="8948986" y="2641879"/>
              <a:ext cx="195014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4"/>
          <p:cNvCxnSpPr>
            <a:stCxn id="389" idx="3"/>
          </p:cNvCxnSpPr>
          <p:nvPr/>
        </p:nvCxnSpPr>
        <p:spPr>
          <a:xfrm rot="10800000" flipH="1">
            <a:off x="4888407" y="571409"/>
            <a:ext cx="7433400" cy="33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4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91" name="Google Shape;391;p4"/>
          <p:cNvGrpSpPr/>
          <p:nvPr/>
        </p:nvGrpSpPr>
        <p:grpSpPr>
          <a:xfrm>
            <a:off x="580390" y="325755"/>
            <a:ext cx="4634865" cy="927735"/>
            <a:chOff x="666819" y="325576"/>
            <a:chExt cx="3504268" cy="927735"/>
          </a:xfrm>
        </p:grpSpPr>
        <p:sp>
          <p:nvSpPr>
            <p:cNvPr id="389" name="Google Shape;389;p4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666819" y="325576"/>
              <a:ext cx="3504268" cy="927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Project Backgrounds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93" name="Google Shape;393;p4"/>
          <p:cNvSpPr txBox="1"/>
          <p:nvPr/>
        </p:nvSpPr>
        <p:spPr>
          <a:xfrm>
            <a:off x="1187450" y="991235"/>
            <a:ext cx="109041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Thinknum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the leading web data vendor for investment firms and corporations. The database includes job-related data from over 500,000 public and private companies around the world.</a:t>
            </a:r>
            <a:r>
              <a:rPr lang="en-US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94" name="Google Shape;394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8275" y="1097225"/>
            <a:ext cx="927690" cy="927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4"/>
          <p:cNvGrpSpPr/>
          <p:nvPr/>
        </p:nvGrpSpPr>
        <p:grpSpPr>
          <a:xfrm>
            <a:off x="259715" y="2550700"/>
            <a:ext cx="11672570" cy="3923125"/>
            <a:chOff x="382" y="3450"/>
            <a:chExt cx="18382" cy="6178"/>
          </a:xfrm>
        </p:grpSpPr>
        <p:sp>
          <p:nvSpPr>
            <p:cNvPr id="396" name="Google Shape;396;p4"/>
            <p:cNvSpPr/>
            <p:nvPr/>
          </p:nvSpPr>
          <p:spPr>
            <a:xfrm>
              <a:off x="382" y="9413"/>
              <a:ext cx="18382" cy="21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68525" tIns="34250" rIns="68525" bIns="3425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97" name="Google Shape;397;p4"/>
            <p:cNvSpPr txBox="1"/>
            <p:nvPr/>
          </p:nvSpPr>
          <p:spPr>
            <a:xfrm>
              <a:off x="6840" y="5359"/>
              <a:ext cx="4062" cy="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social media traction</a:t>
              </a:r>
              <a:endParaRPr sz="1800" b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98" name="Google Shape;398;p4"/>
            <p:cNvSpPr txBox="1"/>
            <p:nvPr/>
          </p:nvSpPr>
          <p:spPr>
            <a:xfrm>
              <a:off x="5028" y="3450"/>
              <a:ext cx="27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headcount</a:t>
              </a:r>
              <a:endParaRPr sz="2000" b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99" name="Google Shape;399;p4"/>
            <p:cNvSpPr txBox="1"/>
            <p:nvPr/>
          </p:nvSpPr>
          <p:spPr>
            <a:xfrm>
              <a:off x="2427" y="5169"/>
              <a:ext cx="30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job listings</a:t>
              </a:r>
              <a:endParaRPr sz="2000" b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00" name="Google Shape;400;p4"/>
            <p:cNvSpPr txBox="1"/>
            <p:nvPr/>
          </p:nvSpPr>
          <p:spPr>
            <a:xfrm>
              <a:off x="9350" y="3498"/>
              <a:ext cx="45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employee sentiment</a:t>
              </a:r>
              <a:endParaRPr sz="2000" b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01" name="Google Shape;401;p4"/>
            <p:cNvSpPr txBox="1"/>
            <p:nvPr/>
          </p:nvSpPr>
          <p:spPr>
            <a:xfrm>
              <a:off x="12510" y="5177"/>
              <a:ext cx="33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product pricing</a:t>
              </a:r>
              <a:endParaRPr sz="1800" b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02" name="Google Shape;402;p4"/>
            <p:cNvSpPr txBox="1"/>
            <p:nvPr/>
          </p:nvSpPr>
          <p:spPr>
            <a:xfrm>
              <a:off x="15219" y="3499"/>
              <a:ext cx="33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7F7F7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store locations</a:t>
              </a:r>
              <a:endParaRPr sz="2000" b="1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403" name="Google Shape;403;p4"/>
            <p:cNvGrpSpPr/>
            <p:nvPr/>
          </p:nvGrpSpPr>
          <p:grpSpPr>
            <a:xfrm>
              <a:off x="3060" y="5825"/>
              <a:ext cx="1535" cy="3760"/>
              <a:chOff x="1942805" y="3699158"/>
              <a:chExt cx="974977" cy="2387903"/>
            </a:xfrm>
          </p:grpSpPr>
          <p:sp>
            <p:nvSpPr>
              <p:cNvPr id="404" name="Google Shape;404;p4"/>
              <p:cNvSpPr/>
              <p:nvPr/>
            </p:nvSpPr>
            <p:spPr>
              <a:xfrm>
                <a:off x="1942805" y="3699158"/>
                <a:ext cx="974977" cy="974976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2364092" y="5964367"/>
                <a:ext cx="124101" cy="122694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cxnSp>
            <p:nvCxnSpPr>
              <p:cNvPr id="406" name="Google Shape;406;p4"/>
              <p:cNvCxnSpPr/>
              <p:nvPr/>
            </p:nvCxnSpPr>
            <p:spPr>
              <a:xfrm flipH="1">
                <a:off x="2418928" y="4730208"/>
                <a:ext cx="14430" cy="1226941"/>
              </a:xfrm>
              <a:prstGeom prst="straightConnector1">
                <a:avLst/>
              </a:prstGeom>
              <a:solidFill>
                <a:srgbClr val="31B8B4"/>
              </a:solidFill>
              <a:ln w="19050" cap="flat" cmpd="sng">
                <a:solidFill>
                  <a:srgbClr val="005CA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pic>
            <p:nvPicPr>
              <p:cNvPr id="407" name="Google Shape;407;p4"/>
              <p:cNvPicPr preferRelativeResize="0"/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2189486" y="3916284"/>
                <a:ext cx="528750" cy="472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8" name="Google Shape;408;p4"/>
            <p:cNvGrpSpPr/>
            <p:nvPr/>
          </p:nvGrpSpPr>
          <p:grpSpPr>
            <a:xfrm>
              <a:off x="5490" y="4065"/>
              <a:ext cx="1535" cy="5524"/>
              <a:chOff x="3485928" y="2581120"/>
              <a:chExt cx="974977" cy="3507951"/>
            </a:xfrm>
          </p:grpSpPr>
          <p:sp>
            <p:nvSpPr>
              <p:cNvPr id="409" name="Google Shape;409;p4"/>
              <p:cNvSpPr/>
              <p:nvPr/>
            </p:nvSpPr>
            <p:spPr>
              <a:xfrm>
                <a:off x="3485928" y="2581120"/>
                <a:ext cx="974977" cy="974976"/>
              </a:xfrm>
              <a:prstGeom prst="ellipse">
                <a:avLst/>
              </a:prstGeom>
              <a:solidFill>
                <a:srgbClr val="005CA7"/>
              </a:solidFill>
              <a:ln w="9525" cap="flat" cmpd="sng">
                <a:solidFill>
                  <a:srgbClr val="005C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10" name="Google Shape;410;p4"/>
              <p:cNvCxnSpPr/>
              <p:nvPr/>
            </p:nvCxnSpPr>
            <p:spPr>
              <a:xfrm>
                <a:off x="3984969" y="3589862"/>
                <a:ext cx="0" cy="235284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5CA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11" name="Google Shape;411;p4"/>
              <p:cNvSpPr/>
              <p:nvPr/>
            </p:nvSpPr>
            <p:spPr>
              <a:xfrm>
                <a:off x="3922917" y="5966377"/>
                <a:ext cx="124101" cy="122694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 w="9525" cap="flat" cmpd="sng">
                <a:solidFill>
                  <a:srgbClr val="005C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pic>
            <p:nvPicPr>
              <p:cNvPr id="412" name="Google Shape;412;p4"/>
              <p:cNvPicPr preferRelativeResize="0"/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3760909" y="2833370"/>
                <a:ext cx="438750" cy="45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3" name="Google Shape;413;p4"/>
            <p:cNvGrpSpPr/>
            <p:nvPr/>
          </p:nvGrpSpPr>
          <p:grpSpPr>
            <a:xfrm>
              <a:off x="8005" y="5929"/>
              <a:ext cx="1535" cy="3665"/>
              <a:chOff x="5083431" y="3765025"/>
              <a:chExt cx="974977" cy="2327386"/>
            </a:xfrm>
          </p:grpSpPr>
          <p:sp>
            <p:nvSpPr>
              <p:cNvPr id="414" name="Google Shape;414;p4"/>
              <p:cNvSpPr/>
              <p:nvPr/>
            </p:nvSpPr>
            <p:spPr>
              <a:xfrm>
                <a:off x="5083431" y="3765025"/>
                <a:ext cx="974977" cy="974977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15" name="Google Shape;415;p4"/>
              <p:cNvCxnSpPr/>
              <p:nvPr/>
            </p:nvCxnSpPr>
            <p:spPr>
              <a:xfrm flipH="1">
                <a:off x="5557005" y="4757789"/>
                <a:ext cx="15873" cy="1190854"/>
              </a:xfrm>
              <a:prstGeom prst="straightConnector1">
                <a:avLst/>
              </a:prstGeom>
              <a:solidFill>
                <a:srgbClr val="31B8B4"/>
              </a:solidFill>
              <a:ln w="19050" cap="flat" cmpd="sng">
                <a:solidFill>
                  <a:srgbClr val="005CA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16" name="Google Shape;416;p4"/>
              <p:cNvSpPr/>
              <p:nvPr/>
            </p:nvSpPr>
            <p:spPr>
              <a:xfrm>
                <a:off x="5495819" y="5969716"/>
                <a:ext cx="124102" cy="122695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 w="9525" cap="flat" cmpd="sng">
                <a:solidFill>
                  <a:srgbClr val="005C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pic>
            <p:nvPicPr>
              <p:cNvPr id="417" name="Google Shape;417;p4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>
                <a:off x="5392979" y="4016811"/>
                <a:ext cx="450000" cy="483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8" name="Google Shape;418;p4"/>
            <p:cNvGrpSpPr/>
            <p:nvPr/>
          </p:nvGrpSpPr>
          <p:grpSpPr>
            <a:xfrm>
              <a:off x="10518" y="4160"/>
              <a:ext cx="1535" cy="5424"/>
              <a:chOff x="6678828" y="2641751"/>
              <a:chExt cx="974977" cy="3444158"/>
            </a:xfrm>
          </p:grpSpPr>
          <p:sp>
            <p:nvSpPr>
              <p:cNvPr id="419" name="Google Shape;419;p4"/>
              <p:cNvSpPr/>
              <p:nvPr/>
            </p:nvSpPr>
            <p:spPr>
              <a:xfrm>
                <a:off x="6678828" y="2641751"/>
                <a:ext cx="974977" cy="974977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20" name="Google Shape;420;p4"/>
              <p:cNvCxnSpPr/>
              <p:nvPr/>
            </p:nvCxnSpPr>
            <p:spPr>
              <a:xfrm>
                <a:off x="7163680" y="3643573"/>
                <a:ext cx="2886" cy="23023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5CA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1" name="Google Shape;421;p4"/>
              <p:cNvSpPr/>
              <p:nvPr/>
            </p:nvSpPr>
            <p:spPr>
              <a:xfrm>
                <a:off x="7104514" y="5963214"/>
                <a:ext cx="121216" cy="122695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pic>
            <p:nvPicPr>
              <p:cNvPr id="422" name="Google Shape;422;p4"/>
              <p:cNvPicPr preferRelativeResize="0"/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6926972" y="2872650"/>
                <a:ext cx="483750" cy="483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3" name="Google Shape;423;p4"/>
            <p:cNvGrpSpPr/>
            <p:nvPr/>
          </p:nvGrpSpPr>
          <p:grpSpPr>
            <a:xfrm>
              <a:off x="13147" y="5909"/>
              <a:ext cx="1535" cy="3663"/>
              <a:chOff x="8348644" y="3752458"/>
              <a:chExt cx="974977" cy="2325830"/>
            </a:xfrm>
          </p:grpSpPr>
          <p:sp>
            <p:nvSpPr>
              <p:cNvPr id="424" name="Google Shape;424;p4"/>
              <p:cNvSpPr/>
              <p:nvPr/>
            </p:nvSpPr>
            <p:spPr>
              <a:xfrm>
                <a:off x="8348644" y="3752458"/>
                <a:ext cx="974977" cy="974976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25" name="Google Shape;425;p4"/>
              <p:cNvCxnSpPr/>
              <p:nvPr/>
            </p:nvCxnSpPr>
            <p:spPr>
              <a:xfrm flipH="1">
                <a:off x="8824582" y="4741318"/>
                <a:ext cx="14430" cy="1190854"/>
              </a:xfrm>
              <a:prstGeom prst="straightConnector1">
                <a:avLst/>
              </a:prstGeom>
              <a:solidFill>
                <a:srgbClr val="31B8B4"/>
              </a:solidFill>
              <a:ln w="19050" cap="flat" cmpd="sng">
                <a:solidFill>
                  <a:srgbClr val="005CA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6" name="Google Shape;426;p4"/>
              <p:cNvSpPr/>
              <p:nvPr/>
            </p:nvSpPr>
            <p:spPr>
              <a:xfrm>
                <a:off x="8757873" y="5955594"/>
                <a:ext cx="122658" cy="122694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pic>
            <p:nvPicPr>
              <p:cNvPr id="427" name="Google Shape;427;p4"/>
              <p:cNvPicPr preferRelativeResize="0"/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8622819" y="3985894"/>
                <a:ext cx="438750" cy="517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8" name="Google Shape;428;p4"/>
            <p:cNvGrpSpPr/>
            <p:nvPr/>
          </p:nvGrpSpPr>
          <p:grpSpPr>
            <a:xfrm>
              <a:off x="15813" y="4161"/>
              <a:ext cx="1535" cy="5429"/>
              <a:chOff x="10041086" y="2642495"/>
              <a:chExt cx="974977" cy="3447619"/>
            </a:xfrm>
          </p:grpSpPr>
          <p:sp>
            <p:nvSpPr>
              <p:cNvPr id="429" name="Google Shape;429;p4"/>
              <p:cNvSpPr/>
              <p:nvPr/>
            </p:nvSpPr>
            <p:spPr>
              <a:xfrm>
                <a:off x="10041086" y="2642495"/>
                <a:ext cx="974977" cy="974977"/>
              </a:xfrm>
              <a:prstGeom prst="ellipse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 panose="020F0502020204030204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30" name="Google Shape;430;p4"/>
              <p:cNvCxnSpPr/>
              <p:nvPr/>
            </p:nvCxnSpPr>
            <p:spPr>
              <a:xfrm>
                <a:off x="10528288" y="3647776"/>
                <a:ext cx="0" cy="230232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5CA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4"/>
              <p:cNvSpPr/>
              <p:nvPr/>
            </p:nvSpPr>
            <p:spPr>
              <a:xfrm>
                <a:off x="10478112" y="5967419"/>
                <a:ext cx="124102" cy="122695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pic>
            <p:nvPicPr>
              <p:cNvPr id="432" name="Google Shape;432;p4"/>
              <p:cNvPicPr preferRelativeResize="0"/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10278373" y="2901027"/>
                <a:ext cx="450000" cy="461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5"/>
          <p:cNvGrpSpPr/>
          <p:nvPr/>
        </p:nvGrpSpPr>
        <p:grpSpPr>
          <a:xfrm>
            <a:off x="939800" y="1827530"/>
            <a:ext cx="4973320" cy="5468217"/>
            <a:chOff x="939982" y="1827568"/>
            <a:chExt cx="4973621" cy="5174928"/>
          </a:xfrm>
        </p:grpSpPr>
        <p:sp>
          <p:nvSpPr>
            <p:cNvPr id="438" name="Google Shape;438;p5"/>
            <p:cNvSpPr/>
            <p:nvPr/>
          </p:nvSpPr>
          <p:spPr>
            <a:xfrm rot="10800000">
              <a:off x="5534996" y="6038964"/>
              <a:ext cx="330982" cy="318293"/>
            </a:xfrm>
            <a:custGeom>
              <a:avLst/>
              <a:gdLst/>
              <a:ahLst/>
              <a:cxnLst/>
              <a:rect l="l" t="t" r="r" b="b"/>
              <a:pathLst>
                <a:path w="330982" h="318293" extrusionOk="0">
                  <a:moveTo>
                    <a:pt x="0" y="277811"/>
                  </a:moveTo>
                  <a:lnTo>
                    <a:pt x="282172" y="0"/>
                  </a:lnTo>
                  <a:lnTo>
                    <a:pt x="330982" y="318293"/>
                  </a:lnTo>
                  <a:lnTo>
                    <a:pt x="0" y="277811"/>
                  </a:lnTo>
                  <a:close/>
                </a:path>
              </a:pathLst>
            </a:custGeom>
            <a:solidFill>
              <a:srgbClr val="0041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939982" y="1978696"/>
              <a:ext cx="4973621" cy="4262864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40" name="Google Shape;440;p5"/>
            <p:cNvGrpSpPr/>
            <p:nvPr/>
          </p:nvGrpSpPr>
          <p:grpSpPr>
            <a:xfrm>
              <a:off x="1245265" y="1827568"/>
              <a:ext cx="4200402" cy="879213"/>
              <a:chOff x="1245265" y="1827568"/>
              <a:chExt cx="4200402" cy="879213"/>
            </a:xfrm>
          </p:grpSpPr>
          <p:sp>
            <p:nvSpPr>
              <p:cNvPr id="441" name="Google Shape;441;p5"/>
              <p:cNvSpPr/>
              <p:nvPr/>
            </p:nvSpPr>
            <p:spPr>
              <a:xfrm>
                <a:off x="1245265" y="1827568"/>
                <a:ext cx="4200402" cy="150812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186" extrusionOk="0">
                    <a:moveTo>
                      <a:pt x="285" y="0"/>
                    </a:moveTo>
                    <a:lnTo>
                      <a:pt x="3967" y="0"/>
                    </a:lnTo>
                    <a:lnTo>
                      <a:pt x="4236" y="186"/>
                    </a:lnTo>
                    <a:lnTo>
                      <a:pt x="0" y="186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00417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1525808" y="1827568"/>
                <a:ext cx="3652018" cy="879213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786" extrusionOk="0">
                    <a:moveTo>
                      <a:pt x="0" y="0"/>
                    </a:moveTo>
                    <a:lnTo>
                      <a:pt x="3682" y="0"/>
                    </a:lnTo>
                    <a:lnTo>
                      <a:pt x="3682" y="637"/>
                    </a:lnTo>
                    <a:lnTo>
                      <a:pt x="1823" y="786"/>
                    </a:lnTo>
                    <a:lnTo>
                      <a:pt x="0" y="6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2468672" y="2013784"/>
                <a:ext cx="20355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Background</a:t>
                </a:r>
                <a:endParaRPr sz="2000" b="1">
                  <a:solidFill>
                    <a:schemeClr val="lt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444" name="Google Shape;444;p5"/>
            <p:cNvSpPr/>
            <p:nvPr/>
          </p:nvSpPr>
          <p:spPr>
            <a:xfrm>
              <a:off x="1064279" y="2706796"/>
              <a:ext cx="4725000" cy="42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Banks, media, and tech companies have shed tens of thousands of jobs over the past few months, in what some commentators are calling a </a:t>
              </a:r>
              <a:r>
                <a:rPr lang="en-US" sz="16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“white collar recession”</a:t>
              </a:r>
              <a:r>
                <a:rPr lang="en-US" sz="16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. </a:t>
              </a:r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The American labor market remains tight, with around 1.5 jobs available per unemployed worker, but fears remain of mass layoffs across other industries as financial conditions continue to tighten.</a:t>
              </a:r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5177826" y="5950857"/>
              <a:ext cx="406400" cy="406400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5228009" y="5984780"/>
              <a:ext cx="311303" cy="3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1</a:t>
              </a:r>
              <a:endParaRPr sz="1600" b="1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47" name="Google Shape;447;p5"/>
          <p:cNvGrpSpPr/>
          <p:nvPr/>
        </p:nvGrpSpPr>
        <p:grpSpPr>
          <a:xfrm>
            <a:off x="6257925" y="1827530"/>
            <a:ext cx="4973320" cy="4785995"/>
            <a:chOff x="6257940" y="1827568"/>
            <a:chExt cx="4973621" cy="4529689"/>
          </a:xfrm>
        </p:grpSpPr>
        <p:sp>
          <p:nvSpPr>
            <p:cNvPr id="448" name="Google Shape;448;p5"/>
            <p:cNvSpPr/>
            <p:nvPr/>
          </p:nvSpPr>
          <p:spPr>
            <a:xfrm rot="10800000">
              <a:off x="10875252" y="6038681"/>
              <a:ext cx="330982" cy="318293"/>
            </a:xfrm>
            <a:custGeom>
              <a:avLst/>
              <a:gdLst/>
              <a:ahLst/>
              <a:cxnLst/>
              <a:rect l="l" t="t" r="r" b="b"/>
              <a:pathLst>
                <a:path w="330982" h="318293" extrusionOk="0">
                  <a:moveTo>
                    <a:pt x="0" y="277811"/>
                  </a:moveTo>
                  <a:lnTo>
                    <a:pt x="282172" y="0"/>
                  </a:lnTo>
                  <a:lnTo>
                    <a:pt x="330982" y="318293"/>
                  </a:lnTo>
                  <a:lnTo>
                    <a:pt x="0" y="277811"/>
                  </a:lnTo>
                  <a:close/>
                </a:path>
              </a:pathLst>
            </a:custGeom>
            <a:solidFill>
              <a:srgbClr val="0041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6257940" y="1978696"/>
              <a:ext cx="4973621" cy="4262864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50" name="Google Shape;450;p5"/>
            <p:cNvGrpSpPr/>
            <p:nvPr/>
          </p:nvGrpSpPr>
          <p:grpSpPr>
            <a:xfrm>
              <a:off x="6647444" y="1827568"/>
              <a:ext cx="4200402" cy="879213"/>
              <a:chOff x="6647444" y="1827568"/>
              <a:chExt cx="4200402" cy="879213"/>
            </a:xfrm>
          </p:grpSpPr>
          <p:sp>
            <p:nvSpPr>
              <p:cNvPr id="451" name="Google Shape;451;p5"/>
              <p:cNvSpPr/>
              <p:nvPr/>
            </p:nvSpPr>
            <p:spPr>
              <a:xfrm>
                <a:off x="6647444" y="1827568"/>
                <a:ext cx="4200402" cy="150812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186" extrusionOk="0">
                    <a:moveTo>
                      <a:pt x="285" y="0"/>
                    </a:moveTo>
                    <a:lnTo>
                      <a:pt x="3967" y="0"/>
                    </a:lnTo>
                    <a:lnTo>
                      <a:pt x="4236" y="186"/>
                    </a:lnTo>
                    <a:lnTo>
                      <a:pt x="0" y="186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00417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6927987" y="1827568"/>
                <a:ext cx="3652018" cy="879213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786" extrusionOk="0">
                    <a:moveTo>
                      <a:pt x="0" y="0"/>
                    </a:moveTo>
                    <a:lnTo>
                      <a:pt x="3682" y="0"/>
                    </a:lnTo>
                    <a:lnTo>
                      <a:pt x="3682" y="637"/>
                    </a:lnTo>
                    <a:lnTo>
                      <a:pt x="1823" y="786"/>
                    </a:lnTo>
                    <a:lnTo>
                      <a:pt x="0" y="6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7520102" y="2013792"/>
                <a:ext cx="2467788" cy="377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2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Aims</a:t>
                </a:r>
                <a:endParaRPr sz="2000" b="1">
                  <a:solidFill>
                    <a:schemeClr val="lt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454" name="Google Shape;454;p5"/>
            <p:cNvSpPr/>
            <p:nvPr/>
          </p:nvSpPr>
          <p:spPr>
            <a:xfrm>
              <a:off x="6560200" y="2818168"/>
              <a:ext cx="4364355" cy="2837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In this project you will place yourselves in the shoes of a portfolio manager trying to leverage job listings data to </a:t>
              </a:r>
              <a:r>
                <a:rPr lang="en-US" sz="18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make better investment decisions</a:t>
              </a:r>
              <a:r>
                <a:rPr lang="en-US" sz="18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. In particular, you will focus on what impact, if any, hiring freezes have on companies’ stock prices.</a:t>
              </a: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0518175" y="5950857"/>
              <a:ext cx="406400" cy="406400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10562329" y="5993469"/>
              <a:ext cx="311303" cy="319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2</a:t>
              </a:r>
              <a:endParaRPr sz="1600" b="1">
                <a:solidFill>
                  <a:schemeClr val="l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cxnSp>
        <p:nvCxnSpPr>
          <p:cNvPr id="457" name="Google Shape;457;p5"/>
          <p:cNvCxnSpPr>
            <a:stCxn id="458" idx="3"/>
          </p:cNvCxnSpPr>
          <p:nvPr/>
        </p:nvCxnSpPr>
        <p:spPr>
          <a:xfrm>
            <a:off x="4901107" y="553754"/>
            <a:ext cx="7348200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9" name="Google Shape;459;p5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60" name="Google Shape;460;p5"/>
          <p:cNvGrpSpPr/>
          <p:nvPr/>
        </p:nvGrpSpPr>
        <p:grpSpPr>
          <a:xfrm>
            <a:off x="593090" y="304800"/>
            <a:ext cx="4634865" cy="927735"/>
            <a:chOff x="666819" y="325576"/>
            <a:chExt cx="3504268" cy="927735"/>
          </a:xfrm>
        </p:grpSpPr>
        <p:sp>
          <p:nvSpPr>
            <p:cNvPr id="458" name="Google Shape;458;p5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666819" y="325576"/>
              <a:ext cx="3504268" cy="927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Project Backgrounds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6"/>
          <p:cNvGrpSpPr/>
          <p:nvPr/>
        </p:nvGrpSpPr>
        <p:grpSpPr>
          <a:xfrm>
            <a:off x="492200" y="1323658"/>
            <a:ext cx="3719140" cy="5139596"/>
            <a:chOff x="492200" y="1323658"/>
            <a:chExt cx="3719140" cy="5139596"/>
          </a:xfrm>
        </p:grpSpPr>
        <p:sp>
          <p:nvSpPr>
            <p:cNvPr id="467" name="Google Shape;467;p6"/>
            <p:cNvSpPr/>
            <p:nvPr/>
          </p:nvSpPr>
          <p:spPr>
            <a:xfrm rot="5400000" flipH="1">
              <a:off x="1605526" y="3857440"/>
              <a:ext cx="4693421" cy="518207"/>
            </a:xfrm>
            <a:custGeom>
              <a:avLst/>
              <a:gdLst/>
              <a:ahLst/>
              <a:cxnLst/>
              <a:rect l="l" t="t" r="r" b="b"/>
              <a:pathLst>
                <a:path w="2265926" h="316231" extrusionOk="0">
                  <a:moveTo>
                    <a:pt x="172657" y="316231"/>
                  </a:moveTo>
                  <a:lnTo>
                    <a:pt x="0" y="0"/>
                  </a:lnTo>
                  <a:lnTo>
                    <a:pt x="2265926" y="303531"/>
                  </a:lnTo>
                  <a:lnTo>
                    <a:pt x="172657" y="316231"/>
                  </a:lnTo>
                  <a:close/>
                </a:path>
              </a:pathLst>
            </a:custGeom>
            <a:gradFill>
              <a:gsLst>
                <a:gs pos="0">
                  <a:srgbClr val="F3F3F3">
                    <a:alpha val="11764"/>
                  </a:srgbClr>
                </a:gs>
                <a:gs pos="100000">
                  <a:srgbClr val="7F7F7F">
                    <a:alpha val="4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 rot="10800000">
              <a:off x="492200" y="6074359"/>
              <a:ext cx="3716054" cy="334172"/>
            </a:xfrm>
            <a:custGeom>
              <a:avLst/>
              <a:gdLst/>
              <a:ahLst/>
              <a:cxnLst/>
              <a:rect l="l" t="t" r="r" b="b"/>
              <a:pathLst>
                <a:path w="2267687" h="290831" extrusionOk="0">
                  <a:moveTo>
                    <a:pt x="273050" y="290831"/>
                  </a:moveTo>
                  <a:lnTo>
                    <a:pt x="0" y="0"/>
                  </a:lnTo>
                  <a:lnTo>
                    <a:pt x="2267687" y="290831"/>
                  </a:lnTo>
                  <a:lnTo>
                    <a:pt x="273050" y="290831"/>
                  </a:lnTo>
                  <a:close/>
                </a:path>
              </a:pathLst>
            </a:custGeom>
            <a:gradFill>
              <a:gsLst>
                <a:gs pos="0">
                  <a:srgbClr val="F3F3F3">
                    <a:alpha val="11764"/>
                  </a:srgbClr>
                </a:gs>
                <a:gs pos="100000">
                  <a:srgbClr val="7F7F7F">
                    <a:alpha val="4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035984" y="2225645"/>
              <a:ext cx="2701329" cy="3877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76200" dist="508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1035984" y="2225645"/>
              <a:ext cx="2701329" cy="582162"/>
            </a:xfrm>
            <a:prstGeom prst="rect">
              <a:avLst/>
            </a:pr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71" name="Google Shape;471;p6"/>
            <p:cNvGrpSpPr/>
            <p:nvPr/>
          </p:nvGrpSpPr>
          <p:grpSpPr>
            <a:xfrm>
              <a:off x="1788983" y="1323658"/>
              <a:ext cx="1136932" cy="1334681"/>
              <a:chOff x="6591300" y="1966752"/>
              <a:chExt cx="830580" cy="975045"/>
            </a:xfrm>
          </p:grpSpPr>
          <p:sp>
            <p:nvSpPr>
              <p:cNvPr id="472" name="Google Shape;472;p6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830580" h="457200" extrusionOk="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0">
                    <a:srgbClr val="313132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rgbClr val="363638"/>
                  </a:gs>
                  <a:gs pos="100000">
                    <a:srgbClr val="262626"/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/>
                <a:ahLst/>
                <a:cxnLst/>
                <a:rect l="l" t="t" r="r" b="b"/>
                <a:pathLst>
                  <a:path w="432956" h="938372" extrusionOk="0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 w="127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74" name="Google Shape;474;p6"/>
            <p:cNvGrpSpPr/>
            <p:nvPr/>
          </p:nvGrpSpPr>
          <p:grpSpPr>
            <a:xfrm>
              <a:off x="1029478" y="5341566"/>
              <a:ext cx="2748280" cy="445135"/>
              <a:chOff x="1024378" y="5736312"/>
              <a:chExt cx="2748280" cy="445135"/>
            </a:xfrm>
          </p:grpSpPr>
          <p:sp>
            <p:nvSpPr>
              <p:cNvPr id="475" name="Google Shape;475;p6"/>
              <p:cNvSpPr/>
              <p:nvPr/>
            </p:nvSpPr>
            <p:spPr>
              <a:xfrm>
                <a:off x="1135503" y="5736312"/>
                <a:ext cx="2540635" cy="445135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6" name="Google Shape;476;p6"/>
              <p:cNvSpPr txBox="1"/>
              <p:nvPr/>
            </p:nvSpPr>
            <p:spPr>
              <a:xfrm>
                <a:off x="1024378" y="5769967"/>
                <a:ext cx="274828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Human Capital Data</a:t>
                </a:r>
                <a:endParaRPr sz="18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477" name="Google Shape;477;p6"/>
            <p:cNvSpPr/>
            <p:nvPr/>
          </p:nvSpPr>
          <p:spPr>
            <a:xfrm>
              <a:off x="1092910" y="2942273"/>
              <a:ext cx="2511425" cy="1705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Arial" panose="020B0604020202020204"/>
                <a:buChar char="•"/>
              </a:pPr>
              <a:r>
                <a:rPr lang="en-US" sz="140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Human Capital Data and Financial Outcomes</a:t>
              </a:r>
              <a:endParaRPr sz="140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Arial" panose="020B0604020202020204"/>
                <a:buChar char="•"/>
              </a:pPr>
              <a:r>
                <a:rPr lang="en-US" sz="140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Thinknum Alt Data Quantamental Investing</a:t>
              </a:r>
              <a:endParaRPr sz="140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285750" marR="0" lvl="0" indent="-1968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78" name="Google Shape;478;p6"/>
          <p:cNvGrpSpPr/>
          <p:nvPr/>
        </p:nvGrpSpPr>
        <p:grpSpPr>
          <a:xfrm>
            <a:off x="4208254" y="1323658"/>
            <a:ext cx="3719140" cy="5139596"/>
            <a:chOff x="4208254" y="1323658"/>
            <a:chExt cx="3719140" cy="5139596"/>
          </a:xfrm>
        </p:grpSpPr>
        <p:grpSp>
          <p:nvGrpSpPr>
            <p:cNvPr id="479" name="Google Shape;479;p6"/>
            <p:cNvGrpSpPr/>
            <p:nvPr/>
          </p:nvGrpSpPr>
          <p:grpSpPr>
            <a:xfrm>
              <a:off x="4208254" y="1769833"/>
              <a:ext cx="3719140" cy="4693421"/>
              <a:chOff x="655912" y="2105133"/>
              <a:chExt cx="2607791" cy="4693421"/>
            </a:xfrm>
          </p:grpSpPr>
          <p:sp>
            <p:nvSpPr>
              <p:cNvPr id="480" name="Google Shape;480;p6"/>
              <p:cNvSpPr/>
              <p:nvPr/>
            </p:nvSpPr>
            <p:spPr>
              <a:xfrm rot="5400000" flipH="1">
                <a:off x="735314" y="4270165"/>
                <a:ext cx="4693421" cy="363357"/>
              </a:xfrm>
              <a:custGeom>
                <a:avLst/>
                <a:gdLst/>
                <a:ahLst/>
                <a:cxnLst/>
                <a:rect l="l" t="t" r="r" b="b"/>
                <a:pathLst>
                  <a:path w="2265926" h="316231" extrusionOk="0">
                    <a:moveTo>
                      <a:pt x="172657" y="316231"/>
                    </a:moveTo>
                    <a:lnTo>
                      <a:pt x="0" y="0"/>
                    </a:lnTo>
                    <a:lnTo>
                      <a:pt x="2265926" y="303531"/>
                    </a:lnTo>
                    <a:lnTo>
                      <a:pt x="172657" y="316231"/>
                    </a:lnTo>
                    <a:close/>
                  </a:path>
                </a:pathLst>
              </a:custGeom>
              <a:gradFill>
                <a:gsLst>
                  <a:gs pos="0">
                    <a:srgbClr val="F3F3F3">
                      <a:alpha val="11764"/>
                    </a:srgbClr>
                  </a:gs>
                  <a:gs pos="100000">
                    <a:srgbClr val="7F7F7F">
                      <a:alpha val="4392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 rot="10800000">
                <a:off x="655912" y="6409659"/>
                <a:ext cx="2605627" cy="334172"/>
              </a:xfrm>
              <a:custGeom>
                <a:avLst/>
                <a:gdLst/>
                <a:ahLst/>
                <a:cxnLst/>
                <a:rect l="l" t="t" r="r" b="b"/>
                <a:pathLst>
                  <a:path w="2267687" h="290831" extrusionOk="0">
                    <a:moveTo>
                      <a:pt x="273050" y="290831"/>
                    </a:moveTo>
                    <a:lnTo>
                      <a:pt x="0" y="0"/>
                    </a:lnTo>
                    <a:lnTo>
                      <a:pt x="2267687" y="290831"/>
                    </a:lnTo>
                    <a:lnTo>
                      <a:pt x="273050" y="290831"/>
                    </a:lnTo>
                    <a:close/>
                  </a:path>
                </a:pathLst>
              </a:custGeom>
              <a:gradFill>
                <a:gsLst>
                  <a:gs pos="0">
                    <a:srgbClr val="F3F3F3">
                      <a:alpha val="11764"/>
                    </a:srgbClr>
                  </a:gs>
                  <a:gs pos="100000">
                    <a:srgbClr val="7F7F7F">
                      <a:alpha val="4392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1037203" y="2560945"/>
                <a:ext cx="1894121" cy="387790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76200" dist="50800" dir="2700000" algn="tl" rotWithShape="0">
                  <a:srgbClr val="000000">
                    <a:alpha val="980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1037203" y="2560945"/>
                <a:ext cx="1894121" cy="582162"/>
              </a:xfrm>
              <a:prstGeom prst="rect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84" name="Google Shape;484;p6"/>
            <p:cNvGrpSpPr/>
            <p:nvPr/>
          </p:nvGrpSpPr>
          <p:grpSpPr>
            <a:xfrm>
              <a:off x="4900472" y="1323658"/>
              <a:ext cx="2391410" cy="4463024"/>
              <a:chOff x="4900472" y="1323658"/>
              <a:chExt cx="2391410" cy="4463024"/>
            </a:xfrm>
          </p:grpSpPr>
          <p:grpSp>
            <p:nvGrpSpPr>
              <p:cNvPr id="485" name="Google Shape;485;p6"/>
              <p:cNvGrpSpPr/>
              <p:nvPr/>
            </p:nvGrpSpPr>
            <p:grpSpPr>
              <a:xfrm>
                <a:off x="5505037" y="1323658"/>
                <a:ext cx="1136932" cy="1334681"/>
                <a:chOff x="6591300" y="1966752"/>
                <a:chExt cx="830580" cy="975045"/>
              </a:xfrm>
            </p:grpSpPr>
            <p:sp>
              <p:nvSpPr>
                <p:cNvPr id="486" name="Google Shape;486;p6"/>
                <p:cNvSpPr/>
                <p:nvPr/>
              </p:nvSpPr>
              <p:spPr>
                <a:xfrm>
                  <a:off x="6591300" y="2484597"/>
                  <a:ext cx="830580" cy="4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580" h="457200" extrusionOk="0">
                      <a:moveTo>
                        <a:pt x="0" y="0"/>
                      </a:moveTo>
                      <a:lnTo>
                        <a:pt x="830580" y="0"/>
                      </a:lnTo>
                      <a:lnTo>
                        <a:pt x="830580" y="457200"/>
                      </a:lnTo>
                      <a:lnTo>
                        <a:pt x="608210" y="457200"/>
                      </a:lnTo>
                      <a:lnTo>
                        <a:pt x="608210" y="415966"/>
                      </a:lnTo>
                      <a:lnTo>
                        <a:pt x="573326" y="415966"/>
                      </a:lnTo>
                      <a:lnTo>
                        <a:pt x="532092" y="457200"/>
                      </a:lnTo>
                      <a:lnTo>
                        <a:pt x="298488" y="457200"/>
                      </a:lnTo>
                      <a:lnTo>
                        <a:pt x="257254" y="415966"/>
                      </a:lnTo>
                      <a:lnTo>
                        <a:pt x="222370" y="415966"/>
                      </a:lnTo>
                      <a:lnTo>
                        <a:pt x="222370" y="457200"/>
                      </a:lnTo>
                      <a:lnTo>
                        <a:pt x="0" y="45720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13132"/>
                    </a:gs>
                    <a:gs pos="7000">
                      <a:srgbClr val="313132"/>
                    </a:gs>
                    <a:gs pos="46000">
                      <a:srgbClr val="3B3B3D"/>
                    </a:gs>
                    <a:gs pos="93000">
                      <a:srgbClr val="363638"/>
                    </a:gs>
                    <a:gs pos="100000">
                      <a:srgbClr val="262626"/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76200" dist="25400" dir="2700000" algn="t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87" name="Google Shape;487;p6"/>
                <p:cNvSpPr/>
                <p:nvPr/>
              </p:nvSpPr>
              <p:spPr>
                <a:xfrm>
                  <a:off x="6790111" y="1966752"/>
                  <a:ext cx="432956" cy="93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956" h="938372" extrusionOk="0">
                      <a:moveTo>
                        <a:pt x="41218" y="938372"/>
                      </a:moveTo>
                      <a:cubicBezTo>
                        <a:pt x="109163" y="674053"/>
                        <a:pt x="139668" y="603893"/>
                        <a:pt x="138592" y="458103"/>
                      </a:cubicBezTo>
                      <a:cubicBezTo>
                        <a:pt x="137871" y="360373"/>
                        <a:pt x="146676" y="307093"/>
                        <a:pt x="63405" y="260163"/>
                      </a:cubicBezTo>
                      <a:cubicBezTo>
                        <a:pt x="24230" y="232584"/>
                        <a:pt x="0" y="194484"/>
                        <a:pt x="0" y="152400"/>
                      </a:cubicBezTo>
                      <a:cubicBezTo>
                        <a:pt x="0" y="68232"/>
                        <a:pt x="96921" y="0"/>
                        <a:pt x="216478" y="0"/>
                      </a:cubicBezTo>
                      <a:cubicBezTo>
                        <a:pt x="336035" y="0"/>
                        <a:pt x="432956" y="68232"/>
                        <a:pt x="432956" y="152400"/>
                      </a:cubicBezTo>
                      <a:cubicBezTo>
                        <a:pt x="432956" y="194484"/>
                        <a:pt x="408726" y="232584"/>
                        <a:pt x="369551" y="260163"/>
                      </a:cubicBezTo>
                      <a:cubicBezTo>
                        <a:pt x="299742" y="303769"/>
                        <a:pt x="318833" y="363250"/>
                        <a:pt x="315699" y="454481"/>
                      </a:cubicBezTo>
                      <a:cubicBezTo>
                        <a:pt x="325700" y="599440"/>
                        <a:pt x="322208" y="722472"/>
                        <a:pt x="394280" y="928212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7F7F7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88" name="Google Shape;488;p6"/>
              <p:cNvGrpSpPr/>
              <p:nvPr/>
            </p:nvGrpSpPr>
            <p:grpSpPr>
              <a:xfrm>
                <a:off x="4953177" y="5341566"/>
                <a:ext cx="2244948" cy="445116"/>
                <a:chOff x="4948077" y="5736312"/>
                <a:chExt cx="2244948" cy="445116"/>
              </a:xfrm>
            </p:grpSpPr>
            <p:sp>
              <p:nvSpPr>
                <p:cNvPr id="489" name="Google Shape;489;p6"/>
                <p:cNvSpPr/>
                <p:nvPr/>
              </p:nvSpPr>
              <p:spPr>
                <a:xfrm>
                  <a:off x="4948077" y="5736312"/>
                  <a:ext cx="2244948" cy="4451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C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90" name="Google Shape;490;p6"/>
                <p:cNvSpPr txBox="1"/>
                <p:nvPr/>
              </p:nvSpPr>
              <p:spPr>
                <a:xfrm>
                  <a:off x="5367812" y="5755997"/>
                  <a:ext cx="1565910" cy="24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rPr>
                    <a:t>Job listing</a:t>
                  </a:r>
                  <a:endParaRPr sz="20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endParaRPr>
                </a:p>
              </p:txBody>
            </p:sp>
          </p:grpSp>
          <p:sp>
            <p:nvSpPr>
              <p:cNvPr id="491" name="Google Shape;491;p6"/>
              <p:cNvSpPr/>
              <p:nvPr/>
            </p:nvSpPr>
            <p:spPr>
              <a:xfrm>
                <a:off x="4900472" y="2942273"/>
                <a:ext cx="2391410" cy="1382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57070"/>
                  </a:buClr>
                  <a:buSzPts val="1400"/>
                  <a:buFont typeface="Arial" panose="020B0604020202020204"/>
                  <a:buChar char="•"/>
                </a:pPr>
                <a:r>
                  <a:rPr lang="en-US" sz="1400">
                    <a:solidFill>
                      <a:srgbClr val="75707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Job listing impacts on the labor market data</a:t>
                </a:r>
                <a:endParaRPr sz="140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  <a:p>
                <a:pPr marL="285750" marR="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57070"/>
                  </a:buClr>
                  <a:buSzPts val="1400"/>
                  <a:buFont typeface="Arial" panose="020B0604020202020204"/>
                  <a:buChar char="•"/>
                </a:pPr>
                <a:r>
                  <a:rPr lang="en-US">
                    <a:solidFill>
                      <a:srgbClr val="75707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Nowcasting</a:t>
                </a:r>
                <a:r>
                  <a:rPr lang="en-US" sz="1400">
                    <a:solidFill>
                      <a:srgbClr val="75707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 deck</a:t>
                </a:r>
                <a:endParaRPr sz="140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  <a:p>
                <a:pPr marL="285750" marR="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57070"/>
                  </a:buClr>
                  <a:buSzPts val="1400"/>
                  <a:buFont typeface="Arial" panose="020B0604020202020204"/>
                  <a:buChar char="•"/>
                </a:pPr>
                <a:r>
                  <a:rPr lang="en-US" sz="1400">
                    <a:solidFill>
                      <a:srgbClr val="75707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Labor Trends</a:t>
                </a:r>
                <a:endParaRPr sz="140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492" name="Google Shape;492;p6"/>
          <p:cNvGrpSpPr/>
          <p:nvPr/>
        </p:nvGrpSpPr>
        <p:grpSpPr>
          <a:xfrm>
            <a:off x="7980661" y="1323658"/>
            <a:ext cx="3719140" cy="5139596"/>
            <a:chOff x="7980661" y="1323658"/>
            <a:chExt cx="3719140" cy="5139596"/>
          </a:xfrm>
        </p:grpSpPr>
        <p:grpSp>
          <p:nvGrpSpPr>
            <p:cNvPr id="493" name="Google Shape;493;p6"/>
            <p:cNvGrpSpPr/>
            <p:nvPr/>
          </p:nvGrpSpPr>
          <p:grpSpPr>
            <a:xfrm>
              <a:off x="7980661" y="1769833"/>
              <a:ext cx="3719140" cy="4693421"/>
              <a:chOff x="655912" y="2105133"/>
              <a:chExt cx="2607791" cy="4693421"/>
            </a:xfrm>
          </p:grpSpPr>
          <p:sp>
            <p:nvSpPr>
              <p:cNvPr id="494" name="Google Shape;494;p6"/>
              <p:cNvSpPr/>
              <p:nvPr/>
            </p:nvSpPr>
            <p:spPr>
              <a:xfrm rot="5400000" flipH="1">
                <a:off x="735314" y="4270165"/>
                <a:ext cx="4693421" cy="363357"/>
              </a:xfrm>
              <a:custGeom>
                <a:avLst/>
                <a:gdLst/>
                <a:ahLst/>
                <a:cxnLst/>
                <a:rect l="l" t="t" r="r" b="b"/>
                <a:pathLst>
                  <a:path w="2265926" h="316231" extrusionOk="0">
                    <a:moveTo>
                      <a:pt x="172657" y="316231"/>
                    </a:moveTo>
                    <a:lnTo>
                      <a:pt x="0" y="0"/>
                    </a:lnTo>
                    <a:lnTo>
                      <a:pt x="2265926" y="303531"/>
                    </a:lnTo>
                    <a:lnTo>
                      <a:pt x="172657" y="316231"/>
                    </a:lnTo>
                    <a:close/>
                  </a:path>
                </a:pathLst>
              </a:custGeom>
              <a:gradFill>
                <a:gsLst>
                  <a:gs pos="0">
                    <a:srgbClr val="F3F3F3">
                      <a:alpha val="11764"/>
                    </a:srgbClr>
                  </a:gs>
                  <a:gs pos="100000">
                    <a:srgbClr val="7F7F7F">
                      <a:alpha val="4392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 rot="10800000">
                <a:off x="655912" y="6409659"/>
                <a:ext cx="2605627" cy="334172"/>
              </a:xfrm>
              <a:custGeom>
                <a:avLst/>
                <a:gdLst/>
                <a:ahLst/>
                <a:cxnLst/>
                <a:rect l="l" t="t" r="r" b="b"/>
                <a:pathLst>
                  <a:path w="2267687" h="290831" extrusionOk="0">
                    <a:moveTo>
                      <a:pt x="273050" y="290831"/>
                    </a:moveTo>
                    <a:lnTo>
                      <a:pt x="0" y="0"/>
                    </a:lnTo>
                    <a:lnTo>
                      <a:pt x="2267687" y="290831"/>
                    </a:lnTo>
                    <a:lnTo>
                      <a:pt x="273050" y="290831"/>
                    </a:lnTo>
                    <a:close/>
                  </a:path>
                </a:pathLst>
              </a:custGeom>
              <a:gradFill>
                <a:gsLst>
                  <a:gs pos="0">
                    <a:srgbClr val="F3F3F3">
                      <a:alpha val="11764"/>
                    </a:srgbClr>
                  </a:gs>
                  <a:gs pos="100000">
                    <a:srgbClr val="7F7F7F">
                      <a:alpha val="4392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1037203" y="2560945"/>
                <a:ext cx="1894121" cy="3877900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76200" dist="50800" dir="2700000" algn="tl" rotWithShape="0">
                  <a:srgbClr val="000000">
                    <a:alpha val="980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1037203" y="2560945"/>
                <a:ext cx="1894121" cy="582162"/>
              </a:xfrm>
              <a:prstGeom prst="rect">
                <a:avLst/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98" name="Google Shape;498;p6"/>
            <p:cNvGrpSpPr/>
            <p:nvPr/>
          </p:nvGrpSpPr>
          <p:grpSpPr>
            <a:xfrm>
              <a:off x="9277444" y="1323658"/>
              <a:ext cx="1136932" cy="1334681"/>
              <a:chOff x="6591300" y="1966752"/>
              <a:chExt cx="830580" cy="975045"/>
            </a:xfrm>
          </p:grpSpPr>
          <p:sp>
            <p:nvSpPr>
              <p:cNvPr id="499" name="Google Shape;499;p6"/>
              <p:cNvSpPr/>
              <p:nvPr/>
            </p:nvSpPr>
            <p:spPr>
              <a:xfrm>
                <a:off x="6591300" y="2484597"/>
                <a:ext cx="83058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830580" h="457200" extrusionOk="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gradFill>
                <a:gsLst>
                  <a:gs pos="0">
                    <a:srgbClr val="313132"/>
                  </a:gs>
                  <a:gs pos="7000">
                    <a:srgbClr val="313132"/>
                  </a:gs>
                  <a:gs pos="46000">
                    <a:srgbClr val="3B3B3D"/>
                  </a:gs>
                  <a:gs pos="93000">
                    <a:srgbClr val="363638"/>
                  </a:gs>
                  <a:gs pos="100000">
                    <a:srgbClr val="262626"/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254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6790111" y="1966752"/>
                <a:ext cx="432956" cy="938372"/>
              </a:xfrm>
              <a:custGeom>
                <a:avLst/>
                <a:gdLst/>
                <a:ahLst/>
                <a:cxnLst/>
                <a:rect l="l" t="t" r="r" b="b"/>
                <a:pathLst>
                  <a:path w="432956" h="938372" extrusionOk="0">
                    <a:moveTo>
                      <a:pt x="41218" y="938372"/>
                    </a:moveTo>
                    <a:cubicBezTo>
                      <a:pt x="109163" y="674053"/>
                      <a:pt x="139668" y="603893"/>
                      <a:pt x="138592" y="458103"/>
                    </a:cubicBezTo>
                    <a:cubicBezTo>
                      <a:pt x="137871" y="360373"/>
                      <a:pt x="146676" y="307093"/>
                      <a:pt x="63405" y="260163"/>
                    </a:cubicBezTo>
                    <a:cubicBezTo>
                      <a:pt x="24230" y="232584"/>
                      <a:pt x="0" y="194484"/>
                      <a:pt x="0" y="152400"/>
                    </a:cubicBezTo>
                    <a:cubicBezTo>
                      <a:pt x="0" y="68232"/>
                      <a:pt x="96921" y="0"/>
                      <a:pt x="216478" y="0"/>
                    </a:cubicBezTo>
                    <a:cubicBezTo>
                      <a:pt x="336035" y="0"/>
                      <a:pt x="432956" y="68232"/>
                      <a:pt x="432956" y="152400"/>
                    </a:cubicBezTo>
                    <a:cubicBezTo>
                      <a:pt x="432956" y="194484"/>
                      <a:pt x="408726" y="232584"/>
                      <a:pt x="369551" y="260163"/>
                    </a:cubicBezTo>
                    <a:cubicBezTo>
                      <a:pt x="299742" y="303769"/>
                      <a:pt x="318833" y="363250"/>
                      <a:pt x="315699" y="454481"/>
                    </a:cubicBezTo>
                    <a:cubicBezTo>
                      <a:pt x="325700" y="599440"/>
                      <a:pt x="322208" y="722472"/>
                      <a:pt x="394280" y="928212"/>
                    </a:cubicBezTo>
                  </a:path>
                </a:pathLst>
              </a:custGeom>
              <a:noFill/>
              <a:ln w="12700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01" name="Google Shape;501;p6"/>
            <p:cNvGrpSpPr/>
            <p:nvPr/>
          </p:nvGrpSpPr>
          <p:grpSpPr>
            <a:xfrm>
              <a:off x="8804593" y="5341566"/>
              <a:ext cx="2084760" cy="445116"/>
              <a:chOff x="8799493" y="5736312"/>
              <a:chExt cx="2084760" cy="445116"/>
            </a:xfrm>
          </p:grpSpPr>
          <p:sp>
            <p:nvSpPr>
              <p:cNvPr id="502" name="Google Shape;502;p6"/>
              <p:cNvSpPr/>
              <p:nvPr/>
            </p:nvSpPr>
            <p:spPr>
              <a:xfrm>
                <a:off x="8799493" y="5736312"/>
                <a:ext cx="2084760" cy="445116"/>
              </a:xfrm>
              <a:prstGeom prst="roundRect">
                <a:avLst>
                  <a:gd name="adj" fmla="val 50000"/>
                </a:avLst>
              </a:pr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3" name="Google Shape;503;p6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  <p:cNvSpPr txBox="1"/>
              <p:nvPr/>
            </p:nvSpPr>
            <p:spPr>
              <a:xfrm>
                <a:off x="9191923" y="5754092"/>
                <a:ext cx="1424940" cy="398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Influence</a:t>
                </a:r>
                <a:endParaRPr sz="20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504" name="Google Shape;504;p6"/>
            <p:cNvSpPr/>
            <p:nvPr/>
          </p:nvSpPr>
          <p:spPr>
            <a:xfrm>
              <a:off x="8601691" y="2942273"/>
              <a:ext cx="2474595" cy="1382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Arial" panose="020B0604020202020204"/>
                <a:buChar char="•"/>
              </a:pPr>
              <a:r>
                <a:rPr lang="en-US" sz="140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2020 GSAM ESG Amplified</a:t>
              </a:r>
              <a:endParaRPr sz="140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070"/>
                </a:buClr>
                <a:buSzPts val="1400"/>
                <a:buFont typeface="Arial" panose="020B0604020202020204"/>
                <a:buChar char="•"/>
              </a:pPr>
              <a:r>
                <a:rPr lang="en-US" sz="1400">
                  <a:solidFill>
                    <a:srgbClr val="7570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Case Study: Healthcare Purchasing Data</a:t>
              </a:r>
              <a:endParaRPr sz="1400">
                <a:solidFill>
                  <a:srgbClr val="7570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cxnSp>
        <p:nvCxnSpPr>
          <p:cNvPr id="505" name="Google Shape;505;p6"/>
          <p:cNvCxnSpPr/>
          <p:nvPr/>
        </p:nvCxnSpPr>
        <p:spPr>
          <a:xfrm rot="10800000" flipH="1">
            <a:off x="4250610" y="571500"/>
            <a:ext cx="8157210" cy="2667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6" name="Google Shape;506;p6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07" name="Google Shape;507;p6"/>
          <p:cNvGrpSpPr/>
          <p:nvPr/>
        </p:nvGrpSpPr>
        <p:grpSpPr>
          <a:xfrm>
            <a:off x="878204" y="325667"/>
            <a:ext cx="3410112" cy="953223"/>
            <a:chOff x="858551" y="325576"/>
            <a:chExt cx="3092049" cy="953223"/>
          </a:xfrm>
        </p:grpSpPr>
        <p:sp>
          <p:nvSpPr>
            <p:cNvPr id="508" name="Google Shape;508;p6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858551" y="325664"/>
              <a:ext cx="3092049" cy="95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Literature Review</a:t>
              </a:r>
              <a:endParaRPr sz="2800" b="1">
                <a:solidFill>
                  <a:srgbClr val="005CA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"/>
          <p:cNvSpPr txBox="1"/>
          <p:nvPr/>
        </p:nvSpPr>
        <p:spPr>
          <a:xfrm>
            <a:off x="2900363" y="3161473"/>
            <a:ext cx="6699885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005CA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Descriptions</a:t>
            </a:r>
            <a:endParaRPr sz="6000" b="1">
              <a:solidFill>
                <a:srgbClr val="005CA7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5" name="Google Shape;515;p7"/>
          <p:cNvGrpSpPr/>
          <p:nvPr/>
        </p:nvGrpSpPr>
        <p:grpSpPr>
          <a:xfrm>
            <a:off x="5410359" y="1959453"/>
            <a:ext cx="1372552" cy="1243875"/>
            <a:chOff x="5500688" y="1608138"/>
            <a:chExt cx="508000" cy="460375"/>
          </a:xfrm>
        </p:grpSpPr>
        <p:sp>
          <p:nvSpPr>
            <p:cNvPr id="516" name="Google Shape;516;p7"/>
            <p:cNvSpPr/>
            <p:nvPr/>
          </p:nvSpPr>
          <p:spPr>
            <a:xfrm>
              <a:off x="5500688" y="1608138"/>
              <a:ext cx="508000" cy="460375"/>
            </a:xfrm>
            <a:custGeom>
              <a:avLst/>
              <a:gdLst/>
              <a:ahLst/>
              <a:cxnLst/>
              <a:rect l="l" t="t" r="r" b="b"/>
              <a:pathLst>
                <a:path w="133" h="120" extrusionOk="0">
                  <a:moveTo>
                    <a:pt x="117" y="83"/>
                  </a:moveTo>
                  <a:cubicBezTo>
                    <a:pt x="116" y="83"/>
                    <a:pt x="116" y="82"/>
                    <a:pt x="116" y="82"/>
                  </a:cubicBezTo>
                  <a:cubicBezTo>
                    <a:pt x="118" y="76"/>
                    <a:pt x="120" y="70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61"/>
                    <a:pt x="120" y="60"/>
                    <a:pt x="120" y="60"/>
                  </a:cubicBezTo>
                  <a:cubicBezTo>
                    <a:pt x="120" y="53"/>
                    <a:pt x="119" y="46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1" y="26"/>
                    <a:pt x="104" y="18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86" y="6"/>
                    <a:pt x="79" y="3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5" y="0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5" y="0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0" y="3"/>
                    <a:pt x="34" y="6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6" y="18"/>
                    <a:pt x="10" y="2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6"/>
                    <a:pt x="0" y="53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70"/>
                    <a:pt x="2" y="77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11" y="95"/>
                    <a:pt x="17" y="102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33" y="114"/>
                    <a:pt x="40" y="117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3" y="120"/>
                    <a:pt x="53" y="120"/>
                    <a:pt x="53" y="120"/>
                  </a:cubicBezTo>
                  <a:cubicBezTo>
                    <a:pt x="55" y="120"/>
                    <a:pt x="57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3" y="120"/>
                    <a:pt x="65" y="120"/>
                    <a:pt x="66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9" y="117"/>
                    <a:pt x="86" y="115"/>
                    <a:pt x="92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1" y="104"/>
                    <a:pt x="106" y="99"/>
                    <a:pt x="110" y="94"/>
                  </a:cubicBezTo>
                  <a:cubicBezTo>
                    <a:pt x="122" y="107"/>
                    <a:pt x="122" y="107"/>
                    <a:pt x="122" y="107"/>
                  </a:cubicBezTo>
                  <a:cubicBezTo>
                    <a:pt x="124" y="109"/>
                    <a:pt x="128" y="109"/>
                    <a:pt x="131" y="106"/>
                  </a:cubicBezTo>
                  <a:cubicBezTo>
                    <a:pt x="133" y="104"/>
                    <a:pt x="133" y="100"/>
                    <a:pt x="131" y="98"/>
                  </a:cubicBezTo>
                  <a:lnTo>
                    <a:pt x="117" y="83"/>
                  </a:lnTo>
                  <a:close/>
                  <a:moveTo>
                    <a:pt x="44" y="6"/>
                  </a:moveTo>
                  <a:cubicBezTo>
                    <a:pt x="43" y="7"/>
                    <a:pt x="43" y="7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9"/>
                  </a:cubicBezTo>
                  <a:cubicBezTo>
                    <a:pt x="42" y="9"/>
                    <a:pt x="42" y="9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2"/>
                    <a:pt x="40" y="12"/>
                    <a:pt x="39" y="12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6" y="14"/>
                  </a:cubicBezTo>
                  <a:cubicBezTo>
                    <a:pt x="36" y="14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2" y="12"/>
                    <a:pt x="31" y="12"/>
                  </a:cubicBezTo>
                  <a:cubicBezTo>
                    <a:pt x="35" y="9"/>
                    <a:pt x="39" y="7"/>
                    <a:pt x="44" y="6"/>
                  </a:cubicBezTo>
                  <a:close/>
                  <a:moveTo>
                    <a:pt x="28" y="14"/>
                  </a:moveTo>
                  <a:cubicBezTo>
                    <a:pt x="28" y="14"/>
                    <a:pt x="29" y="14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6"/>
                    <a:pt x="32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7"/>
                    <a:pt x="35" y="17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5" y="19"/>
                    <a:pt x="35" y="19"/>
                  </a:cubicBezTo>
                  <a:cubicBezTo>
                    <a:pt x="35" y="19"/>
                    <a:pt x="35" y="20"/>
                    <a:pt x="34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4"/>
                  </a:cubicBezTo>
                  <a:cubicBezTo>
                    <a:pt x="32" y="24"/>
                    <a:pt x="32" y="25"/>
                    <a:pt x="32" y="26"/>
                  </a:cubicBezTo>
                  <a:cubicBezTo>
                    <a:pt x="32" y="26"/>
                    <a:pt x="32" y="26"/>
                    <a:pt x="31" y="26"/>
                  </a:cubicBezTo>
                  <a:cubicBezTo>
                    <a:pt x="31" y="27"/>
                    <a:pt x="31" y="28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8" y="34"/>
                  </a:cubicBezTo>
                  <a:cubicBezTo>
                    <a:pt x="28" y="34"/>
                    <a:pt x="28" y="34"/>
                    <a:pt x="28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3" y="27"/>
                    <a:pt x="20" y="19"/>
                    <a:pt x="28" y="14"/>
                  </a:cubicBezTo>
                  <a:close/>
                  <a:moveTo>
                    <a:pt x="8" y="39"/>
                  </a:move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40"/>
                    <a:pt x="26" y="40"/>
                    <a:pt x="26" y="41"/>
                  </a:cubicBezTo>
                  <a:cubicBezTo>
                    <a:pt x="26" y="41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4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7"/>
                    <a:pt x="25" y="48"/>
                    <a:pt x="25" y="48"/>
                  </a:cubicBezTo>
                  <a:cubicBezTo>
                    <a:pt x="25" y="48"/>
                    <a:pt x="25" y="49"/>
                    <a:pt x="24" y="49"/>
                  </a:cubicBezTo>
                  <a:cubicBezTo>
                    <a:pt x="24" y="50"/>
                    <a:pt x="24" y="50"/>
                    <a:pt x="24" y="51"/>
                  </a:cubicBezTo>
                  <a:cubicBezTo>
                    <a:pt x="24" y="51"/>
                    <a:pt x="24" y="52"/>
                    <a:pt x="24" y="52"/>
                  </a:cubicBezTo>
                  <a:cubicBezTo>
                    <a:pt x="24" y="53"/>
                    <a:pt x="24" y="54"/>
                    <a:pt x="24" y="55"/>
                  </a:cubicBezTo>
                  <a:cubicBezTo>
                    <a:pt x="24" y="55"/>
                    <a:pt x="24" y="55"/>
                    <a:pt x="24" y="56"/>
                  </a:cubicBezTo>
                  <a:cubicBezTo>
                    <a:pt x="24" y="56"/>
                    <a:pt x="24" y="57"/>
                    <a:pt x="24" y="58"/>
                  </a:cubicBezTo>
                  <a:cubicBezTo>
                    <a:pt x="24" y="58"/>
                    <a:pt x="24" y="58"/>
                    <a:pt x="24" y="59"/>
                  </a:cubicBezTo>
                  <a:cubicBezTo>
                    <a:pt x="24" y="59"/>
                    <a:pt x="24" y="60"/>
                    <a:pt x="2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3"/>
                    <a:pt x="5" y="46"/>
                    <a:pt x="8" y="39"/>
                  </a:cubicBezTo>
                  <a:close/>
                  <a:moveTo>
                    <a:pt x="4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6"/>
                    <a:pt x="24" y="66"/>
                    <a:pt x="24" y="67"/>
                  </a:cubicBez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4" y="70"/>
                    <a:pt x="24" y="71"/>
                    <a:pt x="24" y="71"/>
                  </a:cubicBezTo>
                  <a:cubicBezTo>
                    <a:pt x="24" y="72"/>
                    <a:pt x="24" y="73"/>
                    <a:pt x="25" y="73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5"/>
                    <a:pt x="25" y="75"/>
                    <a:pt x="25" y="76"/>
                  </a:cubicBezTo>
                  <a:cubicBezTo>
                    <a:pt x="25" y="76"/>
                    <a:pt x="25" y="77"/>
                    <a:pt x="25" y="77"/>
                  </a:cubicBezTo>
                  <a:cubicBezTo>
                    <a:pt x="25" y="78"/>
                    <a:pt x="26" y="78"/>
                    <a:pt x="26" y="79"/>
                  </a:cubicBezTo>
                  <a:cubicBezTo>
                    <a:pt x="26" y="79"/>
                    <a:pt x="26" y="79"/>
                    <a:pt x="26" y="80"/>
                  </a:cubicBezTo>
                  <a:cubicBezTo>
                    <a:pt x="26" y="80"/>
                    <a:pt x="26" y="81"/>
                    <a:pt x="26" y="81"/>
                  </a:cubicBezTo>
                  <a:cubicBezTo>
                    <a:pt x="26" y="82"/>
                    <a:pt x="27" y="82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6" y="77"/>
                    <a:pt x="4" y="70"/>
                    <a:pt x="4" y="63"/>
                  </a:cubicBezTo>
                  <a:close/>
                  <a:moveTo>
                    <a:pt x="29" y="106"/>
                  </a:moveTo>
                  <a:cubicBezTo>
                    <a:pt x="29" y="106"/>
                    <a:pt x="28" y="106"/>
                    <a:pt x="28" y="106"/>
                  </a:cubicBezTo>
                  <a:cubicBezTo>
                    <a:pt x="20" y="101"/>
                    <a:pt x="14" y="94"/>
                    <a:pt x="10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7"/>
                    <a:pt x="28" y="88"/>
                    <a:pt x="28" y="88"/>
                  </a:cubicBezTo>
                  <a:cubicBezTo>
                    <a:pt x="29" y="89"/>
                    <a:pt x="29" y="89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30" y="91"/>
                    <a:pt x="30" y="92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4"/>
                    <a:pt x="31" y="94"/>
                    <a:pt x="31" y="95"/>
                  </a:cubicBezTo>
                  <a:cubicBezTo>
                    <a:pt x="32" y="95"/>
                    <a:pt x="32" y="96"/>
                    <a:pt x="32" y="96"/>
                  </a:cubicBezTo>
                  <a:cubicBezTo>
                    <a:pt x="32" y="96"/>
                    <a:pt x="32" y="97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9"/>
                    <a:pt x="34" y="99"/>
                    <a:pt x="34" y="100"/>
                  </a:cubicBezTo>
                  <a:cubicBezTo>
                    <a:pt x="34" y="100"/>
                    <a:pt x="34" y="100"/>
                    <a:pt x="34" y="101"/>
                  </a:cubicBezTo>
                  <a:cubicBezTo>
                    <a:pt x="35" y="101"/>
                    <a:pt x="35" y="102"/>
                    <a:pt x="35" y="102"/>
                  </a:cubicBezTo>
                  <a:cubicBezTo>
                    <a:pt x="35" y="103"/>
                    <a:pt x="35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5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4" y="104"/>
                    <a:pt x="33" y="104"/>
                    <a:pt x="33" y="104"/>
                  </a:cubicBezTo>
                  <a:cubicBezTo>
                    <a:pt x="33" y="104"/>
                    <a:pt x="32" y="104"/>
                    <a:pt x="32" y="105"/>
                  </a:cubicBezTo>
                  <a:cubicBezTo>
                    <a:pt x="31" y="105"/>
                    <a:pt x="30" y="105"/>
                    <a:pt x="30" y="106"/>
                  </a:cubicBezTo>
                  <a:cubicBezTo>
                    <a:pt x="30" y="106"/>
                    <a:pt x="30" y="106"/>
                    <a:pt x="29" y="106"/>
                  </a:cubicBezTo>
                  <a:close/>
                  <a:moveTo>
                    <a:pt x="31" y="109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33" y="108"/>
                    <a:pt x="33" y="108"/>
                    <a:pt x="34" y="108"/>
                  </a:cubicBezTo>
                  <a:cubicBezTo>
                    <a:pt x="34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7" y="107"/>
                  </a:cubicBezTo>
                  <a:cubicBezTo>
                    <a:pt x="37" y="106"/>
                    <a:pt x="37" y="106"/>
                    <a:pt x="38" y="106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8"/>
                    <a:pt x="39" y="108"/>
                    <a:pt x="39" y="108"/>
                  </a:cubicBezTo>
                  <a:cubicBezTo>
                    <a:pt x="39" y="108"/>
                    <a:pt x="39" y="108"/>
                    <a:pt x="39" y="109"/>
                  </a:cubicBezTo>
                  <a:cubicBezTo>
                    <a:pt x="39" y="109"/>
                    <a:pt x="39" y="109"/>
                    <a:pt x="40" y="109"/>
                  </a:cubicBezTo>
                  <a:cubicBezTo>
                    <a:pt x="40" y="109"/>
                    <a:pt x="40" y="109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1" y="110"/>
                    <a:pt x="41" y="111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1" y="111"/>
                    <a:pt x="41" y="112"/>
                  </a:cubicBezTo>
                  <a:cubicBezTo>
                    <a:pt x="41" y="112"/>
                    <a:pt x="42" y="112"/>
                    <a:pt x="42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3" y="113"/>
                    <a:pt x="43" y="113"/>
                  </a:cubicBezTo>
                  <a:cubicBezTo>
                    <a:pt x="43" y="113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39" y="113"/>
                    <a:pt x="35" y="111"/>
                    <a:pt x="31" y="109"/>
                  </a:cubicBezTo>
                  <a:close/>
                  <a:moveTo>
                    <a:pt x="58" y="116"/>
                  </a:moveTo>
                  <a:cubicBezTo>
                    <a:pt x="55" y="116"/>
                    <a:pt x="52" y="116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5"/>
                    <a:pt x="49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7" y="114"/>
                    <a:pt x="47" y="114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1"/>
                    <a:pt x="46" y="111"/>
                  </a:cubicBezTo>
                  <a:cubicBezTo>
                    <a:pt x="45" y="111"/>
                    <a:pt x="45" y="111"/>
                    <a:pt x="45" y="110"/>
                  </a:cubicBezTo>
                  <a:cubicBezTo>
                    <a:pt x="45" y="110"/>
                    <a:pt x="45" y="110"/>
                    <a:pt x="44" y="110"/>
                  </a:cubicBezTo>
                  <a:cubicBezTo>
                    <a:pt x="44" y="110"/>
                    <a:pt x="44" y="109"/>
                    <a:pt x="44" y="109"/>
                  </a:cubicBezTo>
                  <a:cubicBezTo>
                    <a:pt x="44" y="109"/>
                    <a:pt x="44" y="109"/>
                    <a:pt x="43" y="109"/>
                  </a:cubicBezTo>
                  <a:cubicBezTo>
                    <a:pt x="43" y="108"/>
                    <a:pt x="43" y="108"/>
                    <a:pt x="43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6"/>
                    <a:pt x="42" y="106"/>
                    <a:pt x="41" y="106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7" y="104"/>
                    <a:pt x="53" y="103"/>
                    <a:pt x="58" y="103"/>
                  </a:cubicBezTo>
                  <a:lnTo>
                    <a:pt x="58" y="116"/>
                  </a:lnTo>
                  <a:close/>
                  <a:moveTo>
                    <a:pt x="58" y="100"/>
                  </a:moveTo>
                  <a:cubicBezTo>
                    <a:pt x="58" y="100"/>
                    <a:pt x="58" y="100"/>
                    <a:pt x="57" y="100"/>
                  </a:cubicBezTo>
                  <a:cubicBezTo>
                    <a:pt x="57" y="100"/>
                    <a:pt x="57" y="100"/>
                    <a:pt x="56" y="100"/>
                  </a:cubicBezTo>
                  <a:cubicBezTo>
                    <a:pt x="56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3" y="100"/>
                    <a:pt x="53" y="100"/>
                    <a:pt x="52" y="100"/>
                  </a:cubicBezTo>
                  <a:cubicBezTo>
                    <a:pt x="52" y="100"/>
                    <a:pt x="52" y="100"/>
                    <a:pt x="51" y="100"/>
                  </a:cubicBezTo>
                  <a:cubicBezTo>
                    <a:pt x="50" y="100"/>
                    <a:pt x="50" y="100"/>
                    <a:pt x="49" y="100"/>
                  </a:cubicBezTo>
                  <a:cubicBezTo>
                    <a:pt x="49" y="100"/>
                    <a:pt x="48" y="100"/>
                    <a:pt x="48" y="100"/>
                  </a:cubicBezTo>
                  <a:cubicBezTo>
                    <a:pt x="48" y="101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1"/>
                  </a:cubicBezTo>
                  <a:cubicBezTo>
                    <a:pt x="45" y="101"/>
                    <a:pt x="44" y="101"/>
                    <a:pt x="44" y="101"/>
                  </a:cubicBezTo>
                  <a:cubicBezTo>
                    <a:pt x="43" y="101"/>
                    <a:pt x="43" y="101"/>
                    <a:pt x="43" y="102"/>
                  </a:cubicBezTo>
                  <a:cubicBezTo>
                    <a:pt x="42" y="102"/>
                    <a:pt x="42" y="102"/>
                    <a:pt x="41" y="102"/>
                  </a:cubicBezTo>
                  <a:cubicBezTo>
                    <a:pt x="41" y="102"/>
                    <a:pt x="40" y="102"/>
                    <a:pt x="40" y="102"/>
                  </a:cubicBezTo>
                  <a:cubicBezTo>
                    <a:pt x="40" y="102"/>
                    <a:pt x="39" y="102"/>
                    <a:pt x="39" y="102"/>
                  </a:cubicBezTo>
                  <a:cubicBezTo>
                    <a:pt x="39" y="102"/>
                    <a:pt x="39" y="102"/>
                    <a:pt x="39" y="101"/>
                  </a:cubicBezTo>
                  <a:cubicBezTo>
                    <a:pt x="39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8"/>
                    <a:pt x="36" y="97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4"/>
                  </a:cubicBezTo>
                  <a:cubicBezTo>
                    <a:pt x="35" y="94"/>
                    <a:pt x="35" y="94"/>
                    <a:pt x="34" y="93"/>
                  </a:cubicBezTo>
                  <a:cubicBezTo>
                    <a:pt x="34" y="93"/>
                    <a:pt x="34" y="92"/>
                    <a:pt x="34" y="92"/>
                  </a:cubicBezTo>
                  <a:cubicBezTo>
                    <a:pt x="34" y="92"/>
                    <a:pt x="33" y="91"/>
                    <a:pt x="33" y="91"/>
                  </a:cubicBezTo>
                  <a:cubicBezTo>
                    <a:pt x="33" y="91"/>
                    <a:pt x="33" y="90"/>
                    <a:pt x="33" y="90"/>
                  </a:cubicBezTo>
                  <a:cubicBezTo>
                    <a:pt x="33" y="89"/>
                    <a:pt x="33" y="89"/>
                    <a:pt x="32" y="89"/>
                  </a:cubicBezTo>
                  <a:cubicBezTo>
                    <a:pt x="32" y="88"/>
                    <a:pt x="32" y="88"/>
                    <a:pt x="32" y="87"/>
                  </a:cubicBezTo>
                  <a:cubicBezTo>
                    <a:pt x="32" y="87"/>
                    <a:pt x="32" y="87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58" y="86"/>
                    <a:pt x="58" y="86"/>
                    <a:pt x="58" y="86"/>
                  </a:cubicBezTo>
                  <a:lnTo>
                    <a:pt x="58" y="100"/>
                  </a:lnTo>
                  <a:close/>
                  <a:moveTo>
                    <a:pt x="58" y="83"/>
                  </a:move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2"/>
                    <a:pt x="30" y="81"/>
                    <a:pt x="30" y="81"/>
                  </a:cubicBezTo>
                  <a:cubicBezTo>
                    <a:pt x="30" y="80"/>
                    <a:pt x="29" y="80"/>
                    <a:pt x="29" y="79"/>
                  </a:cubicBezTo>
                  <a:cubicBezTo>
                    <a:pt x="29" y="79"/>
                    <a:pt x="29" y="79"/>
                    <a:pt x="29" y="78"/>
                  </a:cubicBezTo>
                  <a:cubicBezTo>
                    <a:pt x="29" y="78"/>
                    <a:pt x="29" y="77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4"/>
                    <a:pt x="28" y="73"/>
                  </a:cubicBezTo>
                  <a:cubicBezTo>
                    <a:pt x="28" y="73"/>
                    <a:pt x="28" y="73"/>
                    <a:pt x="28" y="72"/>
                  </a:cubicBezTo>
                  <a:cubicBezTo>
                    <a:pt x="28" y="72"/>
                    <a:pt x="28" y="71"/>
                    <a:pt x="28" y="70"/>
                  </a:cubicBezTo>
                  <a:cubicBezTo>
                    <a:pt x="28" y="70"/>
                    <a:pt x="28" y="70"/>
                    <a:pt x="28" y="69"/>
                  </a:cubicBezTo>
                  <a:cubicBezTo>
                    <a:pt x="28" y="69"/>
                    <a:pt x="27" y="68"/>
                    <a:pt x="27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6"/>
                    <a:pt x="27" y="66"/>
                    <a:pt x="27" y="65"/>
                  </a:cubicBezTo>
                  <a:cubicBezTo>
                    <a:pt x="27" y="65"/>
                    <a:pt x="27" y="64"/>
                    <a:pt x="27" y="64"/>
                  </a:cubicBezTo>
                  <a:cubicBezTo>
                    <a:pt x="27" y="64"/>
                    <a:pt x="27" y="64"/>
                    <a:pt x="27" y="63"/>
                  </a:cubicBezTo>
                  <a:cubicBezTo>
                    <a:pt x="58" y="63"/>
                    <a:pt x="58" y="63"/>
                    <a:pt x="58" y="63"/>
                  </a:cubicBezTo>
                  <a:lnTo>
                    <a:pt x="58" y="83"/>
                  </a:lnTo>
                  <a:close/>
                  <a:moveTo>
                    <a:pt x="58" y="60"/>
                  </a:move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27" y="59"/>
                    <a:pt x="27" y="58"/>
                    <a:pt x="27" y="58"/>
                  </a:cubicBezTo>
                  <a:cubicBezTo>
                    <a:pt x="27" y="57"/>
                    <a:pt x="27" y="57"/>
                    <a:pt x="27" y="56"/>
                  </a:cubicBezTo>
                  <a:cubicBezTo>
                    <a:pt x="27" y="56"/>
                    <a:pt x="27" y="55"/>
                    <a:pt x="27" y="55"/>
                  </a:cubicBezTo>
                  <a:cubicBezTo>
                    <a:pt x="27" y="54"/>
                    <a:pt x="27" y="54"/>
                    <a:pt x="27" y="53"/>
                  </a:cubicBezTo>
                  <a:cubicBezTo>
                    <a:pt x="28" y="53"/>
                    <a:pt x="28" y="53"/>
                    <a:pt x="28" y="52"/>
                  </a:cubicBezTo>
                  <a:cubicBezTo>
                    <a:pt x="28" y="51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5"/>
                    <a:pt x="29" y="45"/>
                    <a:pt x="29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2"/>
                    <a:pt x="30" y="42"/>
                    <a:pt x="30" y="41"/>
                  </a:cubicBezTo>
                  <a:cubicBezTo>
                    <a:pt x="30" y="41"/>
                    <a:pt x="30" y="40"/>
                    <a:pt x="30" y="40"/>
                  </a:cubicBezTo>
                  <a:cubicBezTo>
                    <a:pt x="30" y="40"/>
                    <a:pt x="30" y="39"/>
                    <a:pt x="30" y="39"/>
                  </a:cubicBezTo>
                  <a:cubicBezTo>
                    <a:pt x="58" y="39"/>
                    <a:pt x="58" y="39"/>
                    <a:pt x="58" y="39"/>
                  </a:cubicBezTo>
                  <a:lnTo>
                    <a:pt x="58" y="60"/>
                  </a:lnTo>
                  <a:close/>
                  <a:moveTo>
                    <a:pt x="58" y="22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3"/>
                  </a:cubicBezTo>
                  <a:cubicBezTo>
                    <a:pt x="32" y="33"/>
                    <a:pt x="33" y="32"/>
                    <a:pt x="33" y="32"/>
                  </a:cubicBezTo>
                  <a:cubicBezTo>
                    <a:pt x="33" y="32"/>
                    <a:pt x="33" y="31"/>
                    <a:pt x="33" y="31"/>
                  </a:cubicBezTo>
                  <a:cubicBezTo>
                    <a:pt x="33" y="30"/>
                    <a:pt x="34" y="30"/>
                    <a:pt x="34" y="30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4"/>
                    <a:pt x="37" y="23"/>
                    <a:pt x="37" y="23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1" y="19"/>
                    <a:pt x="41" y="19"/>
                  </a:cubicBezTo>
                  <a:cubicBezTo>
                    <a:pt x="42" y="19"/>
                    <a:pt x="42" y="20"/>
                    <a:pt x="43" y="20"/>
                  </a:cubicBezTo>
                  <a:cubicBezTo>
                    <a:pt x="43" y="20"/>
                    <a:pt x="44" y="20"/>
                    <a:pt x="44" y="20"/>
                  </a:cubicBezTo>
                  <a:cubicBezTo>
                    <a:pt x="45" y="20"/>
                    <a:pt x="45" y="20"/>
                    <a:pt x="46" y="21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7" y="21"/>
                    <a:pt x="48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7" y="22"/>
                  </a:cubicBezTo>
                  <a:cubicBezTo>
                    <a:pt x="57" y="22"/>
                    <a:pt x="57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lose/>
                  <a:moveTo>
                    <a:pt x="58" y="19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3" y="18"/>
                    <a:pt x="53" y="18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2" y="18"/>
                    <a:pt x="51" y="18"/>
                    <a:pt x="50" y="18"/>
                  </a:cubicBezTo>
                  <a:cubicBezTo>
                    <a:pt x="50" y="18"/>
                    <a:pt x="49" y="18"/>
                    <a:pt x="49" y="18"/>
                  </a:cubicBezTo>
                  <a:cubicBezTo>
                    <a:pt x="49" y="18"/>
                    <a:pt x="48" y="18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5" y="17"/>
                    <a:pt x="44" y="17"/>
                    <a:pt x="44" y="17"/>
                  </a:cubicBezTo>
                  <a:cubicBezTo>
                    <a:pt x="44" y="16"/>
                    <a:pt x="43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5" y="11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8"/>
                    <a:pt x="46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2" y="4"/>
                    <a:pt x="55" y="4"/>
                    <a:pt x="58" y="4"/>
                  </a:cubicBezTo>
                  <a:lnTo>
                    <a:pt x="58" y="19"/>
                  </a:lnTo>
                  <a:close/>
                  <a:moveTo>
                    <a:pt x="90" y="15"/>
                  </a:moveTo>
                  <a:cubicBezTo>
                    <a:pt x="91" y="14"/>
                    <a:pt x="91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100" y="19"/>
                    <a:pt x="107" y="27"/>
                    <a:pt x="11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4"/>
                    <a:pt x="92" y="34"/>
                    <a:pt x="91" y="34"/>
                  </a:cubicBezTo>
                  <a:cubicBezTo>
                    <a:pt x="91" y="33"/>
                    <a:pt x="91" y="33"/>
                    <a:pt x="91" y="32"/>
                  </a:cubicBezTo>
                  <a:cubicBezTo>
                    <a:pt x="91" y="32"/>
                    <a:pt x="90" y="32"/>
                    <a:pt x="90" y="31"/>
                  </a:cubicBezTo>
                  <a:cubicBezTo>
                    <a:pt x="90" y="31"/>
                    <a:pt x="90" y="30"/>
                    <a:pt x="90" y="30"/>
                  </a:cubicBezTo>
                  <a:cubicBezTo>
                    <a:pt x="89" y="29"/>
                    <a:pt x="89" y="29"/>
                    <a:pt x="89" y="28"/>
                  </a:cubicBezTo>
                  <a:cubicBezTo>
                    <a:pt x="89" y="28"/>
                    <a:pt x="88" y="27"/>
                    <a:pt x="88" y="27"/>
                  </a:cubicBezTo>
                  <a:cubicBezTo>
                    <a:pt x="88" y="26"/>
                    <a:pt x="88" y="26"/>
                    <a:pt x="88" y="25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7" y="24"/>
                    <a:pt x="86" y="23"/>
                    <a:pt x="86" y="23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5" y="21"/>
                    <a:pt x="85" y="21"/>
                    <a:pt x="85" y="20"/>
                  </a:cubicBezTo>
                  <a:cubicBezTo>
                    <a:pt x="85" y="20"/>
                    <a:pt x="84" y="20"/>
                    <a:pt x="84" y="19"/>
                  </a:cubicBezTo>
                  <a:cubicBezTo>
                    <a:pt x="84" y="19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4" y="17"/>
                    <a:pt x="84" y="17"/>
                  </a:cubicBezTo>
                  <a:cubicBezTo>
                    <a:pt x="84" y="17"/>
                    <a:pt x="84" y="17"/>
                    <a:pt x="85" y="17"/>
                  </a:cubicBezTo>
                  <a:cubicBezTo>
                    <a:pt x="85" y="17"/>
                    <a:pt x="86" y="17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9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lose/>
                  <a:moveTo>
                    <a:pt x="89" y="11"/>
                  </a:moveTo>
                  <a:cubicBezTo>
                    <a:pt x="89" y="11"/>
                    <a:pt x="89" y="12"/>
                    <a:pt x="89" y="12"/>
                  </a:cubicBezTo>
                  <a:cubicBezTo>
                    <a:pt x="89" y="12"/>
                    <a:pt x="88" y="12"/>
                    <a:pt x="88" y="12"/>
                  </a:cubicBezTo>
                  <a:cubicBezTo>
                    <a:pt x="88" y="12"/>
                    <a:pt x="87" y="12"/>
                    <a:pt x="86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5" y="13"/>
                    <a:pt x="84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4"/>
                    <a:pt x="82" y="14"/>
                    <a:pt x="81" y="15"/>
                  </a:cubicBezTo>
                  <a:cubicBezTo>
                    <a:pt x="81" y="14"/>
                    <a:pt x="80" y="13"/>
                    <a:pt x="8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0"/>
                    <a:pt x="79" y="10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8" y="10"/>
                    <a:pt x="78" y="9"/>
                    <a:pt x="78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7" y="9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6"/>
                    <a:pt x="76" y="6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80" y="7"/>
                    <a:pt x="85" y="9"/>
                    <a:pt x="89" y="11"/>
                  </a:cubicBezTo>
                  <a:close/>
                  <a:moveTo>
                    <a:pt x="62" y="4"/>
                  </a:moveTo>
                  <a:cubicBezTo>
                    <a:pt x="65" y="4"/>
                    <a:pt x="67" y="4"/>
                    <a:pt x="70" y="5"/>
                  </a:cubicBezTo>
                  <a:cubicBezTo>
                    <a:pt x="71" y="6"/>
                    <a:pt x="72" y="7"/>
                    <a:pt x="74" y="10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4" y="10"/>
                    <a:pt x="74" y="10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1"/>
                    <a:pt x="75" y="11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6" y="12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3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6" y="16"/>
                    <a:pt x="76" y="16"/>
                    <a:pt x="75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74" y="17"/>
                    <a:pt x="73" y="17"/>
                    <a:pt x="73" y="17"/>
                  </a:cubicBezTo>
                  <a:cubicBezTo>
                    <a:pt x="73" y="17"/>
                    <a:pt x="72" y="17"/>
                    <a:pt x="72" y="17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8"/>
                    <a:pt x="68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5" y="19"/>
                  </a:cubicBezTo>
                  <a:cubicBezTo>
                    <a:pt x="65" y="19"/>
                    <a:pt x="65" y="19"/>
                    <a:pt x="64" y="19"/>
                  </a:cubicBezTo>
                  <a:cubicBezTo>
                    <a:pt x="64" y="19"/>
                    <a:pt x="63" y="19"/>
                    <a:pt x="63" y="19"/>
                  </a:cubicBezTo>
                  <a:cubicBezTo>
                    <a:pt x="63" y="19"/>
                    <a:pt x="62" y="19"/>
                    <a:pt x="62" y="19"/>
                  </a:cubicBezTo>
                  <a:cubicBezTo>
                    <a:pt x="62" y="19"/>
                    <a:pt x="62" y="19"/>
                    <a:pt x="62" y="19"/>
                  </a:cubicBezTo>
                  <a:lnTo>
                    <a:pt x="62" y="4"/>
                  </a:lnTo>
                  <a:close/>
                  <a:moveTo>
                    <a:pt x="62" y="22"/>
                  </a:move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2"/>
                    <a:pt x="64" y="22"/>
                    <a:pt x="65" y="22"/>
                  </a:cubicBezTo>
                  <a:cubicBezTo>
                    <a:pt x="65" y="22"/>
                    <a:pt x="65" y="22"/>
                    <a:pt x="66" y="22"/>
                  </a:cubicBezTo>
                  <a:cubicBezTo>
                    <a:pt x="66" y="22"/>
                    <a:pt x="67" y="22"/>
                    <a:pt x="67" y="22"/>
                  </a:cubicBezTo>
                  <a:cubicBezTo>
                    <a:pt x="67" y="22"/>
                    <a:pt x="68" y="22"/>
                    <a:pt x="68" y="22"/>
                  </a:cubicBezTo>
                  <a:cubicBezTo>
                    <a:pt x="69" y="22"/>
                    <a:pt x="69" y="21"/>
                    <a:pt x="70" y="21"/>
                  </a:cubicBezTo>
                  <a:cubicBezTo>
                    <a:pt x="70" y="21"/>
                    <a:pt x="70" y="21"/>
                    <a:pt x="71" y="21"/>
                  </a:cubicBezTo>
                  <a:cubicBezTo>
                    <a:pt x="71" y="21"/>
                    <a:pt x="72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4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8" y="20"/>
                    <a:pt x="78" y="19"/>
                  </a:cubicBezTo>
                  <a:cubicBezTo>
                    <a:pt x="78" y="19"/>
                    <a:pt x="79" y="19"/>
                    <a:pt x="79" y="19"/>
                  </a:cubicBezTo>
                  <a:cubicBezTo>
                    <a:pt x="79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20"/>
                    <a:pt x="81" y="20"/>
                    <a:pt x="81" y="21"/>
                  </a:cubicBezTo>
                  <a:cubicBezTo>
                    <a:pt x="81" y="21"/>
                    <a:pt x="82" y="21"/>
                    <a:pt x="82" y="22"/>
                  </a:cubicBezTo>
                  <a:cubicBezTo>
                    <a:pt x="82" y="22"/>
                    <a:pt x="82" y="23"/>
                    <a:pt x="82" y="23"/>
                  </a:cubicBezTo>
                  <a:cubicBezTo>
                    <a:pt x="83" y="24"/>
                    <a:pt x="83" y="24"/>
                    <a:pt x="84" y="25"/>
                  </a:cubicBezTo>
                  <a:cubicBezTo>
                    <a:pt x="84" y="25"/>
                    <a:pt x="84" y="26"/>
                    <a:pt x="84" y="26"/>
                  </a:cubicBezTo>
                  <a:cubicBezTo>
                    <a:pt x="84" y="26"/>
                    <a:pt x="84" y="27"/>
                    <a:pt x="85" y="28"/>
                  </a:cubicBezTo>
                  <a:cubicBezTo>
                    <a:pt x="85" y="28"/>
                    <a:pt x="85" y="28"/>
                    <a:pt x="85" y="29"/>
                  </a:cubicBezTo>
                  <a:cubicBezTo>
                    <a:pt x="85" y="29"/>
                    <a:pt x="86" y="29"/>
                    <a:pt x="86" y="30"/>
                  </a:cubicBezTo>
                  <a:cubicBezTo>
                    <a:pt x="86" y="30"/>
                    <a:pt x="86" y="31"/>
                    <a:pt x="86" y="31"/>
                  </a:cubicBezTo>
                  <a:cubicBezTo>
                    <a:pt x="87" y="31"/>
                    <a:pt x="87" y="32"/>
                    <a:pt x="87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8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62" y="36"/>
                    <a:pt x="62" y="36"/>
                    <a:pt x="62" y="36"/>
                  </a:cubicBezTo>
                  <a:lnTo>
                    <a:pt x="62" y="22"/>
                  </a:lnTo>
                  <a:close/>
                  <a:moveTo>
                    <a:pt x="62" y="39"/>
                  </a:moveTo>
                  <a:cubicBezTo>
                    <a:pt x="90" y="39"/>
                    <a:pt x="90" y="39"/>
                    <a:pt x="90" y="39"/>
                  </a:cubicBezTo>
                  <a:cubicBezTo>
                    <a:pt x="90" y="39"/>
                    <a:pt x="90" y="40"/>
                    <a:pt x="90" y="40"/>
                  </a:cubicBezTo>
                  <a:cubicBezTo>
                    <a:pt x="90" y="41"/>
                    <a:pt x="90" y="41"/>
                    <a:pt x="91" y="41"/>
                  </a:cubicBezTo>
                  <a:cubicBezTo>
                    <a:pt x="91" y="42"/>
                    <a:pt x="91" y="42"/>
                    <a:pt x="91" y="43"/>
                  </a:cubicBezTo>
                  <a:cubicBezTo>
                    <a:pt x="91" y="43"/>
                    <a:pt x="91" y="44"/>
                    <a:pt x="91" y="44"/>
                  </a:cubicBezTo>
                  <a:cubicBezTo>
                    <a:pt x="91" y="45"/>
                    <a:pt x="92" y="45"/>
                    <a:pt x="92" y="45"/>
                  </a:cubicBezTo>
                  <a:cubicBezTo>
                    <a:pt x="82" y="46"/>
                    <a:pt x="74" y="52"/>
                    <a:pt x="71" y="60"/>
                  </a:cubicBezTo>
                  <a:cubicBezTo>
                    <a:pt x="62" y="60"/>
                    <a:pt x="62" y="60"/>
                    <a:pt x="62" y="60"/>
                  </a:cubicBezTo>
                  <a:lnTo>
                    <a:pt x="62" y="39"/>
                  </a:lnTo>
                  <a:close/>
                  <a:moveTo>
                    <a:pt x="62" y="63"/>
                  </a:moveTo>
                  <a:cubicBezTo>
                    <a:pt x="70" y="63"/>
                    <a:pt x="70" y="63"/>
                    <a:pt x="70" y="63"/>
                  </a:cubicBezTo>
                  <a:cubicBezTo>
                    <a:pt x="69" y="65"/>
                    <a:pt x="69" y="68"/>
                    <a:pt x="69" y="70"/>
                  </a:cubicBezTo>
                  <a:cubicBezTo>
                    <a:pt x="69" y="75"/>
                    <a:pt x="70" y="79"/>
                    <a:pt x="73" y="83"/>
                  </a:cubicBezTo>
                  <a:cubicBezTo>
                    <a:pt x="62" y="83"/>
                    <a:pt x="62" y="83"/>
                    <a:pt x="62" y="83"/>
                  </a:cubicBezTo>
                  <a:lnTo>
                    <a:pt x="62" y="63"/>
                  </a:lnTo>
                  <a:close/>
                  <a:moveTo>
                    <a:pt x="62" y="86"/>
                  </a:moveTo>
                  <a:cubicBezTo>
                    <a:pt x="75" y="86"/>
                    <a:pt x="75" y="86"/>
                    <a:pt x="75" y="86"/>
                  </a:cubicBezTo>
                  <a:cubicBezTo>
                    <a:pt x="78" y="89"/>
                    <a:pt x="81" y="91"/>
                    <a:pt x="85" y="93"/>
                  </a:cubicBezTo>
                  <a:cubicBezTo>
                    <a:pt x="85" y="93"/>
                    <a:pt x="85" y="93"/>
                    <a:pt x="84" y="93"/>
                  </a:cubicBezTo>
                  <a:cubicBezTo>
                    <a:pt x="84" y="93"/>
                    <a:pt x="84" y="94"/>
                    <a:pt x="84" y="94"/>
                  </a:cubicBezTo>
                  <a:cubicBezTo>
                    <a:pt x="84" y="94"/>
                    <a:pt x="83" y="95"/>
                    <a:pt x="83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2" y="97"/>
                    <a:pt x="82" y="98"/>
                    <a:pt x="82" y="98"/>
                  </a:cubicBezTo>
                  <a:cubicBezTo>
                    <a:pt x="81" y="98"/>
                    <a:pt x="81" y="99"/>
                    <a:pt x="81" y="99"/>
                  </a:cubicBezTo>
                  <a:cubicBezTo>
                    <a:pt x="81" y="99"/>
                    <a:pt x="81" y="100"/>
                    <a:pt x="80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0" y="101"/>
                    <a:pt x="79" y="102"/>
                    <a:pt x="79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7" y="102"/>
                  </a:cubicBezTo>
                  <a:cubicBezTo>
                    <a:pt x="77" y="102"/>
                    <a:pt x="77" y="102"/>
                    <a:pt x="76" y="101"/>
                  </a:cubicBezTo>
                  <a:cubicBezTo>
                    <a:pt x="76" y="101"/>
                    <a:pt x="75" y="101"/>
                    <a:pt x="75" y="101"/>
                  </a:cubicBezTo>
                  <a:cubicBezTo>
                    <a:pt x="75" y="101"/>
                    <a:pt x="74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1" y="101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9" y="100"/>
                    <a:pt x="69" y="100"/>
                    <a:pt x="68" y="100"/>
                  </a:cubicBezTo>
                  <a:cubicBezTo>
                    <a:pt x="68" y="100"/>
                    <a:pt x="67" y="100"/>
                    <a:pt x="67" y="100"/>
                  </a:cubicBezTo>
                  <a:cubicBezTo>
                    <a:pt x="67" y="100"/>
                    <a:pt x="66" y="100"/>
                    <a:pt x="66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4" y="100"/>
                    <a:pt x="64" y="100"/>
                    <a:pt x="63" y="100"/>
                  </a:cubicBezTo>
                  <a:cubicBezTo>
                    <a:pt x="63" y="100"/>
                    <a:pt x="63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lnTo>
                    <a:pt x="62" y="86"/>
                  </a:lnTo>
                  <a:close/>
                  <a:moveTo>
                    <a:pt x="74" y="109"/>
                  </a:moveTo>
                  <a:cubicBezTo>
                    <a:pt x="74" y="109"/>
                    <a:pt x="74" y="110"/>
                    <a:pt x="74" y="11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3" y="111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3" y="111"/>
                    <a:pt x="73" y="112"/>
                    <a:pt x="73" y="112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2" y="112"/>
                    <a:pt x="72" y="112"/>
                    <a:pt x="72" y="11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2" y="113"/>
                    <a:pt x="72" y="113"/>
                    <a:pt x="71" y="113"/>
                  </a:cubicBezTo>
                  <a:cubicBezTo>
                    <a:pt x="71" y="114"/>
                    <a:pt x="70" y="115"/>
                    <a:pt x="69" y="116"/>
                  </a:cubicBezTo>
                  <a:cubicBezTo>
                    <a:pt x="67" y="116"/>
                    <a:pt x="64" y="116"/>
                    <a:pt x="62" y="116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3"/>
                    <a:pt x="66" y="103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8" y="104"/>
                    <a:pt x="69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4"/>
                    <a:pt x="71" y="104"/>
                    <a:pt x="72" y="104"/>
                  </a:cubicBezTo>
                  <a:cubicBezTo>
                    <a:pt x="72" y="104"/>
                    <a:pt x="72" y="104"/>
                    <a:pt x="73" y="104"/>
                  </a:cubicBezTo>
                  <a:cubicBezTo>
                    <a:pt x="73" y="104"/>
                    <a:pt x="74" y="104"/>
                    <a:pt x="74" y="105"/>
                  </a:cubicBezTo>
                  <a:cubicBezTo>
                    <a:pt x="74" y="105"/>
                    <a:pt x="75" y="105"/>
                    <a:pt x="75" y="105"/>
                  </a:cubicBezTo>
                  <a:cubicBezTo>
                    <a:pt x="76" y="105"/>
                    <a:pt x="76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9"/>
                    <a:pt x="75" y="109"/>
                  </a:cubicBezTo>
                  <a:cubicBezTo>
                    <a:pt x="75" y="109"/>
                    <a:pt x="75" y="109"/>
                    <a:pt x="74" y="109"/>
                  </a:cubicBezTo>
                  <a:close/>
                  <a:moveTo>
                    <a:pt x="75" y="115"/>
                  </a:moveTo>
                  <a:cubicBezTo>
                    <a:pt x="75" y="114"/>
                    <a:pt x="76" y="113"/>
                    <a:pt x="77" y="112"/>
                  </a:cubicBezTo>
                  <a:cubicBezTo>
                    <a:pt x="77" y="112"/>
                    <a:pt x="77" y="111"/>
                    <a:pt x="77" y="111"/>
                  </a:cubicBezTo>
                  <a:cubicBezTo>
                    <a:pt x="77" y="111"/>
                    <a:pt x="78" y="111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79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7"/>
                    <a:pt x="80" y="107"/>
                    <a:pt x="81" y="106"/>
                  </a:cubicBezTo>
                  <a:cubicBezTo>
                    <a:pt x="81" y="106"/>
                    <a:pt x="82" y="107"/>
                    <a:pt x="82" y="107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4" y="107"/>
                    <a:pt x="84" y="107"/>
                    <a:pt x="85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7" y="108"/>
                    <a:pt x="88" y="109"/>
                    <a:pt x="89" y="109"/>
                  </a:cubicBezTo>
                  <a:cubicBezTo>
                    <a:pt x="84" y="111"/>
                    <a:pt x="80" y="113"/>
                    <a:pt x="75" y="115"/>
                  </a:cubicBezTo>
                  <a:close/>
                  <a:moveTo>
                    <a:pt x="92" y="107"/>
                  </a:moveTo>
                  <a:cubicBezTo>
                    <a:pt x="91" y="106"/>
                    <a:pt x="91" y="106"/>
                    <a:pt x="9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89" y="105"/>
                    <a:pt x="88" y="105"/>
                    <a:pt x="87" y="105"/>
                  </a:cubicBezTo>
                  <a:cubicBezTo>
                    <a:pt x="87" y="105"/>
                    <a:pt x="87" y="104"/>
                    <a:pt x="86" y="104"/>
                  </a:cubicBezTo>
                  <a:cubicBezTo>
                    <a:pt x="86" y="104"/>
                    <a:pt x="85" y="104"/>
                    <a:pt x="84" y="104"/>
                  </a:cubicBezTo>
                  <a:cubicBezTo>
                    <a:pt x="84" y="104"/>
                    <a:pt x="84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03"/>
                    <a:pt x="83" y="102"/>
                    <a:pt x="83" y="102"/>
                  </a:cubicBezTo>
                  <a:cubicBezTo>
                    <a:pt x="84" y="102"/>
                    <a:pt x="84" y="101"/>
                    <a:pt x="84" y="100"/>
                  </a:cubicBezTo>
                  <a:cubicBezTo>
                    <a:pt x="84" y="100"/>
                    <a:pt x="85" y="100"/>
                    <a:pt x="85" y="100"/>
                  </a:cubicBezTo>
                  <a:cubicBezTo>
                    <a:pt x="85" y="99"/>
                    <a:pt x="85" y="99"/>
                    <a:pt x="86" y="98"/>
                  </a:cubicBezTo>
                  <a:cubicBezTo>
                    <a:pt x="86" y="98"/>
                    <a:pt x="86" y="98"/>
                    <a:pt x="86" y="97"/>
                  </a:cubicBezTo>
                  <a:cubicBezTo>
                    <a:pt x="86" y="97"/>
                    <a:pt x="87" y="96"/>
                    <a:pt x="87" y="96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90" y="94"/>
                    <a:pt x="91" y="94"/>
                    <a:pt x="93" y="94"/>
                  </a:cubicBezTo>
                  <a:cubicBezTo>
                    <a:pt x="98" y="94"/>
                    <a:pt x="103" y="93"/>
                    <a:pt x="106" y="90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3" y="97"/>
                    <a:pt x="98" y="103"/>
                    <a:pt x="92" y="107"/>
                  </a:cubicBezTo>
                  <a:close/>
                  <a:moveTo>
                    <a:pt x="110" y="82"/>
                  </a:moveTo>
                  <a:cubicBezTo>
                    <a:pt x="110" y="82"/>
                    <a:pt x="109" y="83"/>
                    <a:pt x="109" y="83"/>
                  </a:cubicBezTo>
                  <a:cubicBezTo>
                    <a:pt x="109" y="83"/>
                    <a:pt x="108" y="83"/>
                    <a:pt x="108" y="84"/>
                  </a:cubicBezTo>
                  <a:cubicBezTo>
                    <a:pt x="108" y="84"/>
                    <a:pt x="108" y="84"/>
                    <a:pt x="107" y="85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2" y="89"/>
                    <a:pt x="98" y="91"/>
                    <a:pt x="93" y="91"/>
                  </a:cubicBezTo>
                  <a:cubicBezTo>
                    <a:pt x="92" y="91"/>
                    <a:pt x="91" y="91"/>
                    <a:pt x="90" y="90"/>
                  </a:cubicBezTo>
                  <a:cubicBezTo>
                    <a:pt x="89" y="90"/>
                    <a:pt x="88" y="90"/>
                    <a:pt x="88" y="90"/>
                  </a:cubicBezTo>
                  <a:cubicBezTo>
                    <a:pt x="87" y="90"/>
                    <a:pt x="87" y="90"/>
                    <a:pt x="86" y="89"/>
                  </a:cubicBezTo>
                  <a:cubicBezTo>
                    <a:pt x="84" y="89"/>
                    <a:pt x="82" y="88"/>
                    <a:pt x="80" y="86"/>
                  </a:cubicBezTo>
                  <a:cubicBezTo>
                    <a:pt x="80" y="86"/>
                    <a:pt x="79" y="85"/>
                    <a:pt x="79" y="85"/>
                  </a:cubicBezTo>
                  <a:cubicBezTo>
                    <a:pt x="78" y="84"/>
                    <a:pt x="77" y="83"/>
                    <a:pt x="77" y="83"/>
                  </a:cubicBezTo>
                  <a:cubicBezTo>
                    <a:pt x="74" y="79"/>
                    <a:pt x="72" y="75"/>
                    <a:pt x="72" y="70"/>
                  </a:cubicBezTo>
                  <a:cubicBezTo>
                    <a:pt x="72" y="68"/>
                    <a:pt x="73" y="65"/>
                    <a:pt x="73" y="63"/>
                  </a:cubicBezTo>
                  <a:cubicBezTo>
                    <a:pt x="73" y="63"/>
                    <a:pt x="74" y="62"/>
                    <a:pt x="74" y="62"/>
                  </a:cubicBezTo>
                  <a:cubicBezTo>
                    <a:pt x="74" y="61"/>
                    <a:pt x="74" y="61"/>
                    <a:pt x="75" y="60"/>
                  </a:cubicBezTo>
                  <a:cubicBezTo>
                    <a:pt x="78" y="54"/>
                    <a:pt x="85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3" y="50"/>
                    <a:pt x="109" y="54"/>
                    <a:pt x="112" y="60"/>
                  </a:cubicBezTo>
                  <a:cubicBezTo>
                    <a:pt x="112" y="61"/>
                    <a:pt x="112" y="61"/>
                    <a:pt x="113" y="62"/>
                  </a:cubicBezTo>
                  <a:cubicBezTo>
                    <a:pt x="113" y="62"/>
                    <a:pt x="113" y="63"/>
                    <a:pt x="113" y="63"/>
                  </a:cubicBezTo>
                  <a:cubicBezTo>
                    <a:pt x="114" y="65"/>
                    <a:pt x="114" y="68"/>
                    <a:pt x="114" y="70"/>
                  </a:cubicBezTo>
                  <a:cubicBezTo>
                    <a:pt x="114" y="74"/>
                    <a:pt x="113" y="79"/>
                    <a:pt x="110" y="82"/>
                  </a:cubicBezTo>
                  <a:close/>
                  <a:moveTo>
                    <a:pt x="95" y="45"/>
                  </a:move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5" y="44"/>
                    <a:pt x="95" y="44"/>
                  </a:cubicBezTo>
                  <a:cubicBezTo>
                    <a:pt x="95" y="43"/>
                    <a:pt x="95" y="43"/>
                    <a:pt x="94" y="42"/>
                  </a:cubicBezTo>
                  <a:cubicBezTo>
                    <a:pt x="94" y="42"/>
                    <a:pt x="94" y="41"/>
                    <a:pt x="94" y="41"/>
                  </a:cubicBezTo>
                  <a:cubicBezTo>
                    <a:pt x="94" y="40"/>
                    <a:pt x="94" y="40"/>
                    <a:pt x="94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5" y="46"/>
                    <a:pt x="117" y="53"/>
                    <a:pt x="11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2" y="52"/>
                    <a:pt x="104" y="46"/>
                    <a:pt x="95" y="45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799138" y="181927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7" y="7"/>
                  </a:moveTo>
                  <a:cubicBezTo>
                    <a:pt x="27" y="6"/>
                    <a:pt x="26" y="6"/>
                    <a:pt x="26" y="5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9" y="1"/>
                    <a:pt x="18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10"/>
                    <a:pt x="0" y="13"/>
                    <a:pt x="0" y="15"/>
                  </a:cubicBezTo>
                  <a:cubicBezTo>
                    <a:pt x="0" y="20"/>
                    <a:pt x="3" y="25"/>
                    <a:pt x="8" y="28"/>
                  </a:cubicBezTo>
                  <a:cubicBezTo>
                    <a:pt x="9" y="28"/>
                    <a:pt x="10" y="29"/>
                    <a:pt x="11" y="29"/>
                  </a:cubicBezTo>
                  <a:cubicBezTo>
                    <a:pt x="11" y="29"/>
                    <a:pt x="12" y="30"/>
                    <a:pt x="1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30"/>
                    <a:pt x="20" y="29"/>
                    <a:pt x="22" y="28"/>
                  </a:cubicBezTo>
                  <a:cubicBezTo>
                    <a:pt x="27" y="25"/>
                    <a:pt x="30" y="20"/>
                    <a:pt x="30" y="15"/>
                  </a:cubicBezTo>
                  <a:cubicBezTo>
                    <a:pt x="30" y="13"/>
                    <a:pt x="29" y="10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lose/>
                </a:path>
              </a:pathLst>
            </a:custGeom>
            <a:solidFill>
              <a:srgbClr val="005C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"/>
          <p:cNvSpPr/>
          <p:nvPr/>
        </p:nvSpPr>
        <p:spPr>
          <a:xfrm flipH="1">
            <a:off x="3720768" y="1955643"/>
            <a:ext cx="1184687" cy="3740350"/>
          </a:xfrm>
          <a:custGeom>
            <a:avLst/>
            <a:gdLst/>
            <a:ahLst/>
            <a:cxnLst/>
            <a:rect l="l" t="t" r="r" b="b"/>
            <a:pathLst>
              <a:path w="1750" h="5527" extrusionOk="0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C5C2C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23" name="Google Shape;523;p8"/>
          <p:cNvCxnSpPr/>
          <p:nvPr/>
        </p:nvCxnSpPr>
        <p:spPr>
          <a:xfrm flipH="1">
            <a:off x="2715239" y="2546096"/>
            <a:ext cx="800767" cy="588065"/>
          </a:xfrm>
          <a:prstGeom prst="straightConnector1">
            <a:avLst/>
          </a:prstGeom>
          <a:noFill/>
          <a:ln w="12700" cap="flat" cmpd="sng">
            <a:solidFill>
              <a:srgbClr val="2E2C2C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524" name="Google Shape;524;p8"/>
          <p:cNvCxnSpPr/>
          <p:nvPr/>
        </p:nvCxnSpPr>
        <p:spPr>
          <a:xfrm rot="10800000">
            <a:off x="3036735" y="3801076"/>
            <a:ext cx="1067336" cy="0"/>
          </a:xfrm>
          <a:prstGeom prst="straightConnector1">
            <a:avLst/>
          </a:prstGeom>
          <a:noFill/>
          <a:ln w="12700" cap="flat" cmpd="sng">
            <a:solidFill>
              <a:srgbClr val="2E2C2C"/>
            </a:solidFill>
            <a:prstDash val="solid"/>
            <a:miter lim="800000"/>
            <a:headEnd type="triangle" w="med" len="med"/>
            <a:tailEnd type="none" w="sm" len="sm"/>
          </a:ln>
        </p:spPr>
      </p:cxnSp>
      <p:grpSp>
        <p:nvGrpSpPr>
          <p:cNvPr id="525" name="Google Shape;525;p8"/>
          <p:cNvGrpSpPr/>
          <p:nvPr/>
        </p:nvGrpSpPr>
        <p:grpSpPr>
          <a:xfrm>
            <a:off x="1181241" y="2986226"/>
            <a:ext cx="1749122" cy="1747587"/>
            <a:chOff x="1314269" y="3137941"/>
            <a:chExt cx="1907896" cy="1906222"/>
          </a:xfrm>
        </p:grpSpPr>
        <p:sp>
          <p:nvSpPr>
            <p:cNvPr id="526" name="Google Shape;526;p8"/>
            <p:cNvSpPr/>
            <p:nvPr/>
          </p:nvSpPr>
          <p:spPr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8" name="Google Shape;528;p8"/>
            <p:cNvSpPr txBox="1"/>
            <p:nvPr/>
          </p:nvSpPr>
          <p:spPr>
            <a:xfrm flipH="1">
              <a:off x="1750980" y="3831809"/>
              <a:ext cx="1045036" cy="502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Data</a:t>
              </a:r>
              <a:endParaRPr sz="2400" b="1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cxnSp>
        <p:nvCxnSpPr>
          <p:cNvPr id="529" name="Google Shape;529;p8"/>
          <p:cNvCxnSpPr/>
          <p:nvPr/>
        </p:nvCxnSpPr>
        <p:spPr>
          <a:xfrm rot="10800000">
            <a:off x="2702727" y="4560529"/>
            <a:ext cx="663136" cy="538015"/>
          </a:xfrm>
          <a:prstGeom prst="straightConnector1">
            <a:avLst/>
          </a:prstGeom>
          <a:noFill/>
          <a:ln w="12700" cap="flat" cmpd="sng">
            <a:solidFill>
              <a:srgbClr val="2E2C2C"/>
            </a:solidFill>
            <a:prstDash val="solid"/>
            <a:miter lim="800000"/>
            <a:headEnd type="triangle" w="med" len="med"/>
            <a:tailEnd type="none" w="sm" len="sm"/>
          </a:ln>
        </p:spPr>
      </p:cxnSp>
      <p:grpSp>
        <p:nvGrpSpPr>
          <p:cNvPr id="530" name="Google Shape;530;p8"/>
          <p:cNvGrpSpPr/>
          <p:nvPr/>
        </p:nvGrpSpPr>
        <p:grpSpPr>
          <a:xfrm>
            <a:off x="3366425" y="1283335"/>
            <a:ext cx="1567525" cy="1426210"/>
            <a:chOff x="1239109" y="3137941"/>
            <a:chExt cx="2095428" cy="1906222"/>
          </a:xfrm>
        </p:grpSpPr>
        <p:sp>
          <p:nvSpPr>
            <p:cNvPr id="531" name="Google Shape;531;p8"/>
            <p:cNvSpPr/>
            <p:nvPr/>
          </p:nvSpPr>
          <p:spPr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3" name="Google Shape;533;p8"/>
            <p:cNvSpPr txBox="1"/>
            <p:nvPr/>
          </p:nvSpPr>
          <p:spPr>
            <a:xfrm flipH="1">
              <a:off x="1239109" y="3755989"/>
              <a:ext cx="2095428" cy="862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Financial</a:t>
              </a:r>
              <a:endParaRPr sz="1800" b="1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Data</a:t>
              </a:r>
              <a:endParaRPr sz="1800" b="1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720729" y="2683510"/>
            <a:ext cx="2891527" cy="1685925"/>
            <a:chOff x="619522" y="3137941"/>
            <a:chExt cx="3269573" cy="1906222"/>
          </a:xfrm>
        </p:grpSpPr>
        <p:sp>
          <p:nvSpPr>
            <p:cNvPr id="535" name="Google Shape;535;p8"/>
            <p:cNvSpPr/>
            <p:nvPr/>
          </p:nvSpPr>
          <p:spPr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7" name="Google Shape;537;p8"/>
            <p:cNvSpPr txBox="1"/>
            <p:nvPr/>
          </p:nvSpPr>
          <p:spPr>
            <a:xfrm flipH="1">
              <a:off x="619522" y="3767089"/>
              <a:ext cx="3269573" cy="72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Job Listings</a:t>
              </a:r>
              <a:endParaRPr sz="1800" b="1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Data</a:t>
              </a:r>
              <a:endParaRPr sz="1800" b="1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38" name="Google Shape;538;p8"/>
          <p:cNvGrpSpPr/>
          <p:nvPr/>
        </p:nvGrpSpPr>
        <p:grpSpPr>
          <a:xfrm>
            <a:off x="3238500" y="4740910"/>
            <a:ext cx="1437640" cy="1436370"/>
            <a:chOff x="1314269" y="3137941"/>
            <a:chExt cx="1907896" cy="1906222"/>
          </a:xfrm>
        </p:grpSpPr>
        <p:sp>
          <p:nvSpPr>
            <p:cNvPr id="539" name="Google Shape;539;p8"/>
            <p:cNvSpPr/>
            <p:nvPr/>
          </p:nvSpPr>
          <p:spPr>
            <a:xfrm flipH="1">
              <a:off x="1314269" y="3137941"/>
              <a:ext cx="1907896" cy="190622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 flipH="1">
              <a:off x="1455418" y="3277458"/>
              <a:ext cx="1625600" cy="1625600"/>
            </a:xfrm>
            <a:prstGeom prst="ellipse">
              <a:avLst/>
            </a:prstGeom>
            <a:solidFill>
              <a:srgbClr val="005CA7"/>
            </a:solidFill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1" name="Google Shape;541;p8"/>
            <p:cNvSpPr txBox="1"/>
            <p:nvPr/>
          </p:nvSpPr>
          <p:spPr>
            <a:xfrm flipH="1">
              <a:off x="1365234" y="3568199"/>
              <a:ext cx="1828844" cy="1459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Other</a:t>
              </a:r>
              <a:endParaRPr sz="1800" b="1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Variables</a:t>
              </a:r>
              <a:endParaRPr sz="1800" b="1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42" name="Google Shape;542;p8"/>
          <p:cNvGrpSpPr/>
          <p:nvPr/>
        </p:nvGrpSpPr>
        <p:grpSpPr>
          <a:xfrm>
            <a:off x="5305355" y="1723909"/>
            <a:ext cx="5705475" cy="615950"/>
            <a:chOff x="5828888" y="1609943"/>
            <a:chExt cx="5705475" cy="615950"/>
          </a:xfrm>
        </p:grpSpPr>
        <p:sp>
          <p:nvSpPr>
            <p:cNvPr id="543" name="Google Shape;543;p8"/>
            <p:cNvSpPr/>
            <p:nvPr/>
          </p:nvSpPr>
          <p:spPr>
            <a:xfrm>
              <a:off x="5828888" y="1766788"/>
              <a:ext cx="5705475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4" name="Google Shape;544;p8"/>
            <p:cNvSpPr txBox="1"/>
            <p:nvPr/>
          </p:nvSpPr>
          <p:spPr>
            <a:xfrm>
              <a:off x="6046693" y="1609943"/>
              <a:ext cx="2630805" cy="397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Bloomberg Terminal</a:t>
              </a:r>
              <a:endParaRPr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45" name="Google Shape;545;p8"/>
          <p:cNvSpPr txBox="1"/>
          <p:nvPr/>
        </p:nvSpPr>
        <p:spPr>
          <a:xfrm>
            <a:off x="5695315" y="5416550"/>
            <a:ext cx="2100580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Other Platforms</a:t>
            </a:r>
            <a:endParaRPr sz="2000" b="1">
              <a:solidFill>
                <a:srgbClr val="7F7F7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46" name="Google Shape;546;p8"/>
          <p:cNvCxnSpPr/>
          <p:nvPr/>
        </p:nvCxnSpPr>
        <p:spPr>
          <a:xfrm>
            <a:off x="3932475" y="571500"/>
            <a:ext cx="847542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7" name="Google Shape;547;p8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48" name="Google Shape;548;p8"/>
          <p:cNvGrpSpPr/>
          <p:nvPr/>
        </p:nvGrpSpPr>
        <p:grpSpPr>
          <a:xfrm>
            <a:off x="858582" y="300264"/>
            <a:ext cx="3092056" cy="523220"/>
            <a:chOff x="858582" y="300264"/>
            <a:chExt cx="3092056" cy="523220"/>
          </a:xfrm>
        </p:grpSpPr>
        <p:sp>
          <p:nvSpPr>
            <p:cNvPr id="549" name="Google Shape;549;p8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858589" y="300264"/>
              <a:ext cx="3092049" cy="521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Data Sources</a:t>
              </a:r>
              <a:endParaRPr sz="2800" b="1">
                <a:solidFill>
                  <a:srgbClr val="005CA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51" name="Google Shape;551;p8"/>
          <p:cNvSpPr txBox="1"/>
          <p:nvPr/>
        </p:nvSpPr>
        <p:spPr>
          <a:xfrm>
            <a:off x="6612185" y="3439679"/>
            <a:ext cx="2606675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Thinknum Database</a:t>
            </a:r>
            <a:endParaRPr sz="20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6" name="Google Shape;556;p9"/>
          <p:cNvCxnSpPr/>
          <p:nvPr/>
        </p:nvCxnSpPr>
        <p:spPr>
          <a:xfrm>
            <a:off x="8380851" y="3778926"/>
            <a:ext cx="270079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7" name="Google Shape;557;p9"/>
          <p:cNvCxnSpPr/>
          <p:nvPr/>
        </p:nvCxnSpPr>
        <p:spPr>
          <a:xfrm>
            <a:off x="1040880" y="3723724"/>
            <a:ext cx="270079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58" name="Google Shape;558;p9"/>
          <p:cNvGrpSpPr/>
          <p:nvPr/>
        </p:nvGrpSpPr>
        <p:grpSpPr>
          <a:xfrm>
            <a:off x="685689" y="2015061"/>
            <a:ext cx="3411176" cy="1379923"/>
            <a:chOff x="1112070" y="2144658"/>
            <a:chExt cx="3411176" cy="1379923"/>
          </a:xfrm>
        </p:grpSpPr>
        <p:sp>
          <p:nvSpPr>
            <p:cNvPr id="559" name="Google Shape;559;p9"/>
            <p:cNvSpPr/>
            <p:nvPr/>
          </p:nvSpPr>
          <p:spPr>
            <a:xfrm>
              <a:off x="1112070" y="2333881"/>
              <a:ext cx="410685" cy="410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sz="21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60" name="Google Shape;560;p9"/>
            <p:cNvGrpSpPr/>
            <p:nvPr/>
          </p:nvGrpSpPr>
          <p:grpSpPr>
            <a:xfrm>
              <a:off x="1633759" y="2144658"/>
              <a:ext cx="2889488" cy="1379923"/>
              <a:chOff x="1117780" y="1304946"/>
              <a:chExt cx="2889488" cy="1379923"/>
            </a:xfrm>
          </p:grpSpPr>
          <p:sp>
            <p:nvSpPr>
              <p:cNvPr id="561" name="Google Shape;561;p9"/>
              <p:cNvSpPr txBox="1"/>
              <p:nvPr/>
            </p:nvSpPr>
            <p:spPr>
              <a:xfrm>
                <a:off x="1117779" y="1304946"/>
                <a:ext cx="27135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b="1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Thinknum Data Platform</a:t>
                </a:r>
                <a:endParaRPr sz="17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2" name="Google Shape;562;p9"/>
              <p:cNvSpPr/>
              <p:nvPr/>
            </p:nvSpPr>
            <p:spPr>
              <a:xfrm>
                <a:off x="1141367" y="1625569"/>
                <a:ext cx="2865900" cy="105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75707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Firstly, we tried to download data through Thinknum Data Platform.</a:t>
                </a:r>
                <a:endParaRPr sz="1500">
                  <a:solidFill>
                    <a:srgbClr val="75707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63" name="Google Shape;563;p9"/>
          <p:cNvGrpSpPr/>
          <p:nvPr/>
        </p:nvGrpSpPr>
        <p:grpSpPr>
          <a:xfrm>
            <a:off x="588806" y="4096996"/>
            <a:ext cx="3950639" cy="2091875"/>
            <a:chOff x="1112070" y="4422920"/>
            <a:chExt cx="3738303" cy="2091665"/>
          </a:xfrm>
        </p:grpSpPr>
        <p:sp>
          <p:nvSpPr>
            <p:cNvPr id="564" name="Google Shape;564;p9"/>
            <p:cNvSpPr/>
            <p:nvPr/>
          </p:nvSpPr>
          <p:spPr>
            <a:xfrm>
              <a:off x="1112070" y="4683282"/>
              <a:ext cx="410700" cy="41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</a:t>
              </a:r>
              <a:endParaRPr sz="16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65" name="Google Shape;565;p9"/>
            <p:cNvGrpSpPr/>
            <p:nvPr/>
          </p:nvGrpSpPr>
          <p:grpSpPr>
            <a:xfrm>
              <a:off x="1522773" y="4422920"/>
              <a:ext cx="3327600" cy="2091665"/>
              <a:chOff x="1006794" y="1480680"/>
              <a:chExt cx="3327600" cy="2091665"/>
            </a:xfrm>
          </p:grpSpPr>
          <p:sp>
            <p:nvSpPr>
              <p:cNvPr id="566" name="Google Shape;566;p9"/>
              <p:cNvSpPr txBox="1"/>
              <p:nvPr/>
            </p:nvSpPr>
            <p:spPr>
              <a:xfrm>
                <a:off x="1110543" y="1480680"/>
                <a:ext cx="16128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b="1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Data Cleaning</a:t>
                </a:r>
                <a:endParaRPr sz="17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1006794" y="1866845"/>
                <a:ext cx="3327600" cy="170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75707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We reorganized the format of our data and dropped some missing data and outliers.</a:t>
                </a:r>
                <a:endParaRPr sz="1500">
                  <a:solidFill>
                    <a:srgbClr val="75707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75707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And we also rescaled all variables with MinMaxScaler.</a:t>
                </a:r>
                <a:endParaRPr sz="1500">
                  <a:solidFill>
                    <a:srgbClr val="75707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68" name="Google Shape;568;p9"/>
          <p:cNvGrpSpPr/>
          <p:nvPr/>
        </p:nvGrpSpPr>
        <p:grpSpPr>
          <a:xfrm>
            <a:off x="7780669" y="1998357"/>
            <a:ext cx="3557687" cy="1413305"/>
            <a:chOff x="7404416" y="2155333"/>
            <a:chExt cx="3491009" cy="1413305"/>
          </a:xfrm>
        </p:grpSpPr>
        <p:sp>
          <p:nvSpPr>
            <p:cNvPr id="569" name="Google Shape;569;p9"/>
            <p:cNvSpPr/>
            <p:nvPr/>
          </p:nvSpPr>
          <p:spPr>
            <a:xfrm>
              <a:off x="10484740" y="2333881"/>
              <a:ext cx="410685" cy="410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endParaRPr sz="17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70" name="Google Shape;570;p9"/>
            <p:cNvGrpSpPr/>
            <p:nvPr/>
          </p:nvGrpSpPr>
          <p:grpSpPr>
            <a:xfrm>
              <a:off x="7404416" y="2155333"/>
              <a:ext cx="3242700" cy="1413305"/>
              <a:chOff x="1101123" y="1324960"/>
              <a:chExt cx="3242700" cy="1413305"/>
            </a:xfrm>
          </p:grpSpPr>
          <p:sp>
            <p:nvSpPr>
              <p:cNvPr id="571" name="Google Shape;571;p9"/>
              <p:cNvSpPr txBox="1"/>
              <p:nvPr/>
            </p:nvSpPr>
            <p:spPr>
              <a:xfrm>
                <a:off x="3479784" y="1324960"/>
                <a:ext cx="5358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b="1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API</a:t>
                </a:r>
                <a:endParaRPr sz="17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1101123" y="1678965"/>
                <a:ext cx="3242700" cy="105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>
                    <a:solidFill>
                      <a:srgbClr val="75707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In order to obtain data more efficiently, we chose using API with Python.</a:t>
                </a:r>
                <a:endParaRPr sz="1500">
                  <a:solidFill>
                    <a:srgbClr val="75707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73" name="Google Shape;573;p9"/>
          <p:cNvGrpSpPr/>
          <p:nvPr/>
        </p:nvGrpSpPr>
        <p:grpSpPr>
          <a:xfrm>
            <a:off x="7616190" y="4354830"/>
            <a:ext cx="3601085" cy="1036320"/>
            <a:chOff x="7691391" y="4256946"/>
            <a:chExt cx="3459230" cy="1036320"/>
          </a:xfrm>
        </p:grpSpPr>
        <p:sp>
          <p:nvSpPr>
            <p:cNvPr id="574" name="Google Shape;574;p9"/>
            <p:cNvSpPr/>
            <p:nvPr/>
          </p:nvSpPr>
          <p:spPr>
            <a:xfrm>
              <a:off x="10739936" y="4388224"/>
              <a:ext cx="410685" cy="410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</a:t>
              </a:r>
              <a:endParaRPr sz="16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75" name="Google Shape;575;p9"/>
            <p:cNvGrpSpPr/>
            <p:nvPr/>
          </p:nvGrpSpPr>
          <p:grpSpPr>
            <a:xfrm>
              <a:off x="7691391" y="4256946"/>
              <a:ext cx="3162935" cy="1036320"/>
              <a:chOff x="7852257" y="2307733"/>
              <a:chExt cx="3162935" cy="1036320"/>
            </a:xfrm>
          </p:grpSpPr>
          <p:sp>
            <p:nvSpPr>
              <p:cNvPr id="576" name="Google Shape;576;p9"/>
              <p:cNvSpPr txBox="1"/>
              <p:nvPr/>
            </p:nvSpPr>
            <p:spPr>
              <a:xfrm>
                <a:off x="9879524" y="2307733"/>
                <a:ext cx="8472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b="1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Merge</a:t>
                </a:r>
                <a:endParaRPr sz="17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7" name="Google Shape;577;p9"/>
              <p:cNvSpPr/>
              <p:nvPr/>
            </p:nvSpPr>
            <p:spPr>
              <a:xfrm>
                <a:off x="7852257" y="2608088"/>
                <a:ext cx="3162935" cy="735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75707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We merged the data from different sources.</a:t>
                </a:r>
                <a:endParaRPr sz="1600">
                  <a:solidFill>
                    <a:srgbClr val="75707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78" name="Google Shape;578;p9"/>
          <p:cNvGrpSpPr/>
          <p:nvPr/>
        </p:nvGrpSpPr>
        <p:grpSpPr>
          <a:xfrm>
            <a:off x="4481058" y="1979831"/>
            <a:ext cx="3229884" cy="3230843"/>
            <a:chOff x="4481058" y="1979831"/>
            <a:chExt cx="3229884" cy="3230843"/>
          </a:xfrm>
        </p:grpSpPr>
        <p:sp>
          <p:nvSpPr>
            <p:cNvPr id="579" name="Google Shape;579;p9"/>
            <p:cNvSpPr/>
            <p:nvPr/>
          </p:nvSpPr>
          <p:spPr>
            <a:xfrm>
              <a:off x="5328004" y="2844441"/>
              <a:ext cx="1664366" cy="1497929"/>
            </a:xfrm>
            <a:custGeom>
              <a:avLst/>
              <a:gdLst/>
              <a:ahLst/>
              <a:cxnLst/>
              <a:rect l="l" t="t" r="r" b="b"/>
              <a:pathLst>
                <a:path w="257" h="232" extrusionOk="0">
                  <a:moveTo>
                    <a:pt x="116" y="232"/>
                  </a:moveTo>
                  <a:cubicBezTo>
                    <a:pt x="121" y="232"/>
                    <a:pt x="124" y="229"/>
                    <a:pt x="124" y="224"/>
                  </a:cubicBezTo>
                  <a:cubicBezTo>
                    <a:pt x="124" y="220"/>
                    <a:pt x="121" y="216"/>
                    <a:pt x="116" y="216"/>
                  </a:cubicBezTo>
                  <a:cubicBezTo>
                    <a:pt x="61" y="216"/>
                    <a:pt x="16" y="171"/>
                    <a:pt x="16" y="116"/>
                  </a:cubicBezTo>
                  <a:cubicBezTo>
                    <a:pt x="16" y="61"/>
                    <a:pt x="61" y="16"/>
                    <a:pt x="116" y="16"/>
                  </a:cubicBezTo>
                  <a:cubicBezTo>
                    <a:pt x="171" y="16"/>
                    <a:pt x="216" y="61"/>
                    <a:pt x="216" y="116"/>
                  </a:cubicBezTo>
                  <a:cubicBezTo>
                    <a:pt x="216" y="117"/>
                    <a:pt x="217" y="134"/>
                    <a:pt x="212" y="150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2" y="128"/>
                    <a:pt x="198" y="126"/>
                    <a:pt x="194" y="127"/>
                  </a:cubicBezTo>
                  <a:cubicBezTo>
                    <a:pt x="189" y="129"/>
                    <a:pt x="187" y="134"/>
                    <a:pt x="189" y="138"/>
                  </a:cubicBezTo>
                  <a:cubicBezTo>
                    <a:pt x="204" y="174"/>
                    <a:pt x="204" y="174"/>
                    <a:pt x="204" y="174"/>
                  </a:cubicBezTo>
                  <a:cubicBezTo>
                    <a:pt x="204" y="174"/>
                    <a:pt x="204" y="174"/>
                    <a:pt x="204" y="175"/>
                  </a:cubicBezTo>
                  <a:cubicBezTo>
                    <a:pt x="204" y="175"/>
                    <a:pt x="204" y="175"/>
                    <a:pt x="204" y="175"/>
                  </a:cubicBezTo>
                  <a:cubicBezTo>
                    <a:pt x="204" y="175"/>
                    <a:pt x="204" y="175"/>
                    <a:pt x="205" y="176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5" y="177"/>
                    <a:pt x="206" y="177"/>
                    <a:pt x="206" y="177"/>
                  </a:cubicBezTo>
                  <a:cubicBezTo>
                    <a:pt x="206" y="177"/>
                    <a:pt x="207" y="178"/>
                    <a:pt x="207" y="178"/>
                  </a:cubicBezTo>
                  <a:cubicBezTo>
                    <a:pt x="207" y="178"/>
                    <a:pt x="207" y="178"/>
                    <a:pt x="208" y="178"/>
                  </a:cubicBezTo>
                  <a:cubicBezTo>
                    <a:pt x="208" y="178"/>
                    <a:pt x="208" y="179"/>
                    <a:pt x="209" y="179"/>
                  </a:cubicBezTo>
                  <a:cubicBezTo>
                    <a:pt x="209" y="179"/>
                    <a:pt x="209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2" y="179"/>
                    <a:pt x="212" y="179"/>
                  </a:cubicBezTo>
                  <a:cubicBezTo>
                    <a:pt x="212" y="179"/>
                    <a:pt x="213" y="179"/>
                    <a:pt x="213" y="179"/>
                  </a:cubicBezTo>
                  <a:cubicBezTo>
                    <a:pt x="213" y="179"/>
                    <a:pt x="214" y="179"/>
                    <a:pt x="214" y="179"/>
                  </a:cubicBezTo>
                  <a:cubicBezTo>
                    <a:pt x="214" y="178"/>
                    <a:pt x="215" y="178"/>
                    <a:pt x="215" y="178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6" y="154"/>
                    <a:pt x="257" y="149"/>
                    <a:pt x="255" y="146"/>
                  </a:cubicBezTo>
                  <a:cubicBezTo>
                    <a:pt x="253" y="142"/>
                    <a:pt x="248" y="140"/>
                    <a:pt x="244" y="143"/>
                  </a:cubicBezTo>
                  <a:cubicBezTo>
                    <a:pt x="228" y="152"/>
                    <a:pt x="228" y="152"/>
                    <a:pt x="228" y="152"/>
                  </a:cubicBezTo>
                  <a:cubicBezTo>
                    <a:pt x="233" y="134"/>
                    <a:pt x="232" y="117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5648366" y="3265240"/>
              <a:ext cx="858077" cy="636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005CA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81" name="Google Shape;581;p9"/>
            <p:cNvGrpSpPr/>
            <p:nvPr/>
          </p:nvGrpSpPr>
          <p:grpSpPr>
            <a:xfrm>
              <a:off x="4481058" y="1979831"/>
              <a:ext cx="1900135" cy="1596415"/>
              <a:chOff x="4481058" y="1979831"/>
              <a:chExt cx="1900135" cy="1596415"/>
            </a:xfrm>
          </p:grpSpPr>
          <p:sp>
            <p:nvSpPr>
              <p:cNvPr id="582" name="Google Shape;582;p9"/>
              <p:cNvSpPr/>
              <p:nvPr/>
            </p:nvSpPr>
            <p:spPr>
              <a:xfrm rot="10800000">
                <a:off x="4481058" y="1979831"/>
                <a:ext cx="1900135" cy="1596415"/>
              </a:xfrm>
              <a:custGeom>
                <a:avLst/>
                <a:gdLst/>
                <a:ahLst/>
                <a:cxnLst/>
                <a:rect l="l" t="t" r="r" b="b"/>
                <a:pathLst>
                  <a:path w="2466521" h="2072270" extrusionOk="0">
                    <a:moveTo>
                      <a:pt x="370825" y="2072270"/>
                    </a:moveTo>
                    <a:lnTo>
                      <a:pt x="303147" y="2068853"/>
                    </a:lnTo>
                    <a:lnTo>
                      <a:pt x="284239" y="2066281"/>
                    </a:lnTo>
                    <a:cubicBezTo>
                      <a:pt x="184305" y="2038557"/>
                      <a:pt x="98017" y="1971400"/>
                      <a:pt x="47099" y="1877727"/>
                    </a:cubicBezTo>
                    <a:cubicBezTo>
                      <a:pt x="-20793" y="1752830"/>
                      <a:pt x="-14929" y="1600802"/>
                      <a:pt x="62381" y="1481505"/>
                    </a:cubicBezTo>
                    <a:cubicBezTo>
                      <a:pt x="101036" y="1421857"/>
                      <a:pt x="154456" y="1375169"/>
                      <a:pt x="215929" y="1344762"/>
                    </a:cubicBezTo>
                    <a:lnTo>
                      <a:pt x="307716" y="1313682"/>
                    </a:lnTo>
                    <a:lnTo>
                      <a:pt x="370825" y="1316868"/>
                    </a:lnTo>
                    <a:cubicBezTo>
                      <a:pt x="1065430" y="1316868"/>
                      <a:pt x="1636739" y="788972"/>
                      <a:pt x="1705439" y="112493"/>
                    </a:cubicBezTo>
                    <a:lnTo>
                      <a:pt x="1709142" y="39163"/>
                    </a:lnTo>
                    <a:lnTo>
                      <a:pt x="1718451" y="53001"/>
                    </a:lnTo>
                    <a:cubicBezTo>
                      <a:pt x="1746512" y="84662"/>
                      <a:pt x="1779046" y="112833"/>
                      <a:pt x="1815545" y="136486"/>
                    </a:cubicBezTo>
                    <a:cubicBezTo>
                      <a:pt x="1961542" y="231099"/>
                      <a:pt x="2147595" y="238275"/>
                      <a:pt x="2300446" y="155189"/>
                    </a:cubicBezTo>
                    <a:cubicBezTo>
                      <a:pt x="2338659" y="134418"/>
                      <a:pt x="2373266" y="108837"/>
                      <a:pt x="2403682" y="79431"/>
                    </a:cubicBezTo>
                    <a:lnTo>
                      <a:pt x="2466521" y="0"/>
                    </a:lnTo>
                    <a:lnTo>
                      <a:pt x="2456941" y="189728"/>
                    </a:lnTo>
                    <a:cubicBezTo>
                      <a:pt x="2349556" y="1247124"/>
                      <a:pt x="1456552" y="2072270"/>
                      <a:pt x="370825" y="2072270"/>
                    </a:cubicBez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83" name="Google Shape;583;p9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5731739" y="2105600"/>
                <a:ext cx="360462" cy="3374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4" name="Google Shape;584;p9"/>
            <p:cNvGrpSpPr/>
            <p:nvPr/>
          </p:nvGrpSpPr>
          <p:grpSpPr>
            <a:xfrm>
              <a:off x="6276627" y="1996989"/>
              <a:ext cx="1434315" cy="1849054"/>
              <a:chOff x="6276627" y="1996989"/>
              <a:chExt cx="1434315" cy="1849054"/>
            </a:xfrm>
          </p:grpSpPr>
          <p:sp>
            <p:nvSpPr>
              <p:cNvPr id="585" name="Google Shape;585;p9"/>
              <p:cNvSpPr/>
              <p:nvPr/>
            </p:nvSpPr>
            <p:spPr>
              <a:xfrm rot="10800000">
                <a:off x="6276627" y="1996989"/>
                <a:ext cx="1434315" cy="1849054"/>
              </a:xfrm>
              <a:custGeom>
                <a:avLst/>
                <a:gdLst/>
                <a:ahLst/>
                <a:cxnLst/>
                <a:rect l="l" t="t" r="r" b="b"/>
                <a:pathLst>
                  <a:path w="1861852" h="2400216" extrusionOk="0">
                    <a:moveTo>
                      <a:pt x="1807547" y="2400216"/>
                    </a:moveTo>
                    <a:lnTo>
                      <a:pt x="1674335" y="2379885"/>
                    </a:lnTo>
                    <a:cubicBezTo>
                      <a:pt x="718794" y="2184353"/>
                      <a:pt x="0" y="1338891"/>
                      <a:pt x="0" y="325545"/>
                    </a:cubicBezTo>
                    <a:lnTo>
                      <a:pt x="1464" y="296556"/>
                    </a:lnTo>
                    <a:lnTo>
                      <a:pt x="3139" y="284239"/>
                    </a:lnTo>
                    <a:cubicBezTo>
                      <a:pt x="30863" y="184305"/>
                      <a:pt x="98020" y="98017"/>
                      <a:pt x="191693" y="47099"/>
                    </a:cubicBezTo>
                    <a:cubicBezTo>
                      <a:pt x="316590" y="-20793"/>
                      <a:pt x="468618" y="-14929"/>
                      <a:pt x="587915" y="62381"/>
                    </a:cubicBezTo>
                    <a:cubicBezTo>
                      <a:pt x="647564" y="101036"/>
                      <a:pt x="694251" y="154456"/>
                      <a:pt x="724658" y="215929"/>
                    </a:cubicBezTo>
                    <a:lnTo>
                      <a:pt x="756229" y="309165"/>
                    </a:lnTo>
                    <a:lnTo>
                      <a:pt x="755402" y="325545"/>
                    </a:lnTo>
                    <a:cubicBezTo>
                      <a:pt x="755402" y="973843"/>
                      <a:pt x="1215258" y="1514736"/>
                      <a:pt x="1826575" y="1639830"/>
                    </a:cubicBezTo>
                    <a:lnTo>
                      <a:pt x="1861852" y="1645214"/>
                    </a:lnTo>
                    <a:lnTo>
                      <a:pt x="1799125" y="1687413"/>
                    </a:lnTo>
                    <a:cubicBezTo>
                      <a:pt x="1767464" y="1715474"/>
                      <a:pt x="1739293" y="1748008"/>
                      <a:pt x="1715640" y="1784507"/>
                    </a:cubicBezTo>
                    <a:cubicBezTo>
                      <a:pt x="1621027" y="1930504"/>
                      <a:pt x="1613851" y="2116557"/>
                      <a:pt x="1696937" y="2269408"/>
                    </a:cubicBezTo>
                    <a:cubicBezTo>
                      <a:pt x="1717709" y="2307621"/>
                      <a:pt x="1743290" y="2342228"/>
                      <a:pt x="1772695" y="2372644"/>
                    </a:cubicBezTo>
                    <a:lnTo>
                      <a:pt x="1807547" y="2400216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86" name="Google Shape;586;p9"/>
              <p:cNvPicPr preferRelativeResize="0"/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7235435" y="3341060"/>
                <a:ext cx="347708" cy="355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7" name="Google Shape;587;p9"/>
            <p:cNvGrpSpPr/>
            <p:nvPr/>
          </p:nvGrpSpPr>
          <p:grpSpPr>
            <a:xfrm>
              <a:off x="5796682" y="3745267"/>
              <a:ext cx="1903175" cy="1465407"/>
              <a:chOff x="5796682" y="3745267"/>
              <a:chExt cx="1903175" cy="1465407"/>
            </a:xfrm>
          </p:grpSpPr>
          <p:sp>
            <p:nvSpPr>
              <p:cNvPr id="588" name="Google Shape;588;p9"/>
              <p:cNvSpPr/>
              <p:nvPr/>
            </p:nvSpPr>
            <p:spPr>
              <a:xfrm rot="10800000">
                <a:off x="5796682" y="3745267"/>
                <a:ext cx="1903175" cy="1465407"/>
              </a:xfrm>
              <a:custGeom>
                <a:avLst/>
                <a:gdLst/>
                <a:ahLst/>
                <a:cxnLst/>
                <a:rect l="l" t="t" r="r" b="b"/>
                <a:pathLst>
                  <a:path w="2470467" h="1902212" extrusionOk="0">
                    <a:moveTo>
                      <a:pt x="756723" y="1902212"/>
                    </a:moveTo>
                    <a:lnTo>
                      <a:pt x="717833" y="1844405"/>
                    </a:lnTo>
                    <a:cubicBezTo>
                      <a:pt x="689772" y="1812744"/>
                      <a:pt x="657238" y="1784573"/>
                      <a:pt x="620739" y="1760920"/>
                    </a:cubicBezTo>
                    <a:cubicBezTo>
                      <a:pt x="474742" y="1666307"/>
                      <a:pt x="288689" y="1659131"/>
                      <a:pt x="135838" y="1742217"/>
                    </a:cubicBezTo>
                    <a:cubicBezTo>
                      <a:pt x="97625" y="1762989"/>
                      <a:pt x="63018" y="1788570"/>
                      <a:pt x="32602" y="1817975"/>
                    </a:cubicBezTo>
                    <a:lnTo>
                      <a:pt x="0" y="1859186"/>
                    </a:lnTo>
                    <a:lnTo>
                      <a:pt x="28211" y="1674335"/>
                    </a:lnTo>
                    <a:cubicBezTo>
                      <a:pt x="223744" y="718794"/>
                      <a:pt x="1069206" y="0"/>
                      <a:pt x="2082551" y="0"/>
                    </a:cubicBezTo>
                    <a:lnTo>
                      <a:pt x="2195875" y="5722"/>
                    </a:lnTo>
                    <a:lnTo>
                      <a:pt x="2280810" y="41993"/>
                    </a:lnTo>
                    <a:cubicBezTo>
                      <a:pt x="2339758" y="77045"/>
                      <a:pt x="2389424" y="127708"/>
                      <a:pt x="2423369" y="190157"/>
                    </a:cubicBezTo>
                    <a:cubicBezTo>
                      <a:pt x="2491261" y="315054"/>
                      <a:pt x="2485397" y="467082"/>
                      <a:pt x="2408087" y="586379"/>
                    </a:cubicBezTo>
                    <a:cubicBezTo>
                      <a:pt x="2350105" y="675852"/>
                      <a:pt x="2258900" y="736163"/>
                      <a:pt x="2157128" y="756107"/>
                    </a:cubicBezTo>
                    <a:lnTo>
                      <a:pt x="2128954" y="757745"/>
                    </a:lnTo>
                    <a:lnTo>
                      <a:pt x="2082551" y="755402"/>
                    </a:lnTo>
                    <a:cubicBezTo>
                      <a:pt x="1434253" y="755402"/>
                      <a:pt x="893360" y="1215258"/>
                      <a:pt x="768266" y="1826575"/>
                    </a:cubicBezTo>
                    <a:lnTo>
                      <a:pt x="756723" y="1902212"/>
                    </a:lnTo>
                    <a:close/>
                  </a:path>
                </a:pathLst>
              </a:custGeom>
              <a:solidFill>
                <a:srgbClr val="005CA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89" name="Google Shape;589;p9"/>
              <p:cNvPicPr preferRelativeResize="0"/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5992479" y="4745267"/>
                <a:ext cx="315898" cy="3316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0" name="Google Shape;590;p9"/>
            <p:cNvGrpSpPr/>
            <p:nvPr/>
          </p:nvGrpSpPr>
          <p:grpSpPr>
            <a:xfrm>
              <a:off x="4488107" y="3479174"/>
              <a:ext cx="1419669" cy="1711046"/>
              <a:chOff x="4488107" y="3479174"/>
              <a:chExt cx="1419669" cy="1711046"/>
            </a:xfrm>
          </p:grpSpPr>
          <p:sp>
            <p:nvSpPr>
              <p:cNvPr id="591" name="Google Shape;591;p9"/>
              <p:cNvSpPr/>
              <p:nvPr/>
            </p:nvSpPr>
            <p:spPr>
              <a:xfrm rot="10800000">
                <a:off x="4488107" y="3479174"/>
                <a:ext cx="1419669" cy="1711046"/>
              </a:xfrm>
              <a:custGeom>
                <a:avLst/>
                <a:gdLst/>
                <a:ahLst/>
                <a:cxnLst/>
                <a:rect l="l" t="t" r="r" b="b"/>
                <a:pathLst>
                  <a:path w="1842839" h="2221070" extrusionOk="0">
                    <a:moveTo>
                      <a:pt x="1444238" y="2220782"/>
                    </a:moveTo>
                    <a:cubicBezTo>
                      <a:pt x="1375707" y="2218139"/>
                      <a:pt x="1307876" y="2197345"/>
                      <a:pt x="1248227" y="2158690"/>
                    </a:cubicBezTo>
                    <a:cubicBezTo>
                      <a:pt x="1188579" y="2120035"/>
                      <a:pt x="1141891" y="2066615"/>
                      <a:pt x="1111484" y="2005141"/>
                    </a:cubicBezTo>
                    <a:lnTo>
                      <a:pt x="1091568" y="1946324"/>
                    </a:lnTo>
                    <a:lnTo>
                      <a:pt x="1090906" y="1933225"/>
                    </a:lnTo>
                    <a:lnTo>
                      <a:pt x="1073259" y="1817593"/>
                    </a:lnTo>
                    <a:lnTo>
                      <a:pt x="1072426" y="1803275"/>
                    </a:lnTo>
                    <a:lnTo>
                      <a:pt x="1071057" y="1803169"/>
                    </a:lnTo>
                    <a:lnTo>
                      <a:pt x="1070577" y="1800023"/>
                    </a:lnTo>
                    <a:cubicBezTo>
                      <a:pt x="963354" y="1276037"/>
                      <a:pt x="550645" y="863328"/>
                      <a:pt x="26659" y="756105"/>
                    </a:cubicBezTo>
                    <a:lnTo>
                      <a:pt x="0" y="752036"/>
                    </a:lnTo>
                    <a:lnTo>
                      <a:pt x="71201" y="704136"/>
                    </a:lnTo>
                    <a:cubicBezTo>
                      <a:pt x="102862" y="676075"/>
                      <a:pt x="131033" y="643541"/>
                      <a:pt x="154686" y="607042"/>
                    </a:cubicBezTo>
                    <a:cubicBezTo>
                      <a:pt x="249299" y="461045"/>
                      <a:pt x="256475" y="274992"/>
                      <a:pt x="173389" y="122141"/>
                    </a:cubicBezTo>
                    <a:cubicBezTo>
                      <a:pt x="152618" y="83928"/>
                      <a:pt x="127037" y="49321"/>
                      <a:pt x="97631" y="18905"/>
                    </a:cubicBezTo>
                    <a:lnTo>
                      <a:pt x="73735" y="0"/>
                    </a:lnTo>
                    <a:lnTo>
                      <a:pt x="178899" y="16050"/>
                    </a:lnTo>
                    <a:cubicBezTo>
                      <a:pt x="1066187" y="197616"/>
                      <a:pt x="1749341" y="939580"/>
                      <a:pt x="1842408" y="1855990"/>
                    </a:cubicBezTo>
                    <a:lnTo>
                      <a:pt x="1842839" y="1864516"/>
                    </a:lnTo>
                    <a:lnTo>
                      <a:pt x="1833003" y="1936832"/>
                    </a:lnTo>
                    <a:cubicBezTo>
                      <a:pt x="1805279" y="2036766"/>
                      <a:pt x="1738122" y="2123054"/>
                      <a:pt x="1644449" y="2173972"/>
                    </a:cubicBezTo>
                    <a:cubicBezTo>
                      <a:pt x="1582001" y="2207918"/>
                      <a:pt x="1512769" y="2223425"/>
                      <a:pt x="1444238" y="2220782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pic>
            <p:nvPicPr>
              <p:cNvPr id="592" name="Google Shape;592;p9"/>
              <p:cNvPicPr preferRelativeResize="0"/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>
                <a:off x="4590036" y="3595889"/>
                <a:ext cx="393357" cy="3697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593" name="Google Shape;593;p9"/>
          <p:cNvCxnSpPr>
            <a:stCxn id="594" idx="3"/>
          </p:cNvCxnSpPr>
          <p:nvPr/>
        </p:nvCxnSpPr>
        <p:spPr>
          <a:xfrm>
            <a:off x="4079543" y="562519"/>
            <a:ext cx="8328600" cy="900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5" name="Google Shape;595;p9"/>
          <p:cNvCxnSpPr/>
          <p:nvPr/>
        </p:nvCxnSpPr>
        <p:spPr>
          <a:xfrm>
            <a:off x="-193573" y="571500"/>
            <a:ext cx="1052155" cy="0"/>
          </a:xfrm>
          <a:prstGeom prst="straightConnector1">
            <a:avLst/>
          </a:prstGeom>
          <a:noFill/>
          <a:ln w="38100" cap="flat" cmpd="sng">
            <a:solidFill>
              <a:srgbClr val="005CA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96" name="Google Shape;596;p9"/>
          <p:cNvGrpSpPr/>
          <p:nvPr/>
        </p:nvGrpSpPr>
        <p:grpSpPr>
          <a:xfrm>
            <a:off x="858589" y="301534"/>
            <a:ext cx="3220954" cy="521970"/>
            <a:chOff x="858589" y="301534"/>
            <a:chExt cx="3220954" cy="521970"/>
          </a:xfrm>
        </p:grpSpPr>
        <p:sp>
          <p:nvSpPr>
            <p:cNvPr id="597" name="Google Shape;597;p9"/>
            <p:cNvSpPr/>
            <p:nvPr/>
          </p:nvSpPr>
          <p:spPr>
            <a:xfrm>
              <a:off x="858589" y="325664"/>
              <a:ext cx="3220720" cy="49784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rgbClr val="005C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987494" y="301534"/>
              <a:ext cx="3092049" cy="521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005CA7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Data Processing</a:t>
              </a:r>
              <a:endParaRPr sz="2800" b="1">
                <a:solidFill>
                  <a:srgbClr val="005CA7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Q4NTBiYjIxNzIwZmJjZGU4Yzg4ODRhZjY5YmVlZWIifQ==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1216</Words>
  <Application>Microsoft Office PowerPoint</Application>
  <PresentationFormat>宽屏</PresentationFormat>
  <Paragraphs>389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Calibri</vt:lpstr>
      <vt:lpstr>Arial</vt:lpstr>
      <vt:lpstr>Times</vt:lpstr>
      <vt:lpstr>宋体</vt:lpstr>
      <vt:lpstr>微软雅黑</vt:lpstr>
      <vt:lpstr>Roboto</vt:lpstr>
      <vt:lpstr>Courier New</vt:lpstr>
      <vt:lpstr>Times New Roman</vt:lpstr>
      <vt:lpstr>Arial Rounded MT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</dc:creator>
  <cp:lastModifiedBy>夏沐</cp:lastModifiedBy>
  <cp:revision>8</cp:revision>
  <dcterms:created xsi:type="dcterms:W3CDTF">2023-12-05T21:33:00Z</dcterms:created>
  <dcterms:modified xsi:type="dcterms:W3CDTF">2023-12-07T23:02:16Z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87345B1F927DD7223E976F65A42E50FD_43</vt:lpwstr>
  </property>
</Properties>
</file>