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2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8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9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9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3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7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4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4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4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tman/bmstu_final_qualifying_wor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file/d/1B1s5gBlvgU81H9GGolLQVw_SOi-vyNf2/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88BE5-5B68-4782-8640-777FDB44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037" y="564952"/>
            <a:ext cx="9844644" cy="3419816"/>
          </a:xfrm>
        </p:spPr>
        <p:txBody>
          <a:bodyPr>
            <a:norm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ВЫПУСКНАЯ </a:t>
            </a:r>
            <a:r>
              <a:rPr lang="ru-RU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КВАЛИФИКАЦИОННАЯ РАБОТА</a:t>
            </a:r>
            <a:br>
              <a:rPr lang="ru-RU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курсу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Science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CA6A37-BBF2-4F26-8453-DCB86BF46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6882" y="3381500"/>
            <a:ext cx="5587706" cy="1405467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Прогнозирование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конечных свойств новых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композиционных материалов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1B444-5A60-4DD2-B687-9765F5B0DA04}"/>
              </a:ext>
            </a:extLst>
          </p:cNvPr>
          <p:cNvSpPr txBox="1"/>
          <p:nvPr/>
        </p:nvSpPr>
        <p:spPr>
          <a:xfrm>
            <a:off x="7512676" y="5988607"/>
            <a:ext cx="448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Слушатель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Савичев П.М.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34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783" y="425095"/>
            <a:ext cx="7724033" cy="1400530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ДЛЯ ПРИЗНАКА «МОДУЛЬ УПРУГОСТИ ПРИ РАСТЯЖЕНИИ»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86300-1E00-4B87-8209-AE7650F3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1545"/>
            <a:ext cx="4632960" cy="31318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1B0F5A-F500-43EB-A8A7-60ED515F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81545"/>
            <a:ext cx="463296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F79801F1-8BA3-46B7-BCC9-A19ADD84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450" y="388456"/>
            <a:ext cx="7522153" cy="1400530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ДЛЯ ПРИЗНАКА «МОДУЛЬ УПРУГОСТИ ПРИ РАСТЯЖЕНИИ» 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К-ближайших соседей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7620" y="1825625"/>
            <a:ext cx="5206547" cy="4200245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Стохастический градиентный спуск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851600-111D-4A5A-A33E-8C12BF5B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71" y="2359837"/>
            <a:ext cx="4632960" cy="31318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BA5AB2-2D19-4E31-9DA0-60A0DC8F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38" y="2359837"/>
            <a:ext cx="675894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561" y="388456"/>
            <a:ext cx="6520477" cy="1400530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ДЛЯ ПРИЗНАКА «ПРОЧНОСТЬ ПРИ РАСТЯЖЕНИИ»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498" y="1788986"/>
            <a:ext cx="5206547" cy="4200245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решений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1DE4D0-20A3-4416-9B05-FF93DB29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9" y="2431574"/>
            <a:ext cx="5206547" cy="31318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A57769-7832-4E87-9EB5-1713E31C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98" y="2431574"/>
            <a:ext cx="453390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9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140" y="425095"/>
            <a:ext cx="6520477" cy="1400530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ДЛЯ ПРИЗНАКА «ПРОЧНОСТЬ ПРИ РАСТЯЖЕНИИ»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1389" y="2137166"/>
            <a:ext cx="5181600" cy="435133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68FEF74-4D8C-491C-941D-C74EA52AC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16140" y="2794626"/>
            <a:ext cx="6136273" cy="3036418"/>
          </a:xfrm>
        </p:spPr>
      </p:pic>
    </p:spTree>
    <p:extLst>
      <p:ext uri="{BB962C8B-B14F-4D97-AF65-F5344CB8AC3E}">
        <p14:creationId xmlns:p14="http://schemas.microsoft.com/office/powerpoint/2010/main" val="48889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66" y="447992"/>
            <a:ext cx="8232934" cy="1400530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ДЛЯ ПРИЗНАКА «СООТНОШЕНИЯ МАТРИЦА-НАПОЛНИТЕЛЬ» 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F0DC897-EBBD-43E6-84ED-B012CC76F4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39369" y="2032342"/>
            <a:ext cx="5436528" cy="3746416"/>
          </a:xfrm>
        </p:spPr>
      </p:pic>
    </p:spTree>
    <p:extLst>
      <p:ext uri="{BB962C8B-B14F-4D97-AF65-F5344CB8AC3E}">
        <p14:creationId xmlns:p14="http://schemas.microsoft.com/office/powerpoint/2010/main" val="357898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7FC0F-3331-43AD-A5C0-6DFE676A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УДАЛЁННЫЙ РЕПОЗИТАРИЙ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31432-32BF-42B9-A02E-7E3188E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Репозитарий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проекта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находится на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сервис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Для просмотра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репозитария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ВКР необходимо перейти по ссылке:</a:t>
            </a:r>
          </a:p>
          <a:p>
            <a:pPr marL="514350" indent="-285750" algn="just">
              <a:lnSpc>
                <a:spcPct val="150000"/>
              </a:lnSpc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https://github.com/crtman/bmstu_final_qualifying_work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3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59476-8038-4BB6-9EF5-E427218A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2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1E4DC-D8F0-4B1E-BA85-81CAFC17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Теоретически разработанный метод определения надёжности изделий из композиционных материалов, основанный на использовании статистически достоверных характеристик материалов, полученных физическим и вычислительным экспериментом, позволяет оценивать уровень надежности изделий как в отдельных точках, так и по всему объёму в целом.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398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1EF59-A6FC-4E17-903A-D4ABF041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57" y="276466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02215-8244-45A8-BE88-84EB9F89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18"/>
            <a:ext cx="10515600" cy="918792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 ТЕМЫ</a:t>
            </a:r>
            <a:endParaRPr lang="ru-RU" sz="2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1D306-A291-4ABF-A658-C4CC15B5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406"/>
            <a:ext cx="10515600" cy="515388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Композиционные 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 — это искусственно созданные материалы, состоящие из нескольких других с четкой границей между ними, сами по себе композиты монолитны и неотделимы друг от друга (без разрушения конструкции в целом) и обладают теми свойствами, которые не наблюдаются у компонентов по отдельности. </a:t>
            </a:r>
            <a:endParaRPr lang="ru-RU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для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характеристик 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композита, состоящего из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компонентов: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испытания образцов материалов</a:t>
            </a:r>
          </a:p>
          <a:p>
            <a:pPr lvl="0">
              <a:lnSpc>
                <a:spcPct val="120000"/>
              </a:lnSpc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</a:t>
            </a:r>
            <a:endParaRPr lang="ru-RU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Суть 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прогнозирования заключается в симуляции представительного элемента объема композита, на основе данных о характеристиках входящих компонентов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На </a:t>
            </a: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входе: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имеются данные о начальных свойствах компонентов композиционных материалов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На </a:t>
            </a: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выходе: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спрогнозировать ряд конечных свойств получаемых композиционных материалов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Актуальность</a:t>
            </a: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Созданные прогнозные модели помогут сократить количество проводимых (физических)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0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5C06-F734-4E79-A399-40C7AEFF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64" y="11591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</a:rPr>
              <a:t>ХАРАКТЕРИСТИКИ АНАЛИЗИРУЕМОГО ДАТАСЕТА</a:t>
            </a:r>
            <a:endParaRPr lang="ru-RU" sz="2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F2FFC-8ACD-48F8-AB4C-D46B70A9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63" y="1299574"/>
            <a:ext cx="10131425" cy="148429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Датасет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 со свойствами композитов: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X_bp.xlsx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и «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X_nup.xlsx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(две таблицы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Excel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Объединение делаем по индексу, тип объединения INNER.</a:t>
            </a:r>
          </a:p>
          <a:p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объём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объединенного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1023 записи по каждому показателю</a:t>
            </a:r>
          </a:p>
          <a:p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пропуски отсутствуют (пустых значений нет)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625" y="2783864"/>
            <a:ext cx="68961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85CFD-C7DD-41C1-8877-E1B36EDE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23" y="29621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</a:rPr>
              <a:t>АНАЛИЗ МОЩНОСТИ ВЫБОРКИ - МАТРИЦА</a:t>
            </a:r>
            <a:endParaRPr lang="ru-RU" sz="2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C3661-010B-4895-A419-EBD97E49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85" y="1448957"/>
            <a:ext cx="10131425" cy="1642056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П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редставлены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характеристики параметров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элементов,</a:t>
            </a:r>
          </a:p>
          <a:p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средние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значения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параметров,</a:t>
            </a:r>
          </a:p>
          <a:p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минимальные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максимальные значения, а также медианные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значения.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1790C-0247-4E76-9677-5704F4D7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47" y="3007886"/>
            <a:ext cx="9639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E57F6-BA6C-4C84-BB5A-F4D74DAE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659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ГИСТОГРАММЫ РАСПРЕДЕЛЕНИЯ</a:t>
            </a:r>
            <a:endParaRPr lang="ru-RU" sz="2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5" y="1258784"/>
            <a:ext cx="1137285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631876" y="4895557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800" dirty="0" smtClean="0"/>
              <a:t>Соотношение матрица-наполнитель</a:t>
            </a:r>
          </a:p>
          <a:p>
            <a:r>
              <a:rPr lang="ru-RU" sz="800" dirty="0" smtClean="0"/>
              <a:t>Плотность, кг/м3</a:t>
            </a:r>
          </a:p>
          <a:p>
            <a:r>
              <a:rPr lang="ru-RU" sz="800" dirty="0" smtClean="0"/>
              <a:t>Модуль упругости, ГПа</a:t>
            </a:r>
          </a:p>
          <a:p>
            <a:r>
              <a:rPr lang="ru-RU" sz="800" dirty="0" smtClean="0"/>
              <a:t>Количество отвердителя, м.%</a:t>
            </a:r>
          </a:p>
          <a:p>
            <a:r>
              <a:rPr lang="ru-RU" sz="800" dirty="0" smtClean="0"/>
              <a:t>Содержание эпоксидных групп,%_2</a:t>
            </a:r>
          </a:p>
          <a:p>
            <a:r>
              <a:rPr lang="ru-RU" sz="800" dirty="0" smtClean="0"/>
              <a:t>Температура вспышки, С_2</a:t>
            </a:r>
          </a:p>
          <a:p>
            <a:r>
              <a:rPr lang="ru-RU" sz="800" dirty="0" smtClean="0"/>
              <a:t>Поверхностная плотность, г/м2</a:t>
            </a:r>
          </a:p>
          <a:p>
            <a:r>
              <a:rPr lang="ru-RU" sz="800" dirty="0" smtClean="0"/>
              <a:t>Модуль упругости при растяжении, ГПа</a:t>
            </a:r>
          </a:p>
          <a:p>
            <a:r>
              <a:rPr lang="ru-RU" sz="800" dirty="0" smtClean="0"/>
              <a:t>Прочность при растяжении, МПа</a:t>
            </a:r>
          </a:p>
          <a:p>
            <a:r>
              <a:rPr lang="ru-RU" sz="800" dirty="0" smtClean="0"/>
              <a:t>Потребление смолы, г/м2</a:t>
            </a:r>
          </a:p>
          <a:p>
            <a:r>
              <a:rPr lang="ru-RU" sz="800" dirty="0" smtClean="0"/>
              <a:t>Угол нашивки, град</a:t>
            </a:r>
          </a:p>
          <a:p>
            <a:r>
              <a:rPr lang="ru-RU" sz="800" dirty="0" smtClean="0"/>
              <a:t>Шаг нашивки</a:t>
            </a:r>
          </a:p>
          <a:p>
            <a:r>
              <a:rPr lang="ru-RU" sz="800" dirty="0" smtClean="0"/>
              <a:t>Плотность нашивки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8621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70C68-932E-47FE-9F76-44830CA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ЯЩИК С УСАМИ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0EB2D58-7A9A-4DF7-888E-F91A2B62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1380870"/>
            <a:ext cx="11518231" cy="538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560624" y="5070225"/>
            <a:ext cx="247402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 smtClean="0"/>
              <a:t>Соотношение матрица-наполнитель</a:t>
            </a:r>
          </a:p>
          <a:p>
            <a:r>
              <a:rPr lang="ru-RU" sz="800" dirty="0" smtClean="0"/>
              <a:t>Плотность, кг/м3</a:t>
            </a:r>
          </a:p>
          <a:p>
            <a:r>
              <a:rPr lang="ru-RU" sz="800" dirty="0" smtClean="0"/>
              <a:t>Модуль упругости, ГПа</a:t>
            </a:r>
          </a:p>
          <a:p>
            <a:r>
              <a:rPr lang="ru-RU" sz="800" dirty="0" smtClean="0"/>
              <a:t>Количество отвердителя, м.%</a:t>
            </a:r>
          </a:p>
          <a:p>
            <a:r>
              <a:rPr lang="ru-RU" sz="800" dirty="0" smtClean="0"/>
              <a:t>Содержание эпоксидных групп,%_2</a:t>
            </a:r>
          </a:p>
          <a:p>
            <a:r>
              <a:rPr lang="ru-RU" sz="800" dirty="0" smtClean="0"/>
              <a:t>Температура вспышки, С_2</a:t>
            </a:r>
          </a:p>
          <a:p>
            <a:r>
              <a:rPr lang="ru-RU" sz="800" dirty="0" smtClean="0"/>
              <a:t>Поверхностная плотность, г/м2</a:t>
            </a:r>
          </a:p>
          <a:p>
            <a:r>
              <a:rPr lang="ru-RU" sz="800" dirty="0" smtClean="0"/>
              <a:t>Модуль упругости при растяжении, ГПа</a:t>
            </a:r>
          </a:p>
          <a:p>
            <a:r>
              <a:rPr lang="ru-RU" sz="800" dirty="0" smtClean="0"/>
              <a:t>Прочность при растяжении, МПа</a:t>
            </a:r>
          </a:p>
          <a:p>
            <a:r>
              <a:rPr lang="ru-RU" sz="800" dirty="0" smtClean="0"/>
              <a:t>Потребление смолы, г/м2</a:t>
            </a:r>
          </a:p>
          <a:p>
            <a:r>
              <a:rPr lang="ru-RU" sz="800" dirty="0" smtClean="0"/>
              <a:t>Угол нашивки, град</a:t>
            </a:r>
          </a:p>
          <a:p>
            <a:r>
              <a:rPr lang="ru-RU" sz="800" dirty="0" smtClean="0"/>
              <a:t>Шаг нашивки</a:t>
            </a:r>
          </a:p>
          <a:p>
            <a:r>
              <a:rPr lang="ru-RU" sz="800" dirty="0" smtClean="0"/>
              <a:t>Плотность нашивки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0518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70C68-932E-47FE-9F76-44830CA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КОРРЕЛЯЦИЯ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7F3AEC-E090-458B-B7C3-2742757B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1363725"/>
            <a:ext cx="9837420" cy="54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01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999D5-E306-418D-98E8-3FF5B8E8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086" y="4381994"/>
            <a:ext cx="4356808" cy="1464285"/>
          </a:xfrm>
        </p:spPr>
        <p:txBody>
          <a:bodyPr>
            <a:noAutofit/>
          </a:bodyPr>
          <a:lstStyle/>
          <a:p>
            <a:r>
              <a:rPr lang="ru-RU" sz="2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Используемые библиотеки:</a:t>
            </a: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NumPy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Pandas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Matplotlib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Seaborn</a:t>
            </a:r>
            <a:r>
              <a:rPr lang="ru-RU" sz="1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3B14B-521B-4318-AEFC-267BD3B9C387}"/>
              </a:ext>
            </a:extLst>
          </p:cNvPr>
          <p:cNvSpPr txBox="1"/>
          <p:nvPr/>
        </p:nvSpPr>
        <p:spPr>
          <a:xfrm>
            <a:off x="3193348" y="904186"/>
            <a:ext cx="59235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b="1" cap="all" dirty="0">
                <a:ln w="3175" cmpd="sng">
                  <a:noFill/>
                </a:ln>
                <a:latin typeface="Times New Roman" panose="02020603050405020304" pitchFamily="18" charset="0"/>
                <a:cs typeface="+mj-cs"/>
              </a:rPr>
              <a:t>Модели машинного обучения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95B1-0790-4B51-83B3-CD28A88991FB}"/>
              </a:ext>
            </a:extLst>
          </p:cNvPr>
          <p:cNvSpPr txBox="1"/>
          <p:nvPr/>
        </p:nvSpPr>
        <p:spPr>
          <a:xfrm>
            <a:off x="3834616" y="1429927"/>
            <a:ext cx="7072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sklearn.linear_model.LinearRegression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linear_model.SGDRegressor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neighbors.KNeighborsRegressor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sklearn.ensemble.RandomForestRegressor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tree.DecisionTreeRegressor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ensemble.HistGradientBoostingRegressor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34ECC-2821-4CE5-A4AF-E1485A2B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04" y="9444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EFC74-5D1E-4507-85BE-1A5A91CD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80" y="2187011"/>
            <a:ext cx="10883720" cy="3762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Шаг 1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 Анализ всех признаков для определения их максимальных, минимальных, средних и медианных значений, а также выполнена визуализация данных.</a:t>
            </a: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Шаг 2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 Исключение выбросов данных, то есть точек данных, которые лежали вдали от обычного распределения данных. Визуализацию таких значений произвели с помощью диаграммы ящиков с усами.</a:t>
            </a: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Шаг 3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 Нормализация данных.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После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нормализации данных был также проведен анализ взаимосвязи переменных друг с другом. 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Вывод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: по результатам предобработки данных между параметрами не наблюдается корреляций и очевидных связей. Число выбросов получилось незначительным.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Для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рекомендации соотношения «матрица-наполнитель» была разработана простая модель глубокого обучения с помощью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83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626</Words>
  <Application>Microsoft Office PowerPoint</Application>
  <PresentationFormat>Широкоэкранный</PresentationFormat>
  <Paragraphs>85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по курсу «Data Science» </vt:lpstr>
      <vt:lpstr>АКТУАЛЬНОСТЬ ТЕМЫ</vt:lpstr>
      <vt:lpstr>ХАРАКТЕРИСТИКИ АНАЛИЗИРУЕМОГО ДАТАСЕТА</vt:lpstr>
      <vt:lpstr>АНАЛИЗ МОЩНОСТИ ВЫБОРКИ - МАТРИЦА</vt:lpstr>
      <vt:lpstr>ГИСТОГРАММЫ РАСПРЕДЕЛЕНИЯ</vt:lpstr>
      <vt:lpstr>ЯЩИК С УСАМИ</vt:lpstr>
      <vt:lpstr>МАТРИЦА КОРРЕЛЯЦИЯ</vt:lpstr>
      <vt:lpstr>Используемые библиотеки:  NumPy - Pandas - Matplotlib  Seaborn - Sklearn - Keras  </vt:lpstr>
      <vt:lpstr>ЭТАПЫ ОБРАБОТКИ ДАННЫХ</vt:lpstr>
      <vt:lpstr>ПРЕДСКАЗАНИЕ ДЛЯ ПРИЗНАКА «МОДУЛЬ УПРУГОСТИ ПРИ РАСТЯЖЕНИИ»</vt:lpstr>
      <vt:lpstr>ПРЕДСКАЗАНИЕ ДЛЯ ПРИЗНАКА «МОДУЛЬ УПРУГОСТИ ПРИ РАСТЯЖЕНИИ» </vt:lpstr>
      <vt:lpstr>ПРЕДСКАЗАНИЕ ДЛЯ ПРИЗНАКА «ПРОЧНОСТЬ ПРИ РАСТЯЖЕНИИ»</vt:lpstr>
      <vt:lpstr>ПРЕДСКАЗАНИЕ ДЛЯ ПРИЗНАКА «ПРОЧНОСТЬ ПРИ РАСТЯЖЕНИИ»</vt:lpstr>
      <vt:lpstr>ПРЕДСКАЗАНИЕ ДЛЯ ПРИЗНАКА «СООТНОШЕНИЯ МАТРИЦА-НАПОЛНИТЕЛЬ» </vt:lpstr>
      <vt:lpstr>УДАЛЁННЫЙ РЕПОЗИТАРИЙ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Savichev Pavel</dc:creator>
  <cp:lastModifiedBy>Савичев Павел Михайлович</cp:lastModifiedBy>
  <cp:revision>41</cp:revision>
  <dcterms:created xsi:type="dcterms:W3CDTF">2022-04-02T21:24:42Z</dcterms:created>
  <dcterms:modified xsi:type="dcterms:W3CDTF">2022-06-07T08:07:52Z</dcterms:modified>
</cp:coreProperties>
</file>