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20"/>
  </p:notesMasterIdLst>
  <p:sldIdLst>
    <p:sldId id="256" r:id="rId3"/>
    <p:sldId id="257" r:id="rId4"/>
    <p:sldId id="265" r:id="rId5"/>
    <p:sldId id="258" r:id="rId6"/>
    <p:sldId id="272" r:id="rId7"/>
    <p:sldId id="259" r:id="rId8"/>
    <p:sldId id="263" r:id="rId9"/>
    <p:sldId id="274" r:id="rId10"/>
    <p:sldId id="267" r:id="rId11"/>
    <p:sldId id="266" r:id="rId12"/>
    <p:sldId id="275" r:id="rId13"/>
    <p:sldId id="270" r:id="rId14"/>
    <p:sldId id="273" r:id="rId15"/>
    <p:sldId id="268" r:id="rId16"/>
    <p:sldId id="271" r:id="rId17"/>
    <p:sldId id="261" r:id="rId18"/>
    <p:sldId id="262" r:id="rId19"/>
  </p:sldIdLst>
  <p:sldSz cx="8996363" cy="6840538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DejaVu Sans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DejaVu Sans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DejaVu Sans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DejaVu Sans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DejaVu Sans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DejaVu Sans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DejaVu Sans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DejaVu Sans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DejaVu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4646" autoAdjust="0"/>
  </p:normalViewPr>
  <p:slideViewPr>
    <p:cSldViewPr>
      <p:cViewPr varScale="1">
        <p:scale>
          <a:sx n="105" d="100"/>
          <a:sy n="105" d="100"/>
        </p:scale>
        <p:origin x="-96" y="-142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342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1B3434-BDBD-6846-95D3-F9F6A2DA5A57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C0E3A238-8042-854A-956D-99A66AF73F39}">
      <dgm:prSet phldrT="[Text]" custT="1"/>
      <dgm:spPr/>
      <dgm:t>
        <a:bodyPr/>
        <a:lstStyle/>
        <a:p>
          <a:r>
            <a:rPr lang="fr-FR" sz="1400" dirty="0" smtClean="0">
              <a:solidFill>
                <a:schemeClr val="tx1"/>
              </a:solidFill>
            </a:rPr>
            <a:t>Concept d’IHM</a:t>
          </a:r>
          <a:endParaRPr lang="fr-FR" sz="1400" dirty="0">
            <a:solidFill>
              <a:schemeClr val="tx1"/>
            </a:solidFill>
          </a:endParaRPr>
        </a:p>
      </dgm:t>
    </dgm:pt>
    <dgm:pt modelId="{F9D0A334-207D-FF4E-B77E-5C5A5B5E923E}" type="parTrans" cxnId="{D9D95B72-5288-AF42-83A2-97EEB107AEA6}">
      <dgm:prSet/>
      <dgm:spPr/>
      <dgm:t>
        <a:bodyPr/>
        <a:lstStyle/>
        <a:p>
          <a:endParaRPr lang="fr-FR"/>
        </a:p>
      </dgm:t>
    </dgm:pt>
    <dgm:pt modelId="{1406EB3A-D21E-4F44-9C91-1C75E699F85A}" type="sibTrans" cxnId="{D9D95B72-5288-AF42-83A2-97EEB107AEA6}">
      <dgm:prSet/>
      <dgm:spPr/>
      <dgm:t>
        <a:bodyPr/>
        <a:lstStyle/>
        <a:p>
          <a:endParaRPr lang="fr-FR"/>
        </a:p>
      </dgm:t>
    </dgm:pt>
    <dgm:pt modelId="{6BCF5A6F-15FB-0748-92D7-DCF9B566EE15}">
      <dgm:prSet phldrT="[Text]" custT="1"/>
      <dgm:spPr/>
      <dgm:t>
        <a:bodyPr/>
        <a:lstStyle/>
        <a:p>
          <a:r>
            <a:rPr lang="fr-FR" sz="1400" dirty="0" smtClean="0">
              <a:solidFill>
                <a:schemeClr val="tx1"/>
              </a:solidFill>
            </a:rPr>
            <a:t>Spécification textuelle</a:t>
          </a:r>
          <a:endParaRPr lang="fr-FR" sz="1400" dirty="0">
            <a:solidFill>
              <a:schemeClr val="tx1"/>
            </a:solidFill>
          </a:endParaRPr>
        </a:p>
      </dgm:t>
    </dgm:pt>
    <dgm:pt modelId="{6110BCEC-4F4E-254D-9CFB-E63C27485348}" type="parTrans" cxnId="{764FBE3D-DF45-E948-AE45-80253AC6F4ED}">
      <dgm:prSet/>
      <dgm:spPr/>
      <dgm:t>
        <a:bodyPr/>
        <a:lstStyle/>
        <a:p>
          <a:endParaRPr lang="fr-FR"/>
        </a:p>
      </dgm:t>
    </dgm:pt>
    <dgm:pt modelId="{2A482664-2A3D-C446-A37E-C33A8A57B96E}" type="sibTrans" cxnId="{764FBE3D-DF45-E948-AE45-80253AC6F4ED}">
      <dgm:prSet/>
      <dgm:spPr/>
      <dgm:t>
        <a:bodyPr/>
        <a:lstStyle/>
        <a:p>
          <a:endParaRPr lang="fr-FR"/>
        </a:p>
      </dgm:t>
    </dgm:pt>
    <dgm:pt modelId="{6528B91F-B79F-5C4A-B070-DE0CC5352873}">
      <dgm:prSet phldrT="[Text]" custT="1"/>
      <dgm:spPr/>
      <dgm:t>
        <a:bodyPr/>
        <a:lstStyle/>
        <a:p>
          <a:r>
            <a:rPr lang="fr-FR" sz="1400" dirty="0" smtClean="0">
              <a:solidFill>
                <a:schemeClr val="tx1"/>
              </a:solidFill>
            </a:rPr>
            <a:t>Prototypes d’IHM</a:t>
          </a:r>
          <a:endParaRPr lang="fr-FR" sz="1400" dirty="0">
            <a:solidFill>
              <a:schemeClr val="tx1"/>
            </a:solidFill>
          </a:endParaRPr>
        </a:p>
      </dgm:t>
    </dgm:pt>
    <dgm:pt modelId="{72D256E8-D698-784B-877B-280114A5CB3B}" type="parTrans" cxnId="{ABC21785-9984-B945-BDCD-C4FC0E9D810B}">
      <dgm:prSet/>
      <dgm:spPr/>
      <dgm:t>
        <a:bodyPr/>
        <a:lstStyle/>
        <a:p>
          <a:endParaRPr lang="fr-FR"/>
        </a:p>
      </dgm:t>
    </dgm:pt>
    <dgm:pt modelId="{44C7AC23-AAF5-BA43-B15E-C86FB2DB4870}" type="sibTrans" cxnId="{ABC21785-9984-B945-BDCD-C4FC0E9D810B}">
      <dgm:prSet/>
      <dgm:spPr/>
      <dgm:t>
        <a:bodyPr/>
        <a:lstStyle/>
        <a:p>
          <a:endParaRPr lang="fr-FR"/>
        </a:p>
      </dgm:t>
    </dgm:pt>
    <dgm:pt modelId="{C373259E-2312-9D46-A79A-326CCC16B087}">
      <dgm:prSet phldrT="[Text]" custT="1"/>
      <dgm:spPr/>
      <dgm:t>
        <a:bodyPr/>
        <a:lstStyle/>
        <a:p>
          <a:r>
            <a:rPr lang="fr-FR" sz="1400" dirty="0" smtClean="0">
              <a:solidFill>
                <a:schemeClr val="tx1"/>
              </a:solidFill>
            </a:rPr>
            <a:t>IHM Implémentée</a:t>
          </a:r>
          <a:endParaRPr lang="fr-FR" sz="1400" dirty="0">
            <a:solidFill>
              <a:schemeClr val="tx1"/>
            </a:solidFill>
          </a:endParaRPr>
        </a:p>
      </dgm:t>
    </dgm:pt>
    <dgm:pt modelId="{A44D91F2-0F47-DF46-8342-520CC90EA9A6}" type="parTrans" cxnId="{729284F3-8E5B-1644-9F80-526EC2FA5E1D}">
      <dgm:prSet/>
      <dgm:spPr/>
      <dgm:t>
        <a:bodyPr/>
        <a:lstStyle/>
        <a:p>
          <a:endParaRPr lang="fr-FR"/>
        </a:p>
      </dgm:t>
    </dgm:pt>
    <dgm:pt modelId="{2E86ACC6-B5BC-1A43-BBE0-690297292F30}" type="sibTrans" cxnId="{729284F3-8E5B-1644-9F80-526EC2FA5E1D}">
      <dgm:prSet/>
      <dgm:spPr/>
      <dgm:t>
        <a:bodyPr/>
        <a:lstStyle/>
        <a:p>
          <a:endParaRPr lang="fr-FR"/>
        </a:p>
      </dgm:t>
    </dgm:pt>
    <dgm:pt modelId="{34F2C58C-F408-7346-AB04-E431B360D93A}">
      <dgm:prSet phldrT="[Text]" custT="1"/>
      <dgm:spPr/>
      <dgm:t>
        <a:bodyPr/>
        <a:lstStyle/>
        <a:p>
          <a:r>
            <a:rPr lang="fr-FR" sz="1400" dirty="0" smtClean="0">
              <a:solidFill>
                <a:schemeClr val="tx1"/>
              </a:solidFill>
            </a:rPr>
            <a:t>IHM validée</a:t>
          </a:r>
          <a:endParaRPr lang="fr-FR" sz="1400" dirty="0">
            <a:solidFill>
              <a:schemeClr val="tx1"/>
            </a:solidFill>
          </a:endParaRPr>
        </a:p>
      </dgm:t>
    </dgm:pt>
    <dgm:pt modelId="{188F1629-625C-694A-8285-0D03850DEE17}" type="parTrans" cxnId="{25678AFB-680E-C442-9C14-3AE3E47C59AC}">
      <dgm:prSet/>
      <dgm:spPr/>
      <dgm:t>
        <a:bodyPr/>
        <a:lstStyle/>
        <a:p>
          <a:endParaRPr lang="fr-FR"/>
        </a:p>
      </dgm:t>
    </dgm:pt>
    <dgm:pt modelId="{183F42C9-C375-A446-B843-08E604F75F69}" type="sibTrans" cxnId="{25678AFB-680E-C442-9C14-3AE3E47C59AC}">
      <dgm:prSet/>
      <dgm:spPr/>
      <dgm:t>
        <a:bodyPr/>
        <a:lstStyle/>
        <a:p>
          <a:endParaRPr lang="fr-FR"/>
        </a:p>
      </dgm:t>
    </dgm:pt>
    <dgm:pt modelId="{C9291B62-298D-F041-A489-F5B8BE62CD32}" type="pres">
      <dgm:prSet presAssocID="{791B3434-BDBD-6846-95D3-F9F6A2DA5A57}" presName="Name0" presStyleCnt="0">
        <dgm:presLayoutVars>
          <dgm:dir/>
          <dgm:resizeHandles val="exact"/>
        </dgm:presLayoutVars>
      </dgm:prSet>
      <dgm:spPr/>
    </dgm:pt>
    <dgm:pt modelId="{D52C136F-B478-CC48-86FE-79628BCFB586}" type="pres">
      <dgm:prSet presAssocID="{C0E3A238-8042-854A-956D-99A66AF73F39}" presName="node" presStyleLbl="node1" presStyleIdx="0" presStyleCnt="5" custScaleY="55904" custLinFactX="100000" custLinFactY="-100000" custLinFactNeighborX="114595" custLinFactNeighborY="-18129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AC6754-B29B-0241-ACA3-DEE00F8595CC}" type="pres">
      <dgm:prSet presAssocID="{1406EB3A-D21E-4F44-9C91-1C75E699F85A}" presName="sibTrans" presStyleLbl="sibTrans2D1" presStyleIdx="0" presStyleCnt="4"/>
      <dgm:spPr/>
      <dgm:t>
        <a:bodyPr/>
        <a:lstStyle/>
        <a:p>
          <a:endParaRPr lang="fr-FR"/>
        </a:p>
      </dgm:t>
    </dgm:pt>
    <dgm:pt modelId="{4A82313B-1F53-F14B-9ECD-3F8D85E22872}" type="pres">
      <dgm:prSet presAssocID="{1406EB3A-D21E-4F44-9C91-1C75E699F85A}" presName="connectorText" presStyleLbl="sibTrans2D1" presStyleIdx="0" presStyleCnt="4"/>
      <dgm:spPr/>
      <dgm:t>
        <a:bodyPr/>
        <a:lstStyle/>
        <a:p>
          <a:endParaRPr lang="fr-FR"/>
        </a:p>
      </dgm:t>
    </dgm:pt>
    <dgm:pt modelId="{7951A8EA-EE7F-834B-9DD0-63E2F040A300}" type="pres">
      <dgm:prSet presAssocID="{6BCF5A6F-15FB-0748-92D7-DCF9B566EE15}" presName="node" presStyleLbl="node1" presStyleIdx="1" presStyleCnt="5" custScaleY="55904" custLinFactY="-44880" custLinFactNeighborX="14595" custLinFactNeighborY="-1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5F4475F-6185-5146-8E24-55F5520ED795}" type="pres">
      <dgm:prSet presAssocID="{2A482664-2A3D-C446-A37E-C33A8A57B96E}" presName="sibTrans" presStyleLbl="sibTrans2D1" presStyleIdx="1" presStyleCnt="4"/>
      <dgm:spPr/>
      <dgm:t>
        <a:bodyPr/>
        <a:lstStyle/>
        <a:p>
          <a:endParaRPr lang="fr-FR"/>
        </a:p>
      </dgm:t>
    </dgm:pt>
    <dgm:pt modelId="{A52A24A9-1BE2-E845-AAB9-24250979DEA3}" type="pres">
      <dgm:prSet presAssocID="{2A482664-2A3D-C446-A37E-C33A8A57B96E}" presName="connectorText" presStyleLbl="sibTrans2D1" presStyleIdx="1" presStyleCnt="4"/>
      <dgm:spPr/>
      <dgm:t>
        <a:bodyPr/>
        <a:lstStyle/>
        <a:p>
          <a:endParaRPr lang="fr-FR"/>
        </a:p>
      </dgm:t>
    </dgm:pt>
    <dgm:pt modelId="{1298CE8E-2876-3540-95EA-521CDF15C782}" type="pres">
      <dgm:prSet presAssocID="{6528B91F-B79F-5C4A-B070-DE0CC5352873}" presName="node" presStyleLbl="node1" presStyleIdx="2" presStyleCnt="5" custScaleY="55904" custLinFactX="-94162" custLinFactNeighborX="-100000" custLinFactNeighborY="-1820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3614155-B916-A343-86A6-A1AE74885F05}" type="pres">
      <dgm:prSet presAssocID="{44C7AC23-AAF5-BA43-B15E-C86FB2DB4870}" presName="sibTrans" presStyleLbl="sibTrans2D1" presStyleIdx="2" presStyleCnt="4"/>
      <dgm:spPr/>
      <dgm:t>
        <a:bodyPr/>
        <a:lstStyle/>
        <a:p>
          <a:endParaRPr lang="fr-FR"/>
        </a:p>
      </dgm:t>
    </dgm:pt>
    <dgm:pt modelId="{FBFB735A-0B1A-4447-BC9C-F87E5566C2ED}" type="pres">
      <dgm:prSet presAssocID="{44C7AC23-AAF5-BA43-B15E-C86FB2DB4870}" presName="connectorText" presStyleLbl="sibTrans2D1" presStyleIdx="2" presStyleCnt="4"/>
      <dgm:spPr/>
      <dgm:t>
        <a:bodyPr/>
        <a:lstStyle/>
        <a:p>
          <a:endParaRPr lang="fr-FR"/>
        </a:p>
      </dgm:t>
    </dgm:pt>
    <dgm:pt modelId="{8DEF6803-472A-8845-ADF5-0C6B5F16F1F1}" type="pres">
      <dgm:prSet presAssocID="{C373259E-2312-9D46-A79A-326CCC16B087}" presName="node" presStyleLbl="node1" presStyleIdx="3" presStyleCnt="5" custScaleY="55904" custLinFactX="-194162" custLinFactY="18208" custLinFactNeighborX="-200000" custLinFactNeighborY="1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47C90E-8F9E-904F-BA55-A2D1D956E9E7}" type="pres">
      <dgm:prSet presAssocID="{2E86ACC6-B5BC-1A43-BBE0-690297292F30}" presName="sibTrans" presStyleLbl="sibTrans2D1" presStyleIdx="3" presStyleCnt="4"/>
      <dgm:spPr/>
      <dgm:t>
        <a:bodyPr/>
        <a:lstStyle/>
        <a:p>
          <a:endParaRPr lang="fr-FR"/>
        </a:p>
      </dgm:t>
    </dgm:pt>
    <dgm:pt modelId="{48785325-B4D2-2747-BB6E-E8980BA1AFCA}" type="pres">
      <dgm:prSet presAssocID="{2E86ACC6-B5BC-1A43-BBE0-690297292F30}" presName="connectorText" presStyleLbl="sibTrans2D1" presStyleIdx="3" presStyleCnt="4"/>
      <dgm:spPr/>
      <dgm:t>
        <a:bodyPr/>
        <a:lstStyle/>
        <a:p>
          <a:endParaRPr lang="fr-FR"/>
        </a:p>
      </dgm:t>
    </dgm:pt>
    <dgm:pt modelId="{223AD419-10B2-1F49-A1C2-822DB9D9ED81}" type="pres">
      <dgm:prSet presAssocID="{34F2C58C-F408-7346-AB04-E431B360D93A}" presName="node" presStyleLbl="node1" presStyleIdx="4" presStyleCnt="5" custScaleY="55904" custLinFactX="-294162" custLinFactY="100000" custLinFactNeighborX="-300000" custLinFactNeighborY="15462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F759394-4ED9-B741-8603-1978246164EE}" type="presOf" srcId="{2A482664-2A3D-C446-A37E-C33A8A57B96E}" destId="{A52A24A9-1BE2-E845-AAB9-24250979DEA3}" srcOrd="1" destOrd="0" presId="urn:microsoft.com/office/officeart/2005/8/layout/process1"/>
    <dgm:cxn modelId="{65898912-B2FA-3743-9A05-5963C82B9E7B}" type="presOf" srcId="{2E86ACC6-B5BC-1A43-BBE0-690297292F30}" destId="{48785325-B4D2-2747-BB6E-E8980BA1AFCA}" srcOrd="1" destOrd="0" presId="urn:microsoft.com/office/officeart/2005/8/layout/process1"/>
    <dgm:cxn modelId="{25678AFB-680E-C442-9C14-3AE3E47C59AC}" srcId="{791B3434-BDBD-6846-95D3-F9F6A2DA5A57}" destId="{34F2C58C-F408-7346-AB04-E431B360D93A}" srcOrd="4" destOrd="0" parTransId="{188F1629-625C-694A-8285-0D03850DEE17}" sibTransId="{183F42C9-C375-A446-B843-08E604F75F69}"/>
    <dgm:cxn modelId="{51090548-BAB7-3A4D-B567-0344D6CC8DF3}" type="presOf" srcId="{6528B91F-B79F-5C4A-B070-DE0CC5352873}" destId="{1298CE8E-2876-3540-95EA-521CDF15C782}" srcOrd="0" destOrd="0" presId="urn:microsoft.com/office/officeart/2005/8/layout/process1"/>
    <dgm:cxn modelId="{36424A44-7C00-C849-895B-3396179812B8}" type="presOf" srcId="{C0E3A238-8042-854A-956D-99A66AF73F39}" destId="{D52C136F-B478-CC48-86FE-79628BCFB586}" srcOrd="0" destOrd="0" presId="urn:microsoft.com/office/officeart/2005/8/layout/process1"/>
    <dgm:cxn modelId="{D9D95B72-5288-AF42-83A2-97EEB107AEA6}" srcId="{791B3434-BDBD-6846-95D3-F9F6A2DA5A57}" destId="{C0E3A238-8042-854A-956D-99A66AF73F39}" srcOrd="0" destOrd="0" parTransId="{F9D0A334-207D-FF4E-B77E-5C5A5B5E923E}" sibTransId="{1406EB3A-D21E-4F44-9C91-1C75E699F85A}"/>
    <dgm:cxn modelId="{ABC21785-9984-B945-BDCD-C4FC0E9D810B}" srcId="{791B3434-BDBD-6846-95D3-F9F6A2DA5A57}" destId="{6528B91F-B79F-5C4A-B070-DE0CC5352873}" srcOrd="2" destOrd="0" parTransId="{72D256E8-D698-784B-877B-280114A5CB3B}" sibTransId="{44C7AC23-AAF5-BA43-B15E-C86FB2DB4870}"/>
    <dgm:cxn modelId="{0D51D5B2-D293-5940-AA46-C34F6803C425}" type="presOf" srcId="{6BCF5A6F-15FB-0748-92D7-DCF9B566EE15}" destId="{7951A8EA-EE7F-834B-9DD0-63E2F040A300}" srcOrd="0" destOrd="0" presId="urn:microsoft.com/office/officeart/2005/8/layout/process1"/>
    <dgm:cxn modelId="{B1908357-E9F6-7041-8514-812C822B2364}" type="presOf" srcId="{44C7AC23-AAF5-BA43-B15E-C86FB2DB4870}" destId="{13614155-B916-A343-86A6-A1AE74885F05}" srcOrd="0" destOrd="0" presId="urn:microsoft.com/office/officeart/2005/8/layout/process1"/>
    <dgm:cxn modelId="{ADDA94E0-1F9A-E640-82C0-B0C479DE01A7}" type="presOf" srcId="{2E86ACC6-B5BC-1A43-BBE0-690297292F30}" destId="{F447C90E-8F9E-904F-BA55-A2D1D956E9E7}" srcOrd="0" destOrd="0" presId="urn:microsoft.com/office/officeart/2005/8/layout/process1"/>
    <dgm:cxn modelId="{AF53548B-2AD3-9B48-A3AF-5A8DF2D2D295}" type="presOf" srcId="{2A482664-2A3D-C446-A37E-C33A8A57B96E}" destId="{D5F4475F-6185-5146-8E24-55F5520ED795}" srcOrd="0" destOrd="0" presId="urn:microsoft.com/office/officeart/2005/8/layout/process1"/>
    <dgm:cxn modelId="{A6D76357-DBFB-A142-90C6-2D1C9A2CD708}" type="presOf" srcId="{1406EB3A-D21E-4F44-9C91-1C75E699F85A}" destId="{78AC6754-B29B-0241-ACA3-DEE00F8595CC}" srcOrd="0" destOrd="0" presId="urn:microsoft.com/office/officeart/2005/8/layout/process1"/>
    <dgm:cxn modelId="{159E1D04-97BC-1944-8AF4-2B005D75FE8B}" type="presOf" srcId="{34F2C58C-F408-7346-AB04-E431B360D93A}" destId="{223AD419-10B2-1F49-A1C2-822DB9D9ED81}" srcOrd="0" destOrd="0" presId="urn:microsoft.com/office/officeart/2005/8/layout/process1"/>
    <dgm:cxn modelId="{13C9C94F-4BEE-494E-BC53-AEB24FCF1FE0}" type="presOf" srcId="{1406EB3A-D21E-4F44-9C91-1C75E699F85A}" destId="{4A82313B-1F53-F14B-9ECD-3F8D85E22872}" srcOrd="1" destOrd="0" presId="urn:microsoft.com/office/officeart/2005/8/layout/process1"/>
    <dgm:cxn modelId="{C0EA58A2-11D6-5940-AEF0-F1BDC93E91CA}" type="presOf" srcId="{791B3434-BDBD-6846-95D3-F9F6A2DA5A57}" destId="{C9291B62-298D-F041-A489-F5B8BE62CD32}" srcOrd="0" destOrd="0" presId="urn:microsoft.com/office/officeart/2005/8/layout/process1"/>
    <dgm:cxn modelId="{29BDB60B-DC35-2F42-B449-0952CEA6E258}" type="presOf" srcId="{44C7AC23-AAF5-BA43-B15E-C86FB2DB4870}" destId="{FBFB735A-0B1A-4447-BC9C-F87E5566C2ED}" srcOrd="1" destOrd="0" presId="urn:microsoft.com/office/officeart/2005/8/layout/process1"/>
    <dgm:cxn modelId="{267E6E35-AD21-714A-A8DA-C1E91F23E81B}" type="presOf" srcId="{C373259E-2312-9D46-A79A-326CCC16B087}" destId="{8DEF6803-472A-8845-ADF5-0C6B5F16F1F1}" srcOrd="0" destOrd="0" presId="urn:microsoft.com/office/officeart/2005/8/layout/process1"/>
    <dgm:cxn modelId="{729284F3-8E5B-1644-9F80-526EC2FA5E1D}" srcId="{791B3434-BDBD-6846-95D3-F9F6A2DA5A57}" destId="{C373259E-2312-9D46-A79A-326CCC16B087}" srcOrd="3" destOrd="0" parTransId="{A44D91F2-0F47-DF46-8342-520CC90EA9A6}" sibTransId="{2E86ACC6-B5BC-1A43-BBE0-690297292F30}"/>
    <dgm:cxn modelId="{764FBE3D-DF45-E948-AE45-80253AC6F4ED}" srcId="{791B3434-BDBD-6846-95D3-F9F6A2DA5A57}" destId="{6BCF5A6F-15FB-0748-92D7-DCF9B566EE15}" srcOrd="1" destOrd="0" parTransId="{6110BCEC-4F4E-254D-9CFB-E63C27485348}" sibTransId="{2A482664-2A3D-C446-A37E-C33A8A57B96E}"/>
    <dgm:cxn modelId="{DB274687-5BD7-2A4B-B200-CBA3A42C4049}" type="presParOf" srcId="{C9291B62-298D-F041-A489-F5B8BE62CD32}" destId="{D52C136F-B478-CC48-86FE-79628BCFB586}" srcOrd="0" destOrd="0" presId="urn:microsoft.com/office/officeart/2005/8/layout/process1"/>
    <dgm:cxn modelId="{8769C7CC-5EEE-9145-ABB8-7BA79F646907}" type="presParOf" srcId="{C9291B62-298D-F041-A489-F5B8BE62CD32}" destId="{78AC6754-B29B-0241-ACA3-DEE00F8595CC}" srcOrd="1" destOrd="0" presId="urn:microsoft.com/office/officeart/2005/8/layout/process1"/>
    <dgm:cxn modelId="{3EEC773B-2C6B-F443-A2A9-302F0AC0DFFB}" type="presParOf" srcId="{78AC6754-B29B-0241-ACA3-DEE00F8595CC}" destId="{4A82313B-1F53-F14B-9ECD-3F8D85E22872}" srcOrd="0" destOrd="0" presId="urn:microsoft.com/office/officeart/2005/8/layout/process1"/>
    <dgm:cxn modelId="{6FD4F2D7-01E7-4347-80C5-13901E581002}" type="presParOf" srcId="{C9291B62-298D-F041-A489-F5B8BE62CD32}" destId="{7951A8EA-EE7F-834B-9DD0-63E2F040A300}" srcOrd="2" destOrd="0" presId="urn:microsoft.com/office/officeart/2005/8/layout/process1"/>
    <dgm:cxn modelId="{8E4CEF65-B6A3-4D4D-8C96-FF3BB08CD63B}" type="presParOf" srcId="{C9291B62-298D-F041-A489-F5B8BE62CD32}" destId="{D5F4475F-6185-5146-8E24-55F5520ED795}" srcOrd="3" destOrd="0" presId="urn:microsoft.com/office/officeart/2005/8/layout/process1"/>
    <dgm:cxn modelId="{6FA9663D-786A-6B43-8A08-F7B943A6BAE6}" type="presParOf" srcId="{D5F4475F-6185-5146-8E24-55F5520ED795}" destId="{A52A24A9-1BE2-E845-AAB9-24250979DEA3}" srcOrd="0" destOrd="0" presId="urn:microsoft.com/office/officeart/2005/8/layout/process1"/>
    <dgm:cxn modelId="{6FE8A549-534A-514A-A223-ABE8CCE0303D}" type="presParOf" srcId="{C9291B62-298D-F041-A489-F5B8BE62CD32}" destId="{1298CE8E-2876-3540-95EA-521CDF15C782}" srcOrd="4" destOrd="0" presId="urn:microsoft.com/office/officeart/2005/8/layout/process1"/>
    <dgm:cxn modelId="{85B2B3B1-F8A3-E04D-B732-861976514FC9}" type="presParOf" srcId="{C9291B62-298D-F041-A489-F5B8BE62CD32}" destId="{13614155-B916-A343-86A6-A1AE74885F05}" srcOrd="5" destOrd="0" presId="urn:microsoft.com/office/officeart/2005/8/layout/process1"/>
    <dgm:cxn modelId="{947EE838-A896-8D42-A823-F175D78719FD}" type="presParOf" srcId="{13614155-B916-A343-86A6-A1AE74885F05}" destId="{FBFB735A-0B1A-4447-BC9C-F87E5566C2ED}" srcOrd="0" destOrd="0" presId="urn:microsoft.com/office/officeart/2005/8/layout/process1"/>
    <dgm:cxn modelId="{3C92B042-311A-DD40-AC70-E9A424FBC084}" type="presParOf" srcId="{C9291B62-298D-F041-A489-F5B8BE62CD32}" destId="{8DEF6803-472A-8845-ADF5-0C6B5F16F1F1}" srcOrd="6" destOrd="0" presId="urn:microsoft.com/office/officeart/2005/8/layout/process1"/>
    <dgm:cxn modelId="{00BF4BC8-97A1-A043-A530-3FF2390DD0D4}" type="presParOf" srcId="{C9291B62-298D-F041-A489-F5B8BE62CD32}" destId="{F447C90E-8F9E-904F-BA55-A2D1D956E9E7}" srcOrd="7" destOrd="0" presId="urn:microsoft.com/office/officeart/2005/8/layout/process1"/>
    <dgm:cxn modelId="{55591621-21BD-F74F-B550-6A95733E639B}" type="presParOf" srcId="{F447C90E-8F9E-904F-BA55-A2D1D956E9E7}" destId="{48785325-B4D2-2747-BB6E-E8980BA1AFCA}" srcOrd="0" destOrd="0" presId="urn:microsoft.com/office/officeart/2005/8/layout/process1"/>
    <dgm:cxn modelId="{78BB49E6-9E66-E14E-9B34-021A926E6984}" type="presParOf" srcId="{C9291B62-298D-F041-A489-F5B8BE62CD32}" destId="{223AD419-10B2-1F49-A1C2-822DB9D9ED8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1B3434-BDBD-6846-95D3-F9F6A2DA5A57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C0E3A238-8042-854A-956D-99A66AF73F39}">
      <dgm:prSet phldrT="[Text]" custT="1"/>
      <dgm:spPr/>
      <dgm:t>
        <a:bodyPr/>
        <a:lstStyle/>
        <a:p>
          <a:r>
            <a:rPr lang="fr-FR" sz="1400" dirty="0" smtClean="0">
              <a:solidFill>
                <a:srgbClr val="000000"/>
              </a:solidFill>
            </a:rPr>
            <a:t>Concept d’IHM</a:t>
          </a:r>
          <a:endParaRPr lang="fr-FR" sz="1400" dirty="0">
            <a:solidFill>
              <a:srgbClr val="000000"/>
            </a:solidFill>
          </a:endParaRPr>
        </a:p>
      </dgm:t>
    </dgm:pt>
    <dgm:pt modelId="{F9D0A334-207D-FF4E-B77E-5C5A5B5E923E}" type="parTrans" cxnId="{D9D95B72-5288-AF42-83A2-97EEB107AEA6}">
      <dgm:prSet/>
      <dgm:spPr/>
      <dgm:t>
        <a:bodyPr/>
        <a:lstStyle/>
        <a:p>
          <a:endParaRPr lang="fr-FR"/>
        </a:p>
      </dgm:t>
    </dgm:pt>
    <dgm:pt modelId="{1406EB3A-D21E-4F44-9C91-1C75E699F85A}" type="sibTrans" cxnId="{D9D95B72-5288-AF42-83A2-97EEB107AEA6}">
      <dgm:prSet/>
      <dgm:spPr/>
      <dgm:t>
        <a:bodyPr/>
        <a:lstStyle/>
        <a:p>
          <a:endParaRPr lang="fr-FR"/>
        </a:p>
      </dgm:t>
    </dgm:pt>
    <dgm:pt modelId="{6BCF5A6F-15FB-0748-92D7-DCF9B566EE15}">
      <dgm:prSet phldrT="[Text]" custT="1"/>
      <dgm:spPr/>
      <dgm:t>
        <a:bodyPr/>
        <a:lstStyle/>
        <a:p>
          <a:r>
            <a:rPr lang="fr-FR" sz="1400" dirty="0" smtClean="0">
              <a:solidFill>
                <a:srgbClr val="000000"/>
              </a:solidFill>
            </a:rPr>
            <a:t>Spécification formelle</a:t>
          </a:r>
          <a:endParaRPr lang="fr-FR" sz="1400" dirty="0">
            <a:solidFill>
              <a:srgbClr val="000000"/>
            </a:solidFill>
          </a:endParaRPr>
        </a:p>
      </dgm:t>
    </dgm:pt>
    <dgm:pt modelId="{6110BCEC-4F4E-254D-9CFB-E63C27485348}" type="parTrans" cxnId="{764FBE3D-DF45-E948-AE45-80253AC6F4ED}">
      <dgm:prSet/>
      <dgm:spPr/>
      <dgm:t>
        <a:bodyPr/>
        <a:lstStyle/>
        <a:p>
          <a:endParaRPr lang="fr-FR"/>
        </a:p>
      </dgm:t>
    </dgm:pt>
    <dgm:pt modelId="{2A482664-2A3D-C446-A37E-C33A8A57B96E}" type="sibTrans" cxnId="{764FBE3D-DF45-E948-AE45-80253AC6F4ED}">
      <dgm:prSet/>
      <dgm:spPr/>
      <dgm:t>
        <a:bodyPr/>
        <a:lstStyle/>
        <a:p>
          <a:endParaRPr lang="fr-FR"/>
        </a:p>
      </dgm:t>
    </dgm:pt>
    <dgm:pt modelId="{34F2C58C-F408-7346-AB04-E431B360D93A}">
      <dgm:prSet phldrT="[Text]" custT="1"/>
      <dgm:spPr/>
      <dgm:t>
        <a:bodyPr/>
        <a:lstStyle/>
        <a:p>
          <a:r>
            <a:rPr lang="fr-FR" sz="1400" dirty="0" smtClean="0">
              <a:solidFill>
                <a:srgbClr val="000000"/>
              </a:solidFill>
            </a:rPr>
            <a:t>IHM validée</a:t>
          </a:r>
          <a:endParaRPr lang="fr-FR" sz="1400" dirty="0">
            <a:solidFill>
              <a:srgbClr val="000000"/>
            </a:solidFill>
          </a:endParaRPr>
        </a:p>
      </dgm:t>
    </dgm:pt>
    <dgm:pt modelId="{188F1629-625C-694A-8285-0D03850DEE17}" type="parTrans" cxnId="{25678AFB-680E-C442-9C14-3AE3E47C59AC}">
      <dgm:prSet/>
      <dgm:spPr/>
      <dgm:t>
        <a:bodyPr/>
        <a:lstStyle/>
        <a:p>
          <a:endParaRPr lang="fr-FR"/>
        </a:p>
      </dgm:t>
    </dgm:pt>
    <dgm:pt modelId="{183F42C9-C375-A446-B843-08E604F75F69}" type="sibTrans" cxnId="{25678AFB-680E-C442-9C14-3AE3E47C59AC}">
      <dgm:prSet/>
      <dgm:spPr/>
      <dgm:t>
        <a:bodyPr/>
        <a:lstStyle/>
        <a:p>
          <a:endParaRPr lang="fr-FR"/>
        </a:p>
      </dgm:t>
    </dgm:pt>
    <dgm:pt modelId="{C9291B62-298D-F041-A489-F5B8BE62CD32}" type="pres">
      <dgm:prSet presAssocID="{791B3434-BDBD-6846-95D3-F9F6A2DA5A57}" presName="Name0" presStyleCnt="0">
        <dgm:presLayoutVars>
          <dgm:dir/>
          <dgm:resizeHandles val="exact"/>
        </dgm:presLayoutVars>
      </dgm:prSet>
      <dgm:spPr/>
    </dgm:pt>
    <dgm:pt modelId="{D52C136F-B478-CC48-86FE-79628BCFB586}" type="pres">
      <dgm:prSet presAssocID="{C0E3A238-8042-854A-956D-99A66AF73F39}" presName="node" presStyleLbl="node1" presStyleIdx="0" presStyleCnt="3" custScaleY="55904" custLinFactX="47253" custLinFactY="-51715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AC6754-B29B-0241-ACA3-DEE00F8595CC}" type="pres">
      <dgm:prSet presAssocID="{1406EB3A-D21E-4F44-9C91-1C75E699F85A}" presName="sibTrans" presStyleLbl="sibTrans2D1" presStyleIdx="0" presStyleCnt="2"/>
      <dgm:spPr/>
      <dgm:t>
        <a:bodyPr/>
        <a:lstStyle/>
        <a:p>
          <a:endParaRPr lang="fr-FR"/>
        </a:p>
      </dgm:t>
    </dgm:pt>
    <dgm:pt modelId="{4A82313B-1F53-F14B-9ECD-3F8D85E22872}" type="pres">
      <dgm:prSet presAssocID="{1406EB3A-D21E-4F44-9C91-1C75E699F85A}" presName="connectorText" presStyleLbl="sibTrans2D1" presStyleIdx="0" presStyleCnt="2"/>
      <dgm:spPr/>
      <dgm:t>
        <a:bodyPr/>
        <a:lstStyle/>
        <a:p>
          <a:endParaRPr lang="fr-FR"/>
        </a:p>
      </dgm:t>
    </dgm:pt>
    <dgm:pt modelId="{7951A8EA-EE7F-834B-9DD0-63E2F040A300}" type="pres">
      <dgm:prSet presAssocID="{6BCF5A6F-15FB-0748-92D7-DCF9B566EE15}" presName="node" presStyleLbl="node1" presStyleIdx="1" presStyleCnt="3" custScaleY="55904" custLinFactX="-12747" custLinFactNeighborX="-100000" custLinFactNeighborY="-12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5F4475F-6185-5146-8E24-55F5520ED795}" type="pres">
      <dgm:prSet presAssocID="{2A482664-2A3D-C446-A37E-C33A8A57B96E}" presName="sibTrans" presStyleLbl="sibTrans2D1" presStyleIdx="1" presStyleCnt="2"/>
      <dgm:spPr/>
      <dgm:t>
        <a:bodyPr/>
        <a:lstStyle/>
        <a:p>
          <a:endParaRPr lang="fr-FR"/>
        </a:p>
      </dgm:t>
    </dgm:pt>
    <dgm:pt modelId="{A52A24A9-1BE2-E845-AAB9-24250979DEA3}" type="pres">
      <dgm:prSet presAssocID="{2A482664-2A3D-C446-A37E-C33A8A57B96E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223AD419-10B2-1F49-A1C2-822DB9D9ED81}" type="pres">
      <dgm:prSet presAssocID="{34F2C58C-F408-7346-AB04-E431B360D93A}" presName="node" presStyleLbl="node1" presStyleIdx="2" presStyleCnt="3" custScaleY="55904" custLinFactX="-112747" custLinFactY="45858" custLinFactNeighborX="-200000" custLinFactNeighborY="1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E2199E5-1C3D-E847-82DA-B925964B6DD4}" type="presOf" srcId="{1406EB3A-D21E-4F44-9C91-1C75E699F85A}" destId="{78AC6754-B29B-0241-ACA3-DEE00F8595CC}" srcOrd="0" destOrd="0" presId="urn:microsoft.com/office/officeart/2005/8/layout/process1"/>
    <dgm:cxn modelId="{C0369F83-5CDB-1640-9359-0D8FE6117996}" type="presOf" srcId="{34F2C58C-F408-7346-AB04-E431B360D93A}" destId="{223AD419-10B2-1F49-A1C2-822DB9D9ED81}" srcOrd="0" destOrd="0" presId="urn:microsoft.com/office/officeart/2005/8/layout/process1"/>
    <dgm:cxn modelId="{725E4D32-01E2-FD42-8E00-76EA9070CF1A}" type="presOf" srcId="{6BCF5A6F-15FB-0748-92D7-DCF9B566EE15}" destId="{7951A8EA-EE7F-834B-9DD0-63E2F040A300}" srcOrd="0" destOrd="0" presId="urn:microsoft.com/office/officeart/2005/8/layout/process1"/>
    <dgm:cxn modelId="{B158C9E3-F4AC-2A48-A88A-37709FF79520}" type="presOf" srcId="{791B3434-BDBD-6846-95D3-F9F6A2DA5A57}" destId="{C9291B62-298D-F041-A489-F5B8BE62CD32}" srcOrd="0" destOrd="0" presId="urn:microsoft.com/office/officeart/2005/8/layout/process1"/>
    <dgm:cxn modelId="{25678AFB-680E-C442-9C14-3AE3E47C59AC}" srcId="{791B3434-BDBD-6846-95D3-F9F6A2DA5A57}" destId="{34F2C58C-F408-7346-AB04-E431B360D93A}" srcOrd="2" destOrd="0" parTransId="{188F1629-625C-694A-8285-0D03850DEE17}" sibTransId="{183F42C9-C375-A446-B843-08E604F75F69}"/>
    <dgm:cxn modelId="{9B2A1058-25F4-A744-B3E9-D638B801DD8D}" type="presOf" srcId="{2A482664-2A3D-C446-A37E-C33A8A57B96E}" destId="{D5F4475F-6185-5146-8E24-55F5520ED795}" srcOrd="0" destOrd="0" presId="urn:microsoft.com/office/officeart/2005/8/layout/process1"/>
    <dgm:cxn modelId="{AF30BB2F-7FFA-CF4E-81BC-50C4776C0C38}" type="presOf" srcId="{2A482664-2A3D-C446-A37E-C33A8A57B96E}" destId="{A52A24A9-1BE2-E845-AAB9-24250979DEA3}" srcOrd="1" destOrd="0" presId="urn:microsoft.com/office/officeart/2005/8/layout/process1"/>
    <dgm:cxn modelId="{5FDBC62F-F6A9-BD45-82A2-EFF61FB208E8}" type="presOf" srcId="{C0E3A238-8042-854A-956D-99A66AF73F39}" destId="{D52C136F-B478-CC48-86FE-79628BCFB586}" srcOrd="0" destOrd="0" presId="urn:microsoft.com/office/officeart/2005/8/layout/process1"/>
    <dgm:cxn modelId="{764FBE3D-DF45-E948-AE45-80253AC6F4ED}" srcId="{791B3434-BDBD-6846-95D3-F9F6A2DA5A57}" destId="{6BCF5A6F-15FB-0748-92D7-DCF9B566EE15}" srcOrd="1" destOrd="0" parTransId="{6110BCEC-4F4E-254D-9CFB-E63C27485348}" sibTransId="{2A482664-2A3D-C446-A37E-C33A8A57B96E}"/>
    <dgm:cxn modelId="{A932BB9E-76F6-E44C-B4F0-6160F0470E26}" type="presOf" srcId="{1406EB3A-D21E-4F44-9C91-1C75E699F85A}" destId="{4A82313B-1F53-F14B-9ECD-3F8D85E22872}" srcOrd="1" destOrd="0" presId="urn:microsoft.com/office/officeart/2005/8/layout/process1"/>
    <dgm:cxn modelId="{D9D95B72-5288-AF42-83A2-97EEB107AEA6}" srcId="{791B3434-BDBD-6846-95D3-F9F6A2DA5A57}" destId="{C0E3A238-8042-854A-956D-99A66AF73F39}" srcOrd="0" destOrd="0" parTransId="{F9D0A334-207D-FF4E-B77E-5C5A5B5E923E}" sibTransId="{1406EB3A-D21E-4F44-9C91-1C75E699F85A}"/>
    <dgm:cxn modelId="{E954B7C6-F7E3-0543-AC70-4689A0379647}" type="presParOf" srcId="{C9291B62-298D-F041-A489-F5B8BE62CD32}" destId="{D52C136F-B478-CC48-86FE-79628BCFB586}" srcOrd="0" destOrd="0" presId="urn:microsoft.com/office/officeart/2005/8/layout/process1"/>
    <dgm:cxn modelId="{FBE89C93-F4FF-0C4A-8432-201E740918B9}" type="presParOf" srcId="{C9291B62-298D-F041-A489-F5B8BE62CD32}" destId="{78AC6754-B29B-0241-ACA3-DEE00F8595CC}" srcOrd="1" destOrd="0" presId="urn:microsoft.com/office/officeart/2005/8/layout/process1"/>
    <dgm:cxn modelId="{1D912B6F-91C0-4041-91A2-3B43433DB977}" type="presParOf" srcId="{78AC6754-B29B-0241-ACA3-DEE00F8595CC}" destId="{4A82313B-1F53-F14B-9ECD-3F8D85E22872}" srcOrd="0" destOrd="0" presId="urn:microsoft.com/office/officeart/2005/8/layout/process1"/>
    <dgm:cxn modelId="{2DB6EAE8-E137-5349-B65A-B99A48340E94}" type="presParOf" srcId="{C9291B62-298D-F041-A489-F5B8BE62CD32}" destId="{7951A8EA-EE7F-834B-9DD0-63E2F040A300}" srcOrd="2" destOrd="0" presId="urn:microsoft.com/office/officeart/2005/8/layout/process1"/>
    <dgm:cxn modelId="{DCCFE7FF-3693-1F44-9398-ABB6D8EB532E}" type="presParOf" srcId="{C9291B62-298D-F041-A489-F5B8BE62CD32}" destId="{D5F4475F-6185-5146-8E24-55F5520ED795}" srcOrd="3" destOrd="0" presId="urn:microsoft.com/office/officeart/2005/8/layout/process1"/>
    <dgm:cxn modelId="{58F999D2-6C98-0349-96AA-A47601DB9828}" type="presParOf" srcId="{D5F4475F-6185-5146-8E24-55F5520ED795}" destId="{A52A24A9-1BE2-E845-AAB9-24250979DEA3}" srcOrd="0" destOrd="0" presId="urn:microsoft.com/office/officeart/2005/8/layout/process1"/>
    <dgm:cxn modelId="{0E6F3E7F-7B54-4845-867C-9A9A7B3AB9E4}" type="presParOf" srcId="{C9291B62-298D-F041-A489-F5B8BE62CD32}" destId="{223AD419-10B2-1F49-A1C2-822DB9D9ED8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C136F-B478-CC48-86FE-79628BCFB586}">
      <dsp:nvSpPr>
        <dsp:cNvPr id="0" name=""/>
        <dsp:cNvSpPr/>
      </dsp:nvSpPr>
      <dsp:spPr>
        <a:xfrm>
          <a:off x="1802416" y="0"/>
          <a:ext cx="1230457" cy="4897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</a:rPr>
            <a:t>Concept d’IHM</a:t>
          </a:r>
          <a:endParaRPr lang="fr-FR" sz="1400" kern="1200" dirty="0">
            <a:solidFill>
              <a:schemeClr val="tx1"/>
            </a:solidFill>
          </a:endParaRPr>
        </a:p>
      </dsp:txBody>
      <dsp:txXfrm>
        <a:off x="1816761" y="14345"/>
        <a:ext cx="1201767" cy="461100"/>
      </dsp:txXfrm>
    </dsp:sp>
    <dsp:sp modelId="{78AC6754-B29B-0241-ACA3-DEE00F8595CC}">
      <dsp:nvSpPr>
        <dsp:cNvPr id="0" name=""/>
        <dsp:cNvSpPr/>
      </dsp:nvSpPr>
      <dsp:spPr>
        <a:xfrm rot="5400000">
          <a:off x="2264171" y="635474"/>
          <a:ext cx="306947" cy="305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>
        <a:off x="2309944" y="650732"/>
        <a:ext cx="215401" cy="183091"/>
      </dsp:txXfrm>
    </dsp:sp>
    <dsp:sp modelId="{7951A8EA-EE7F-834B-9DD0-63E2F040A300}">
      <dsp:nvSpPr>
        <dsp:cNvPr id="0" name=""/>
        <dsp:cNvSpPr/>
      </dsp:nvSpPr>
      <dsp:spPr>
        <a:xfrm>
          <a:off x="1802416" y="1068936"/>
          <a:ext cx="1230457" cy="4927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</a:rPr>
            <a:t>Spécification textuelle</a:t>
          </a:r>
          <a:endParaRPr lang="fr-FR" sz="1400" kern="1200" dirty="0">
            <a:solidFill>
              <a:schemeClr val="tx1"/>
            </a:solidFill>
          </a:endParaRPr>
        </a:p>
      </dsp:txBody>
      <dsp:txXfrm>
        <a:off x="1816848" y="1083368"/>
        <a:ext cx="1201593" cy="463877"/>
      </dsp:txXfrm>
    </dsp:sp>
    <dsp:sp modelId="{D5F4475F-6185-5146-8E24-55F5520ED795}">
      <dsp:nvSpPr>
        <dsp:cNvPr id="0" name=""/>
        <dsp:cNvSpPr/>
      </dsp:nvSpPr>
      <dsp:spPr>
        <a:xfrm rot="5400000">
          <a:off x="2252976" y="1729118"/>
          <a:ext cx="329338" cy="305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>
        <a:off x="2298749" y="1744376"/>
        <a:ext cx="237792" cy="183091"/>
      </dsp:txXfrm>
    </dsp:sp>
    <dsp:sp modelId="{1298CE8E-2876-3540-95EA-521CDF15C782}">
      <dsp:nvSpPr>
        <dsp:cNvPr id="0" name=""/>
        <dsp:cNvSpPr/>
      </dsp:nvSpPr>
      <dsp:spPr>
        <a:xfrm>
          <a:off x="1802416" y="2183070"/>
          <a:ext cx="1230457" cy="495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</a:rPr>
            <a:t>Prototypes d’IHM</a:t>
          </a:r>
          <a:endParaRPr lang="fr-FR" sz="1400" kern="1200" dirty="0">
            <a:solidFill>
              <a:schemeClr val="tx1"/>
            </a:solidFill>
          </a:endParaRPr>
        </a:p>
      </dsp:txBody>
      <dsp:txXfrm>
        <a:off x="1816932" y="2197586"/>
        <a:ext cx="1201425" cy="466567"/>
      </dsp:txXfrm>
    </dsp:sp>
    <dsp:sp modelId="{13614155-B916-A343-86A6-A1AE74885F05}">
      <dsp:nvSpPr>
        <dsp:cNvPr id="0" name=""/>
        <dsp:cNvSpPr/>
      </dsp:nvSpPr>
      <dsp:spPr>
        <a:xfrm rot="5400000">
          <a:off x="2227315" y="2895979"/>
          <a:ext cx="380658" cy="305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>
        <a:off x="2273088" y="2911237"/>
        <a:ext cx="289112" cy="183091"/>
      </dsp:txXfrm>
    </dsp:sp>
    <dsp:sp modelId="{8DEF6803-472A-8845-ADF5-0C6B5F16F1F1}">
      <dsp:nvSpPr>
        <dsp:cNvPr id="0" name=""/>
        <dsp:cNvSpPr/>
      </dsp:nvSpPr>
      <dsp:spPr>
        <a:xfrm>
          <a:off x="1802416" y="3396894"/>
          <a:ext cx="1230457" cy="498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</a:rPr>
            <a:t>IHM Implémentée</a:t>
          </a:r>
          <a:endParaRPr lang="fr-FR" sz="1400" kern="1200" dirty="0">
            <a:solidFill>
              <a:schemeClr val="tx1"/>
            </a:solidFill>
          </a:endParaRPr>
        </a:p>
      </dsp:txBody>
      <dsp:txXfrm>
        <a:off x="1817013" y="3411491"/>
        <a:ext cx="1201263" cy="469174"/>
      </dsp:txXfrm>
    </dsp:sp>
    <dsp:sp modelId="{F447C90E-8F9E-904F-BA55-A2D1D956E9E7}">
      <dsp:nvSpPr>
        <dsp:cNvPr id="0" name=""/>
        <dsp:cNvSpPr/>
      </dsp:nvSpPr>
      <dsp:spPr>
        <a:xfrm rot="5400000">
          <a:off x="2227441" y="4112327"/>
          <a:ext cx="380407" cy="305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>
        <a:off x="2273214" y="4127585"/>
        <a:ext cx="288861" cy="183091"/>
      </dsp:txXfrm>
    </dsp:sp>
    <dsp:sp modelId="{223AD419-10B2-1F49-A1C2-822DB9D9ED81}">
      <dsp:nvSpPr>
        <dsp:cNvPr id="0" name=""/>
        <dsp:cNvSpPr/>
      </dsp:nvSpPr>
      <dsp:spPr>
        <a:xfrm>
          <a:off x="1802416" y="4613013"/>
          <a:ext cx="1230457" cy="498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</a:rPr>
            <a:t>IHM validée</a:t>
          </a:r>
          <a:endParaRPr lang="fr-FR" sz="1400" kern="1200" dirty="0">
            <a:solidFill>
              <a:schemeClr val="tx1"/>
            </a:solidFill>
          </a:endParaRPr>
        </a:p>
      </dsp:txBody>
      <dsp:txXfrm>
        <a:off x="1817013" y="4627610"/>
        <a:ext cx="1201263" cy="4691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C136F-B478-CC48-86FE-79628BCFB586}">
      <dsp:nvSpPr>
        <dsp:cNvPr id="0" name=""/>
        <dsp:cNvSpPr/>
      </dsp:nvSpPr>
      <dsp:spPr>
        <a:xfrm>
          <a:off x="1872207" y="288030"/>
          <a:ext cx="2137526" cy="7169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rgbClr val="000000"/>
              </a:solidFill>
            </a:rPr>
            <a:t>Concept d’IHM</a:t>
          </a:r>
          <a:endParaRPr lang="fr-FR" sz="1400" kern="1200" dirty="0">
            <a:solidFill>
              <a:srgbClr val="000000"/>
            </a:solidFill>
          </a:endParaRPr>
        </a:p>
      </dsp:txBody>
      <dsp:txXfrm>
        <a:off x="1893207" y="309030"/>
        <a:ext cx="2095526" cy="674977"/>
      </dsp:txXfrm>
    </dsp:sp>
    <dsp:sp modelId="{78AC6754-B29B-0241-ACA3-DEE00F8595CC}">
      <dsp:nvSpPr>
        <dsp:cNvPr id="0" name=""/>
        <dsp:cNvSpPr/>
      </dsp:nvSpPr>
      <dsp:spPr>
        <a:xfrm rot="5400000">
          <a:off x="2615752" y="1371983"/>
          <a:ext cx="650436" cy="5301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200" kern="1200"/>
        </a:p>
      </dsp:txBody>
      <dsp:txXfrm>
        <a:off x="2695268" y="1398488"/>
        <a:ext cx="491404" cy="318064"/>
      </dsp:txXfrm>
    </dsp:sp>
    <dsp:sp modelId="{7951A8EA-EE7F-834B-9DD0-63E2F040A300}">
      <dsp:nvSpPr>
        <dsp:cNvPr id="0" name=""/>
        <dsp:cNvSpPr/>
      </dsp:nvSpPr>
      <dsp:spPr>
        <a:xfrm>
          <a:off x="1872207" y="2232247"/>
          <a:ext cx="2137526" cy="7169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rgbClr val="000000"/>
              </a:solidFill>
            </a:rPr>
            <a:t>Spécification formelle</a:t>
          </a:r>
          <a:endParaRPr lang="fr-FR" sz="1400" kern="1200" dirty="0">
            <a:solidFill>
              <a:srgbClr val="000000"/>
            </a:solidFill>
          </a:endParaRPr>
        </a:p>
      </dsp:txBody>
      <dsp:txXfrm>
        <a:off x="1893207" y="2253247"/>
        <a:ext cx="2095526" cy="674977"/>
      </dsp:txXfrm>
    </dsp:sp>
    <dsp:sp modelId="{D5F4475F-6185-5146-8E24-55F5520ED795}">
      <dsp:nvSpPr>
        <dsp:cNvPr id="0" name=""/>
        <dsp:cNvSpPr/>
      </dsp:nvSpPr>
      <dsp:spPr>
        <a:xfrm rot="5400000">
          <a:off x="2634835" y="3279113"/>
          <a:ext cx="612269" cy="5301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200" kern="1200"/>
        </a:p>
      </dsp:txBody>
      <dsp:txXfrm>
        <a:off x="2714351" y="3305618"/>
        <a:ext cx="453237" cy="318064"/>
      </dsp:txXfrm>
    </dsp:sp>
    <dsp:sp modelId="{223AD419-10B2-1F49-A1C2-822DB9D9ED81}">
      <dsp:nvSpPr>
        <dsp:cNvPr id="0" name=""/>
        <dsp:cNvSpPr/>
      </dsp:nvSpPr>
      <dsp:spPr>
        <a:xfrm>
          <a:off x="1872207" y="4104451"/>
          <a:ext cx="2137526" cy="7169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rgbClr val="000000"/>
              </a:solidFill>
            </a:rPr>
            <a:t>IHM validée</a:t>
          </a:r>
          <a:endParaRPr lang="fr-FR" sz="1400" kern="1200" dirty="0">
            <a:solidFill>
              <a:srgbClr val="000000"/>
            </a:solidFill>
          </a:endParaRPr>
        </a:p>
      </dsp:txBody>
      <dsp:txXfrm>
        <a:off x="1893207" y="4125451"/>
        <a:ext cx="2095526" cy="674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fr-FR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3163" y="685800"/>
            <a:ext cx="4510087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fr-F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BB577DBD-60EF-1345-93CB-AC6DB97CE0CA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0870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EB90B7-C7AF-164E-BB11-CDAA4974DF60}" type="slidenum">
              <a:rPr lang="fr-FR"/>
              <a:pPr/>
              <a:t>1</a:t>
            </a:fld>
            <a:endParaRPr lang="fr-FR"/>
          </a:p>
        </p:txBody>
      </p:sp>
      <p:sp>
        <p:nvSpPr>
          <p:cNvPr id="112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2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DD6403-9CF0-DB44-A062-9AC3FA4595B3}" type="slidenum">
              <a:rPr lang="fr-FR"/>
              <a:pPr/>
              <a:t>16</a:t>
            </a:fld>
            <a:endParaRPr lang="fr-FR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75CF58-88F0-E043-834C-D71DD9C4277F}" type="slidenum">
              <a:rPr lang="fr-FR"/>
              <a:pPr/>
              <a:t>17</a:t>
            </a:fld>
            <a:endParaRPr lang="fr-FR"/>
          </a:p>
        </p:txBody>
      </p:sp>
      <p:sp>
        <p:nvSpPr>
          <p:cNvPr id="174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74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7D8C5C-8D2B-0A4C-BACA-5037384A1B53}" type="slidenum">
              <a:rPr lang="fr-FR"/>
              <a:pPr/>
              <a:t>2</a:t>
            </a:fld>
            <a:endParaRPr lang="fr-FR"/>
          </a:p>
        </p:txBody>
      </p:sp>
      <p:sp>
        <p:nvSpPr>
          <p:cNvPr id="1228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2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80E491-6581-ED4C-892E-219ADB31F6AB}" type="slidenum">
              <a:rPr lang="fr-FR"/>
              <a:pPr/>
              <a:t>4</a:t>
            </a:fld>
            <a:endParaRPr lang="fr-FR"/>
          </a:p>
        </p:txBody>
      </p:sp>
      <p:sp>
        <p:nvSpPr>
          <p:cNvPr id="133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80E491-6581-ED4C-892E-219ADB31F6AB}" type="slidenum">
              <a:rPr lang="fr-FR"/>
              <a:pPr/>
              <a:t>5</a:t>
            </a:fld>
            <a:endParaRPr lang="fr-FR"/>
          </a:p>
        </p:txBody>
      </p:sp>
      <p:sp>
        <p:nvSpPr>
          <p:cNvPr id="133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B08B4F-3C1C-6444-808C-81CEA7A61743}" type="slidenum">
              <a:rPr lang="fr-FR"/>
              <a:pPr/>
              <a:t>6</a:t>
            </a:fld>
            <a:endParaRPr lang="fr-FR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B08B4F-3C1C-6444-808C-81CEA7A61743}" type="slidenum">
              <a:rPr lang="fr-FR"/>
              <a:pPr/>
              <a:t>7</a:t>
            </a:fld>
            <a:endParaRPr lang="fr-FR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0AB0E4-32FE-B64C-9B76-E1B1BD2AF1D5}" type="slidenum">
              <a:rPr lang="fr-FR"/>
              <a:pPr/>
              <a:t>9</a:t>
            </a:fld>
            <a:endParaRPr lang="fr-FR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0AB0E4-32FE-B64C-9B76-E1B1BD2AF1D5}" type="slidenum">
              <a:rPr lang="fr-FR"/>
              <a:pPr/>
              <a:t>10</a:t>
            </a:fld>
            <a:endParaRPr lang="fr-FR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0AB0E4-32FE-B64C-9B76-E1B1BD2AF1D5}" type="slidenum">
              <a:rPr lang="fr-FR"/>
              <a:pPr/>
              <a:t>14</a:t>
            </a:fld>
            <a:endParaRPr lang="fr-FR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88" y="2125663"/>
            <a:ext cx="7646987" cy="1465262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375" y="3876675"/>
            <a:ext cx="6297613" cy="17478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CE1762D-C2FE-4848-924C-A4E262C6E147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39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B7E4A85-7662-8945-84DC-FD863D78B19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48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0"/>
            <a:ext cx="2247900" cy="6142038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96063" cy="6142038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BB625EB-54C7-6341-A971-0B38AA280492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785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6363" cy="900113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336675"/>
            <a:ext cx="4421188" cy="4805363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3588" y="1336675"/>
            <a:ext cx="4422775" cy="232568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3588" y="3814763"/>
            <a:ext cx="4422775" cy="2327275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>
          <a:xfrm>
            <a:off x="38100" y="6521450"/>
            <a:ext cx="1827213" cy="455613"/>
          </a:xfrm>
        </p:spPr>
        <p:txBody>
          <a:bodyPr/>
          <a:lstStyle>
            <a:lvl1pPr>
              <a:defRPr/>
            </a:lvl1pPr>
          </a:lstStyle>
          <a:p>
            <a:fld id="{2F688183-4F03-B74A-B75F-308C5DA19E3C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858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6363" cy="900113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336675"/>
            <a:ext cx="4421188" cy="4805363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588" y="1336675"/>
            <a:ext cx="4422775" cy="4805363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38100" y="6521450"/>
            <a:ext cx="1827213" cy="455613"/>
          </a:xfrm>
        </p:spPr>
        <p:txBody>
          <a:bodyPr/>
          <a:lstStyle>
            <a:lvl1pPr>
              <a:defRPr/>
            </a:lvl1pPr>
          </a:lstStyle>
          <a:p>
            <a:fld id="{52C6CD6A-0546-BE40-BBC8-6F52CB1F6156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815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88" y="2125663"/>
            <a:ext cx="7646987" cy="1465262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375" y="3876675"/>
            <a:ext cx="6297613" cy="17478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25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00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4395788"/>
            <a:ext cx="7646988" cy="13589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0" y="2898775"/>
            <a:ext cx="7646988" cy="1497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9113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263" y="1600200"/>
            <a:ext cx="3970337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971925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41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3" y="274638"/>
            <a:ext cx="8097837" cy="1139825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263" y="1531938"/>
            <a:ext cx="3975100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263" y="2170113"/>
            <a:ext cx="3975100" cy="3940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0413" y="1531938"/>
            <a:ext cx="3976687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0413" y="2170113"/>
            <a:ext cx="3976687" cy="3940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40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0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CBB972C-13B5-E049-B987-9CC726169F1E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881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0354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3" y="273050"/>
            <a:ext cx="2960687" cy="1158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7900" y="273050"/>
            <a:ext cx="5029200" cy="58372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263" y="1431925"/>
            <a:ext cx="2960687" cy="4678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1567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713" y="4787900"/>
            <a:ext cx="5397500" cy="565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63713" y="611188"/>
            <a:ext cx="5397500" cy="41036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713" y="5353050"/>
            <a:ext cx="5397500" cy="803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536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277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600200"/>
            <a:ext cx="2022475" cy="451167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9263" y="1600200"/>
            <a:ext cx="5919787" cy="451167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938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33550"/>
            <a:ext cx="7618413" cy="1141413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4395788"/>
            <a:ext cx="7646988" cy="13589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0" y="2898775"/>
            <a:ext cx="7646988" cy="1497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A8E4F4-DE08-1B4F-BF52-E10A44F7EF1E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96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336675"/>
            <a:ext cx="4421188" cy="480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588" y="1336675"/>
            <a:ext cx="4422775" cy="480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53CB5F6-86FF-A14B-8386-3ABE168DA8AA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30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3" y="274638"/>
            <a:ext cx="8097837" cy="1139825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263" y="1531938"/>
            <a:ext cx="3975100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263" y="2170113"/>
            <a:ext cx="3975100" cy="3940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0413" y="1531938"/>
            <a:ext cx="3976687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0413" y="2170113"/>
            <a:ext cx="3976687" cy="3940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8E33B65-E7BD-6E4D-9FEC-A6BB2D62651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40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6605E23-DE9D-1343-B122-1CD5EA80466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89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8F6773A-AF85-DC48-B0E6-DA5092BE6C9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16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3" y="273050"/>
            <a:ext cx="2960687" cy="1158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7900" y="273050"/>
            <a:ext cx="5029200" cy="58372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263" y="1431925"/>
            <a:ext cx="2960687" cy="4678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7021D1-F342-7941-8A62-914C0FA39984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42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713" y="4787900"/>
            <a:ext cx="5397500" cy="565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63713" y="611188"/>
            <a:ext cx="5397500" cy="41036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713" y="5353050"/>
            <a:ext cx="5397500" cy="803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B37CE32-09DD-9346-94A1-0EA40B6D3381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41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97950" cy="683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996363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texte-titre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336675"/>
            <a:ext cx="8996363" cy="480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60000" tIns="45720" rIns="36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plan de texte</a:t>
            </a:r>
          </a:p>
          <a:p>
            <a:pPr lvl="1"/>
            <a:r>
              <a:rPr lang="en-GB"/>
              <a:t>Second niveau de plan</a:t>
            </a:r>
          </a:p>
          <a:p>
            <a:pPr lvl="2"/>
            <a:r>
              <a:rPr lang="en-GB"/>
              <a:t>Troisième niveau de plan</a:t>
            </a:r>
          </a:p>
          <a:p>
            <a:pPr lvl="3"/>
            <a:r>
              <a:rPr lang="en-GB"/>
              <a:t>Quatrième niveau de plan</a:t>
            </a:r>
          </a:p>
          <a:p>
            <a:pPr lvl="4"/>
            <a:r>
              <a:rPr lang="en-GB"/>
              <a:t>Cinquième niveau de plan</a:t>
            </a:r>
          </a:p>
          <a:p>
            <a:pPr lvl="4"/>
            <a:r>
              <a:rPr lang="en-GB"/>
              <a:t>Sixième niveau de plan</a:t>
            </a:r>
          </a:p>
          <a:p>
            <a:pPr lvl="4"/>
            <a:r>
              <a:rPr lang="en-GB"/>
              <a:t>Septième niveau de plan</a:t>
            </a:r>
          </a:p>
          <a:p>
            <a:pPr lvl="4"/>
            <a:r>
              <a:rPr lang="en-GB"/>
              <a:t>Huitième niveau de plan</a:t>
            </a:r>
          </a:p>
          <a:p>
            <a:pPr lvl="4"/>
            <a:r>
              <a:rPr lang="en-GB"/>
              <a:t>Neuvième niveau de plan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38100" y="6521450"/>
            <a:ext cx="1827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FFFFFF"/>
                </a:solidFill>
                <a:latin typeface="+mn-lt"/>
              </a:defRPr>
            </a:lvl1pPr>
          </a:lstStyle>
          <a:p>
            <a:fld id="{A78D65C5-F204-474D-95BA-D0C83C0DCCC7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 rot="16200000">
            <a:off x="-1599406" y="4571207"/>
            <a:ext cx="3400425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9pPr>
          </a:lstStyle>
          <a:p>
            <a:pPr>
              <a:spcBef>
                <a:spcPts val="438"/>
              </a:spcBef>
            </a:pPr>
            <a:r>
              <a:rPr lang="fr-FR" sz="700">
                <a:latin typeface="Arial" charset="0"/>
                <a:cs typeface="Arial" charset="0"/>
              </a:rPr>
              <a:t>Nom « année de thèse» deptement  JDD ONERA «année»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3" r:id="rId12"/>
    <p:sldLayoutId id="2147483674" r:id="rId13"/>
  </p:sldLayoutIdLst>
  <p:txStyles>
    <p:titleStyle>
      <a:lvl1pPr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2pPr>
      <a:lvl3pPr marL="11430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3pPr>
      <a:lvl4pPr marL="16002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4pPr>
      <a:lvl5pPr marL="20574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5pPr>
      <a:lvl6pPr marL="25146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6pPr>
      <a:lvl7pPr marL="29718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7pPr>
      <a:lvl8pPr marL="34290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8pPr>
      <a:lvl9pPr marL="38862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300">
          <a:solidFill>
            <a:srgbClr val="000042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4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900">
          <a:solidFill>
            <a:srgbClr val="000042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700">
          <a:solidFill>
            <a:srgbClr val="000042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733550"/>
            <a:ext cx="76184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texte-titre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97950" cy="683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9263" y="1600200"/>
            <a:ext cx="8094662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plan de texte</a:t>
            </a:r>
          </a:p>
          <a:p>
            <a:pPr lvl="1"/>
            <a:r>
              <a:rPr lang="en-GB"/>
              <a:t>Second niveau de plan</a:t>
            </a:r>
          </a:p>
          <a:p>
            <a:pPr lvl="2"/>
            <a:r>
              <a:rPr lang="en-GB"/>
              <a:t>Troisième niveau de plan</a:t>
            </a:r>
          </a:p>
          <a:p>
            <a:pPr lvl="3"/>
            <a:r>
              <a:rPr lang="en-GB"/>
              <a:t>Quatrième niveau de plan</a:t>
            </a:r>
          </a:p>
          <a:p>
            <a:pPr lvl="4"/>
            <a:r>
              <a:rPr lang="en-GB"/>
              <a:t>Cinquième niveau de plan</a:t>
            </a:r>
          </a:p>
          <a:p>
            <a:pPr lvl="4"/>
            <a:r>
              <a:rPr lang="en-GB"/>
              <a:t>Sixième niveau de plan</a:t>
            </a:r>
          </a:p>
          <a:p>
            <a:pPr lvl="4"/>
            <a:r>
              <a:rPr lang="en-GB"/>
              <a:t>Septième niveau de plan</a:t>
            </a:r>
          </a:p>
          <a:p>
            <a:pPr lvl="4"/>
            <a:r>
              <a:rPr lang="en-GB"/>
              <a:t>Huitième niveau de plan</a:t>
            </a:r>
          </a:p>
          <a:p>
            <a:pPr lvl="4"/>
            <a:r>
              <a:rPr lang="en-GB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2pPr>
      <a:lvl3pPr marL="11430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3pPr>
      <a:lvl4pPr marL="16002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4pPr>
      <a:lvl5pPr marL="20574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5pPr>
      <a:lvl6pPr marL="25146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6pPr>
      <a:lvl7pPr marL="29718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7pPr>
      <a:lvl8pPr marL="34290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8pPr>
      <a:lvl9pPr marL="38862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300">
          <a:solidFill>
            <a:srgbClr val="000042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4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900">
          <a:solidFill>
            <a:srgbClr val="000042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700">
          <a:solidFill>
            <a:srgbClr val="000042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733550"/>
            <a:ext cx="8686800" cy="1143000"/>
          </a:xfrm>
          <a:ln/>
        </p:spPr>
        <p:txBody>
          <a:bodyPr/>
          <a:lstStyle/>
          <a:p>
            <a:pPr algn="ctr"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sz="2800" dirty="0" smtClean="0"/>
              <a:t>Un langage pour la spécification des interfaces homme-machine critiques</a:t>
            </a:r>
            <a:endParaRPr lang="fr-FR" sz="28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00050" y="2740025"/>
            <a:ext cx="8248650" cy="18415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tabLst>
                <a:tab pos="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2400" algn="l"/>
                <a:tab pos="8634413" algn="l"/>
                <a:tab pos="9498013" algn="l"/>
                <a:tab pos="10361613" algn="l"/>
              </a:tabLst>
            </a:pPr>
            <a:r>
              <a:rPr lang="fr-FR" sz="2400" dirty="0" smtClean="0">
                <a:solidFill>
                  <a:srgbClr val="FFFFFF"/>
                </a:solidFill>
              </a:rPr>
              <a:t>Vincent LECRUBIER</a:t>
            </a:r>
            <a:endParaRPr lang="fr-FR" sz="2400" dirty="0">
              <a:solidFill>
                <a:srgbClr val="FFFFFF"/>
              </a:solidFill>
            </a:endParaRPr>
          </a:p>
          <a:p>
            <a:pPr marL="0" indent="0" algn="ctr">
              <a:lnSpc>
                <a:spcPct val="90000"/>
              </a:lnSpc>
              <a:spcBef>
                <a:spcPts val="350"/>
              </a:spcBef>
              <a:tabLst>
                <a:tab pos="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2400" algn="l"/>
                <a:tab pos="8634413" algn="l"/>
                <a:tab pos="9498013" algn="l"/>
                <a:tab pos="10361613" algn="l"/>
              </a:tabLst>
            </a:pPr>
            <a:r>
              <a:rPr lang="fr-FR" sz="1400" i="1" dirty="0">
                <a:solidFill>
                  <a:srgbClr val="FFFFFF"/>
                </a:solidFill>
              </a:rPr>
              <a:t>Doctorant </a:t>
            </a:r>
            <a:r>
              <a:rPr lang="fr-FR" sz="1400" i="1" dirty="0" smtClean="0">
                <a:solidFill>
                  <a:srgbClr val="FFFFFF"/>
                </a:solidFill>
              </a:rPr>
              <a:t>2 </a:t>
            </a:r>
            <a:r>
              <a:rPr lang="fr-FR" sz="1400" i="1" dirty="0" err="1">
                <a:solidFill>
                  <a:srgbClr val="FFFFFF"/>
                </a:solidFill>
              </a:rPr>
              <a:t>ème</a:t>
            </a:r>
            <a:r>
              <a:rPr lang="fr-FR" sz="1400" i="1" dirty="0">
                <a:solidFill>
                  <a:srgbClr val="FFFFFF"/>
                </a:solidFill>
              </a:rPr>
              <a:t> année</a:t>
            </a:r>
          </a:p>
          <a:p>
            <a:pPr marL="0" indent="0" algn="ctr">
              <a:lnSpc>
                <a:spcPct val="90000"/>
              </a:lnSpc>
              <a:spcBef>
                <a:spcPts val="300"/>
              </a:spcBef>
              <a:tabLst>
                <a:tab pos="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2400" algn="l"/>
                <a:tab pos="8634413" algn="l"/>
                <a:tab pos="9498013" algn="l"/>
                <a:tab pos="10361613" algn="l"/>
              </a:tabLst>
            </a:pPr>
            <a:r>
              <a:rPr lang="fr-FR" sz="1200" i="1" dirty="0">
                <a:solidFill>
                  <a:srgbClr val="FFFFFF"/>
                </a:solidFill>
              </a:rPr>
              <a:t>ONERA, </a:t>
            </a:r>
            <a:r>
              <a:rPr lang="fr-FR" sz="1200" i="1" dirty="0" smtClean="0">
                <a:solidFill>
                  <a:srgbClr val="FFFFFF"/>
                </a:solidFill>
              </a:rPr>
              <a:t>DTIM</a:t>
            </a:r>
            <a:endParaRPr lang="fr-FR" sz="1200" i="1" dirty="0">
              <a:solidFill>
                <a:srgbClr val="FFFFFF"/>
              </a:solidFill>
            </a:endParaRPr>
          </a:p>
          <a:p>
            <a:pPr marL="0" indent="0" algn="ctr">
              <a:lnSpc>
                <a:spcPct val="90000"/>
              </a:lnSpc>
              <a:spcBef>
                <a:spcPts val="300"/>
              </a:spcBef>
              <a:tabLst>
                <a:tab pos="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2400" algn="l"/>
                <a:tab pos="8634413" algn="l"/>
                <a:tab pos="9498013" algn="l"/>
                <a:tab pos="10361613" algn="l"/>
              </a:tabLst>
            </a:pPr>
            <a:endParaRPr lang="fr-FR" sz="1200" i="1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spcBef>
                <a:spcPts val="525"/>
              </a:spcBef>
              <a:tabLst>
                <a:tab pos="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2400" algn="l"/>
                <a:tab pos="8634413" algn="l"/>
                <a:tab pos="9498013" algn="l"/>
                <a:tab pos="10361613" algn="l"/>
              </a:tabLst>
            </a:pPr>
            <a:r>
              <a:rPr lang="fr-FR" sz="2100" u="sng" dirty="0">
                <a:solidFill>
                  <a:srgbClr val="FFFFFF"/>
                </a:solidFill>
              </a:rPr>
              <a:t>Directeur(s) de thèse :</a:t>
            </a:r>
            <a:r>
              <a:rPr lang="fr-FR" sz="2100" dirty="0">
                <a:solidFill>
                  <a:srgbClr val="FFFFFF"/>
                </a:solidFill>
              </a:rPr>
              <a:t> </a:t>
            </a:r>
            <a:r>
              <a:rPr lang="fr-FR" sz="2100" dirty="0" smtClean="0">
                <a:solidFill>
                  <a:srgbClr val="FFFFFF"/>
                </a:solidFill>
              </a:rPr>
              <a:t>Bruno d’</a:t>
            </a:r>
            <a:r>
              <a:rPr lang="fr-FR" sz="2100" dirty="0" err="1" smtClean="0">
                <a:solidFill>
                  <a:srgbClr val="FFFFFF"/>
                </a:solidFill>
              </a:rPr>
              <a:t>Ausbourg</a:t>
            </a:r>
            <a:r>
              <a:rPr lang="fr-FR" sz="2100" dirty="0" smtClean="0">
                <a:solidFill>
                  <a:srgbClr val="FFFFFF"/>
                </a:solidFill>
              </a:rPr>
              <a:t>, Yamine Aït-</a:t>
            </a:r>
            <a:r>
              <a:rPr lang="fr-FR" sz="2100" dirty="0" err="1" smtClean="0">
                <a:solidFill>
                  <a:srgbClr val="FFFFFF"/>
                </a:solidFill>
              </a:rPr>
              <a:t>Ameur</a:t>
            </a:r>
            <a:r>
              <a:rPr lang="fr-FR" sz="2100" dirty="0">
                <a:solidFill>
                  <a:srgbClr val="FFFFFF"/>
                </a:solidFill>
              </a:rPr>
              <a:t>	</a:t>
            </a:r>
          </a:p>
          <a:p>
            <a:pPr marL="0" indent="0">
              <a:lnSpc>
                <a:spcPct val="90000"/>
              </a:lnSpc>
              <a:spcBef>
                <a:spcPts val="525"/>
              </a:spcBef>
              <a:tabLst>
                <a:tab pos="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2400" algn="l"/>
                <a:tab pos="8634413" algn="l"/>
                <a:tab pos="9498013" algn="l"/>
                <a:tab pos="10361613" algn="l"/>
              </a:tabLst>
            </a:pPr>
            <a:r>
              <a:rPr lang="fr-FR" sz="2100" u="sng" dirty="0">
                <a:solidFill>
                  <a:srgbClr val="FFFFFF"/>
                </a:solidFill>
              </a:rPr>
              <a:t>Encadrant(s) ONERA </a:t>
            </a:r>
            <a:r>
              <a:rPr lang="fr-FR" sz="2100" u="sng" dirty="0" smtClean="0">
                <a:solidFill>
                  <a:srgbClr val="FFFFFF"/>
                </a:solidFill>
              </a:rPr>
              <a:t>:</a:t>
            </a:r>
            <a:r>
              <a:rPr lang="fr-FR" sz="2100" dirty="0" smtClean="0">
                <a:solidFill>
                  <a:srgbClr val="FFFFFF"/>
                </a:solidFill>
              </a:rPr>
              <a:t> Bruno d’</a:t>
            </a:r>
            <a:r>
              <a:rPr lang="fr-FR" sz="2100" dirty="0" err="1" smtClean="0">
                <a:solidFill>
                  <a:srgbClr val="FFFFFF"/>
                </a:solidFill>
              </a:rPr>
              <a:t>Ausbourg</a:t>
            </a:r>
            <a:endParaRPr lang="fr-FR" sz="21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 bwMode="auto">
          <a:xfrm>
            <a:off x="4930229" y="1044005"/>
            <a:ext cx="0" cy="49685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dirty="0" smtClean="0"/>
              <a:t>Démarche : Chronologie</a:t>
            </a:r>
            <a:endParaRPr lang="fr-FR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A539419-CA45-4A42-889A-4A4635B7D8B0}" type="slidenum">
              <a:rPr lang="fr-FR"/>
              <a:pPr/>
              <a:t>10</a:t>
            </a:fld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609749" y="1188021"/>
            <a:ext cx="3168352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rgbClr val="262699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Etat de l’art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rgbClr val="262699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sp>
        <p:nvSpPr>
          <p:cNvPr id="5" name="Left Bracket 4"/>
          <p:cNvSpPr/>
          <p:nvPr/>
        </p:nvSpPr>
        <p:spPr bwMode="auto">
          <a:xfrm rot="5400000" flipV="1">
            <a:off x="1473845" y="4398764"/>
            <a:ext cx="288032" cy="2016224"/>
          </a:xfrm>
          <a:prstGeom prst="leftBracket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262699"/>
              </a:solidFill>
              <a:effectLst/>
              <a:latin typeface="Times New Roman" charset="0"/>
              <a:ea typeface="ＭＳ Ｐゴシック" charset="0"/>
              <a:cs typeface="DejaVu Sans" charset="0"/>
            </a:endParaRPr>
          </a:p>
        </p:txBody>
      </p:sp>
      <p:sp>
        <p:nvSpPr>
          <p:cNvPr id="7" name="Left Bracket 6"/>
          <p:cNvSpPr/>
          <p:nvPr/>
        </p:nvSpPr>
        <p:spPr bwMode="auto">
          <a:xfrm rot="5400000" flipV="1">
            <a:off x="3490069" y="4398764"/>
            <a:ext cx="288032" cy="2016224"/>
          </a:xfrm>
          <a:prstGeom prst="leftBracket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262699"/>
              </a:solidFill>
              <a:effectLst/>
              <a:latin typeface="Times New Roman" charset="0"/>
              <a:ea typeface="ＭＳ Ｐゴシック" charset="0"/>
              <a:cs typeface="DejaVu Sans" charset="0"/>
            </a:endParaRPr>
          </a:p>
        </p:txBody>
      </p:sp>
      <p:sp>
        <p:nvSpPr>
          <p:cNvPr id="8" name="Left Bracket 7"/>
          <p:cNvSpPr/>
          <p:nvPr/>
        </p:nvSpPr>
        <p:spPr bwMode="auto">
          <a:xfrm rot="5400000" flipV="1">
            <a:off x="5506293" y="4398764"/>
            <a:ext cx="288032" cy="2016224"/>
          </a:xfrm>
          <a:prstGeom prst="leftBracket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262699"/>
              </a:solidFill>
              <a:effectLst/>
              <a:latin typeface="Times New Roman" charset="0"/>
              <a:ea typeface="ＭＳ Ｐゴシック" charset="0"/>
              <a:cs typeface="DejaVu Sans" charset="0"/>
            </a:endParaRPr>
          </a:p>
        </p:txBody>
      </p:sp>
      <p:sp>
        <p:nvSpPr>
          <p:cNvPr id="9" name="Left Bracket 8"/>
          <p:cNvSpPr/>
          <p:nvPr/>
        </p:nvSpPr>
        <p:spPr bwMode="auto">
          <a:xfrm rot="5400000" flipV="1">
            <a:off x="7522517" y="4398764"/>
            <a:ext cx="288032" cy="2016224"/>
          </a:xfrm>
          <a:prstGeom prst="leftBracket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262699"/>
              </a:solidFill>
              <a:effectLst/>
              <a:latin typeface="Times New Roman" charset="0"/>
              <a:ea typeface="ＭＳ Ｐゴシック" charset="0"/>
              <a:cs typeface="DejaVu San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778101" y="1188021"/>
            <a:ext cx="4824536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rgbClr val="262699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Veille </a:t>
            </a:r>
            <a:r>
              <a:rPr lang="fr-FR" dirty="0" smtClean="0">
                <a:solidFill>
                  <a:srgbClr val="262699"/>
                </a:solidFill>
                <a:latin typeface="+mn-lt"/>
              </a:rPr>
              <a:t>technologique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rgbClr val="262699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9789" y="5334868"/>
            <a:ext cx="1344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262699"/>
                </a:solidFill>
                <a:latin typeface="+mn-lt"/>
              </a:rPr>
              <a:t>Année 1</a:t>
            </a:r>
            <a:endParaRPr lang="fr-FR" dirty="0">
              <a:solidFill>
                <a:srgbClr val="262699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86013" y="5334868"/>
            <a:ext cx="1344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262699"/>
                </a:solidFill>
                <a:latin typeface="+mn-lt"/>
              </a:rPr>
              <a:t>Année 2</a:t>
            </a:r>
            <a:endParaRPr lang="fr-FR" dirty="0">
              <a:solidFill>
                <a:srgbClr val="262699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2237" y="5334868"/>
            <a:ext cx="134413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262699"/>
                </a:solidFill>
                <a:latin typeface="+mn-lt"/>
              </a:rPr>
              <a:t>Année 3</a:t>
            </a:r>
            <a:endParaRPr lang="fr-FR" dirty="0">
              <a:solidFill>
                <a:srgbClr val="262699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8461" y="5334868"/>
            <a:ext cx="1344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262699"/>
                </a:solidFill>
                <a:latin typeface="+mn-lt"/>
              </a:rPr>
              <a:t>Année 4</a:t>
            </a:r>
            <a:endParaRPr lang="fr-FR" dirty="0">
              <a:solidFill>
                <a:srgbClr val="262699"/>
              </a:solidFill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329829" y="2196133"/>
            <a:ext cx="3384376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rgbClr val="262699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Définition du langage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rgbClr val="262699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714205" y="2196133"/>
            <a:ext cx="2952328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rgbClr val="262699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Formalisation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rgbClr val="262699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761877" y="3204245"/>
            <a:ext cx="2952328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fr-FR" dirty="0" smtClean="0">
                <a:solidFill>
                  <a:srgbClr val="262699"/>
                </a:solidFill>
                <a:ea typeface="ＭＳ Ｐゴシック" charset="0"/>
                <a:cs typeface="DejaVu Sans" charset="0"/>
              </a:rPr>
              <a:t>Cas de test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rgbClr val="262699"/>
              </a:solidFill>
              <a:effectLst/>
              <a:ea typeface="ＭＳ Ｐゴシック" charset="0"/>
              <a:cs typeface="DejaVu San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714205" y="3204245"/>
            <a:ext cx="3456384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fr-FR" dirty="0" smtClean="0">
                <a:solidFill>
                  <a:srgbClr val="262699"/>
                </a:solidFill>
                <a:ea typeface="ＭＳ Ｐゴシック" charset="0"/>
                <a:cs typeface="DejaVu Sans" charset="0"/>
              </a:rPr>
              <a:t>Cas d’application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rgbClr val="262699"/>
              </a:solidFill>
              <a:effectLst/>
              <a:ea typeface="ＭＳ Ｐゴシック" charset="0"/>
              <a:cs typeface="DejaVu Sans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490069" y="4212357"/>
            <a:ext cx="5184576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rgbClr val="262699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Outillage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rgbClr val="262699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37771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20" grpId="0" animBg="1"/>
      <p:bldP spid="21" grpId="0" animBg="1"/>
      <p:bldP spid="22" grpId="0" animBg="1"/>
      <p:bldP spid="24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: Le langage : Notion d’interacteur</a:t>
            </a:r>
            <a:endParaRPr lang="fr-FR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490069" y="2944950"/>
            <a:ext cx="1893524" cy="1007768"/>
          </a:xfrm>
          <a:prstGeom prst="roundRect">
            <a:avLst>
              <a:gd name="adj" fmla="val 1229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rgbClr val="262699"/>
                </a:solidFill>
                <a:effectLst/>
                <a:ea typeface="ＭＳ Ｐゴシック" charset="0"/>
                <a:cs typeface="DejaVu Sans" charset="0"/>
              </a:rPr>
              <a:t>Interacteur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800" b="0" i="1" u="none" strike="noStrike" cap="none" normalizeH="0" baseline="0" dirty="0" smtClean="0">
                <a:ln>
                  <a:noFill/>
                </a:ln>
                <a:solidFill>
                  <a:srgbClr val="262699"/>
                </a:solidFill>
                <a:effectLst/>
                <a:ea typeface="ＭＳ Ｐゴシック" charset="0"/>
                <a:cs typeface="DejaVu Sans" charset="0"/>
              </a:rPr>
              <a:t>IHM</a:t>
            </a:r>
            <a:endParaRPr kumimoji="0" lang="fr-FR" sz="1800" b="0" i="1" u="none" strike="noStrike" cap="none" normalizeH="0" baseline="0" dirty="0">
              <a:ln>
                <a:noFill/>
              </a:ln>
              <a:solidFill>
                <a:srgbClr val="262699"/>
              </a:solidFill>
              <a:effectLst/>
              <a:ea typeface="ＭＳ Ｐゴシック" charset="0"/>
              <a:cs typeface="DejaVu Sans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707103" y="2952389"/>
            <a:ext cx="1893524" cy="1007768"/>
          </a:xfrm>
          <a:prstGeom prst="roundRect">
            <a:avLst>
              <a:gd name="adj" fmla="val 1229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ＭＳ Ｐゴシック" charset="0"/>
                <a:cs typeface="DejaVu Sans" charset="0"/>
              </a:rPr>
              <a:t>Acteur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ＭＳ Ｐゴシック" charset="0"/>
                <a:cs typeface="DejaVu Sans" charset="0"/>
              </a:rPr>
              <a:t/>
            </a:r>
            <a:b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ＭＳ Ｐゴシック" charset="0"/>
                <a:cs typeface="DejaVu Sans" charset="0"/>
              </a:rPr>
            </a:br>
            <a:r>
              <a:rPr kumimoji="0" lang="fr-FR" sz="1800" b="0" i="1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ＭＳ Ｐゴシック" charset="0"/>
                <a:cs typeface="DejaVu Sans" charset="0"/>
              </a:rPr>
              <a:t>Homme</a:t>
            </a:r>
            <a:endParaRPr kumimoji="0" lang="fr-FR" sz="1800" b="0" i="1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ea typeface="ＭＳ Ｐゴシック" charset="0"/>
              <a:cs typeface="DejaVu Sans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323727" y="2952389"/>
            <a:ext cx="1893524" cy="1007768"/>
          </a:xfrm>
          <a:prstGeom prst="roundRect">
            <a:avLst>
              <a:gd name="adj" fmla="val 1229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ＭＳ Ｐゴシック" charset="0"/>
                <a:cs typeface="DejaVu Sans" charset="0"/>
              </a:rPr>
              <a:t>Acteur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800" b="0" i="1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ＭＳ Ｐゴシック" charset="0"/>
                <a:cs typeface="DejaVu Sans" charset="0"/>
              </a:rPr>
              <a:t>Machine</a:t>
            </a:r>
            <a:endParaRPr kumimoji="0" lang="fr-FR" sz="1800" b="0" i="1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ea typeface="ＭＳ Ｐゴシック" charset="0"/>
              <a:cs typeface="DejaVu Sans" charset="0"/>
            </a:endParaRPr>
          </a:p>
        </p:txBody>
      </p:sp>
      <p:cxnSp>
        <p:nvCxnSpPr>
          <p:cNvPr id="8" name="Curved Connector 7"/>
          <p:cNvCxnSpPr>
            <a:stCxn id="5" idx="0"/>
            <a:endCxn id="4" idx="0"/>
          </p:cNvCxnSpPr>
          <p:nvPr/>
        </p:nvCxnSpPr>
        <p:spPr bwMode="auto">
          <a:xfrm rot="5400000" flipH="1" flipV="1">
            <a:off x="3041629" y="1557187"/>
            <a:ext cx="7439" cy="2782966"/>
          </a:xfrm>
          <a:prstGeom prst="curvedConnector3">
            <a:avLst>
              <a:gd name="adj1" fmla="val 10277309"/>
            </a:avLst>
          </a:prstGeom>
          <a:ln>
            <a:headEnd type="none" w="med" len="med"/>
            <a:tailEnd type="arrow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4" idx="0"/>
            <a:endCxn id="6" idx="0"/>
          </p:cNvCxnSpPr>
          <p:nvPr/>
        </p:nvCxnSpPr>
        <p:spPr bwMode="auto">
          <a:xfrm rot="16200000" flipH="1">
            <a:off x="5849940" y="1531840"/>
            <a:ext cx="7439" cy="2833658"/>
          </a:xfrm>
          <a:prstGeom prst="curvedConnector3">
            <a:avLst>
              <a:gd name="adj1" fmla="val -10177309"/>
            </a:avLst>
          </a:prstGeom>
          <a:ln>
            <a:headEnd type="none" w="med" len="med"/>
            <a:tailEnd type="arrow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2"/>
            <a:endCxn id="5" idx="2"/>
          </p:cNvCxnSpPr>
          <p:nvPr/>
        </p:nvCxnSpPr>
        <p:spPr bwMode="auto">
          <a:xfrm rot="5400000">
            <a:off x="3041629" y="2564954"/>
            <a:ext cx="7439" cy="2782966"/>
          </a:xfrm>
          <a:prstGeom prst="curvedConnector3">
            <a:avLst>
              <a:gd name="adj1" fmla="val 11194018"/>
            </a:avLst>
          </a:prstGeom>
          <a:ln>
            <a:headEnd type="none" w="med" len="med"/>
            <a:tailEnd type="arrow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6" idx="2"/>
            <a:endCxn id="4" idx="2"/>
          </p:cNvCxnSpPr>
          <p:nvPr/>
        </p:nvCxnSpPr>
        <p:spPr bwMode="auto">
          <a:xfrm rot="5400000" flipH="1">
            <a:off x="5849940" y="2539609"/>
            <a:ext cx="7439" cy="2833658"/>
          </a:xfrm>
          <a:prstGeom prst="curvedConnector3">
            <a:avLst>
              <a:gd name="adj1" fmla="val -11666944"/>
            </a:avLst>
          </a:prstGeom>
          <a:ln>
            <a:headEnd type="none" w="med" len="med"/>
            <a:tailEnd type="arrow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47643" y="1404045"/>
            <a:ext cx="13818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3333CC"/>
                </a:solidFill>
                <a:latin typeface="+mn-lt"/>
              </a:rPr>
              <a:t>Signaux</a:t>
            </a:r>
            <a:r>
              <a:rPr lang="fr-FR" dirty="0" smtClean="0">
                <a:solidFill>
                  <a:srgbClr val="3333CC"/>
                </a:solidFill>
                <a:latin typeface="+mn-lt"/>
              </a:rPr>
              <a:t/>
            </a:r>
            <a:br>
              <a:rPr lang="fr-FR" dirty="0" smtClean="0">
                <a:solidFill>
                  <a:srgbClr val="3333CC"/>
                </a:solidFill>
                <a:latin typeface="+mn-lt"/>
              </a:rPr>
            </a:br>
            <a:r>
              <a:rPr lang="fr-FR" sz="1800" i="1" dirty="0" smtClean="0">
                <a:solidFill>
                  <a:srgbClr val="3333CC"/>
                </a:solidFill>
                <a:latin typeface="+mn-lt"/>
              </a:rPr>
              <a:t>Actions</a:t>
            </a:r>
            <a:endParaRPr lang="fr-FR" sz="1800" i="1" dirty="0">
              <a:solidFill>
                <a:srgbClr val="3333CC"/>
              </a:solidFill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31057" y="4716413"/>
            <a:ext cx="13818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3333CC"/>
                </a:solidFill>
                <a:latin typeface="+mn-lt"/>
              </a:rPr>
              <a:t>Signaux</a:t>
            </a:r>
            <a:r>
              <a:rPr lang="fr-FR" dirty="0" smtClean="0">
                <a:solidFill>
                  <a:srgbClr val="3333CC"/>
                </a:solidFill>
                <a:latin typeface="+mn-lt"/>
              </a:rPr>
              <a:t/>
            </a:r>
            <a:br>
              <a:rPr lang="fr-FR" dirty="0" smtClean="0">
                <a:solidFill>
                  <a:srgbClr val="3333CC"/>
                </a:solidFill>
                <a:latin typeface="+mn-lt"/>
              </a:rPr>
            </a:br>
            <a:r>
              <a:rPr lang="fr-FR" sz="1800" i="1" dirty="0" smtClean="0">
                <a:solidFill>
                  <a:srgbClr val="3333CC"/>
                </a:solidFill>
                <a:latin typeface="+mn-lt"/>
              </a:rPr>
              <a:t>Perception</a:t>
            </a:r>
            <a:endParaRPr lang="fr-FR" sz="1800" i="1" dirty="0">
              <a:solidFill>
                <a:srgbClr val="3333CC"/>
              </a:solidFill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40196" y="1404045"/>
            <a:ext cx="22557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3333CC"/>
                </a:solidFill>
                <a:latin typeface="+mn-lt"/>
              </a:rPr>
              <a:t>Signaux</a:t>
            </a:r>
            <a:r>
              <a:rPr lang="fr-FR" dirty="0" smtClean="0">
                <a:solidFill>
                  <a:srgbClr val="3333CC"/>
                </a:solidFill>
                <a:latin typeface="+mn-lt"/>
              </a:rPr>
              <a:t/>
            </a:r>
            <a:br>
              <a:rPr lang="fr-FR" dirty="0" smtClean="0">
                <a:solidFill>
                  <a:srgbClr val="3333CC"/>
                </a:solidFill>
                <a:latin typeface="+mn-lt"/>
              </a:rPr>
            </a:br>
            <a:r>
              <a:rPr lang="fr-FR" sz="1800" i="1" dirty="0" smtClean="0">
                <a:solidFill>
                  <a:srgbClr val="3333CC"/>
                </a:solidFill>
                <a:latin typeface="+mn-lt"/>
              </a:rPr>
              <a:t>Appels de fonctions</a:t>
            </a:r>
            <a:endParaRPr lang="fr-FR" sz="1800" i="1" dirty="0">
              <a:solidFill>
                <a:srgbClr val="3333CC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12575" y="4788421"/>
            <a:ext cx="14963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3333CC"/>
                </a:solidFill>
                <a:latin typeface="+mn-lt"/>
              </a:rPr>
              <a:t>Signaux</a:t>
            </a:r>
            <a:r>
              <a:rPr lang="fr-FR" dirty="0" smtClean="0">
                <a:solidFill>
                  <a:srgbClr val="3333CC"/>
                </a:solidFill>
                <a:latin typeface="+mn-lt"/>
              </a:rPr>
              <a:t/>
            </a:r>
            <a:br>
              <a:rPr lang="fr-FR" dirty="0" smtClean="0">
                <a:solidFill>
                  <a:srgbClr val="3333CC"/>
                </a:solidFill>
                <a:latin typeface="+mn-lt"/>
              </a:rPr>
            </a:br>
            <a:r>
              <a:rPr lang="fr-FR" sz="1800" i="1" dirty="0" smtClean="0">
                <a:solidFill>
                  <a:srgbClr val="3333CC"/>
                </a:solidFill>
                <a:latin typeface="+mn-lt"/>
              </a:rPr>
              <a:t>Notifications</a:t>
            </a:r>
            <a:endParaRPr lang="fr-FR" sz="1800" i="1" dirty="0">
              <a:solidFill>
                <a:srgbClr val="3333CC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66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 rot="1535983">
            <a:off x="4584494" y="3937043"/>
            <a:ext cx="237626" cy="786816"/>
            <a:chOff x="6965888" y="2052117"/>
            <a:chExt cx="237626" cy="786816"/>
          </a:xfrm>
        </p:grpSpPr>
        <p:sp>
          <p:nvSpPr>
            <p:cNvPr id="30" name="Diamond 29"/>
            <p:cNvSpPr/>
            <p:nvPr/>
          </p:nvSpPr>
          <p:spPr bwMode="auto">
            <a:xfrm>
              <a:off x="6965888" y="2052117"/>
              <a:ext cx="237626" cy="504056"/>
            </a:xfrm>
            <a:prstGeom prst="diamond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  <a:ea typeface="ＭＳ Ｐゴシック" charset="0"/>
                <a:cs typeface="DejaVu Sans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rot="20064017" flipH="1">
              <a:off x="7024920" y="2571065"/>
              <a:ext cx="129790" cy="26786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33" name="Group 32"/>
          <p:cNvGrpSpPr/>
          <p:nvPr/>
        </p:nvGrpSpPr>
        <p:grpSpPr>
          <a:xfrm rot="20064017" flipH="1">
            <a:off x="5952645" y="3937043"/>
            <a:ext cx="237626" cy="786816"/>
            <a:chOff x="6965888" y="2052117"/>
            <a:chExt cx="237626" cy="786816"/>
          </a:xfrm>
        </p:grpSpPr>
        <p:sp>
          <p:nvSpPr>
            <p:cNvPr id="35" name="Diamond 34"/>
            <p:cNvSpPr/>
            <p:nvPr/>
          </p:nvSpPr>
          <p:spPr bwMode="auto">
            <a:xfrm>
              <a:off x="6965888" y="2052117"/>
              <a:ext cx="237626" cy="504056"/>
            </a:xfrm>
            <a:prstGeom prst="diamond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  <a:ea typeface="ＭＳ Ｐゴシック" charset="0"/>
                <a:cs typeface="DejaVu Sans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 rot="20064017" flipH="1">
              <a:off x="7024920" y="2571065"/>
              <a:ext cx="129790" cy="26786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: Le langage : Composition des interacteurs</a:t>
            </a:r>
            <a:endParaRPr lang="fr-FR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1329828" y="3204245"/>
            <a:ext cx="2520281" cy="792088"/>
          </a:xfrm>
          <a:prstGeom prst="roundRect">
            <a:avLst>
              <a:gd name="adj" fmla="val 1229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  <a:ea typeface="ＭＳ Ｐゴシック" charset="0"/>
                <a:cs typeface="DejaVu Sans" charset="0"/>
              </a:rPr>
              <a:t>Interacteur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  <a:ea typeface="ＭＳ Ｐゴシック" charset="0"/>
                <a:cs typeface="DejaVu Sans" charset="0"/>
              </a:rPr>
              <a:t/>
            </a:r>
            <a:br>
              <a:rPr lang="fr-FR" dirty="0" smtClean="0">
                <a:solidFill>
                  <a:schemeClr val="accent2">
                    <a:lumMod val="75000"/>
                  </a:schemeClr>
                </a:solidFill>
                <a:ea typeface="ＭＳ Ｐゴシック" charset="0"/>
                <a:cs typeface="DejaVu Sans" charset="0"/>
              </a:rPr>
            </a:br>
            <a:r>
              <a:rPr lang="fr-FR" sz="1800" i="1" dirty="0" smtClean="0">
                <a:solidFill>
                  <a:schemeClr val="accent2">
                    <a:lumMod val="75000"/>
                  </a:schemeClr>
                </a:solidFill>
                <a:ea typeface="ＭＳ Ｐゴシック" charset="0"/>
                <a:cs typeface="DejaVu Sans" charset="0"/>
              </a:rPr>
              <a:t>Menu</a:t>
            </a:r>
            <a:endParaRPr lang="fr-FR" sz="1800" i="1" dirty="0">
              <a:solidFill>
                <a:schemeClr val="accent2">
                  <a:lumMod val="75000"/>
                </a:schemeClr>
              </a:solidFill>
              <a:ea typeface="ＭＳ Ｐゴシック" charset="0"/>
              <a:cs typeface="DejaVu Sans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066133" y="3204245"/>
            <a:ext cx="2520280" cy="792088"/>
          </a:xfrm>
          <a:prstGeom prst="roundRect">
            <a:avLst>
              <a:gd name="adj" fmla="val 1229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  <a:ea typeface="ＭＳ Ｐゴシック" charset="0"/>
                <a:cs typeface="DejaVu Sans" charset="0"/>
              </a:rPr>
              <a:t>Interacteur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  <a:ea typeface="ＭＳ Ｐゴシック" charset="0"/>
                <a:cs typeface="DejaVu Sans" charset="0"/>
              </a:rPr>
              <a:t/>
            </a:r>
            <a:br>
              <a:rPr lang="fr-FR" dirty="0" smtClean="0">
                <a:solidFill>
                  <a:schemeClr val="accent2">
                    <a:lumMod val="75000"/>
                  </a:schemeClr>
                </a:solidFill>
                <a:ea typeface="ＭＳ Ｐゴシック" charset="0"/>
                <a:cs typeface="DejaVu Sans" charset="0"/>
              </a:rPr>
            </a:br>
            <a:r>
              <a:rPr lang="fr-FR" sz="1800" i="1" dirty="0" smtClean="0">
                <a:solidFill>
                  <a:schemeClr val="accent2">
                    <a:lumMod val="75000"/>
                  </a:schemeClr>
                </a:solidFill>
                <a:ea typeface="ＭＳ Ｐゴシック" charset="0"/>
                <a:cs typeface="DejaVu Sans" charset="0"/>
              </a:rPr>
              <a:t>Fenêtre</a:t>
            </a:r>
            <a:endParaRPr lang="fr-FR" sz="1800" i="1" dirty="0">
              <a:solidFill>
                <a:schemeClr val="accent2">
                  <a:lumMod val="75000"/>
                </a:schemeClr>
              </a:solidFill>
              <a:ea typeface="ＭＳ Ｐゴシック" charset="0"/>
              <a:cs typeface="DejaVu Sans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 rot="1535983">
            <a:off x="3144334" y="2424875"/>
            <a:ext cx="237626" cy="786816"/>
            <a:chOff x="6965888" y="2052117"/>
            <a:chExt cx="237626" cy="786816"/>
          </a:xfrm>
        </p:grpSpPr>
        <p:sp>
          <p:nvSpPr>
            <p:cNvPr id="16" name="Diamond 15"/>
            <p:cNvSpPr/>
            <p:nvPr/>
          </p:nvSpPr>
          <p:spPr bwMode="auto">
            <a:xfrm>
              <a:off x="6965888" y="2052117"/>
              <a:ext cx="237626" cy="504056"/>
            </a:xfrm>
            <a:prstGeom prst="diamond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  <a:ea typeface="ＭＳ Ｐゴシック" charset="0"/>
                <a:cs typeface="DejaVu San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 rot="20064017" flipH="1">
              <a:off x="7024920" y="2571065"/>
              <a:ext cx="129790" cy="26786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23" name="Group 22"/>
          <p:cNvGrpSpPr/>
          <p:nvPr/>
        </p:nvGrpSpPr>
        <p:grpSpPr>
          <a:xfrm rot="20064017" flipH="1">
            <a:off x="4512485" y="2424875"/>
            <a:ext cx="237626" cy="786816"/>
            <a:chOff x="6965888" y="2052117"/>
            <a:chExt cx="237626" cy="786816"/>
          </a:xfrm>
        </p:grpSpPr>
        <p:sp>
          <p:nvSpPr>
            <p:cNvPr id="24" name="Diamond 23"/>
            <p:cNvSpPr/>
            <p:nvPr/>
          </p:nvSpPr>
          <p:spPr bwMode="auto">
            <a:xfrm>
              <a:off x="6965888" y="2052117"/>
              <a:ext cx="237626" cy="504056"/>
            </a:xfrm>
            <a:prstGeom prst="diamond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  <a:ea typeface="ＭＳ Ｐゴシック" charset="0"/>
                <a:cs typeface="DejaVu Sans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 bwMode="auto">
            <a:xfrm rot="20064017" flipH="1">
              <a:off x="7024920" y="2571065"/>
              <a:ext cx="129790" cy="26786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22" name="Rounded Rectangle 21"/>
          <p:cNvSpPr/>
          <p:nvPr/>
        </p:nvSpPr>
        <p:spPr bwMode="auto">
          <a:xfrm>
            <a:off x="2697981" y="1692077"/>
            <a:ext cx="2520280" cy="792088"/>
          </a:xfrm>
          <a:prstGeom prst="roundRect">
            <a:avLst>
              <a:gd name="adj" fmla="val 1229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ea typeface="ＭＳ Ｐゴシック" charset="0"/>
                <a:cs typeface="DejaVu Sans" charset="0"/>
              </a:rPr>
              <a:t>Interacteur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ea typeface="ＭＳ Ｐゴシック" charset="0"/>
                <a:cs typeface="DejaVu Sans" charset="0"/>
              </a:rPr>
              <a:t/>
            </a:r>
            <a:b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ea typeface="ＭＳ Ｐゴシック" charset="0"/>
                <a:cs typeface="DejaVu Sans" charset="0"/>
              </a:rPr>
            </a:br>
            <a:r>
              <a:rPr kumimoji="0" lang="fr-FR" sz="1800" b="0" i="1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ea typeface="ＭＳ Ｐゴシック" charset="0"/>
                <a:cs typeface="DejaVu Sans" charset="0"/>
              </a:rPr>
              <a:t>IHM</a:t>
            </a:r>
            <a:endParaRPr kumimoji="0" lang="fr-FR" sz="1800" b="0" i="1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ea typeface="ＭＳ Ｐゴシック" charset="0"/>
              <a:cs typeface="DejaVu Sans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2769988" y="4716413"/>
            <a:ext cx="2520281" cy="792088"/>
          </a:xfrm>
          <a:prstGeom prst="roundRect">
            <a:avLst>
              <a:gd name="adj" fmla="val 1229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  <a:ea typeface="ＭＳ Ｐゴシック" charset="0"/>
                <a:cs typeface="DejaVu Sans" charset="0"/>
              </a:rPr>
              <a:t>Interacteur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  <a:ea typeface="ＭＳ Ｐゴシック" charset="0"/>
                <a:cs typeface="DejaVu Sans" charset="0"/>
              </a:rPr>
              <a:t/>
            </a:r>
            <a:br>
              <a:rPr lang="fr-FR" dirty="0" smtClean="0">
                <a:solidFill>
                  <a:schemeClr val="accent2">
                    <a:lumMod val="75000"/>
                  </a:schemeClr>
                </a:solidFill>
                <a:ea typeface="ＭＳ Ｐゴシック" charset="0"/>
                <a:cs typeface="DejaVu Sans" charset="0"/>
              </a:rPr>
            </a:br>
            <a:r>
              <a:rPr lang="fr-FR" sz="1800" i="1" dirty="0" smtClean="0">
                <a:solidFill>
                  <a:schemeClr val="accent2">
                    <a:lumMod val="75000"/>
                  </a:schemeClr>
                </a:solidFill>
                <a:ea typeface="ＭＳ Ｐゴシック" charset="0"/>
                <a:cs typeface="DejaVu Sans" charset="0"/>
              </a:rPr>
              <a:t>Bouton</a:t>
            </a:r>
            <a:endParaRPr lang="fr-FR" sz="1800" i="1" dirty="0">
              <a:solidFill>
                <a:schemeClr val="accent2">
                  <a:lumMod val="75000"/>
                </a:schemeClr>
              </a:solidFill>
              <a:ea typeface="ＭＳ Ｐゴシック" charset="0"/>
              <a:cs typeface="DejaVu Sans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5506293" y="4716413"/>
            <a:ext cx="2520280" cy="792088"/>
          </a:xfrm>
          <a:prstGeom prst="roundRect">
            <a:avLst>
              <a:gd name="adj" fmla="val 1229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  <a:ea typeface="ＭＳ Ｐゴシック" charset="0"/>
                <a:cs typeface="DejaVu Sans" charset="0"/>
              </a:rPr>
              <a:t>Interacteur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  <a:ea typeface="ＭＳ Ｐゴシック" charset="0"/>
                <a:cs typeface="DejaVu Sans" charset="0"/>
              </a:rPr>
              <a:t/>
            </a:r>
            <a:br>
              <a:rPr lang="fr-FR" dirty="0" smtClean="0">
                <a:solidFill>
                  <a:schemeClr val="accent2">
                    <a:lumMod val="75000"/>
                  </a:schemeClr>
                </a:solidFill>
                <a:ea typeface="ＭＳ Ｐゴシック" charset="0"/>
                <a:cs typeface="DejaVu Sans" charset="0"/>
              </a:rPr>
            </a:br>
            <a:r>
              <a:rPr lang="fr-FR" sz="1800" i="1" dirty="0" smtClean="0">
                <a:solidFill>
                  <a:schemeClr val="accent2">
                    <a:lumMod val="75000"/>
                  </a:schemeClr>
                </a:solidFill>
                <a:ea typeface="ＭＳ Ｐゴシック" charset="0"/>
                <a:cs typeface="DejaVu Sans" charset="0"/>
              </a:rPr>
              <a:t>Zone de texte</a:t>
            </a:r>
            <a:endParaRPr lang="fr-FR" sz="1800" i="1" dirty="0">
              <a:solidFill>
                <a:schemeClr val="accent2">
                  <a:lumMod val="75000"/>
                </a:schemeClr>
              </a:solidFill>
              <a:ea typeface="ＭＳ Ｐゴシック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550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2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: Le </a:t>
            </a:r>
            <a:r>
              <a:rPr lang="fr-FR" dirty="0"/>
              <a:t>l</a:t>
            </a:r>
            <a:r>
              <a:rPr lang="fr-FR" dirty="0" smtClean="0"/>
              <a:t>angage : Comportement des interacteurs</a:t>
            </a:r>
            <a:endParaRPr lang="fr-FR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473845" y="1116013"/>
            <a:ext cx="6048672" cy="5112568"/>
          </a:xfrm>
          <a:prstGeom prst="roundRect">
            <a:avLst>
              <a:gd name="adj" fmla="val 10476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fr-FR" dirty="0" smtClean="0">
                <a:solidFill>
                  <a:schemeClr val="accent2"/>
                </a:solidFill>
                <a:latin typeface="+mj-lt"/>
                <a:ea typeface="ＭＳ Ｐゴシック" charset="0"/>
                <a:cs typeface="DejaVu Sans" charset="0"/>
              </a:rPr>
              <a:t>Interacteur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j-lt"/>
              <a:ea typeface="ＭＳ Ｐゴシック" charset="0"/>
              <a:cs typeface="DejaVu Sa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905893" y="1980109"/>
            <a:ext cx="1440160" cy="5040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fr-FR" dirty="0" smtClean="0">
                <a:solidFill>
                  <a:srgbClr val="3333CC"/>
                </a:solidFill>
                <a:latin typeface="+mj-lt"/>
                <a:ea typeface="ＭＳ Ｐゴシック" charset="0"/>
                <a:cs typeface="DejaVu Sans" charset="0"/>
              </a:rPr>
              <a:t>signal1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latin typeface="+mj-lt"/>
              <a:ea typeface="ＭＳ Ｐゴシック" charset="0"/>
              <a:cs typeface="DejaVu San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778101" y="1980109"/>
            <a:ext cx="1440160" cy="5040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fr-FR" dirty="0" smtClean="0">
                <a:solidFill>
                  <a:srgbClr val="3333CC"/>
                </a:solidFill>
                <a:latin typeface="+mj-lt"/>
                <a:ea typeface="ＭＳ Ｐゴシック" charset="0"/>
                <a:cs typeface="DejaVu Sans" charset="0"/>
              </a:rPr>
              <a:t>signal2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latin typeface="+mj-lt"/>
              <a:ea typeface="ＭＳ Ｐゴシック" charset="0"/>
              <a:cs typeface="DejaVu San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50309" y="1980109"/>
            <a:ext cx="1440160" cy="5040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fr-FR" dirty="0" smtClean="0">
                <a:solidFill>
                  <a:srgbClr val="3333CC"/>
                </a:solidFill>
                <a:latin typeface="+mj-lt"/>
                <a:ea typeface="ＭＳ Ｐゴシック" charset="0"/>
                <a:cs typeface="DejaVu Sans" charset="0"/>
              </a:rPr>
              <a:t>signal3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latin typeface="+mj-lt"/>
              <a:ea typeface="ＭＳ Ｐゴシック" charset="0"/>
              <a:cs typeface="DejaVu San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905893" y="2772197"/>
            <a:ext cx="1440160" cy="5040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fr-FR" dirty="0" smtClean="0">
                <a:solidFill>
                  <a:srgbClr val="3333CC"/>
                </a:solidFill>
                <a:latin typeface="+mj-lt"/>
                <a:ea typeface="ＭＳ Ｐゴシック" charset="0"/>
                <a:cs typeface="DejaVu Sans" charset="0"/>
              </a:rPr>
              <a:t>signal4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latin typeface="+mj-lt"/>
              <a:ea typeface="ＭＳ Ｐゴシック" charset="0"/>
              <a:cs typeface="DejaVu San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778101" y="2772197"/>
            <a:ext cx="1440160" cy="5040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fr-FR" dirty="0" smtClean="0">
                <a:solidFill>
                  <a:srgbClr val="3333CC"/>
                </a:solidFill>
                <a:latin typeface="+mj-lt"/>
                <a:ea typeface="ＭＳ Ｐゴシック" charset="0"/>
                <a:cs typeface="DejaVu Sans" charset="0"/>
              </a:rPr>
              <a:t>signal5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latin typeface="+mj-lt"/>
              <a:ea typeface="ＭＳ Ｐゴシック" charset="0"/>
              <a:cs typeface="DejaVu San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650309" y="2772197"/>
            <a:ext cx="1440160" cy="5040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fr-FR" dirty="0" smtClean="0">
                <a:solidFill>
                  <a:srgbClr val="3333CC"/>
                </a:solidFill>
                <a:latin typeface="+mj-lt"/>
                <a:ea typeface="ＭＳ Ｐゴシック" charset="0"/>
                <a:cs typeface="DejaVu Sans" charset="0"/>
              </a:rPr>
              <a:t>signal6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latin typeface="+mj-lt"/>
              <a:ea typeface="ＭＳ Ｐゴシック" charset="0"/>
              <a:cs typeface="DejaVu Sans" charset="0"/>
            </a:endParaRPr>
          </a:p>
        </p:txBody>
      </p:sp>
      <p:sp>
        <p:nvSpPr>
          <p:cNvPr id="13" name="Merge 12"/>
          <p:cNvSpPr/>
          <p:nvPr/>
        </p:nvSpPr>
        <p:spPr bwMode="auto">
          <a:xfrm>
            <a:off x="2193925" y="3996333"/>
            <a:ext cx="1008112" cy="720080"/>
          </a:xfrm>
          <a:prstGeom prst="flowChartMerg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ea typeface="ＭＳ Ｐゴシック" charset="0"/>
                <a:cs typeface="DejaVu Sans" charset="0"/>
              </a:rPr>
              <a:t>Cause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ea typeface="ＭＳ Ｐゴシック" charset="0"/>
              <a:cs typeface="DejaVu Sans" charset="0"/>
            </a:endParaRPr>
          </a:p>
        </p:txBody>
      </p:sp>
      <p:sp>
        <p:nvSpPr>
          <p:cNvPr id="14" name="Extract 13"/>
          <p:cNvSpPr/>
          <p:nvPr/>
        </p:nvSpPr>
        <p:spPr bwMode="auto">
          <a:xfrm>
            <a:off x="2193925" y="4716413"/>
            <a:ext cx="1008112" cy="720080"/>
          </a:xfrm>
          <a:prstGeom prst="flowChartExtra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ea typeface="ＭＳ Ｐゴシック" charset="0"/>
                <a:cs typeface="DejaVu Sans" charset="0"/>
              </a:rPr>
              <a:t>Effet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ea typeface="ＭＳ Ｐゴシック" charset="0"/>
              <a:cs typeface="DejaVu Sans" charset="0"/>
            </a:endParaRPr>
          </a:p>
        </p:txBody>
      </p:sp>
      <p:sp>
        <p:nvSpPr>
          <p:cNvPr id="15" name="Merge 14"/>
          <p:cNvSpPr/>
          <p:nvPr/>
        </p:nvSpPr>
        <p:spPr bwMode="auto">
          <a:xfrm>
            <a:off x="3634085" y="3996333"/>
            <a:ext cx="1008112" cy="720080"/>
          </a:xfrm>
          <a:prstGeom prst="flowChartMerg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ea typeface="ＭＳ Ｐゴシック" charset="0"/>
                <a:cs typeface="DejaVu Sans" charset="0"/>
              </a:rPr>
              <a:t>Cause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ea typeface="ＭＳ Ｐゴシック" charset="0"/>
              <a:cs typeface="DejaVu Sans" charset="0"/>
            </a:endParaRPr>
          </a:p>
        </p:txBody>
      </p:sp>
      <p:sp>
        <p:nvSpPr>
          <p:cNvPr id="16" name="Extract 15"/>
          <p:cNvSpPr/>
          <p:nvPr/>
        </p:nvSpPr>
        <p:spPr bwMode="auto">
          <a:xfrm>
            <a:off x="3922117" y="4716413"/>
            <a:ext cx="1008112" cy="720080"/>
          </a:xfrm>
          <a:prstGeom prst="flowChartExtra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ea typeface="ＭＳ Ｐゴシック" charset="0"/>
                <a:cs typeface="DejaVu Sans" charset="0"/>
              </a:rPr>
              <a:t>Effet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ea typeface="ＭＳ Ｐゴシック" charset="0"/>
              <a:cs typeface="DejaVu Sans" charset="0"/>
            </a:endParaRPr>
          </a:p>
        </p:txBody>
      </p:sp>
      <p:sp>
        <p:nvSpPr>
          <p:cNvPr id="17" name="Merge 16"/>
          <p:cNvSpPr/>
          <p:nvPr/>
        </p:nvSpPr>
        <p:spPr bwMode="auto">
          <a:xfrm>
            <a:off x="4210149" y="3996333"/>
            <a:ext cx="1008112" cy="720080"/>
          </a:xfrm>
          <a:prstGeom prst="flowChartMerg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ea typeface="ＭＳ Ｐゴシック" charset="0"/>
                <a:cs typeface="DejaVu Sans" charset="0"/>
              </a:rPr>
              <a:t>Cause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ea typeface="ＭＳ Ｐゴシック" charset="0"/>
              <a:cs typeface="DejaVu Sans" charset="0"/>
            </a:endParaRPr>
          </a:p>
        </p:txBody>
      </p:sp>
      <p:sp>
        <p:nvSpPr>
          <p:cNvPr id="18" name="Merge 17"/>
          <p:cNvSpPr/>
          <p:nvPr/>
        </p:nvSpPr>
        <p:spPr bwMode="auto">
          <a:xfrm>
            <a:off x="5866333" y="3996333"/>
            <a:ext cx="1008112" cy="720080"/>
          </a:xfrm>
          <a:prstGeom prst="flowChartMerg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ea typeface="ＭＳ Ｐゴシック" charset="0"/>
                <a:cs typeface="DejaVu Sans" charset="0"/>
              </a:rPr>
              <a:t>Cause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ea typeface="ＭＳ Ｐゴシック" charset="0"/>
              <a:cs typeface="DejaVu Sans" charset="0"/>
            </a:endParaRPr>
          </a:p>
        </p:txBody>
      </p:sp>
      <p:sp>
        <p:nvSpPr>
          <p:cNvPr id="19" name="Extract 18"/>
          <p:cNvSpPr/>
          <p:nvPr/>
        </p:nvSpPr>
        <p:spPr bwMode="auto">
          <a:xfrm>
            <a:off x="5578301" y="4716413"/>
            <a:ext cx="1008112" cy="720080"/>
          </a:xfrm>
          <a:prstGeom prst="flowChartExtra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ea typeface="ＭＳ Ｐゴシック" charset="0"/>
                <a:cs typeface="DejaVu Sans" charset="0"/>
              </a:rPr>
              <a:t>Effet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ea typeface="ＭＳ Ｐゴシック" charset="0"/>
              <a:cs typeface="DejaVu Sans" charset="0"/>
            </a:endParaRPr>
          </a:p>
        </p:txBody>
      </p:sp>
      <p:sp>
        <p:nvSpPr>
          <p:cNvPr id="20" name="Extract 19"/>
          <p:cNvSpPr/>
          <p:nvPr/>
        </p:nvSpPr>
        <p:spPr bwMode="auto">
          <a:xfrm>
            <a:off x="6154365" y="4716413"/>
            <a:ext cx="1008112" cy="720080"/>
          </a:xfrm>
          <a:prstGeom prst="flowChartExtra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ea typeface="ＭＳ Ｐゴシック" charset="0"/>
                <a:cs typeface="DejaVu Sans" charset="0"/>
              </a:rPr>
              <a:t>Effet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ea typeface="ＭＳ Ｐゴシック" charset="0"/>
              <a:cs typeface="DejaVu Sans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753765" y="2988221"/>
            <a:ext cx="1152128" cy="0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 bwMode="auto">
          <a:xfrm>
            <a:off x="753765" y="2196133"/>
            <a:ext cx="1152128" cy="0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 bwMode="auto">
          <a:xfrm>
            <a:off x="7090469" y="2988221"/>
            <a:ext cx="1152128" cy="0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>
            <a:off x="7090469" y="2196133"/>
            <a:ext cx="1152128" cy="0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8" idx="3"/>
            <a:endCxn id="15" idx="0"/>
          </p:cNvCxnSpPr>
          <p:nvPr/>
        </p:nvCxnSpPr>
        <p:spPr bwMode="auto">
          <a:xfrm>
            <a:off x="3346053" y="3024225"/>
            <a:ext cx="792088" cy="972108"/>
          </a:xfrm>
          <a:prstGeom prst="curvedConnector2">
            <a:avLst/>
          </a:prstGeom>
          <a:ln>
            <a:headEnd type="none" w="med" len="med"/>
            <a:tailEnd type="arrow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5" idx="3"/>
            <a:endCxn id="13" idx="0"/>
          </p:cNvCxnSpPr>
          <p:nvPr/>
        </p:nvCxnSpPr>
        <p:spPr bwMode="auto">
          <a:xfrm flipH="1">
            <a:off x="2697981" y="2232137"/>
            <a:ext cx="648072" cy="1764196"/>
          </a:xfrm>
          <a:prstGeom prst="curvedConnector4">
            <a:avLst>
              <a:gd name="adj1" fmla="val -35274"/>
              <a:gd name="adj2" fmla="val 70672"/>
            </a:avLst>
          </a:prstGeom>
          <a:ln>
            <a:headEnd type="none" w="med" len="med"/>
            <a:tailEnd type="arrow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14" idx="2"/>
            <a:endCxn id="9" idx="1"/>
          </p:cNvCxnSpPr>
          <p:nvPr/>
        </p:nvCxnSpPr>
        <p:spPr bwMode="auto">
          <a:xfrm rot="5400000" flipH="1" flipV="1">
            <a:off x="2031907" y="3690299"/>
            <a:ext cx="2412268" cy="1080120"/>
          </a:xfrm>
          <a:prstGeom prst="curvedConnector4">
            <a:avLst>
              <a:gd name="adj1" fmla="val -9477"/>
              <a:gd name="adj2" fmla="val 73333"/>
            </a:avLst>
          </a:prstGeom>
          <a:ln>
            <a:headEnd type="none" w="med" len="med"/>
            <a:tailEnd type="arrow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6" idx="2"/>
            <a:endCxn id="7" idx="1"/>
          </p:cNvCxnSpPr>
          <p:nvPr/>
        </p:nvCxnSpPr>
        <p:spPr bwMode="auto">
          <a:xfrm rot="5400000" flipH="1" flipV="1">
            <a:off x="3436063" y="3222247"/>
            <a:ext cx="3204356" cy="1224136"/>
          </a:xfrm>
          <a:prstGeom prst="curvedConnector4">
            <a:avLst>
              <a:gd name="adj1" fmla="val -7134"/>
              <a:gd name="adj2" fmla="val 78247"/>
            </a:avLst>
          </a:prstGeom>
          <a:ln>
            <a:headEnd type="none" w="med" len="med"/>
            <a:tailEnd type="arrow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9" idx="3"/>
            <a:endCxn id="17" idx="0"/>
          </p:cNvCxnSpPr>
          <p:nvPr/>
        </p:nvCxnSpPr>
        <p:spPr bwMode="auto">
          <a:xfrm flipH="1">
            <a:off x="4714205" y="3024225"/>
            <a:ext cx="504056" cy="972108"/>
          </a:xfrm>
          <a:prstGeom prst="curvedConnector4">
            <a:avLst>
              <a:gd name="adj1" fmla="val -25061"/>
              <a:gd name="adj2" fmla="val 62963"/>
            </a:avLst>
          </a:prstGeom>
          <a:ln>
            <a:headEnd type="none" w="med" len="med"/>
            <a:tailEnd type="arrow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 bwMode="auto">
          <a:xfrm>
            <a:off x="2265933" y="4716413"/>
            <a:ext cx="864096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 bwMode="auto">
          <a:xfrm>
            <a:off x="3994125" y="4716413"/>
            <a:ext cx="864096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 bwMode="auto">
          <a:xfrm>
            <a:off x="5938341" y="4716413"/>
            <a:ext cx="864096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6" idx="3"/>
            <a:endCxn id="18" idx="0"/>
          </p:cNvCxnSpPr>
          <p:nvPr/>
        </p:nvCxnSpPr>
        <p:spPr bwMode="auto">
          <a:xfrm>
            <a:off x="5218261" y="2232137"/>
            <a:ext cx="1152128" cy="1764196"/>
          </a:xfrm>
          <a:prstGeom prst="curvedConnector2">
            <a:avLst/>
          </a:prstGeom>
          <a:ln>
            <a:headEnd type="none" w="med" len="med"/>
            <a:tailEnd type="arrow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19" idx="2"/>
            <a:endCxn id="10" idx="1"/>
          </p:cNvCxnSpPr>
          <p:nvPr/>
        </p:nvCxnSpPr>
        <p:spPr bwMode="auto">
          <a:xfrm rot="5400000" flipH="1">
            <a:off x="4660199" y="4014335"/>
            <a:ext cx="2412268" cy="432048"/>
          </a:xfrm>
          <a:prstGeom prst="curvedConnector4">
            <a:avLst>
              <a:gd name="adj1" fmla="val -9477"/>
              <a:gd name="adj2" fmla="val 141958"/>
            </a:avLst>
          </a:prstGeom>
          <a:ln>
            <a:headEnd type="none" w="med" len="med"/>
            <a:tailEnd type="arrow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20" idx="2"/>
            <a:endCxn id="6" idx="1"/>
          </p:cNvCxnSpPr>
          <p:nvPr/>
        </p:nvCxnSpPr>
        <p:spPr bwMode="auto">
          <a:xfrm rot="5400000" flipH="1">
            <a:off x="3616083" y="2394155"/>
            <a:ext cx="3204356" cy="2880320"/>
          </a:xfrm>
          <a:prstGeom prst="curvedConnector4">
            <a:avLst>
              <a:gd name="adj1" fmla="val -20169"/>
              <a:gd name="adj2" fmla="val 113855"/>
            </a:avLst>
          </a:prstGeom>
          <a:ln>
            <a:headEnd type="none" w="med" len="med"/>
            <a:tailEnd type="arrow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73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dirty="0" smtClean="0"/>
              <a:t>Résultats : Cas de test</a:t>
            </a:r>
            <a:endParaRPr lang="fr-FR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A539419-CA45-4A42-889A-4A4635B7D8B0}" type="slidenum">
              <a:rPr lang="fr-FR"/>
              <a:pPr/>
              <a:t>14</a:t>
            </a:fld>
            <a:endParaRPr lang="fr-FR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73" y="2052117"/>
            <a:ext cx="3457575" cy="3425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237" y="2052117"/>
            <a:ext cx="3606800" cy="35988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4299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Perspectives : Propriétés à démontrer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/>
              <a:buChar char="•"/>
            </a:pPr>
            <a:r>
              <a:rPr lang="fr-FR" dirty="0" smtClean="0"/>
              <a:t>Performance</a:t>
            </a:r>
          </a:p>
          <a:p>
            <a:pPr>
              <a:buFont typeface="Arial"/>
              <a:buChar char="•"/>
            </a:pPr>
            <a:r>
              <a:rPr lang="fr-FR" dirty="0" smtClean="0"/>
              <a:t>Communication</a:t>
            </a:r>
          </a:p>
          <a:p>
            <a:pPr>
              <a:buFont typeface="Arial"/>
              <a:buChar char="•"/>
            </a:pPr>
            <a:r>
              <a:rPr lang="fr-FR" dirty="0"/>
              <a:t>Propriétés </a:t>
            </a:r>
            <a:r>
              <a:rPr lang="fr-FR" dirty="0" smtClean="0"/>
              <a:t>temporelles</a:t>
            </a:r>
          </a:p>
          <a:p>
            <a:pPr>
              <a:buFont typeface="Arial"/>
              <a:buChar char="•"/>
            </a:pPr>
            <a:r>
              <a:rPr lang="fr-FR" dirty="0" smtClean="0"/>
              <a:t>Utilisabilité</a:t>
            </a:r>
          </a:p>
          <a:p>
            <a:pPr>
              <a:buFont typeface="Arial"/>
              <a:buChar char="•"/>
            </a:pPr>
            <a:r>
              <a:rPr lang="fr-FR" dirty="0" smtClean="0"/>
              <a:t>Fonctionnalité</a:t>
            </a:r>
          </a:p>
        </p:txBody>
      </p:sp>
    </p:spTree>
    <p:extLst>
      <p:ext uri="{BB962C8B-B14F-4D97-AF65-F5344CB8AC3E}">
        <p14:creationId xmlns:p14="http://schemas.microsoft.com/office/powerpoint/2010/main" val="675404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dirty="0" smtClean="0"/>
              <a:t>Perspectives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/>
              <a:buChar char="•"/>
            </a:pPr>
            <a:r>
              <a:rPr lang="en-US" dirty="0" err="1" smtClean="0"/>
              <a:t>Améliorer</a:t>
            </a:r>
            <a:r>
              <a:rPr lang="en-US" dirty="0" smtClean="0"/>
              <a:t> le </a:t>
            </a:r>
            <a:r>
              <a:rPr lang="en-US" dirty="0" err="1" smtClean="0"/>
              <a:t>langage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err="1" smtClean="0"/>
              <a:t>Etendre</a:t>
            </a:r>
            <a:r>
              <a:rPr lang="en-US" dirty="0" smtClean="0"/>
              <a:t> le </a:t>
            </a:r>
            <a:r>
              <a:rPr lang="en-US" dirty="0" err="1" smtClean="0"/>
              <a:t>langage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err="1" smtClean="0"/>
              <a:t>Outiller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Certifier</a:t>
            </a: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51E2D28-97FC-9743-8371-3C2B782197EB}" type="slidenum">
              <a:rPr lang="fr-FR"/>
              <a:pPr/>
              <a:t>16</a:t>
            </a:fld>
            <a:endParaRPr lang="fr-FR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B84C948-28BF-E344-B776-BB2C90D439A0}" type="slidenum">
              <a:rPr lang="fr-FR"/>
              <a:pPr/>
              <a:t>17</a:t>
            </a:fld>
            <a:endParaRPr lang="fr-FR"/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997950" cy="901700"/>
          </a:xfrm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/>
              <a:t>Production scientifique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68300" y="1327150"/>
            <a:ext cx="7061200" cy="1725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9pPr>
          </a:lstStyle>
          <a:p>
            <a:r>
              <a:rPr lang="fr-FR" sz="1600" b="1" dirty="0" smtClean="0">
                <a:latin typeface="Arial" charset="0"/>
              </a:rPr>
              <a:t>Communications</a:t>
            </a:r>
          </a:p>
          <a:p>
            <a:endParaRPr lang="fr-FR" sz="1600" b="1" dirty="0">
              <a:latin typeface="Arial" charset="0"/>
            </a:endParaRPr>
          </a:p>
          <a:p>
            <a:r>
              <a:rPr lang="fr-FR" sz="1600" b="1" dirty="0" err="1" smtClean="0">
                <a:latin typeface="Arial" charset="0"/>
              </a:rPr>
              <a:t>Formal</a:t>
            </a:r>
            <a:r>
              <a:rPr lang="fr-FR" sz="1600" b="1" dirty="0" smtClean="0">
                <a:latin typeface="Arial" charset="0"/>
              </a:rPr>
              <a:t> H 2012 Workshop, London, UK </a:t>
            </a:r>
          </a:p>
          <a:p>
            <a:r>
              <a:rPr lang="en-US" sz="1600" i="1" dirty="0" smtClean="0">
                <a:latin typeface="Arial" charset="0"/>
              </a:rPr>
              <a:t>http://</a:t>
            </a:r>
            <a:r>
              <a:rPr lang="en-US" sz="1600" i="1" dirty="0" err="1" smtClean="0">
                <a:latin typeface="Arial" charset="0"/>
              </a:rPr>
              <a:t>www.fmhfe.com</a:t>
            </a:r>
            <a:r>
              <a:rPr lang="en-US" sz="1600" i="1" dirty="0" smtClean="0">
                <a:latin typeface="Arial" charset="0"/>
              </a:rPr>
              <a:t>/</a:t>
            </a:r>
            <a:r>
              <a:rPr lang="en-US" sz="1600" i="1" dirty="0" err="1" smtClean="0">
                <a:latin typeface="Arial" charset="0"/>
              </a:rPr>
              <a:t>FormalH</a:t>
            </a:r>
            <a:r>
              <a:rPr lang="en-US" sz="1600" i="1" dirty="0" smtClean="0">
                <a:latin typeface="Arial" charset="0"/>
              </a:rPr>
              <a:t>/FormalH.2012.Proceedings.pdf</a:t>
            </a:r>
            <a:endParaRPr lang="fr-FR" sz="1600" i="1" dirty="0">
              <a:latin typeface="Arial" charset="0"/>
            </a:endParaRPr>
          </a:p>
          <a:p>
            <a:endParaRPr lang="fr-FR" sz="1400" dirty="0">
              <a:latin typeface="Arial" charset="0"/>
            </a:endParaRPr>
          </a:p>
          <a:p>
            <a:endParaRPr lang="fr-FR" sz="1400" dirty="0">
              <a:latin typeface="Arial" charset="0"/>
            </a:endParaRPr>
          </a:p>
          <a:p>
            <a:endParaRPr lang="fr-FR" sz="1400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/>
              <a:t>Plan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/>
              <a:buChar char="•"/>
            </a:pPr>
            <a:r>
              <a:rPr lang="en-US" dirty="0" err="1" smtClean="0"/>
              <a:t>Contexte</a:t>
            </a: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smtClean="0"/>
              <a:t>Problématique</a:t>
            </a:r>
          </a:p>
          <a:p>
            <a:pPr>
              <a:buFont typeface="Arial"/>
              <a:buChar char="•"/>
            </a:pPr>
            <a:r>
              <a:rPr lang="fr-FR" dirty="0" smtClean="0"/>
              <a:t>Objectif</a:t>
            </a:r>
          </a:p>
          <a:p>
            <a:pPr>
              <a:buFont typeface="Arial"/>
              <a:buChar char="•"/>
            </a:pPr>
            <a:r>
              <a:rPr lang="fr-FR" dirty="0"/>
              <a:t>Démarche </a:t>
            </a: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smtClean="0"/>
              <a:t>Résultats</a:t>
            </a:r>
          </a:p>
          <a:p>
            <a:pPr>
              <a:buFont typeface="Arial"/>
              <a:buChar char="•"/>
            </a:pPr>
            <a:r>
              <a:rPr lang="fr-FR" dirty="0" smtClean="0"/>
              <a:t>Perspectives</a:t>
            </a:r>
            <a:endParaRPr lang="fr-FR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4B80DCF-9B3D-B143-AD72-2BB8DA622826}" type="slidenum">
              <a:rPr lang="fr-FR"/>
              <a:pPr/>
              <a:t>2</a:t>
            </a:fld>
            <a:endParaRPr lang="fr-FR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Contexte</a:t>
            </a:r>
            <a:r>
              <a:rPr lang="en-US" dirty="0" smtClean="0"/>
              <a:t> : Les interfaces </a:t>
            </a:r>
            <a:r>
              <a:rPr lang="en-US" dirty="0" err="1" smtClean="0"/>
              <a:t>homme</a:t>
            </a:r>
            <a:r>
              <a:rPr lang="en-US" dirty="0" smtClean="0"/>
              <a:t>-machine critiques</a:t>
            </a:r>
            <a:endParaRPr lang="en-US" dirty="0"/>
          </a:p>
        </p:txBody>
      </p:sp>
      <p:pic>
        <p:nvPicPr>
          <p:cNvPr id="4" name="Picture 3" descr="A350XWB_cockpit_Apr09_h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61" y="1476053"/>
            <a:ext cx="5544616" cy="4248472"/>
          </a:xfrm>
          <a:prstGeom prst="rect">
            <a:avLst/>
          </a:prstGeom>
        </p:spPr>
      </p:pic>
      <p:pic>
        <p:nvPicPr>
          <p:cNvPr id="5" name="Picture 4" descr="Predator-cockpit_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13" y="1476053"/>
            <a:ext cx="6372707" cy="4248472"/>
          </a:xfrm>
          <a:prstGeom prst="rect">
            <a:avLst/>
          </a:prstGeom>
        </p:spPr>
      </p:pic>
      <p:pic>
        <p:nvPicPr>
          <p:cNvPr id="6" name="Picture 5" descr="article-1277581-0993487E000005DC-483_634x337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33" y="1476053"/>
            <a:ext cx="7992674" cy="4248472"/>
          </a:xfrm>
          <a:prstGeom prst="rect">
            <a:avLst/>
          </a:prstGeom>
        </p:spPr>
      </p:pic>
      <p:pic>
        <p:nvPicPr>
          <p:cNvPr id="7" name="Picture 6" descr="irsn_epr_controle-commande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1" y="1476053"/>
            <a:ext cx="6404731" cy="4248472"/>
          </a:xfrm>
          <a:prstGeom prst="rect">
            <a:avLst/>
          </a:prstGeom>
        </p:spPr>
      </p:pic>
      <p:pic>
        <p:nvPicPr>
          <p:cNvPr id="8" name="Picture 7" descr="spacex-launch-control-center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78" y="1476053"/>
            <a:ext cx="7768635" cy="4248472"/>
          </a:xfrm>
          <a:prstGeom prst="rect">
            <a:avLst/>
          </a:prstGeom>
        </p:spPr>
      </p:pic>
      <p:pic>
        <p:nvPicPr>
          <p:cNvPr id="9" name="Picture 8" descr="nasdaq_studio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61" y="1476053"/>
            <a:ext cx="5640627" cy="4230470"/>
          </a:xfrm>
          <a:prstGeom prst="rect">
            <a:avLst/>
          </a:prstGeom>
        </p:spPr>
      </p:pic>
      <p:pic>
        <p:nvPicPr>
          <p:cNvPr id="10" name="Picture 9" descr="chirurgiens-ecrans2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1" y="1500131"/>
            <a:ext cx="6355161" cy="423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77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dirty="0"/>
              <a:t>Contexte </a:t>
            </a:r>
            <a:r>
              <a:rPr lang="fr-FR" dirty="0" smtClean="0"/>
              <a:t>: Deux domaines en opposition</a:t>
            </a:r>
            <a:endParaRPr lang="fr-FR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F037C96-2C62-DB48-9C3A-7954C56F070C}" type="slidenum">
              <a:rPr lang="fr-FR"/>
              <a:pPr/>
              <a:t>4</a:t>
            </a:fld>
            <a:endParaRPr lang="fr-FR" dirty="0"/>
          </a:p>
        </p:txBody>
      </p:sp>
      <p:sp>
        <p:nvSpPr>
          <p:cNvPr id="8" name="Oval 7"/>
          <p:cNvSpPr/>
          <p:nvPr/>
        </p:nvSpPr>
        <p:spPr bwMode="auto">
          <a:xfrm>
            <a:off x="866393" y="1332037"/>
            <a:ext cx="4135844" cy="4151295"/>
          </a:xfrm>
          <a:prstGeom prst="ellipse">
            <a:avLst/>
          </a:prstGeom>
          <a:solidFill>
            <a:schemeClr val="accent2">
              <a:alpha val="16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  <a:cs typeface="DejaVu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4127" y="5548196"/>
            <a:ext cx="3166506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  <a:latin typeface="+mn-lt"/>
                <a:cs typeface="Helvetica Neue"/>
              </a:rPr>
              <a:t>Systèmes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  <a:cs typeface="Helvetica Neue"/>
              </a:rPr>
              <a:t> critiques</a:t>
            </a:r>
            <a:endParaRPr lang="en-US" sz="2000" b="1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798411" y="1332037"/>
            <a:ext cx="4135844" cy="4151295"/>
          </a:xfrm>
          <a:prstGeom prst="ellipse">
            <a:avLst/>
          </a:prstGeom>
          <a:solidFill>
            <a:schemeClr val="accent1">
              <a:alpha val="24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  <a:cs typeface="DejaVu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4977" y="1786085"/>
            <a:ext cx="2326412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Preuve formelle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62767" y="4380645"/>
            <a:ext cx="3037261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Vérification de modèles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7996" y="2304997"/>
            <a:ext cx="2326412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Analyse statique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4129" y="2823909"/>
            <a:ext cx="2778770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Méthodes formelles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18751" y="3861733"/>
            <a:ext cx="3037260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Machines à états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24884" y="3342821"/>
            <a:ext cx="3037260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Réseaux de </a:t>
            </a:r>
            <a:r>
              <a:rPr lang="fr-FR" sz="200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Petri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50769" y="5548196"/>
            <a:ext cx="4135844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  <a:latin typeface="+mn-lt"/>
                <a:cs typeface="Helvetica Neue"/>
              </a:rPr>
              <a:t>Interfaces homme-machine</a:t>
            </a:r>
            <a:endParaRPr lang="en-US" sz="2000" b="1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61617" y="1786085"/>
            <a:ext cx="2326412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Test extensifs</a:t>
            </a:r>
            <a:endParaRPr lang="fr-FR" sz="20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90862" y="2317970"/>
            <a:ext cx="2778770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Analyse d’utilisabilité</a:t>
            </a:r>
            <a:endParaRPr lang="fr-FR" sz="20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26240" y="4445509"/>
            <a:ext cx="2778770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Prototypage</a:t>
            </a:r>
            <a:endParaRPr lang="fr-FR" sz="20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20107" y="3913625"/>
            <a:ext cx="2778770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Facteurs humains</a:t>
            </a:r>
            <a:endParaRPr lang="fr-FR" sz="20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84730" y="3381740"/>
            <a:ext cx="2778770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Design</a:t>
            </a:r>
            <a:endParaRPr lang="fr-FR" sz="20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84730" y="2849855"/>
            <a:ext cx="2778770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Retours d’utilisateurs</a:t>
            </a:r>
            <a:endParaRPr lang="fr-FR" sz="20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3789" y="2953637"/>
            <a:ext cx="1357074" cy="63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  <a:latin typeface="+mn-lt"/>
              </a:rPr>
              <a:t>IHM</a:t>
            </a:r>
            <a:br>
              <a:rPr lang="fr-FR" sz="2000" b="1" dirty="0" smtClean="0">
                <a:solidFill>
                  <a:schemeClr val="tx1"/>
                </a:solidFill>
                <a:latin typeface="+mn-lt"/>
              </a:rPr>
            </a:br>
            <a:r>
              <a:rPr lang="fr-FR" sz="2000" b="1" dirty="0" smtClean="0">
                <a:solidFill>
                  <a:schemeClr val="tx1"/>
                </a:solidFill>
                <a:latin typeface="+mn-lt"/>
              </a:rPr>
              <a:t>Critiques</a:t>
            </a:r>
            <a:endParaRPr lang="fr-FR" sz="2000" b="1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  <p:bldP spid="10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dirty="0"/>
              <a:t>Contexte </a:t>
            </a:r>
            <a:r>
              <a:rPr lang="fr-FR" dirty="0" smtClean="0"/>
              <a:t>: Centrage sur les cockpits</a:t>
            </a:r>
            <a:endParaRPr lang="fr-FR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F037C96-2C62-DB48-9C3A-7954C56F070C}" type="slidenum">
              <a:rPr lang="fr-FR"/>
              <a:pPr/>
              <a:t>5</a:t>
            </a:fld>
            <a:endParaRPr lang="fr-FR" dirty="0"/>
          </a:p>
        </p:txBody>
      </p:sp>
      <p:sp>
        <p:nvSpPr>
          <p:cNvPr id="26" name="Rounded Rectangle 25"/>
          <p:cNvSpPr/>
          <p:nvPr/>
        </p:nvSpPr>
        <p:spPr>
          <a:xfrm>
            <a:off x="4876800" y="2438400"/>
            <a:ext cx="1752600" cy="2362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dirty="0" err="1" smtClean="0"/>
              <a:t>Thèse</a:t>
            </a:r>
            <a:endParaRPr lang="en-US" sz="2000" dirty="0"/>
          </a:p>
        </p:txBody>
      </p:sp>
      <p:sp>
        <p:nvSpPr>
          <p:cNvPr id="27" name="Rounded Rectangle 26"/>
          <p:cNvSpPr/>
          <p:nvPr/>
        </p:nvSpPr>
        <p:spPr>
          <a:xfrm>
            <a:off x="3733800" y="2438400"/>
            <a:ext cx="1752600" cy="2362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dirty="0" smtClean="0"/>
              <a:t>ARINC 661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493364" y="3278832"/>
            <a:ext cx="1411636" cy="10918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Homme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779364" y="3278832"/>
            <a:ext cx="1411636" cy="10918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Cockpit</a:t>
            </a: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Display System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065364" y="3278832"/>
            <a:ext cx="1411636" cy="10918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User Applicatio</a:t>
            </a:r>
            <a:r>
              <a:rPr lang="en-US" sz="18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351364" y="3278832"/>
            <a:ext cx="1411636" cy="10918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Machine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864964" y="3507432"/>
            <a:ext cx="94272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150964" y="3507432"/>
            <a:ext cx="94272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436964" y="3507432"/>
            <a:ext cx="94272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>
            <a:off x="1864964" y="4117032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>
            <a:off x="4150964" y="4117032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0800000">
            <a:off x="6436964" y="4117032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788764" y="3202632"/>
            <a:ext cx="1073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n-lt"/>
              </a:rPr>
              <a:t>Actions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74764" y="3050232"/>
            <a:ext cx="107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n-lt"/>
              </a:rPr>
              <a:t>Widget </a:t>
            </a:r>
            <a:br>
              <a:rPr lang="en-US" sz="1200" dirty="0" smtClean="0">
                <a:solidFill>
                  <a:schemeClr val="tx1"/>
                </a:solidFill>
                <a:latin typeface="+mn-lt"/>
              </a:rPr>
            </a:br>
            <a:r>
              <a:rPr lang="en-US" sz="1200" dirty="0" smtClean="0">
                <a:solidFill>
                  <a:schemeClr val="tx1"/>
                </a:solidFill>
                <a:latin typeface="+mn-lt"/>
              </a:rPr>
              <a:t>Events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60764" y="3202632"/>
            <a:ext cx="1073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+mn-lt"/>
              </a:rPr>
              <a:t>Appels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88764" y="4117032"/>
            <a:ext cx="1073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n-lt"/>
              </a:rPr>
              <a:t>Perception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74764" y="4117032"/>
            <a:ext cx="107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n-lt"/>
              </a:rPr>
              <a:t>Parameter Changes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60764" y="4117032"/>
            <a:ext cx="1073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n-lt"/>
              </a:rPr>
              <a:t>Retours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218568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9" grpId="0" animBg="1"/>
      <p:bldP spid="30" grpId="0" animBg="1"/>
      <p:bldP spid="31" grpId="0" animBg="1"/>
      <p:bldP spid="32" grpId="0" animBg="1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9033D27-9CA4-DD40-9939-FAD32A55EA3E}" type="slidenum">
              <a:rPr lang="fr-FR"/>
              <a:pPr/>
              <a:t>6</a:t>
            </a:fld>
            <a:endParaRPr lang="fr-FR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997950" cy="901700"/>
          </a:xfrm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dirty="0" smtClean="0"/>
              <a:t>Problématique : Un processus peu satisfaisant</a:t>
            </a:r>
            <a:endParaRPr lang="fr-FR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65951453"/>
              </p:ext>
            </p:extLst>
          </p:nvPr>
        </p:nvGraphicFramePr>
        <p:xfrm>
          <a:off x="-254347" y="1044005"/>
          <a:ext cx="8136903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U-Turn Arrow 3"/>
          <p:cNvSpPr/>
          <p:nvPr/>
        </p:nvSpPr>
        <p:spPr bwMode="auto">
          <a:xfrm rot="16200000" flipV="1">
            <a:off x="2697981" y="2412157"/>
            <a:ext cx="1368151" cy="936104"/>
          </a:xfrm>
          <a:prstGeom prst="uturnArrow">
            <a:avLst>
              <a:gd name="adj1" fmla="val 20067"/>
              <a:gd name="adj2" fmla="val 15133"/>
              <a:gd name="adj3" fmla="val 18422"/>
              <a:gd name="adj4" fmla="val 48356"/>
              <a:gd name="adj5" fmla="val 10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  <a:cs typeface="DejaVu Sans" charset="0"/>
            </a:endParaRPr>
          </a:p>
        </p:txBody>
      </p:sp>
      <p:sp>
        <p:nvSpPr>
          <p:cNvPr id="7" name="U-Turn Arrow 6"/>
          <p:cNvSpPr/>
          <p:nvPr/>
        </p:nvSpPr>
        <p:spPr bwMode="auto">
          <a:xfrm rot="16200000" flipV="1">
            <a:off x="2589969" y="2520169"/>
            <a:ext cx="2592288" cy="1944216"/>
          </a:xfrm>
          <a:prstGeom prst="uturnArrow">
            <a:avLst>
              <a:gd name="adj1" fmla="val 9378"/>
              <a:gd name="adj2" fmla="val 7017"/>
              <a:gd name="adj3" fmla="val 10505"/>
              <a:gd name="adj4" fmla="val 30906"/>
              <a:gd name="adj5" fmla="val 5447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  <a:cs typeface="DejaVu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5773" y="1692077"/>
            <a:ext cx="1202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Spécification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5773" y="2772197"/>
            <a:ext cx="1152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Prototypage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749" y="3924325"/>
            <a:ext cx="1412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Implémentation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7781" y="5148461"/>
            <a:ext cx="972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Validation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69989" y="2772197"/>
            <a:ext cx="833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Itération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4045" y="4068341"/>
            <a:ext cx="1322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Non validation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33091" y="1548061"/>
            <a:ext cx="13126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Long</a:t>
            </a:r>
            <a:endParaRPr lang="fr-FR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73768" y="2628181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Couteux</a:t>
            </a:r>
            <a:endParaRPr lang="fr-FR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93881" y="4788421"/>
            <a:ext cx="23910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Complexe</a:t>
            </a:r>
            <a:endParaRPr lang="fr-FR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78815" y="3708301"/>
            <a:ext cx="262123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Non réactif</a:t>
            </a:r>
            <a:endParaRPr lang="fr-FR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4" grpId="0" animBg="1"/>
      <p:bldP spid="7" grpId="0" animBg="1"/>
      <p:bldP spid="6" grpId="0"/>
      <p:bldP spid="9" grpId="0"/>
      <p:bldP spid="10" grpId="0"/>
      <p:bldP spid="11" grpId="0"/>
      <p:bldP spid="12" grpId="0"/>
      <p:bldP spid="1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9033D27-9CA4-DD40-9939-FAD32A55EA3E}" type="slidenum">
              <a:rPr lang="fr-FR"/>
              <a:pPr/>
              <a:t>7</a:t>
            </a:fld>
            <a:endParaRPr lang="fr-FR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997950" cy="901700"/>
          </a:xfrm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dirty="0" smtClean="0"/>
              <a:t>Objectif : Améliorer le processus</a:t>
            </a:r>
            <a:endParaRPr lang="fr-FR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4130431299"/>
              </p:ext>
            </p:extLst>
          </p:nvPr>
        </p:nvGraphicFramePr>
        <p:xfrm>
          <a:off x="-254347" y="1044005"/>
          <a:ext cx="8136903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ircular Arrow 4"/>
          <p:cNvSpPr/>
          <p:nvPr/>
        </p:nvSpPr>
        <p:spPr bwMode="auto">
          <a:xfrm rot="2823938" flipH="1">
            <a:off x="3303285" y="2585412"/>
            <a:ext cx="2232248" cy="223224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5381612"/>
              <a:gd name="adj5" fmla="val 125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  <a:cs typeface="DejaVu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5813" y="2484165"/>
            <a:ext cx="1202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Spécification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7821" y="4428381"/>
            <a:ext cx="1012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Réécriture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10149" y="3564285"/>
            <a:ext cx="833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Itération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19713" y="2917954"/>
            <a:ext cx="246841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Traçabilité</a:t>
            </a:r>
            <a:endParaRPr lang="fr-FR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70996" y="3926066"/>
            <a:ext cx="23658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Réactivité</a:t>
            </a:r>
            <a:endParaRPr lang="fr-FR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94578" y="4934178"/>
            <a:ext cx="251868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Modularité</a:t>
            </a:r>
            <a:endParaRPr lang="fr-FR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35242" y="1909842"/>
            <a:ext cx="22373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Efficacité</a:t>
            </a:r>
            <a:endParaRPr lang="fr-FR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303664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P spid="5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Contraintes IHM</a:t>
            </a:r>
          </a:p>
          <a:p>
            <a:pPr>
              <a:buFont typeface="Arial"/>
              <a:buChar char="•"/>
            </a:pPr>
            <a:r>
              <a:rPr lang="fr-FR" dirty="0" smtClean="0"/>
              <a:t>Expressions de notions importantes en IHM</a:t>
            </a:r>
          </a:p>
          <a:p>
            <a:pPr>
              <a:buFont typeface="Arial"/>
              <a:buChar char="•"/>
            </a:pPr>
            <a:r>
              <a:rPr lang="fr-FR" dirty="0" smtClean="0"/>
              <a:t>Modularité et réutilisabilité</a:t>
            </a:r>
          </a:p>
          <a:p>
            <a:pPr>
              <a:buFont typeface="Arial"/>
              <a:buChar char="•"/>
            </a:pPr>
            <a:r>
              <a:rPr lang="fr-FR" dirty="0" smtClean="0"/>
              <a:t>Compréhensibilité par tous les acteurs</a:t>
            </a:r>
          </a:p>
          <a:p>
            <a:pPr marL="0" indent="0"/>
            <a:endParaRPr lang="fr-FR" dirty="0"/>
          </a:p>
          <a:p>
            <a:pPr marL="0" indent="0"/>
            <a:r>
              <a:rPr lang="fr-FR" dirty="0" smtClean="0"/>
              <a:t>Contraintes systèmes critiques </a:t>
            </a:r>
          </a:p>
          <a:p>
            <a:pPr>
              <a:buFont typeface="Arial"/>
              <a:buChar char="•"/>
            </a:pPr>
            <a:r>
              <a:rPr lang="fr-FR" dirty="0" smtClean="0"/>
              <a:t>Formalisation mathématique</a:t>
            </a:r>
          </a:p>
          <a:p>
            <a:pPr>
              <a:buFont typeface="Arial"/>
              <a:buChar char="•"/>
            </a:pPr>
            <a:r>
              <a:rPr lang="fr-FR" dirty="0" smtClean="0"/>
              <a:t>Vérification de propriétés de s</a:t>
            </a:r>
            <a:r>
              <a:rPr lang="fr-FR" dirty="0" smtClean="0"/>
              <a:t>ûreté</a:t>
            </a:r>
          </a:p>
          <a:p>
            <a:pPr>
              <a:buFont typeface="Arial"/>
              <a:buChar char="•"/>
            </a:pPr>
            <a:r>
              <a:rPr lang="fr-FR" dirty="0" smtClean="0"/>
              <a:t>Permettre </a:t>
            </a:r>
            <a:r>
              <a:rPr lang="fr-FR" smtClean="0"/>
              <a:t>la vérification </a:t>
            </a:r>
            <a:r>
              <a:rPr lang="fr-FR" dirty="0" smtClean="0"/>
              <a:t>et validation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3343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dirty="0" smtClean="0"/>
              <a:t>Démarche : Grandes lignes</a:t>
            </a:r>
            <a:endParaRPr lang="fr-FR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A539419-CA45-4A42-889A-4A4635B7D8B0}" type="slidenum">
              <a:rPr lang="fr-FR"/>
              <a:pPr/>
              <a:t>9</a:t>
            </a:fld>
            <a:endParaRPr lang="fr-FR"/>
          </a:p>
        </p:txBody>
      </p:sp>
      <p:grpSp>
        <p:nvGrpSpPr>
          <p:cNvPr id="8203" name="Group 8202"/>
          <p:cNvGrpSpPr/>
          <p:nvPr/>
        </p:nvGrpSpPr>
        <p:grpSpPr>
          <a:xfrm>
            <a:off x="321717" y="1044005"/>
            <a:ext cx="1861207" cy="1202650"/>
            <a:chOff x="321717" y="1044005"/>
            <a:chExt cx="1861207" cy="1202650"/>
          </a:xfrm>
        </p:grpSpPr>
        <p:sp>
          <p:nvSpPr>
            <p:cNvPr id="6" name="Smiley Face 5"/>
            <p:cNvSpPr/>
            <p:nvPr/>
          </p:nvSpPr>
          <p:spPr bwMode="auto">
            <a:xfrm>
              <a:off x="820272" y="1382559"/>
              <a:ext cx="864096" cy="864096"/>
            </a:xfrm>
            <a:prstGeom prst="smileyFac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262699"/>
                </a:solidFill>
                <a:effectLst/>
                <a:latin typeface="Times New Roman" charset="0"/>
                <a:ea typeface="ＭＳ Ｐゴシック" charset="0"/>
                <a:cs typeface="DejaVu Sans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1717" y="1044005"/>
              <a:ext cx="18612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262699"/>
                  </a:solidFill>
                  <a:latin typeface="+mn-lt"/>
                </a:rPr>
                <a:t>Ingénieur système</a:t>
              </a:r>
              <a:endParaRPr lang="fr-FR" sz="1600" dirty="0">
                <a:solidFill>
                  <a:srgbClr val="262699"/>
                </a:solidFill>
                <a:latin typeface="+mn-lt"/>
              </a:endParaRPr>
            </a:p>
          </p:txBody>
        </p:sp>
      </p:grpSp>
      <p:grpSp>
        <p:nvGrpSpPr>
          <p:cNvPr id="8204" name="Group 8203"/>
          <p:cNvGrpSpPr/>
          <p:nvPr/>
        </p:nvGrpSpPr>
        <p:grpSpPr>
          <a:xfrm>
            <a:off x="2664343" y="1044005"/>
            <a:ext cx="1507444" cy="1202650"/>
            <a:chOff x="2664343" y="1044005"/>
            <a:chExt cx="1507444" cy="1202650"/>
          </a:xfrm>
        </p:grpSpPr>
        <p:sp>
          <p:nvSpPr>
            <p:cNvPr id="23" name="Smiley Face 22"/>
            <p:cNvSpPr/>
            <p:nvPr/>
          </p:nvSpPr>
          <p:spPr bwMode="auto">
            <a:xfrm>
              <a:off x="2986013" y="1382559"/>
              <a:ext cx="864096" cy="864096"/>
            </a:xfrm>
            <a:prstGeom prst="smileyFac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262699"/>
                </a:solidFill>
                <a:effectLst/>
                <a:latin typeface="Times New Roman" charset="0"/>
                <a:ea typeface="ＭＳ Ｐゴシック" charset="0"/>
                <a:cs typeface="DejaVu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64343" y="1044005"/>
              <a:ext cx="15074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262699"/>
                  </a:solidFill>
                  <a:latin typeface="+mn-lt"/>
                </a:rPr>
                <a:t>Spécialiste FH</a:t>
              </a:r>
              <a:endParaRPr lang="fr-FR" sz="1600" dirty="0">
                <a:solidFill>
                  <a:srgbClr val="262699"/>
                </a:solidFill>
                <a:latin typeface="+mn-lt"/>
              </a:endParaRPr>
            </a:p>
          </p:txBody>
        </p:sp>
      </p:grpSp>
      <p:grpSp>
        <p:nvGrpSpPr>
          <p:cNvPr id="8205" name="Group 8204"/>
          <p:cNvGrpSpPr/>
          <p:nvPr/>
        </p:nvGrpSpPr>
        <p:grpSpPr>
          <a:xfrm>
            <a:off x="5146253" y="1044005"/>
            <a:ext cx="864096" cy="1202650"/>
            <a:chOff x="5146253" y="1044005"/>
            <a:chExt cx="864096" cy="1202650"/>
          </a:xfrm>
        </p:grpSpPr>
        <p:sp>
          <p:nvSpPr>
            <p:cNvPr id="26" name="Smiley Face 25"/>
            <p:cNvSpPr/>
            <p:nvPr/>
          </p:nvSpPr>
          <p:spPr bwMode="auto">
            <a:xfrm>
              <a:off x="5146253" y="1382559"/>
              <a:ext cx="864096" cy="864096"/>
            </a:xfrm>
            <a:prstGeom prst="smileyFac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262699"/>
                </a:solidFill>
                <a:effectLst/>
                <a:latin typeface="Times New Roman" charset="0"/>
                <a:ea typeface="ＭＳ Ｐゴシック" charset="0"/>
                <a:cs typeface="DejaVu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49491" y="1044005"/>
              <a:ext cx="85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262699"/>
                  </a:solidFill>
                  <a:latin typeface="+mn-lt"/>
                </a:rPr>
                <a:t>Codeur</a:t>
              </a:r>
              <a:endParaRPr lang="fr-FR" sz="1600" dirty="0">
                <a:solidFill>
                  <a:srgbClr val="262699"/>
                </a:solidFill>
                <a:latin typeface="+mn-lt"/>
              </a:endParaRPr>
            </a:p>
          </p:txBody>
        </p:sp>
      </p:grpSp>
      <p:grpSp>
        <p:nvGrpSpPr>
          <p:cNvPr id="8206" name="Group 8205"/>
          <p:cNvGrpSpPr/>
          <p:nvPr/>
        </p:nvGrpSpPr>
        <p:grpSpPr>
          <a:xfrm>
            <a:off x="6832087" y="1044005"/>
            <a:ext cx="2100956" cy="1202650"/>
            <a:chOff x="6832087" y="1044005"/>
            <a:chExt cx="2100956" cy="1202650"/>
          </a:xfrm>
        </p:grpSpPr>
        <p:sp>
          <p:nvSpPr>
            <p:cNvPr id="28" name="Smiley Face 27"/>
            <p:cNvSpPr/>
            <p:nvPr/>
          </p:nvSpPr>
          <p:spPr bwMode="auto">
            <a:xfrm>
              <a:off x="7450509" y="1382559"/>
              <a:ext cx="864096" cy="864096"/>
            </a:xfrm>
            <a:prstGeom prst="smileyFac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262699"/>
                </a:solidFill>
                <a:effectLst/>
                <a:latin typeface="Times New Roman" charset="0"/>
                <a:ea typeface="ＭＳ Ｐゴシック" charset="0"/>
                <a:cs typeface="DejaVu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32087" y="1044005"/>
              <a:ext cx="2100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262699"/>
                  </a:solidFill>
                  <a:latin typeface="+mn-lt"/>
                </a:rPr>
                <a:t>Autorité de validation</a:t>
              </a:r>
              <a:endParaRPr lang="fr-FR" sz="1600" dirty="0">
                <a:solidFill>
                  <a:srgbClr val="262699"/>
                </a:solidFill>
                <a:latin typeface="+mn-lt"/>
              </a:endParaRPr>
            </a:p>
          </p:txBody>
        </p:sp>
      </p:grpSp>
      <p:sp>
        <p:nvSpPr>
          <p:cNvPr id="17" name="Vertical Scroll 16"/>
          <p:cNvSpPr/>
          <p:nvPr/>
        </p:nvSpPr>
        <p:spPr bwMode="auto">
          <a:xfrm>
            <a:off x="3562077" y="2966735"/>
            <a:ext cx="2160240" cy="1152128"/>
          </a:xfrm>
          <a:prstGeom prst="vertic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62699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S</a:t>
            </a:r>
            <a:r>
              <a:rPr kumimoji="0" lang="fr-FR" sz="2000" b="0" i="0" u="none" strike="noStrike" cap="none" normalizeH="0" baseline="0" dirty="0" err="1" smtClean="0">
                <a:ln>
                  <a:noFill/>
                </a:ln>
                <a:solidFill>
                  <a:srgbClr val="262699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pécification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262699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 en langage L</a:t>
            </a:r>
            <a:endParaRPr kumimoji="0" lang="fr-FR" sz="2000" b="0" i="0" u="none" strike="noStrike" cap="none" normalizeH="0" baseline="0" dirty="0">
              <a:ln>
                <a:noFill/>
              </a:ln>
              <a:solidFill>
                <a:srgbClr val="262699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1761877" y="2390671"/>
            <a:ext cx="1584176" cy="792088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92" name="Straight Arrow Connector 8191"/>
          <p:cNvCxnSpPr/>
          <p:nvPr/>
        </p:nvCxnSpPr>
        <p:spPr bwMode="auto">
          <a:xfrm>
            <a:off x="3634085" y="2390671"/>
            <a:ext cx="288032" cy="432048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95" name="Straight Arrow Connector 8194"/>
          <p:cNvCxnSpPr/>
          <p:nvPr/>
        </p:nvCxnSpPr>
        <p:spPr bwMode="auto">
          <a:xfrm flipH="1">
            <a:off x="5218261" y="2390671"/>
            <a:ext cx="288032" cy="432048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97" name="Straight Arrow Connector 8196"/>
          <p:cNvCxnSpPr/>
          <p:nvPr/>
        </p:nvCxnSpPr>
        <p:spPr bwMode="auto">
          <a:xfrm flipH="1">
            <a:off x="5866333" y="2390671"/>
            <a:ext cx="1512168" cy="792088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202" name="Multidocument 8201"/>
          <p:cNvSpPr/>
          <p:nvPr/>
        </p:nvSpPr>
        <p:spPr bwMode="auto">
          <a:xfrm>
            <a:off x="4786213" y="4716413"/>
            <a:ext cx="1584176" cy="1512168"/>
          </a:xfrm>
          <a:prstGeom prst="flowChartMulti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rgbClr val="262699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Squelette de code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rgbClr val="262699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sp>
        <p:nvSpPr>
          <p:cNvPr id="43" name="Multidocument 42"/>
          <p:cNvSpPr/>
          <p:nvPr/>
        </p:nvSpPr>
        <p:spPr bwMode="auto">
          <a:xfrm>
            <a:off x="6874445" y="4716413"/>
            <a:ext cx="1584176" cy="1512168"/>
          </a:xfrm>
          <a:prstGeom prst="flowChartMulti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rgbClr val="262699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Vérification propriétés de sûreté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rgbClr val="262699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sp>
        <p:nvSpPr>
          <p:cNvPr id="44" name="Multidocument 43"/>
          <p:cNvSpPr/>
          <p:nvPr/>
        </p:nvSpPr>
        <p:spPr bwMode="auto">
          <a:xfrm>
            <a:off x="609749" y="4716413"/>
            <a:ext cx="1584176" cy="1512168"/>
          </a:xfrm>
          <a:prstGeom prst="flowChartMulti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rgbClr val="262699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Squelette de prototype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rgbClr val="262699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sp>
        <p:nvSpPr>
          <p:cNvPr id="45" name="Multidocument 44"/>
          <p:cNvSpPr/>
          <p:nvPr/>
        </p:nvSpPr>
        <p:spPr bwMode="auto">
          <a:xfrm>
            <a:off x="2697981" y="4716413"/>
            <a:ext cx="1584176" cy="1512168"/>
          </a:xfrm>
          <a:prstGeom prst="flowChartMulti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rgbClr val="262699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Vérification propriétés FH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rgbClr val="262699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cxnSp>
        <p:nvCxnSpPr>
          <p:cNvPr id="8208" name="Straight Arrow Connector 8207"/>
          <p:cNvCxnSpPr/>
          <p:nvPr/>
        </p:nvCxnSpPr>
        <p:spPr bwMode="auto">
          <a:xfrm flipH="1">
            <a:off x="2337941" y="4140349"/>
            <a:ext cx="1080120" cy="432048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 bwMode="auto">
          <a:xfrm flipH="1">
            <a:off x="3634085" y="4284365"/>
            <a:ext cx="216024" cy="288032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 bwMode="auto">
          <a:xfrm>
            <a:off x="5290269" y="4284365"/>
            <a:ext cx="216024" cy="288032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 bwMode="auto">
          <a:xfrm>
            <a:off x="5866333" y="4140349"/>
            <a:ext cx="1080120" cy="432048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3886" y="335847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534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202" grpId="0" animBg="1"/>
      <p:bldP spid="43" grpId="0" animBg="1"/>
      <p:bldP spid="44" grpId="0" animBg="1"/>
      <p:bldP spid="4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DejaVu Sans"/>
      </a:majorFont>
      <a:minorFont>
        <a:latin typeface="Arial"/>
        <a:ea typeface="ＭＳ Ｐゴシック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DejaVu Sans"/>
      </a:majorFont>
      <a:minorFont>
        <a:latin typeface="Arial"/>
        <a:ea typeface="ＭＳ Ｐゴシック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6825</TotalTime>
  <Words>365</Words>
  <Application>Microsoft Macintosh PowerPoint</Application>
  <PresentationFormat>Custom</PresentationFormat>
  <Paragraphs>175</Paragraphs>
  <Slides>17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Office Theme</vt:lpstr>
      <vt:lpstr>Un langage pour la spécification des interfaces homme-machine critiques</vt:lpstr>
      <vt:lpstr>Plan</vt:lpstr>
      <vt:lpstr>Contexte : Les interfaces homme-machine critiques</vt:lpstr>
      <vt:lpstr>Contexte : Deux domaines en opposition</vt:lpstr>
      <vt:lpstr>Contexte : Centrage sur les cockpits</vt:lpstr>
      <vt:lpstr>Problématique : Un processus peu satisfaisant</vt:lpstr>
      <vt:lpstr>Objectif : Améliorer le processus</vt:lpstr>
      <vt:lpstr>Objectif</vt:lpstr>
      <vt:lpstr>Démarche : Grandes lignes</vt:lpstr>
      <vt:lpstr>Démarche : Chronologie</vt:lpstr>
      <vt:lpstr>Résultats : Le langage : Notion d’interacteur</vt:lpstr>
      <vt:lpstr>Résultats : Le langage : Composition des interacteurs</vt:lpstr>
      <vt:lpstr>Résultats : Le langage : Comportement des interacteurs</vt:lpstr>
      <vt:lpstr>Résultats : Cas de test</vt:lpstr>
      <vt:lpstr>Perspectives : Propriétés à démontrer</vt:lpstr>
      <vt:lpstr>Perspectives</vt:lpstr>
      <vt:lpstr>Production scientifique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Office National d’Études et de Recherches Aérospatiales </dc:title>
  <dc:creator>PLA</dc:creator>
  <cp:lastModifiedBy>Vincent Lecrubier</cp:lastModifiedBy>
  <cp:revision>514</cp:revision>
  <cp:lastPrinted>2005-10-14T09:47:05Z</cp:lastPrinted>
  <dcterms:created xsi:type="dcterms:W3CDTF">2003-11-04T15:00:04Z</dcterms:created>
  <dcterms:modified xsi:type="dcterms:W3CDTF">2014-02-05T00:40:35Z</dcterms:modified>
</cp:coreProperties>
</file>