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f2c64c89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f2c64c89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f2c64c89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f2c64c89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f0e8e476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f0e8e476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7f928c3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7f928c3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f2c64c89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f2c64c89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f2c64c89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f2c64c89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ER Diagram we designed. O</a:t>
            </a:r>
            <a:r>
              <a:rPr lang="en"/>
              <a:t>ur main focus was to create a database that would allow a user register and create all the different reports depending on the incident type they were </a:t>
            </a:r>
            <a:r>
              <a:rPr lang="en"/>
              <a:t>choosing</a:t>
            </a:r>
            <a:r>
              <a:rPr lang="en"/>
              <a:t>. After we designed our database we started looking for a dataset that could fit. </a:t>
            </a:r>
            <a:endParaRPr/>
          </a:p>
          <a:p>
            <a:pPr indent="0" lvl="0" marL="0" rtl="0" algn="l">
              <a:spcBef>
                <a:spcPts val="0"/>
              </a:spcBef>
              <a:spcAft>
                <a:spcPts val="0"/>
              </a:spcAft>
              <a:buNone/>
            </a:pPr>
            <a:r>
              <a:rPr lang="en"/>
              <a:t>In the Edmonton Police Website we found a dataset that went to up to 2019. We modified all the information </a:t>
            </a:r>
            <a:r>
              <a:rPr lang="en"/>
              <a:t>from</a:t>
            </a:r>
            <a:r>
              <a:rPr lang="en"/>
              <a:t> this dataset so it could be compatible with our DB and we added all the information to a modified dictionary which we called EPS_Data.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7f928c3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7f928c3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f2c64c89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f2c64c89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f2c64c89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f2c64c89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Lack of </a:t>
            </a:r>
            <a:r>
              <a:rPr lang="en"/>
              <a:t>personal</a:t>
            </a:r>
            <a:r>
              <a:rPr lang="en"/>
              <a:t> domain: We only have a public IP provided by cybera, we do not have a common domain registered.</a:t>
            </a:r>
            <a:endParaRPr/>
          </a:p>
          <a:p>
            <a:pPr indent="-298450" lvl="0" marL="457200" rtl="0" algn="l">
              <a:spcBef>
                <a:spcPts val="0"/>
              </a:spcBef>
              <a:spcAft>
                <a:spcPts val="0"/>
              </a:spcAft>
              <a:buSzPts val="1100"/>
              <a:buAutoNum type="arabicParenR"/>
            </a:pPr>
            <a:r>
              <a:rPr lang="en"/>
              <a:t>Create</a:t>
            </a:r>
            <a:r>
              <a:rPr lang="en"/>
              <a:t> a mobile App: Since we have been completely </a:t>
            </a:r>
            <a:r>
              <a:rPr lang="en"/>
              <a:t>testing</a:t>
            </a:r>
            <a:r>
              <a:rPr lang="en"/>
              <a:t> on a web browser, the functionality is still there for mobile, but the UI is not completely adapted.</a:t>
            </a:r>
            <a:endParaRPr/>
          </a:p>
          <a:p>
            <a:pPr indent="-298450" lvl="0" marL="457200" rtl="0" algn="l">
              <a:spcBef>
                <a:spcPts val="0"/>
              </a:spcBef>
              <a:spcAft>
                <a:spcPts val="0"/>
              </a:spcAft>
              <a:buSzPts val="1100"/>
              <a:buAutoNum type="arabicParenR"/>
            </a:pPr>
            <a:r>
              <a:rPr lang="en"/>
              <a:t>Increase sour website security: Since we are only using the sql default hashing function in order to protect the credentials of the users, we would like to </a:t>
            </a:r>
            <a:r>
              <a:rPr lang="en"/>
              <a:t>expand</a:t>
            </a:r>
            <a:r>
              <a:rPr lang="en"/>
              <a:t> and increase the </a:t>
            </a:r>
            <a:r>
              <a:rPr lang="en"/>
              <a:t>security</a:t>
            </a:r>
            <a:r>
              <a:rPr lang="en"/>
              <a:t> of our website using a more complex hashing </a:t>
            </a:r>
            <a:r>
              <a:rPr lang="en"/>
              <a:t>function</a:t>
            </a:r>
            <a:r>
              <a:rPr lang="en"/>
              <a:t>.</a:t>
            </a:r>
            <a:endParaRPr/>
          </a:p>
          <a:p>
            <a:pPr indent="-298450" lvl="0" marL="457200" rtl="0" algn="l">
              <a:spcBef>
                <a:spcPts val="0"/>
              </a:spcBef>
              <a:spcAft>
                <a:spcPts val="0"/>
              </a:spcAft>
              <a:buSzPts val="1100"/>
              <a:buAutoNum type="arabicParenR"/>
            </a:pPr>
            <a:r>
              <a:rPr lang="en"/>
              <a:t>We want to implement an image processing function. Since one of the main features we wanted was for the users to be able to share a picture when they are reporting an incident, but sometimes we are not legally allowed to share picture to the public, it all depends on the content shown. That is why this function is supposed to check if that the photo submitted by the user can be </a:t>
            </a:r>
            <a:r>
              <a:rPr lang="en"/>
              <a:t>shown on the website, if not we still save it in our DB but we will not be showing it</a:t>
            </a:r>
            <a:r>
              <a:rPr lang="en"/>
              <a:t>. For now on the photos </a:t>
            </a:r>
            <a:r>
              <a:rPr lang="en"/>
              <a:t>table</a:t>
            </a:r>
            <a:r>
              <a:rPr lang="en"/>
              <a:t> we only have a boolean value that checks if a picture can be shown or not.</a:t>
            </a:r>
            <a:endParaRPr/>
          </a:p>
          <a:p>
            <a:pPr indent="-298450" lvl="0" marL="457200" rtl="0" algn="l">
              <a:spcBef>
                <a:spcPts val="0"/>
              </a:spcBef>
              <a:spcAft>
                <a:spcPts val="0"/>
              </a:spcAft>
              <a:buSzPts val="1100"/>
              <a:buAutoNum type="arabicParenR"/>
            </a:pPr>
            <a:r>
              <a:rPr lang="en"/>
              <a:t>Also, for the late future, we want to have an image processing </a:t>
            </a:r>
            <a:r>
              <a:rPr lang="en"/>
              <a:t>function, this is just a fancy way to say machine learning, were the system will search the photos the users upload and find similarities with them in order to filter the crime types that could match the report.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162.246.156.84/"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162.246.156.8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162.246.156.8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162.246.156.8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162.246.156.8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162.246.156.84/"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hyperlink" Target="http://162.246.156.8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162.246.156.8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162.246.156.84/" TargetMode="External"/><Relationship Id="rId4" Type="http://schemas.openxmlformats.org/officeDocument/2006/relationships/hyperlink" Target="http://drive.google.com/file/d/1RZ3aQozfwRIXgHexHUTpiRQw8phwUIr6/view" TargetMode="External"/><Relationship Id="rId5"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162.246.156.84/"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631600"/>
            <a:ext cx="3414600" cy="197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Capstone Presentation:</a:t>
            </a:r>
            <a:endParaRPr sz="3600"/>
          </a:p>
          <a:p>
            <a:pPr indent="0" lvl="0" marL="0" rtl="0" algn="l">
              <a:spcBef>
                <a:spcPts val="0"/>
              </a:spcBef>
              <a:spcAft>
                <a:spcPts val="0"/>
              </a:spcAft>
              <a:buNone/>
            </a:pPr>
            <a:r>
              <a:rPr lang="en" sz="3600"/>
              <a:t>Crime Map</a:t>
            </a:r>
            <a:endParaRPr sz="3600"/>
          </a:p>
        </p:txBody>
      </p:sp>
      <p:sp>
        <p:nvSpPr>
          <p:cNvPr id="135" name="Google Shape;135;p13"/>
          <p:cNvSpPr txBox="1"/>
          <p:nvPr/>
        </p:nvSpPr>
        <p:spPr>
          <a:xfrm>
            <a:off x="5056050" y="3351600"/>
            <a:ext cx="3506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u="sng">
                <a:solidFill>
                  <a:schemeClr val="hlink"/>
                </a:solidFill>
                <a:latin typeface="Lato"/>
                <a:ea typeface="Lato"/>
                <a:cs typeface="Lato"/>
                <a:sym typeface="Lato"/>
                <a:hlinkClick r:id="rId3"/>
              </a:rPr>
              <a:t>http://162.246.156.84/</a:t>
            </a:r>
            <a:endParaRPr sz="2500">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136" name="Google Shape;136;p13"/>
          <p:cNvSpPr txBox="1"/>
          <p:nvPr>
            <p:ph idx="4294967295" type="body"/>
          </p:nvPr>
        </p:nvSpPr>
        <p:spPr>
          <a:xfrm>
            <a:off x="4123775" y="2399200"/>
            <a:ext cx="3506700" cy="6105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000"/>
              <a:t>Chris Rudnew, Taylor McCubbing, Diego Padilla, Carlos Diaz</a:t>
            </a:r>
            <a:endParaRPr sz="1000"/>
          </a:p>
          <a:p>
            <a:pPr indent="0" lvl="0" marL="0" rtl="0" algn="l">
              <a:lnSpc>
                <a:spcPct val="100000"/>
              </a:lnSpc>
              <a:spcBef>
                <a:spcPts val="1200"/>
              </a:spcBef>
              <a:spcAft>
                <a:spcPts val="1200"/>
              </a:spcAft>
              <a:buNone/>
            </a:pPr>
            <a:r>
              <a:rPr lang="en" sz="1000"/>
              <a:t>Under the Supervision of: Mohammed Elmorsy</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3006750" y="2114700"/>
            <a:ext cx="3130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100"/>
              <a:t>Questions?</a:t>
            </a:r>
            <a:endParaRPr sz="4100"/>
          </a:p>
        </p:txBody>
      </p:sp>
      <p:sp>
        <p:nvSpPr>
          <p:cNvPr id="198" name="Google Shape;198;p22"/>
          <p:cNvSpPr txBox="1"/>
          <p:nvPr/>
        </p:nvSpPr>
        <p:spPr>
          <a:xfrm>
            <a:off x="6724425" y="393750"/>
            <a:ext cx="220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u="sng">
                <a:solidFill>
                  <a:schemeClr val="hlink"/>
                </a:solidFill>
                <a:latin typeface="Lato"/>
                <a:ea typeface="Lato"/>
                <a:cs typeface="Lato"/>
                <a:sym typeface="Lato"/>
                <a:hlinkClick r:id="rId3"/>
              </a:rPr>
              <a:t>http://162.246.156.84/</a:t>
            </a:r>
            <a:endParaRPr sz="1500">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Meet the Team</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Chris Rudnew</a:t>
            </a:r>
            <a:endParaRPr/>
          </a:p>
          <a:p>
            <a:pPr indent="-311150" lvl="0" marL="457200" rtl="0" algn="l">
              <a:lnSpc>
                <a:spcPct val="200000"/>
              </a:lnSpc>
              <a:spcBef>
                <a:spcPts val="0"/>
              </a:spcBef>
              <a:spcAft>
                <a:spcPts val="0"/>
              </a:spcAft>
              <a:buSzPts val="1300"/>
              <a:buChar char="●"/>
            </a:pPr>
            <a:r>
              <a:rPr lang="en"/>
              <a:t>Taylor McCubbing</a:t>
            </a:r>
            <a:endParaRPr/>
          </a:p>
          <a:p>
            <a:pPr indent="-311150" lvl="0" marL="457200" rtl="0" algn="l">
              <a:lnSpc>
                <a:spcPct val="200000"/>
              </a:lnSpc>
              <a:spcBef>
                <a:spcPts val="0"/>
              </a:spcBef>
              <a:spcAft>
                <a:spcPts val="0"/>
              </a:spcAft>
              <a:buSzPts val="1300"/>
              <a:buChar char="●"/>
            </a:pPr>
            <a:r>
              <a:rPr lang="en"/>
              <a:t>Diego Padilla</a:t>
            </a:r>
            <a:endParaRPr/>
          </a:p>
          <a:p>
            <a:pPr indent="-311150" lvl="0" marL="457200" rtl="0" algn="l">
              <a:lnSpc>
                <a:spcPct val="200000"/>
              </a:lnSpc>
              <a:spcBef>
                <a:spcPts val="0"/>
              </a:spcBef>
              <a:spcAft>
                <a:spcPts val="0"/>
              </a:spcAft>
              <a:buSzPts val="1300"/>
              <a:buChar char="●"/>
            </a:pPr>
            <a:r>
              <a:rPr lang="en"/>
              <a:t>Carlos Diaz</a:t>
            </a:r>
            <a:endParaRPr/>
          </a:p>
          <a:p>
            <a:pPr indent="-311150" lvl="0" marL="457200" rtl="0" algn="l">
              <a:lnSpc>
                <a:spcPct val="200000"/>
              </a:lnSpc>
              <a:spcBef>
                <a:spcPts val="0"/>
              </a:spcBef>
              <a:spcAft>
                <a:spcPts val="0"/>
              </a:spcAft>
              <a:buSzPts val="1300"/>
              <a:buChar char="●"/>
            </a:pPr>
            <a:r>
              <a:rPr lang="en"/>
              <a:t>Under the Supervision of: Mohammed Elmorsy</a:t>
            </a:r>
            <a:endParaRPr/>
          </a:p>
        </p:txBody>
      </p:sp>
      <p:sp>
        <p:nvSpPr>
          <p:cNvPr id="143" name="Google Shape;143;p14"/>
          <p:cNvSpPr txBox="1"/>
          <p:nvPr/>
        </p:nvSpPr>
        <p:spPr>
          <a:xfrm>
            <a:off x="6724425" y="393750"/>
            <a:ext cx="220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u="sng">
                <a:solidFill>
                  <a:schemeClr val="hlink"/>
                </a:solidFill>
                <a:latin typeface="Lato"/>
                <a:ea typeface="Lato"/>
                <a:cs typeface="Lato"/>
                <a:sym typeface="Lato"/>
                <a:hlinkClick r:id="rId3"/>
              </a:rPr>
              <a:t>http://162.246.156.84/</a:t>
            </a:r>
            <a:endParaRPr sz="1500">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Motivations</a:t>
            </a:r>
            <a:endParaRPr/>
          </a:p>
          <a:p>
            <a:pPr indent="0" lvl="0" marL="0" rtl="0" algn="l">
              <a:spcBef>
                <a:spcPts val="0"/>
              </a:spcBef>
              <a:spcAft>
                <a:spcPts val="0"/>
              </a:spcAft>
              <a:buNone/>
            </a:pPr>
            <a:r>
              <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Desire to learn new skills, and create something that we had little to no </a:t>
            </a:r>
            <a:r>
              <a:rPr lang="en"/>
              <a:t>experience</a:t>
            </a:r>
            <a:r>
              <a:rPr lang="en"/>
              <a:t> with</a:t>
            </a:r>
            <a:endParaRPr/>
          </a:p>
          <a:p>
            <a:pPr indent="-298450" lvl="1" marL="914400" rtl="0" algn="l">
              <a:lnSpc>
                <a:spcPct val="115000"/>
              </a:lnSpc>
              <a:spcBef>
                <a:spcPts val="0"/>
              </a:spcBef>
              <a:spcAft>
                <a:spcPts val="0"/>
              </a:spcAft>
              <a:buSzPts val="1100"/>
              <a:buChar char="○"/>
            </a:pPr>
            <a:r>
              <a:rPr lang="en"/>
              <a:t>Web Development</a:t>
            </a:r>
            <a:endParaRPr/>
          </a:p>
          <a:p>
            <a:pPr indent="0" lvl="0" marL="457200" rtl="0" algn="l">
              <a:lnSpc>
                <a:spcPct val="115000"/>
              </a:lnSpc>
              <a:spcBef>
                <a:spcPts val="1200"/>
              </a:spcBef>
              <a:spcAft>
                <a:spcPts val="0"/>
              </a:spcAft>
              <a:buNone/>
            </a:pPr>
            <a:r>
              <a:t/>
            </a:r>
            <a:endParaRPr/>
          </a:p>
          <a:p>
            <a:pPr indent="-311150" lvl="0" marL="457200" rtl="0" algn="l">
              <a:lnSpc>
                <a:spcPct val="115000"/>
              </a:lnSpc>
              <a:spcBef>
                <a:spcPts val="1200"/>
              </a:spcBef>
              <a:spcAft>
                <a:spcPts val="0"/>
              </a:spcAft>
              <a:buSzPts val="1300"/>
              <a:buChar char="●"/>
            </a:pPr>
            <a:r>
              <a:rPr lang="en"/>
              <a:t>No </a:t>
            </a:r>
            <a:r>
              <a:rPr lang="en"/>
              <a:t>experience</a:t>
            </a:r>
            <a:r>
              <a:rPr lang="en"/>
              <a:t> building or </a:t>
            </a:r>
            <a:r>
              <a:rPr lang="en"/>
              <a:t>maintaining</a:t>
            </a:r>
            <a:r>
              <a:rPr lang="en"/>
              <a:t> a website </a:t>
            </a:r>
            <a:endParaRPr/>
          </a:p>
          <a:p>
            <a:pPr indent="0" lvl="0" marL="457200" rtl="0" algn="l">
              <a:lnSpc>
                <a:spcPct val="115000"/>
              </a:lnSpc>
              <a:spcBef>
                <a:spcPts val="1200"/>
              </a:spcBef>
              <a:spcAft>
                <a:spcPts val="0"/>
              </a:spcAft>
              <a:buNone/>
            </a:pPr>
            <a:r>
              <a:rPr lang="en"/>
              <a:t> </a:t>
            </a:r>
            <a:endParaRPr/>
          </a:p>
          <a:p>
            <a:pPr indent="-311150" lvl="0" marL="457200" rtl="0" algn="l">
              <a:lnSpc>
                <a:spcPct val="115000"/>
              </a:lnSpc>
              <a:spcBef>
                <a:spcPts val="1200"/>
              </a:spcBef>
              <a:spcAft>
                <a:spcPts val="0"/>
              </a:spcAft>
              <a:buSzPts val="1300"/>
              <a:buChar char="●"/>
            </a:pPr>
            <a:r>
              <a:rPr lang="en"/>
              <a:t>Additionally, we had the desire to create something that we could continue developing and innovating, after our time at MacEwan was over</a:t>
            </a:r>
            <a:endParaRPr/>
          </a:p>
          <a:p>
            <a:pPr indent="-298450" lvl="1" marL="914400" rtl="0" algn="l">
              <a:lnSpc>
                <a:spcPct val="115000"/>
              </a:lnSpc>
              <a:spcBef>
                <a:spcPts val="0"/>
              </a:spcBef>
              <a:spcAft>
                <a:spcPts val="0"/>
              </a:spcAft>
              <a:buSzPts val="1100"/>
              <a:buChar char="○"/>
            </a:pPr>
            <a:r>
              <a:rPr lang="en"/>
              <a:t>Something that could help society</a:t>
            </a:r>
            <a:endParaRPr/>
          </a:p>
        </p:txBody>
      </p:sp>
      <p:sp>
        <p:nvSpPr>
          <p:cNvPr id="150" name="Google Shape;150;p15"/>
          <p:cNvSpPr txBox="1"/>
          <p:nvPr/>
        </p:nvSpPr>
        <p:spPr>
          <a:xfrm>
            <a:off x="6724425" y="393750"/>
            <a:ext cx="220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u="sng">
                <a:solidFill>
                  <a:schemeClr val="hlink"/>
                </a:solidFill>
                <a:latin typeface="Lato"/>
                <a:ea typeface="Lato"/>
                <a:cs typeface="Lato"/>
                <a:sym typeface="Lato"/>
                <a:hlinkClick r:id="rId3"/>
              </a:rPr>
              <a:t>http://162.246.156.84/</a:t>
            </a:r>
            <a:endParaRPr sz="1500">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156" name="Google Shape;156;p16"/>
          <p:cNvSpPr txBox="1"/>
          <p:nvPr>
            <p:ph idx="1" type="body"/>
          </p:nvPr>
        </p:nvSpPr>
        <p:spPr>
          <a:xfrm>
            <a:off x="1407525" y="1086875"/>
            <a:ext cx="7038900" cy="3655500"/>
          </a:xfrm>
          <a:prstGeom prst="rect">
            <a:avLst/>
          </a:prstGeom>
        </p:spPr>
        <p:txBody>
          <a:bodyPr anchorCtr="0" anchor="t" bIns="91425" lIns="91425" spcFirstLastPara="1" rIns="91425" wrap="square" tIns="91425">
            <a:normAutofit lnSpcReduction="20000"/>
          </a:bodyPr>
          <a:lstStyle/>
          <a:p>
            <a:pPr indent="-311150" lvl="0" marL="457200" rtl="0" algn="l">
              <a:lnSpc>
                <a:spcPct val="150000"/>
              </a:lnSpc>
              <a:spcBef>
                <a:spcPts val="0"/>
              </a:spcBef>
              <a:spcAft>
                <a:spcPts val="0"/>
              </a:spcAft>
              <a:buSzPts val="1300"/>
              <a:buAutoNum type="arabicParenR"/>
            </a:pPr>
            <a:r>
              <a:rPr lang="en"/>
              <a:t>Develop a website that has real world applications</a:t>
            </a:r>
            <a:endParaRPr/>
          </a:p>
          <a:p>
            <a:pPr indent="-311150" lvl="0" marL="457200" rtl="0" algn="l">
              <a:lnSpc>
                <a:spcPct val="150000"/>
              </a:lnSpc>
              <a:spcBef>
                <a:spcPts val="0"/>
              </a:spcBef>
              <a:spcAft>
                <a:spcPts val="0"/>
              </a:spcAft>
              <a:buSzPts val="1300"/>
              <a:buAutoNum type="arabicParenR"/>
            </a:pPr>
            <a:r>
              <a:rPr lang="en"/>
              <a:t>Make the website </a:t>
            </a:r>
            <a:r>
              <a:rPr lang="en"/>
              <a:t>concise</a:t>
            </a:r>
            <a:r>
              <a:rPr lang="en"/>
              <a:t> and user friendly </a:t>
            </a:r>
            <a:endParaRPr/>
          </a:p>
          <a:p>
            <a:pPr indent="-311150" lvl="0" marL="457200" rtl="0" algn="l">
              <a:lnSpc>
                <a:spcPct val="150000"/>
              </a:lnSpc>
              <a:spcBef>
                <a:spcPts val="0"/>
              </a:spcBef>
              <a:spcAft>
                <a:spcPts val="0"/>
              </a:spcAft>
              <a:buSzPts val="1300"/>
              <a:buAutoNum type="arabicParenR"/>
            </a:pPr>
            <a:r>
              <a:rPr lang="en"/>
              <a:t>Make the website more personal than the existing EPS website</a:t>
            </a:r>
            <a:endParaRPr/>
          </a:p>
          <a:p>
            <a:pPr indent="-298450" lvl="1" marL="914400" rtl="0" algn="l">
              <a:lnSpc>
                <a:spcPct val="150000"/>
              </a:lnSpc>
              <a:spcBef>
                <a:spcPts val="0"/>
              </a:spcBef>
              <a:spcAft>
                <a:spcPts val="0"/>
              </a:spcAft>
              <a:buSzPts val="1100"/>
              <a:buAutoNum type="alphaLcParenR"/>
            </a:pPr>
            <a:r>
              <a:rPr lang="en"/>
              <a:t>What we wanted to create was a crime database with a more personal approach (i.e. the ability to mark suspicious activity at the time of </a:t>
            </a:r>
            <a:r>
              <a:rPr lang="en"/>
              <a:t>occurrence, giving people the choice to avoid the marked area)</a:t>
            </a:r>
            <a:endParaRPr/>
          </a:p>
          <a:p>
            <a:pPr indent="-311150" lvl="0" marL="457200" rtl="0" algn="l">
              <a:lnSpc>
                <a:spcPct val="150000"/>
              </a:lnSpc>
              <a:spcBef>
                <a:spcPts val="0"/>
              </a:spcBef>
              <a:spcAft>
                <a:spcPts val="0"/>
              </a:spcAft>
              <a:buSzPts val="1300"/>
              <a:buAutoNum type="arabicParenR"/>
            </a:pPr>
            <a:r>
              <a:rPr lang="en"/>
              <a:t>Provide real statistics of crime (Pie Chart and Bar Chart that change depending on the neighbourhood</a:t>
            </a:r>
            <a:endParaRPr/>
          </a:p>
          <a:p>
            <a:pPr indent="-298450" lvl="1" marL="914400" rtl="0" algn="l">
              <a:lnSpc>
                <a:spcPct val="150000"/>
              </a:lnSpc>
              <a:spcBef>
                <a:spcPts val="0"/>
              </a:spcBef>
              <a:spcAft>
                <a:spcPts val="0"/>
              </a:spcAft>
              <a:buSzPts val="1100"/>
              <a:buAutoNum type="alphaLcParenR"/>
            </a:pPr>
            <a:r>
              <a:rPr lang="en"/>
              <a:t>This provides visualization of crime severity and intensity, in a statistical format</a:t>
            </a:r>
            <a:endParaRPr/>
          </a:p>
          <a:p>
            <a:pPr indent="-311150" lvl="0" marL="457200" rtl="0" algn="l">
              <a:lnSpc>
                <a:spcPct val="150000"/>
              </a:lnSpc>
              <a:spcBef>
                <a:spcPts val="0"/>
              </a:spcBef>
              <a:spcAft>
                <a:spcPts val="0"/>
              </a:spcAft>
              <a:buSzPts val="1300"/>
              <a:buAutoNum type="arabicParenR"/>
            </a:pPr>
            <a:r>
              <a:rPr lang="en"/>
              <a:t>Make a map that can show the user more dangerous parts of Edmonton</a:t>
            </a:r>
            <a:endParaRPr/>
          </a:p>
          <a:p>
            <a:pPr indent="-298450" lvl="1" marL="914400" rtl="0" algn="l">
              <a:lnSpc>
                <a:spcPct val="150000"/>
              </a:lnSpc>
              <a:spcBef>
                <a:spcPts val="0"/>
              </a:spcBef>
              <a:spcAft>
                <a:spcPts val="0"/>
              </a:spcAft>
              <a:buSzPts val="1100"/>
              <a:buAutoNum type="alphaLcParenR"/>
            </a:pPr>
            <a:r>
              <a:rPr lang="en" sz="1300"/>
              <a:t>Have an option where the user can report an incident in an area, letting the  user have more control over what the map of Edmonton shows</a:t>
            </a:r>
            <a:endParaRPr/>
          </a:p>
          <a:p>
            <a:pPr indent="0" lvl="0" marL="457200" rtl="0" algn="l">
              <a:lnSpc>
                <a:spcPct val="150000"/>
              </a:lnSpc>
              <a:spcBef>
                <a:spcPts val="1200"/>
              </a:spcBef>
              <a:spcAft>
                <a:spcPts val="1200"/>
              </a:spcAft>
              <a:buNone/>
            </a:pPr>
            <a:r>
              <a:t/>
            </a:r>
            <a:endParaRPr/>
          </a:p>
        </p:txBody>
      </p:sp>
      <p:sp>
        <p:nvSpPr>
          <p:cNvPr id="157" name="Google Shape;157;p16"/>
          <p:cNvSpPr txBox="1"/>
          <p:nvPr/>
        </p:nvSpPr>
        <p:spPr>
          <a:xfrm>
            <a:off x="6724425" y="393750"/>
            <a:ext cx="220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u="sng">
                <a:solidFill>
                  <a:schemeClr val="hlink"/>
                </a:solidFill>
                <a:latin typeface="Lato"/>
                <a:ea typeface="Lato"/>
                <a:cs typeface="Lato"/>
                <a:sym typeface="Lato"/>
                <a:hlinkClick r:id="rId3"/>
              </a:rPr>
              <a:t>http://162.246.156.84/</a:t>
            </a:r>
            <a:endParaRPr sz="1500">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05255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Components</a:t>
            </a:r>
            <a:endParaRPr/>
          </a:p>
        </p:txBody>
      </p:sp>
      <p:sp>
        <p:nvSpPr>
          <p:cNvPr id="163" name="Google Shape;163;p17"/>
          <p:cNvSpPr txBox="1"/>
          <p:nvPr/>
        </p:nvSpPr>
        <p:spPr>
          <a:xfrm>
            <a:off x="6942000" y="822375"/>
            <a:ext cx="220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u="sng">
                <a:solidFill>
                  <a:schemeClr val="hlink"/>
                </a:solidFill>
                <a:latin typeface="Lato"/>
                <a:ea typeface="Lato"/>
                <a:cs typeface="Lato"/>
                <a:sym typeface="Lato"/>
                <a:hlinkClick r:id="rId3"/>
              </a:rPr>
              <a:t>http://162.246.156.84/</a:t>
            </a:r>
            <a:endParaRPr sz="1500">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pic>
        <p:nvPicPr>
          <p:cNvPr id="164" name="Google Shape;164;p17"/>
          <p:cNvPicPr preferRelativeResize="0"/>
          <p:nvPr/>
        </p:nvPicPr>
        <p:blipFill>
          <a:blip r:embed="rId4">
            <a:alphaModFix/>
          </a:blip>
          <a:stretch>
            <a:fillRect/>
          </a:stretch>
        </p:blipFill>
        <p:spPr>
          <a:xfrm>
            <a:off x="795325" y="1453575"/>
            <a:ext cx="7717065" cy="3385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Design: ER Diagram</a:t>
            </a:r>
            <a:endParaRPr/>
          </a:p>
        </p:txBody>
      </p:sp>
      <p:pic>
        <p:nvPicPr>
          <p:cNvPr id="170" name="Google Shape;170;p18"/>
          <p:cNvPicPr preferRelativeResize="0"/>
          <p:nvPr/>
        </p:nvPicPr>
        <p:blipFill>
          <a:blip r:embed="rId3">
            <a:alphaModFix/>
          </a:blip>
          <a:stretch>
            <a:fillRect/>
          </a:stretch>
        </p:blipFill>
        <p:spPr>
          <a:xfrm>
            <a:off x="2744349" y="1075375"/>
            <a:ext cx="3442626" cy="3763324"/>
          </a:xfrm>
          <a:prstGeom prst="rect">
            <a:avLst/>
          </a:prstGeom>
          <a:noFill/>
          <a:ln>
            <a:noFill/>
          </a:ln>
        </p:spPr>
      </p:pic>
      <p:sp>
        <p:nvSpPr>
          <p:cNvPr id="171" name="Google Shape;171;p18"/>
          <p:cNvSpPr txBox="1"/>
          <p:nvPr/>
        </p:nvSpPr>
        <p:spPr>
          <a:xfrm>
            <a:off x="6724425" y="393750"/>
            <a:ext cx="220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u="sng">
                <a:solidFill>
                  <a:schemeClr val="hlink"/>
                </a:solidFill>
                <a:latin typeface="Lato"/>
                <a:ea typeface="Lato"/>
                <a:cs typeface="Lato"/>
                <a:sym typeface="Lato"/>
                <a:hlinkClick r:id="rId4"/>
              </a:rPr>
              <a:t>http://162.246.156.84/</a:t>
            </a:r>
            <a:endParaRPr sz="1500">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Used</a:t>
            </a:r>
            <a:endParaRPr/>
          </a:p>
        </p:txBody>
      </p:sp>
      <p:sp>
        <p:nvSpPr>
          <p:cNvPr id="177" name="Google Shape;177;p19"/>
          <p:cNvSpPr txBox="1"/>
          <p:nvPr>
            <p:ph idx="1" type="body"/>
          </p:nvPr>
        </p:nvSpPr>
        <p:spPr>
          <a:xfrm>
            <a:off x="1068900" y="1415150"/>
            <a:ext cx="7482000" cy="32949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D</a:t>
            </a:r>
            <a:r>
              <a:rPr lang="en"/>
              <a:t>ataset was posted by Open Analytics and made available through the edmonton police service website. </a:t>
            </a:r>
            <a:endParaRPr/>
          </a:p>
          <a:p>
            <a:pPr indent="0" lvl="0" marL="457200" rtl="0" algn="l">
              <a:lnSpc>
                <a:spcPct val="100000"/>
              </a:lnSpc>
              <a:spcBef>
                <a:spcPts val="1200"/>
              </a:spcBef>
              <a:spcAft>
                <a:spcPts val="0"/>
              </a:spcAft>
              <a:buNone/>
            </a:pPr>
            <a:r>
              <a:t/>
            </a:r>
            <a:endParaRPr/>
          </a:p>
          <a:p>
            <a:pPr indent="-311150" lvl="0" marL="457200" rtl="0" algn="l">
              <a:lnSpc>
                <a:spcPct val="100000"/>
              </a:lnSpc>
              <a:spcBef>
                <a:spcPts val="1200"/>
              </a:spcBef>
              <a:spcAft>
                <a:spcPts val="0"/>
              </a:spcAft>
              <a:buSzPts val="1300"/>
              <a:buChar char="●"/>
            </a:pPr>
            <a:r>
              <a:rPr lang="en"/>
              <a:t>This dataset provided the type of crime, date, and the neighborhood the crime happened in for the years 2009 - 2019. </a:t>
            </a:r>
            <a:endParaRPr/>
          </a:p>
          <a:p>
            <a:pPr indent="0" lvl="0" marL="457200" rtl="0" algn="l">
              <a:lnSpc>
                <a:spcPct val="100000"/>
              </a:lnSpc>
              <a:spcBef>
                <a:spcPts val="1200"/>
              </a:spcBef>
              <a:spcAft>
                <a:spcPts val="0"/>
              </a:spcAft>
              <a:buNone/>
            </a:pPr>
            <a:r>
              <a:t/>
            </a:r>
            <a:endParaRPr/>
          </a:p>
          <a:p>
            <a:pPr indent="-311150" lvl="0" marL="457200" rtl="0" algn="l">
              <a:lnSpc>
                <a:spcPct val="100000"/>
              </a:lnSpc>
              <a:spcBef>
                <a:spcPts val="1200"/>
              </a:spcBef>
              <a:spcAft>
                <a:spcPts val="0"/>
              </a:spcAft>
              <a:buSzPts val="1300"/>
              <a:buChar char="●"/>
            </a:pPr>
            <a:r>
              <a:rPr lang="en"/>
              <a:t>Created a script to turn the neighborhoods in GPS locations</a:t>
            </a:r>
            <a:endParaRPr/>
          </a:p>
          <a:p>
            <a:pPr indent="0" lvl="0" marL="457200" rtl="0" algn="l">
              <a:lnSpc>
                <a:spcPct val="100000"/>
              </a:lnSpc>
              <a:spcBef>
                <a:spcPts val="1200"/>
              </a:spcBef>
              <a:spcAft>
                <a:spcPts val="0"/>
              </a:spcAft>
              <a:buNone/>
            </a:pPr>
            <a:r>
              <a:t/>
            </a:r>
            <a:endParaRPr/>
          </a:p>
          <a:p>
            <a:pPr indent="-311150" lvl="0" marL="457200" rtl="0" algn="l">
              <a:lnSpc>
                <a:spcPct val="100000"/>
              </a:lnSpc>
              <a:spcBef>
                <a:spcPts val="1200"/>
              </a:spcBef>
              <a:spcAft>
                <a:spcPts val="0"/>
              </a:spcAft>
              <a:buSzPts val="1300"/>
              <a:buChar char="●"/>
            </a:pPr>
            <a:r>
              <a:rPr lang="en"/>
              <a:t>Dataset can be found at : http://ace.edmonton.ca/projects/visualizations/edmontons-crime-stats/</a:t>
            </a:r>
            <a:endParaRPr/>
          </a:p>
        </p:txBody>
      </p:sp>
      <p:sp>
        <p:nvSpPr>
          <p:cNvPr id="178" name="Google Shape;178;p19"/>
          <p:cNvSpPr txBox="1"/>
          <p:nvPr/>
        </p:nvSpPr>
        <p:spPr>
          <a:xfrm>
            <a:off x="6724425" y="393750"/>
            <a:ext cx="220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u="sng">
                <a:solidFill>
                  <a:schemeClr val="hlink"/>
                </a:solidFill>
                <a:latin typeface="Lato"/>
                <a:ea typeface="Lato"/>
                <a:cs typeface="Lato"/>
                <a:sym typeface="Lato"/>
                <a:hlinkClick r:id="rId3"/>
              </a:rPr>
              <a:t>http://162.246.156.84/</a:t>
            </a:r>
            <a:endParaRPr sz="1500">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3290775" y="282250"/>
            <a:ext cx="2925900" cy="56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sp>
        <p:nvSpPr>
          <p:cNvPr id="184" name="Google Shape;184;p20"/>
          <p:cNvSpPr txBox="1"/>
          <p:nvPr/>
        </p:nvSpPr>
        <p:spPr>
          <a:xfrm>
            <a:off x="6724425" y="393750"/>
            <a:ext cx="220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u="sng">
                <a:solidFill>
                  <a:schemeClr val="hlink"/>
                </a:solidFill>
                <a:latin typeface="Lato"/>
                <a:ea typeface="Lato"/>
                <a:cs typeface="Lato"/>
                <a:sym typeface="Lato"/>
                <a:hlinkClick r:id="rId3"/>
              </a:rPr>
              <a:t>http://162.246.156.84/</a:t>
            </a:r>
            <a:endParaRPr sz="1500">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pic>
        <p:nvPicPr>
          <p:cNvPr id="185" name="Google Shape;185;p20" title="capstoneDemoV2.mp4">
            <a:hlinkClick r:id="rId4"/>
          </p:cNvPr>
          <p:cNvPicPr preferRelativeResize="0"/>
          <p:nvPr/>
        </p:nvPicPr>
        <p:blipFill>
          <a:blip r:embed="rId5">
            <a:alphaModFix/>
          </a:blip>
          <a:stretch>
            <a:fillRect/>
          </a:stretch>
        </p:blipFill>
        <p:spPr>
          <a:xfrm>
            <a:off x="1170975" y="985900"/>
            <a:ext cx="6892248" cy="3876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Additions</a:t>
            </a:r>
            <a:endParaRPr/>
          </a:p>
        </p:txBody>
      </p:sp>
      <p:sp>
        <p:nvSpPr>
          <p:cNvPr id="191" name="Google Shape;191;p21"/>
          <p:cNvSpPr txBox="1"/>
          <p:nvPr>
            <p:ph idx="1" type="body"/>
          </p:nvPr>
        </p:nvSpPr>
        <p:spPr>
          <a:xfrm>
            <a:off x="1297500" y="15400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The Main Constraint:  The lack of a personal domain</a:t>
            </a:r>
            <a:endParaRPr/>
          </a:p>
          <a:p>
            <a:pPr indent="-311150" lvl="0" marL="457200" rtl="0" algn="l">
              <a:lnSpc>
                <a:spcPct val="200000"/>
              </a:lnSpc>
              <a:spcBef>
                <a:spcPts val="0"/>
              </a:spcBef>
              <a:spcAft>
                <a:spcPts val="0"/>
              </a:spcAft>
              <a:buSzPts val="1300"/>
              <a:buChar char="●"/>
            </a:pPr>
            <a:r>
              <a:rPr lang="en"/>
              <a:t>Make into a mobile application</a:t>
            </a:r>
            <a:endParaRPr/>
          </a:p>
          <a:p>
            <a:pPr indent="-311150" lvl="0" marL="457200" rtl="0" algn="l">
              <a:lnSpc>
                <a:spcPct val="200000"/>
              </a:lnSpc>
              <a:spcBef>
                <a:spcPts val="0"/>
              </a:spcBef>
              <a:spcAft>
                <a:spcPts val="0"/>
              </a:spcAft>
              <a:buSzPts val="1300"/>
              <a:buChar char="●"/>
            </a:pPr>
            <a:r>
              <a:rPr lang="en"/>
              <a:t>Increase security measure</a:t>
            </a:r>
            <a:endParaRPr/>
          </a:p>
          <a:p>
            <a:pPr indent="-311150" lvl="0" marL="457200" rtl="0" algn="l">
              <a:lnSpc>
                <a:spcPct val="200000"/>
              </a:lnSpc>
              <a:spcBef>
                <a:spcPts val="0"/>
              </a:spcBef>
              <a:spcAft>
                <a:spcPts val="0"/>
              </a:spcAft>
              <a:buSzPts val="1300"/>
              <a:buChar char="●"/>
            </a:pPr>
            <a:r>
              <a:rPr lang="en"/>
              <a:t>Add data mining </a:t>
            </a:r>
            <a:r>
              <a:rPr lang="en"/>
              <a:t>functionality</a:t>
            </a:r>
            <a:endParaRPr/>
          </a:p>
          <a:p>
            <a:pPr indent="-311150" lvl="0" marL="457200" rtl="0" algn="l">
              <a:lnSpc>
                <a:spcPct val="200000"/>
              </a:lnSpc>
              <a:spcBef>
                <a:spcPts val="0"/>
              </a:spcBef>
              <a:spcAft>
                <a:spcPts val="0"/>
              </a:spcAft>
              <a:buSzPts val="1300"/>
              <a:buChar char="●"/>
            </a:pPr>
            <a:r>
              <a:rPr lang="en"/>
              <a:t>Image processing</a:t>
            </a:r>
            <a:endParaRPr/>
          </a:p>
        </p:txBody>
      </p:sp>
      <p:sp>
        <p:nvSpPr>
          <p:cNvPr id="192" name="Google Shape;192;p21"/>
          <p:cNvSpPr txBox="1"/>
          <p:nvPr/>
        </p:nvSpPr>
        <p:spPr>
          <a:xfrm>
            <a:off x="6724425" y="393750"/>
            <a:ext cx="220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u="sng">
                <a:solidFill>
                  <a:schemeClr val="hlink"/>
                </a:solidFill>
                <a:latin typeface="Lato"/>
                <a:ea typeface="Lato"/>
                <a:cs typeface="Lato"/>
                <a:sym typeface="Lato"/>
                <a:hlinkClick r:id="rId3"/>
              </a:rPr>
              <a:t>http://162.246.156.84/</a:t>
            </a:r>
            <a:endParaRPr sz="1500">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