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79" r:id="rId2"/>
  </p:sldMasterIdLst>
  <p:notesMasterIdLst>
    <p:notesMasterId r:id="rId24"/>
  </p:notesMasterIdLst>
  <p:sldIdLst>
    <p:sldId id="256" r:id="rId3"/>
    <p:sldId id="268" r:id="rId4"/>
    <p:sldId id="269" r:id="rId5"/>
    <p:sldId id="285" r:id="rId6"/>
    <p:sldId id="258" r:id="rId7"/>
    <p:sldId id="270" r:id="rId8"/>
    <p:sldId id="280" r:id="rId9"/>
    <p:sldId id="274" r:id="rId10"/>
    <p:sldId id="281" r:id="rId11"/>
    <p:sldId id="271" r:id="rId12"/>
    <p:sldId id="288" r:id="rId13"/>
    <p:sldId id="289" r:id="rId14"/>
    <p:sldId id="290" r:id="rId15"/>
    <p:sldId id="286" r:id="rId16"/>
    <p:sldId id="287" r:id="rId17"/>
    <p:sldId id="283" r:id="rId18"/>
    <p:sldId id="291" r:id="rId19"/>
    <p:sldId id="282" r:id="rId20"/>
    <p:sldId id="278" r:id="rId21"/>
    <p:sldId id="272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14" autoAdjust="0"/>
    <p:restoredTop sz="93692"/>
  </p:normalViewPr>
  <p:slideViewPr>
    <p:cSldViewPr snapToGrid="0" snapToObjects="1">
      <p:cViewPr varScale="1">
        <p:scale>
          <a:sx n="106" d="100"/>
          <a:sy n="106" d="100"/>
        </p:scale>
        <p:origin x="-11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41C88-A4B2-4CBD-B313-4F809F1E98BE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5A3D-491A-47A5-ACEA-493A1159CE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(39+79-51)*497/28 </a:t>
            </a:r>
          </a:p>
          <a:p>
            <a:r>
              <a:rPr lang="en-US" altLang="zh-CN" dirty="0" smtClean="0"/>
              <a:t>2. [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]("2017-12-25") - (Get-Date)</a:t>
            </a:r>
          </a:p>
          <a:p>
            <a:r>
              <a:rPr lang="en-US" altLang="zh-CN" dirty="0" smtClean="0"/>
              <a:t>3. 3GB –</a:t>
            </a:r>
            <a:r>
              <a:rPr lang="en-US" altLang="zh-CN" dirty="0" err="1" smtClean="0"/>
              <a:t>gt</a:t>
            </a:r>
            <a:r>
              <a:rPr lang="en-US" altLang="zh-CN" baseline="0" dirty="0" smtClean="0"/>
              <a:t> 2145726KB</a:t>
            </a:r>
            <a:endParaRPr lang="en-US" altLang="zh-CN" dirty="0" smtClean="0"/>
          </a:p>
          <a:p>
            <a:r>
              <a:rPr lang="en-US" altLang="zh-CN" dirty="0" smtClean="0"/>
              <a:t>4. Get-</a:t>
            </a:r>
            <a:r>
              <a:rPr lang="en-US" altLang="zh-CN" dirty="0" err="1" smtClean="0"/>
              <a:t>ChildItem</a:t>
            </a:r>
            <a:r>
              <a:rPr lang="en-US" altLang="zh-CN" dirty="0" smtClean="0"/>
              <a:t> -Path D:\snailgame\server1\release\*.exe | Measure-Object -Sum length</a:t>
            </a:r>
          </a:p>
          <a:p>
            <a:r>
              <a:rPr lang="en-US" altLang="zh-CN" dirty="0" smtClean="0"/>
              <a:t>5.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(Get-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ItemProperty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-Path 'HKLM:\SYSTEM\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CurrentControlSet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\Control\Terminal Server\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WinStations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\RDP-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portnumber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Get-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Servcie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–name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Mpssvc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(Get-Process –name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).count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05A3D-491A-47A5-ACEA-493A1159CE0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26180" y="2237146"/>
            <a:ext cx="9515475" cy="2647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811955" y="3324099"/>
            <a:ext cx="4457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778627" y="2400769"/>
            <a:ext cx="874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6000" b="1" dirty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778627" y="3341060"/>
            <a:ext cx="4401133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lvl1pPr marL="0" marR="0" indent="0" algn="l" defTabSz="145153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4000" b="1" dirty="0">
                <a:solidFill>
                  <a:srgbClr val="FFFFFF"/>
                </a:solidFill>
                <a:cs typeface="+mn-ea"/>
              </a:defRPr>
            </a:lvl1pPr>
          </a:lstStyle>
          <a:p>
            <a:pPr marL="0" marR="0" lvl="0" indent="0" algn="l" defTabSz="145153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000" b="1" dirty="0">
                <a:solidFill>
                  <a:srgbClr val="FFFFFF"/>
                </a:solidFill>
                <a:cs typeface="+mn-ea"/>
                <a:sym typeface="+mn-lt"/>
              </a:rPr>
              <a:t>TO</a:t>
            </a:r>
            <a:r>
              <a:rPr kumimoji="1" lang="zh-CN" altLang="en-US" sz="40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+mn-ea"/>
                <a:sym typeface="+mn-lt"/>
              </a:rPr>
              <a:t>ADD</a:t>
            </a:r>
            <a:r>
              <a:rPr kumimoji="1" lang="zh-CN" altLang="en-US" sz="40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+mn-ea"/>
                <a:sym typeface="+mn-lt"/>
              </a:rPr>
              <a:t>YOUR</a:t>
            </a:r>
            <a:r>
              <a:rPr kumimoji="1" lang="zh-CN" altLang="en-US" sz="40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+mn-ea"/>
                <a:sym typeface="+mn-lt"/>
              </a:rPr>
              <a:t>TITLE</a:t>
            </a:r>
            <a:endParaRPr kumimoji="1" lang="zh-CN" altLang="en-US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78627" y="4367304"/>
            <a:ext cx="2964330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lvl1pPr marL="0" indent="0" defTabSz="914377">
              <a:buNone/>
              <a:defRPr kumimoji="1" lang="zh-CN" altLang="en-US" sz="2000" b="1" dirty="0">
                <a:solidFill>
                  <a:schemeClr val="bg1"/>
                </a:solidFill>
                <a:cs typeface="+mn-ea"/>
              </a:defRPr>
            </a:lvl1pPr>
          </a:lstStyle>
          <a:p>
            <a:pPr marL="0" lvl="0" defTabSz="914377"/>
            <a:r>
              <a:rPr lang="en-US" altLang="zh-CN"/>
              <a:t>PRESENTED BY OfficePLUS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6637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0" y="381000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0" y="860425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879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58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4191" y="365125"/>
            <a:ext cx="5441576" cy="473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单击此处添加标题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4191" y="934851"/>
            <a:ext cx="2729286" cy="37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629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4373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974AE4C-6562-4D2E-A083-CAF07DAC16D7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1C740F1-BB22-4F52-ADBA-62637BB41D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02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555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3848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5785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89" r:id="rId3"/>
    <p:sldLayoutId id="2147483691" r:id="rId4"/>
    <p:sldLayoutId id="2147483693" r:id="rId5"/>
    <p:sldLayoutId id="214748369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778627" y="2400769"/>
            <a:ext cx="9830667" cy="1754326"/>
          </a:xfrm>
        </p:spPr>
        <p:txBody>
          <a:bodyPr/>
          <a:lstStyle/>
          <a:p>
            <a:r>
              <a:rPr lang="en-US" altLang="zh-CN" dirty="0" smtClean="0"/>
              <a:t>Windows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 Basics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1778627" y="3341060"/>
            <a:ext cx="4302003" cy="646327"/>
          </a:xfrm>
        </p:spPr>
        <p:txBody>
          <a:bodyPr/>
          <a:lstStyle/>
          <a:p>
            <a:r>
              <a:rPr lang="en-US" altLang="zh-CN" dirty="0" smtClean="0"/>
              <a:t>For IT Professionals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8989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Cmdlets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Verb + Noun =  </a:t>
            </a:r>
            <a:r>
              <a:rPr lang="en-US" altLang="zh-CN" dirty="0" err="1" smtClean="0"/>
              <a:t>Cmdlet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Get-Help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Get-Command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Get-Member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2682" y="1134036"/>
            <a:ext cx="73628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657508" y="3827929"/>
          <a:ext cx="8127999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Comments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Adds a</a:t>
                      </a:r>
                      <a:r>
                        <a:rPr lang="en-US" altLang="zh-CN" sz="1100" baseline="0" dirty="0" smtClean="0"/>
                        <a:t> resource to a container, or attaches an item to another item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For</a:t>
                      </a:r>
                      <a:r>
                        <a:rPr lang="en-US" altLang="zh-CN" sz="1100" baseline="0" dirty="0" smtClean="0"/>
                        <a:t> this action, do not use verbs such as </a:t>
                      </a:r>
                      <a:r>
                        <a:rPr lang="en-US" altLang="zh-CN" sz="1100" baseline="0" dirty="0" err="1" smtClean="0"/>
                        <a:t>Append,Attach,or</a:t>
                      </a:r>
                      <a:r>
                        <a:rPr lang="en-US" altLang="zh-CN" sz="1100" baseline="0" dirty="0" smtClean="0"/>
                        <a:t> Insert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Specifies</a:t>
                      </a:r>
                      <a:r>
                        <a:rPr lang="en-US" altLang="zh-CN" sz="1100" baseline="0" dirty="0" smtClean="0"/>
                        <a:t> an action that retrieves a resource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For this action, do not use verbs such as </a:t>
                      </a:r>
                      <a:r>
                        <a:rPr lang="en-US" altLang="zh-CN" sz="1100" dirty="0" err="1" smtClean="0"/>
                        <a:t>Read,Open,Cat,Dir,Find</a:t>
                      </a:r>
                      <a:r>
                        <a:rPr lang="en-US" altLang="zh-CN" sz="1100" dirty="0" smtClean="0"/>
                        <a:t> or Search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Replaces data on an existing resource or creates a resource that contains some data. 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For this action, do not use verbs such as Write, Reset, Assign, or Configure.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Creates a resource.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For this action, do not use verbs such as Create, Generate, Build, Make, or Allocate.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Remove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Deletes a resource from a container.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For this action, do not use verbs such as Clear, Cut, Dispose, Discard, or Erase.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Get-Help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6141" y="1600200"/>
            <a:ext cx="83891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076980"/>
            <a:ext cx="581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14400">
              <a:defRPr/>
            </a:pPr>
            <a:r>
              <a:rPr lang="en-US" sz="2400" dirty="0" smtClean="0"/>
              <a:t>Help about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 commands and topics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Get-Command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8188" y="2296319"/>
            <a:ext cx="9153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42682" y="1712259"/>
            <a:ext cx="664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14400">
              <a:defRPr/>
            </a:pPr>
            <a:r>
              <a:rPr lang="en-US" sz="2400" dirty="0" smtClean="0"/>
              <a:t>Get information about anything that can be invoked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Get-Member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7859" y="1552108"/>
            <a:ext cx="57652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97859" y="1090443"/>
            <a:ext cx="501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14400">
              <a:defRPr/>
            </a:pPr>
            <a:r>
              <a:rPr lang="en-US" sz="2400" dirty="0" smtClean="0"/>
              <a:t>Show what can be done with an object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4667" y="1752550"/>
            <a:ext cx="1337733" cy="5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2401" y="3657550"/>
            <a:ext cx="3935476" cy="5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9323" y="6230695"/>
            <a:ext cx="3935476" cy="5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993" y="377775"/>
            <a:ext cx="7182884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PowerShell</a:t>
            </a:r>
            <a:r>
              <a:rPr spc="-175" dirty="0"/>
              <a:t> </a:t>
            </a:r>
            <a:r>
              <a:rPr spc="-15" dirty="0"/>
              <a:t>Syntax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07345" y="4603069"/>
          <a:ext cx="10225192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2173"/>
                <a:gridCol w="2233507"/>
                <a:gridCol w="2437552"/>
                <a:gridCol w="2981960"/>
              </a:tblGrid>
              <a:tr h="295910">
                <a:tc>
                  <a:txBody>
                    <a:bodyPr/>
                    <a:lstStyle/>
                    <a:p>
                      <a:pPr marL="21590">
                        <a:lnSpc>
                          <a:spcPts val="2080"/>
                        </a:lnSpc>
                      </a:pPr>
                      <a:r>
                        <a:rPr lang="en-US" sz="2000" spc="-5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Handles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080"/>
                        </a:lnSpc>
                      </a:pPr>
                      <a:r>
                        <a:rPr lang="en-US" sz="2000" spc="-5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WS(K)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080"/>
                        </a:lnSpc>
                      </a:pPr>
                      <a:r>
                        <a:rPr lang="en-US" sz="2000" spc="-5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080"/>
                        </a:lnSpc>
                      </a:pPr>
                      <a:r>
                        <a:rPr lang="en-US" sz="2000" spc="-5" dirty="0" err="1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ProcessName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3530">
                <a:tc>
                  <a:txBody>
                    <a:bodyPr/>
                    <a:lstStyle/>
                    <a:p>
                      <a:pPr marL="21590">
                        <a:lnSpc>
                          <a:spcPts val="2125"/>
                        </a:lnSpc>
                      </a:pPr>
                      <a:r>
                        <a:rPr sz="2000" spc="-5" dirty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----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ts val="2125"/>
                        </a:lnSpc>
                      </a:pPr>
                      <a:r>
                        <a:rPr sz="2000" spc="-5" dirty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----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125"/>
                        </a:lnSpc>
                      </a:pPr>
                      <a:r>
                        <a:rPr sz="2000" spc="-5" dirty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------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125"/>
                        </a:lnSpc>
                      </a:pPr>
                      <a:r>
                        <a:rPr sz="2000" spc="-5" dirty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------------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6070">
                <a:tc>
                  <a:txBody>
                    <a:bodyPr/>
                    <a:lstStyle/>
                    <a:p>
                      <a:pPr marL="21590">
                        <a:lnSpc>
                          <a:spcPts val="2145"/>
                        </a:lnSpc>
                      </a:pPr>
                      <a:r>
                        <a:rPr lang="en-US" sz="2000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1315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145"/>
                        </a:lnSpc>
                      </a:pPr>
                      <a:r>
                        <a:rPr lang="en-US" altLang="zh-CN" sz="2000" spc="-5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869700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145"/>
                        </a:lnSpc>
                      </a:pPr>
                      <a:r>
                        <a:rPr lang="en-US" sz="2000" spc="-5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3384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145"/>
                        </a:lnSpc>
                      </a:pPr>
                      <a:r>
                        <a:rPr lang="en-US" sz="2000" spc="-5" dirty="0" err="1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firefox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8450">
                <a:tc>
                  <a:txBody>
                    <a:bodyPr/>
                    <a:lstStyle/>
                    <a:p>
                      <a:pPr marL="21590">
                        <a:lnSpc>
                          <a:spcPts val="2145"/>
                        </a:lnSpc>
                      </a:pPr>
                      <a:r>
                        <a:rPr lang="en-US" sz="2000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1816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145"/>
                        </a:lnSpc>
                      </a:pPr>
                      <a:r>
                        <a:rPr lang="en-US" altLang="zh-CN" sz="2000" spc="-5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85448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145"/>
                        </a:lnSpc>
                      </a:pPr>
                      <a:r>
                        <a:rPr lang="en-US" sz="2000" spc="-5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4332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2145"/>
                        </a:lnSpc>
                      </a:pPr>
                      <a:r>
                        <a:rPr lang="en-US" sz="2000" spc="-5" dirty="0" smtClean="0">
                          <a:solidFill>
                            <a:srgbClr val="00467E"/>
                          </a:solidFill>
                          <a:latin typeface="Courier New"/>
                          <a:cs typeface="Courier New"/>
                        </a:rPr>
                        <a:t>OUTLOOK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85872" y="1773935"/>
            <a:ext cx="1042416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1773935"/>
            <a:ext cx="1048512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93901" y="1826717"/>
            <a:ext cx="3087793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100"/>
              </a:spcBef>
              <a:tabLst>
                <a:tab pos="1736725" algn="l"/>
              </a:tabLst>
            </a:pPr>
            <a:r>
              <a:rPr lang="en-US" sz="1800" spc="-30" dirty="0" smtClean="0">
                <a:solidFill>
                  <a:srgbClr val="00467E"/>
                </a:solidFill>
                <a:latin typeface="Calibri"/>
                <a:cs typeface="Calibri"/>
              </a:rPr>
              <a:t>      </a:t>
            </a:r>
            <a:r>
              <a:rPr sz="1800" spc="-30" dirty="0" smtClean="0">
                <a:solidFill>
                  <a:srgbClr val="00467E"/>
                </a:solidFill>
                <a:latin typeface="Calibri"/>
                <a:cs typeface="Calibri"/>
              </a:rPr>
              <a:t>Verb</a:t>
            </a:r>
            <a:r>
              <a:rPr sz="1800" spc="-30" dirty="0">
                <a:solidFill>
                  <a:srgbClr val="00467E"/>
                </a:solidFill>
                <a:latin typeface="Calibri"/>
                <a:cs typeface="Calibri"/>
              </a:rPr>
              <a:t>	</a:t>
            </a:r>
            <a:r>
              <a:rPr lang="en-US" sz="1800" spc="-30" dirty="0" smtClean="0">
                <a:solidFill>
                  <a:srgbClr val="00467E"/>
                </a:solidFill>
                <a:latin typeface="Calibri"/>
                <a:cs typeface="Calibri"/>
              </a:rPr>
              <a:t>            </a:t>
            </a:r>
            <a:r>
              <a:rPr sz="1800" spc="-15" dirty="0" smtClean="0">
                <a:solidFill>
                  <a:srgbClr val="00467E"/>
                </a:solidFill>
                <a:latin typeface="Calibri"/>
                <a:cs typeface="Calibri"/>
              </a:rPr>
              <a:t>Noun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467E"/>
                </a:solidFill>
                <a:latin typeface="Courier New"/>
                <a:cs typeface="Courier New"/>
              </a:rPr>
              <a:t>PS&gt;</a:t>
            </a:r>
            <a:r>
              <a:rPr sz="2000" spc="-55" dirty="0">
                <a:solidFill>
                  <a:srgbClr val="00467E"/>
                </a:solidFill>
                <a:latin typeface="Courier New"/>
                <a:cs typeface="Courier New"/>
              </a:rPr>
              <a:t> </a:t>
            </a:r>
            <a:r>
              <a:rPr lang="en-US" sz="2000" spc="-55" dirty="0" smtClean="0">
                <a:solidFill>
                  <a:srgbClr val="00467E"/>
                </a:solidFill>
                <a:latin typeface="Courier New"/>
                <a:cs typeface="Courier New"/>
              </a:rPr>
              <a:t>    </a:t>
            </a:r>
            <a:r>
              <a:rPr lang="en-US" sz="2000" spc="-5" dirty="0" smtClean="0">
                <a:solidFill>
                  <a:srgbClr val="00467E"/>
                </a:solidFill>
                <a:latin typeface="Courier New"/>
                <a:cs typeface="Courier New"/>
              </a:rPr>
              <a:t>G</a:t>
            </a:r>
            <a:r>
              <a:rPr sz="2000" spc="-5" dirty="0" smtClean="0">
                <a:solidFill>
                  <a:srgbClr val="00467E"/>
                </a:solidFill>
                <a:latin typeface="Courier New"/>
                <a:cs typeface="Courier New"/>
              </a:rPr>
              <a:t>et-</a:t>
            </a:r>
            <a:r>
              <a:rPr lang="en-US" sz="2000" spc="-5" dirty="0" smtClean="0">
                <a:solidFill>
                  <a:srgbClr val="00467E"/>
                </a:solidFill>
                <a:latin typeface="Courier New"/>
                <a:cs typeface="Courier New"/>
              </a:rPr>
              <a:t>Process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320" y="1545336"/>
            <a:ext cx="1048512" cy="859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11881" y="1674367"/>
            <a:ext cx="77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467E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00467E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00467E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00467E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04047" y="1435609"/>
            <a:ext cx="2066544" cy="969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9771" y="1464056"/>
            <a:ext cx="127169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67E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00467E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00467E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00467E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00467E"/>
                </a:solidFill>
                <a:latin typeface="Calibri"/>
                <a:cs typeface="Calibri"/>
              </a:rPr>
              <a:t>m</a:t>
            </a:r>
            <a:r>
              <a:rPr sz="1800" spc="0" dirty="0">
                <a:solidFill>
                  <a:srgbClr val="00467E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00467E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00467E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00467E"/>
                </a:solidFill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9439" y="3017520"/>
            <a:ext cx="1560576" cy="388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62713" y="3051125"/>
            <a:ext cx="1309792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00467E"/>
                </a:solidFill>
                <a:latin typeface="Calibri"/>
                <a:cs typeface="Calibri"/>
              </a:rPr>
              <a:t>C</a:t>
            </a:r>
            <a:r>
              <a:rPr sz="1800" spc="-20" dirty="0">
                <a:solidFill>
                  <a:srgbClr val="00467E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467E"/>
                </a:solidFill>
                <a:latin typeface="Calibri"/>
                <a:cs typeface="Calibri"/>
              </a:rPr>
              <a:t>mma</a:t>
            </a:r>
            <a:r>
              <a:rPr sz="1800" spc="-10" dirty="0">
                <a:solidFill>
                  <a:srgbClr val="00467E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00467E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55189" y="2624074"/>
            <a:ext cx="3904827" cy="381635"/>
          </a:xfrm>
          <a:custGeom>
            <a:avLst/>
            <a:gdLst/>
            <a:ahLst/>
            <a:cxnLst/>
            <a:rect l="l" t="t" r="r" b="b"/>
            <a:pathLst>
              <a:path w="2928620" h="381635">
                <a:moveTo>
                  <a:pt x="2928492" y="0"/>
                </a:moveTo>
                <a:lnTo>
                  <a:pt x="2923293" y="43702"/>
                </a:lnTo>
                <a:lnTo>
                  <a:pt x="2908484" y="83808"/>
                </a:lnTo>
                <a:lnTo>
                  <a:pt x="2885245" y="119178"/>
                </a:lnTo>
                <a:lnTo>
                  <a:pt x="2854760" y="148672"/>
                </a:lnTo>
                <a:lnTo>
                  <a:pt x="2818210" y="171150"/>
                </a:lnTo>
                <a:lnTo>
                  <a:pt x="2776777" y="185472"/>
                </a:lnTo>
                <a:lnTo>
                  <a:pt x="2731642" y="190500"/>
                </a:lnTo>
                <a:lnTo>
                  <a:pt x="1661160" y="190500"/>
                </a:lnTo>
                <a:lnTo>
                  <a:pt x="1615985" y="195534"/>
                </a:lnTo>
                <a:lnTo>
                  <a:pt x="1574537" y="209872"/>
                </a:lnTo>
                <a:lnTo>
                  <a:pt x="1537989" y="232367"/>
                </a:lnTo>
                <a:lnTo>
                  <a:pt x="1507517" y="261874"/>
                </a:lnTo>
                <a:lnTo>
                  <a:pt x="1484296" y="297246"/>
                </a:lnTo>
                <a:lnTo>
                  <a:pt x="1469502" y="337337"/>
                </a:lnTo>
                <a:lnTo>
                  <a:pt x="1464310" y="381000"/>
                </a:lnTo>
                <a:lnTo>
                  <a:pt x="1459110" y="337337"/>
                </a:lnTo>
                <a:lnTo>
                  <a:pt x="1444301" y="297246"/>
                </a:lnTo>
                <a:lnTo>
                  <a:pt x="1421062" y="261874"/>
                </a:lnTo>
                <a:lnTo>
                  <a:pt x="1390577" y="232367"/>
                </a:lnTo>
                <a:lnTo>
                  <a:pt x="1354027" y="209872"/>
                </a:lnTo>
                <a:lnTo>
                  <a:pt x="1312594" y="195534"/>
                </a:lnTo>
                <a:lnTo>
                  <a:pt x="1267460" y="190500"/>
                </a:lnTo>
                <a:lnTo>
                  <a:pt x="196850" y="190500"/>
                </a:lnTo>
                <a:lnTo>
                  <a:pt x="151715" y="185472"/>
                </a:lnTo>
                <a:lnTo>
                  <a:pt x="110282" y="171150"/>
                </a:lnTo>
                <a:lnTo>
                  <a:pt x="73732" y="148672"/>
                </a:lnTo>
                <a:lnTo>
                  <a:pt x="43247" y="119178"/>
                </a:lnTo>
                <a:lnTo>
                  <a:pt x="20008" y="83808"/>
                </a:lnTo>
                <a:lnTo>
                  <a:pt x="5199" y="43702"/>
                </a:lnTo>
                <a:lnTo>
                  <a:pt x="0" y="0"/>
                </a:lnTo>
              </a:path>
            </a:pathLst>
          </a:custGeom>
          <a:ln w="9525">
            <a:solidFill>
              <a:srgbClr val="A6D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74992" y="3017520"/>
            <a:ext cx="1578864" cy="388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61963" y="2353183"/>
            <a:ext cx="5215637" cy="100732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523365" algn="l"/>
              </a:tabLst>
            </a:pPr>
            <a:r>
              <a:rPr lang="en-US" sz="2000" spc="-5" dirty="0" smtClean="0">
                <a:solidFill>
                  <a:srgbClr val="00467E"/>
                </a:solidFill>
                <a:latin typeface="Courier New"/>
                <a:cs typeface="Courier New"/>
              </a:rPr>
              <a:t>  </a:t>
            </a:r>
            <a:r>
              <a:rPr sz="2000" spc="-5" dirty="0" smtClean="0">
                <a:solidFill>
                  <a:srgbClr val="00467E"/>
                </a:solidFill>
                <a:latin typeface="Courier New"/>
                <a:cs typeface="Courier New"/>
              </a:rPr>
              <a:t>–</a:t>
            </a:r>
            <a:r>
              <a:rPr lang="en-US" sz="2000" spc="-5" dirty="0" err="1" smtClean="0">
                <a:solidFill>
                  <a:srgbClr val="00467E"/>
                </a:solidFill>
                <a:latin typeface="Courier New"/>
                <a:cs typeface="Courier New"/>
              </a:rPr>
              <a:t>computername</a:t>
            </a:r>
            <a:r>
              <a:rPr sz="2000" spc="-5" dirty="0" smtClean="0">
                <a:solidFill>
                  <a:srgbClr val="00467E"/>
                </a:solidFill>
                <a:latin typeface="Courier New"/>
                <a:cs typeface="Courier New"/>
              </a:rPr>
              <a:t> “</a:t>
            </a:r>
            <a:r>
              <a:rPr lang="en-US" sz="2000" spc="-5" dirty="0" smtClean="0">
                <a:solidFill>
                  <a:srgbClr val="00467E"/>
                </a:solidFill>
                <a:latin typeface="Courier New"/>
                <a:cs typeface="Courier New"/>
              </a:rPr>
              <a:t>test1</a:t>
            </a:r>
            <a:r>
              <a:rPr sz="2000" spc="-5" dirty="0" smtClean="0">
                <a:solidFill>
                  <a:srgbClr val="00467E"/>
                </a:solidFill>
                <a:latin typeface="Courier New"/>
                <a:cs typeface="Courier New"/>
              </a:rPr>
              <a:t>”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R="60325" algn="ctr">
              <a:lnSpc>
                <a:spcPct val="100000"/>
              </a:lnSpc>
            </a:pPr>
            <a:r>
              <a:rPr sz="1800" spc="-15" dirty="0">
                <a:solidFill>
                  <a:srgbClr val="00467E"/>
                </a:solidFill>
                <a:latin typeface="Calibri"/>
                <a:cs typeface="Calibri"/>
              </a:rPr>
              <a:t>Parameter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2800" y="4267834"/>
            <a:ext cx="10407227" cy="375920"/>
          </a:xfrm>
          <a:custGeom>
            <a:avLst/>
            <a:gdLst/>
            <a:ahLst/>
            <a:cxnLst/>
            <a:rect l="l" t="t" r="r" b="b"/>
            <a:pathLst>
              <a:path w="7805420" h="375920">
                <a:moveTo>
                  <a:pt x="0" y="375919"/>
                </a:moveTo>
                <a:lnTo>
                  <a:pt x="16039" y="329655"/>
                </a:lnTo>
                <a:lnTo>
                  <a:pt x="61531" y="287580"/>
                </a:lnTo>
                <a:lnTo>
                  <a:pt x="132540" y="251107"/>
                </a:lnTo>
                <a:lnTo>
                  <a:pt x="176382" y="235413"/>
                </a:lnTo>
                <a:lnTo>
                  <a:pt x="225126" y="221649"/>
                </a:lnTo>
                <a:lnTo>
                  <a:pt x="278281" y="209991"/>
                </a:lnTo>
                <a:lnTo>
                  <a:pt x="335353" y="200617"/>
                </a:lnTo>
                <a:lnTo>
                  <a:pt x="395852" y="193703"/>
                </a:lnTo>
                <a:lnTo>
                  <a:pt x="459284" y="189425"/>
                </a:lnTo>
                <a:lnTo>
                  <a:pt x="525157" y="187959"/>
                </a:lnTo>
                <a:lnTo>
                  <a:pt x="3262376" y="187959"/>
                </a:lnTo>
                <a:lnTo>
                  <a:pt x="3328258" y="186494"/>
                </a:lnTo>
                <a:lnTo>
                  <a:pt x="3391701" y="182216"/>
                </a:lnTo>
                <a:lnTo>
                  <a:pt x="3452210" y="175302"/>
                </a:lnTo>
                <a:lnTo>
                  <a:pt x="3509294" y="165928"/>
                </a:lnTo>
                <a:lnTo>
                  <a:pt x="3562461" y="154270"/>
                </a:lnTo>
                <a:lnTo>
                  <a:pt x="3611217" y="140506"/>
                </a:lnTo>
                <a:lnTo>
                  <a:pt x="3655070" y="124812"/>
                </a:lnTo>
                <a:lnTo>
                  <a:pt x="3693528" y="107364"/>
                </a:lnTo>
                <a:lnTo>
                  <a:pt x="3752287" y="67914"/>
                </a:lnTo>
                <a:lnTo>
                  <a:pt x="3783554" y="23567"/>
                </a:lnTo>
                <a:lnTo>
                  <a:pt x="3787648" y="0"/>
                </a:lnTo>
                <a:lnTo>
                  <a:pt x="3791738" y="23567"/>
                </a:lnTo>
                <a:lnTo>
                  <a:pt x="3803684" y="46264"/>
                </a:lnTo>
                <a:lnTo>
                  <a:pt x="3849169" y="88339"/>
                </a:lnTo>
                <a:lnTo>
                  <a:pt x="3920169" y="124812"/>
                </a:lnTo>
                <a:lnTo>
                  <a:pt x="3964007" y="140506"/>
                </a:lnTo>
                <a:lnTo>
                  <a:pt x="4012749" y="154270"/>
                </a:lnTo>
                <a:lnTo>
                  <a:pt x="4065902" y="165928"/>
                </a:lnTo>
                <a:lnTo>
                  <a:pt x="4122975" y="175302"/>
                </a:lnTo>
                <a:lnTo>
                  <a:pt x="4183475" y="182216"/>
                </a:lnTo>
                <a:lnTo>
                  <a:pt x="4246912" y="186494"/>
                </a:lnTo>
                <a:lnTo>
                  <a:pt x="4312793" y="187959"/>
                </a:lnTo>
                <a:lnTo>
                  <a:pt x="7279767" y="187959"/>
                </a:lnTo>
                <a:lnTo>
                  <a:pt x="7345647" y="189425"/>
                </a:lnTo>
                <a:lnTo>
                  <a:pt x="7409084" y="193703"/>
                </a:lnTo>
                <a:lnTo>
                  <a:pt x="7469584" y="200617"/>
                </a:lnTo>
                <a:lnTo>
                  <a:pt x="7526657" y="209991"/>
                </a:lnTo>
                <a:lnTo>
                  <a:pt x="7579810" y="221649"/>
                </a:lnTo>
                <a:lnTo>
                  <a:pt x="7628552" y="235413"/>
                </a:lnTo>
                <a:lnTo>
                  <a:pt x="7672390" y="251107"/>
                </a:lnTo>
                <a:lnTo>
                  <a:pt x="7710834" y="268555"/>
                </a:lnTo>
                <a:lnTo>
                  <a:pt x="7769568" y="308005"/>
                </a:lnTo>
                <a:lnTo>
                  <a:pt x="7800821" y="352352"/>
                </a:lnTo>
                <a:lnTo>
                  <a:pt x="7804911" y="375919"/>
                </a:lnTo>
              </a:path>
            </a:pathLst>
          </a:custGeom>
          <a:ln w="9525">
            <a:solidFill>
              <a:srgbClr val="B9E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4400" y="3721608"/>
            <a:ext cx="2298192" cy="388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48012" y="3755594"/>
            <a:ext cx="2035387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467E"/>
                </a:solidFill>
                <a:latin typeface="Calibri"/>
                <a:cs typeface="Calibri"/>
              </a:rPr>
              <a:t>Property</a:t>
            </a:r>
            <a:r>
              <a:rPr sz="1800" spc="-20" dirty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467E"/>
                </a:solidFill>
                <a:latin typeface="Calibri"/>
                <a:cs typeface="Calibri"/>
              </a:rPr>
              <a:t>Names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2800" y="5846204"/>
            <a:ext cx="10407227" cy="376555"/>
          </a:xfrm>
          <a:custGeom>
            <a:avLst/>
            <a:gdLst/>
            <a:ahLst/>
            <a:cxnLst/>
            <a:rect l="l" t="t" r="r" b="b"/>
            <a:pathLst>
              <a:path w="7805420" h="376554">
                <a:moveTo>
                  <a:pt x="7804911" y="0"/>
                </a:moveTo>
                <a:lnTo>
                  <a:pt x="7788997" y="46292"/>
                </a:lnTo>
                <a:lnTo>
                  <a:pt x="7743854" y="88381"/>
                </a:lnTo>
                <a:lnTo>
                  <a:pt x="7673389" y="124859"/>
                </a:lnTo>
                <a:lnTo>
                  <a:pt x="7629880" y="140553"/>
                </a:lnTo>
                <a:lnTo>
                  <a:pt x="7581504" y="154316"/>
                </a:lnTo>
                <a:lnTo>
                  <a:pt x="7528750" y="165972"/>
                </a:lnTo>
                <a:lnTo>
                  <a:pt x="7472104" y="175344"/>
                </a:lnTo>
                <a:lnTo>
                  <a:pt x="7412056" y="182256"/>
                </a:lnTo>
                <a:lnTo>
                  <a:pt x="7349093" y="186533"/>
                </a:lnTo>
                <a:lnTo>
                  <a:pt x="7283704" y="187998"/>
                </a:lnTo>
                <a:lnTo>
                  <a:pt x="4316222" y="187998"/>
                </a:lnTo>
                <a:lnTo>
                  <a:pt x="4250830" y="189462"/>
                </a:lnTo>
                <a:lnTo>
                  <a:pt x="4187861" y="193740"/>
                </a:lnTo>
                <a:lnTo>
                  <a:pt x="4127803" y="200653"/>
                </a:lnTo>
                <a:lnTo>
                  <a:pt x="4071147" y="210026"/>
                </a:lnTo>
                <a:lnTo>
                  <a:pt x="4018379" y="221682"/>
                </a:lnTo>
                <a:lnTo>
                  <a:pt x="3969989" y="235446"/>
                </a:lnTo>
                <a:lnTo>
                  <a:pt x="3926465" y="251141"/>
                </a:lnTo>
                <a:lnTo>
                  <a:pt x="3888297" y="268591"/>
                </a:lnTo>
                <a:lnTo>
                  <a:pt x="3829980" y="308050"/>
                </a:lnTo>
                <a:lnTo>
                  <a:pt x="3798949" y="352415"/>
                </a:lnTo>
                <a:lnTo>
                  <a:pt x="3794887" y="375996"/>
                </a:lnTo>
                <a:lnTo>
                  <a:pt x="3790826" y="352415"/>
                </a:lnTo>
                <a:lnTo>
                  <a:pt x="3778972" y="329708"/>
                </a:lnTo>
                <a:lnTo>
                  <a:pt x="3733829" y="287619"/>
                </a:lnTo>
                <a:lnTo>
                  <a:pt x="3663364" y="251141"/>
                </a:lnTo>
                <a:lnTo>
                  <a:pt x="3619855" y="235446"/>
                </a:lnTo>
                <a:lnTo>
                  <a:pt x="3571479" y="221682"/>
                </a:lnTo>
                <a:lnTo>
                  <a:pt x="3518725" y="210026"/>
                </a:lnTo>
                <a:lnTo>
                  <a:pt x="3462079" y="200653"/>
                </a:lnTo>
                <a:lnTo>
                  <a:pt x="3402031" y="193740"/>
                </a:lnTo>
                <a:lnTo>
                  <a:pt x="3339068" y="189462"/>
                </a:lnTo>
                <a:lnTo>
                  <a:pt x="3273679" y="187998"/>
                </a:lnTo>
                <a:lnTo>
                  <a:pt x="521246" y="187998"/>
                </a:lnTo>
                <a:lnTo>
                  <a:pt x="455860" y="186533"/>
                </a:lnTo>
                <a:lnTo>
                  <a:pt x="392899" y="182256"/>
                </a:lnTo>
                <a:lnTo>
                  <a:pt x="332850" y="175344"/>
                </a:lnTo>
                <a:lnTo>
                  <a:pt x="276202" y="165972"/>
                </a:lnTo>
                <a:lnTo>
                  <a:pt x="223443" y="154316"/>
                </a:lnTo>
                <a:lnTo>
                  <a:pt x="175062" y="140553"/>
                </a:lnTo>
                <a:lnTo>
                  <a:pt x="131548" y="124859"/>
                </a:lnTo>
                <a:lnTo>
                  <a:pt x="93387" y="107410"/>
                </a:lnTo>
                <a:lnTo>
                  <a:pt x="35084" y="67950"/>
                </a:lnTo>
                <a:lnTo>
                  <a:pt x="4061" y="23583"/>
                </a:lnTo>
                <a:lnTo>
                  <a:pt x="0" y="0"/>
                </a:lnTo>
              </a:path>
            </a:pathLst>
          </a:custGeom>
          <a:ln w="9525">
            <a:solidFill>
              <a:srgbClr val="B9E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73168" y="6323076"/>
            <a:ext cx="2249424" cy="3931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01692" y="6359754"/>
            <a:ext cx="1969347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467E"/>
                </a:solidFill>
                <a:latin typeface="Calibri"/>
                <a:cs typeface="Calibri"/>
              </a:rPr>
              <a:t>Property</a:t>
            </a:r>
            <a:r>
              <a:rPr sz="1800" spc="-35" dirty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0467E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02467" y="2609214"/>
            <a:ext cx="2349500" cy="381000"/>
          </a:xfrm>
          <a:custGeom>
            <a:avLst/>
            <a:gdLst/>
            <a:ahLst/>
            <a:cxnLst/>
            <a:rect l="l" t="t" r="r" b="b"/>
            <a:pathLst>
              <a:path w="1762125" h="381000">
                <a:moveTo>
                  <a:pt x="1762125" y="0"/>
                </a:moveTo>
                <a:lnTo>
                  <a:pt x="1756925" y="43662"/>
                </a:lnTo>
                <a:lnTo>
                  <a:pt x="1742116" y="83753"/>
                </a:lnTo>
                <a:lnTo>
                  <a:pt x="1718877" y="119125"/>
                </a:lnTo>
                <a:lnTo>
                  <a:pt x="1688392" y="148632"/>
                </a:lnTo>
                <a:lnTo>
                  <a:pt x="1651842" y="171127"/>
                </a:lnTo>
                <a:lnTo>
                  <a:pt x="1610409" y="185465"/>
                </a:lnTo>
                <a:lnTo>
                  <a:pt x="1565275" y="190500"/>
                </a:lnTo>
                <a:lnTo>
                  <a:pt x="1077976" y="190500"/>
                </a:lnTo>
                <a:lnTo>
                  <a:pt x="1032801" y="195527"/>
                </a:lnTo>
                <a:lnTo>
                  <a:pt x="991353" y="209849"/>
                </a:lnTo>
                <a:lnTo>
                  <a:pt x="954805" y="232327"/>
                </a:lnTo>
                <a:lnTo>
                  <a:pt x="924333" y="261821"/>
                </a:lnTo>
                <a:lnTo>
                  <a:pt x="901112" y="297191"/>
                </a:lnTo>
                <a:lnTo>
                  <a:pt x="886318" y="337297"/>
                </a:lnTo>
                <a:lnTo>
                  <a:pt x="881126" y="381000"/>
                </a:lnTo>
                <a:lnTo>
                  <a:pt x="875926" y="337297"/>
                </a:lnTo>
                <a:lnTo>
                  <a:pt x="861117" y="297191"/>
                </a:lnTo>
                <a:lnTo>
                  <a:pt x="837878" y="261821"/>
                </a:lnTo>
                <a:lnTo>
                  <a:pt x="807393" y="232327"/>
                </a:lnTo>
                <a:lnTo>
                  <a:pt x="770843" y="209849"/>
                </a:lnTo>
                <a:lnTo>
                  <a:pt x="729410" y="195527"/>
                </a:lnTo>
                <a:lnTo>
                  <a:pt x="684276" y="190500"/>
                </a:lnTo>
                <a:lnTo>
                  <a:pt x="196850" y="190500"/>
                </a:lnTo>
                <a:lnTo>
                  <a:pt x="151715" y="185465"/>
                </a:lnTo>
                <a:lnTo>
                  <a:pt x="110282" y="171127"/>
                </a:lnTo>
                <a:lnTo>
                  <a:pt x="73732" y="148632"/>
                </a:lnTo>
                <a:lnTo>
                  <a:pt x="43247" y="119125"/>
                </a:lnTo>
                <a:lnTo>
                  <a:pt x="20008" y="83753"/>
                </a:lnTo>
                <a:lnTo>
                  <a:pt x="5199" y="43662"/>
                </a:lnTo>
                <a:lnTo>
                  <a:pt x="0" y="0"/>
                </a:lnTo>
              </a:path>
            </a:pathLst>
          </a:custGeom>
          <a:ln w="9525">
            <a:solidFill>
              <a:srgbClr val="B9E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45467" y="1752550"/>
            <a:ext cx="1337733" cy="5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2267" y="1582497"/>
            <a:ext cx="1337733" cy="5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28000" y="1430097"/>
            <a:ext cx="1892637" cy="7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400" y="3295054"/>
            <a:ext cx="2201333" cy="1099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399" y="3214014"/>
            <a:ext cx="2206752" cy="11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5599" y="3216174"/>
            <a:ext cx="2206752" cy="11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992" y="377775"/>
            <a:ext cx="7563376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Piping </a:t>
            </a:r>
            <a:r>
              <a:rPr spc="0" dirty="0"/>
              <a:t>and </a:t>
            </a:r>
            <a:r>
              <a:rPr spc="-5" dirty="0"/>
              <a:t>the</a:t>
            </a:r>
            <a:r>
              <a:rPr spc="-165" dirty="0"/>
              <a:t> </a:t>
            </a:r>
            <a:r>
              <a:rPr dirty="0"/>
              <a:t>Pipeline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4992" y="1895933"/>
            <a:ext cx="10180320" cy="6394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solidFill>
                  <a:srgbClr val="00467E"/>
                </a:solidFill>
                <a:latin typeface="Calibri"/>
                <a:cs typeface="Calibri"/>
              </a:rPr>
              <a:t>Scenario</a:t>
            </a:r>
            <a:r>
              <a:rPr sz="2000" b="1" spc="-70" dirty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00467E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2000" spc="0" dirty="0" smtClean="0">
                <a:solidFill>
                  <a:srgbClr val="00467E"/>
                </a:solidFill>
                <a:latin typeface="Calibri"/>
                <a:cs typeface="Calibri"/>
              </a:rPr>
              <a:t>   </a:t>
            </a:r>
            <a:r>
              <a:rPr sz="2000" spc="0" dirty="0" smtClean="0">
                <a:solidFill>
                  <a:srgbClr val="00467E"/>
                </a:solidFill>
                <a:latin typeface="Calibri"/>
                <a:cs typeface="Calibri"/>
              </a:rPr>
              <a:t>Get-Service</a:t>
            </a:r>
            <a:r>
              <a:rPr lang="en-US" sz="2000" spc="0" dirty="0" smtClean="0">
                <a:solidFill>
                  <a:srgbClr val="00467E"/>
                </a:solidFill>
                <a:latin typeface="Calibri"/>
                <a:cs typeface="Calibri"/>
              </a:rPr>
              <a:t>    </a:t>
            </a:r>
            <a:r>
              <a:rPr sz="2000" spc="0" dirty="0" smtClean="0">
                <a:solidFill>
                  <a:srgbClr val="00467E"/>
                </a:solidFill>
                <a:latin typeface="Calibri"/>
                <a:cs typeface="Calibri"/>
              </a:rPr>
              <a:t>| </a:t>
            </a:r>
            <a:r>
              <a:rPr lang="en-US" sz="2000" spc="0" dirty="0" smtClean="0">
                <a:solidFill>
                  <a:srgbClr val="00467E"/>
                </a:solidFill>
                <a:latin typeface="Calibri"/>
                <a:cs typeface="Calibri"/>
              </a:rPr>
              <a:t>    </a:t>
            </a:r>
            <a:r>
              <a:rPr sz="2000" dirty="0" smtClean="0">
                <a:solidFill>
                  <a:srgbClr val="00467E"/>
                </a:solidFill>
                <a:latin typeface="Calibri"/>
                <a:cs typeface="Calibri"/>
              </a:rPr>
              <a:t>Where-Object </a:t>
            </a:r>
            <a:r>
              <a:rPr lang="en-US" sz="2000" dirty="0" smtClean="0">
                <a:solidFill>
                  <a:srgbClr val="00467E"/>
                </a:solidFill>
                <a:latin typeface="Calibri"/>
                <a:cs typeface="Calibri"/>
              </a:rPr>
              <a:t>  </a:t>
            </a:r>
            <a:r>
              <a:rPr sz="2000" spc="-5" dirty="0" smtClean="0">
                <a:solidFill>
                  <a:srgbClr val="00467E"/>
                </a:solidFill>
                <a:latin typeface="Calibri"/>
                <a:cs typeface="Calibri"/>
              </a:rPr>
              <a:t>{</a:t>
            </a:r>
            <a:r>
              <a:rPr lang="en-US" sz="2000" spc="-5" dirty="0" smtClean="0">
                <a:solidFill>
                  <a:srgbClr val="00467E"/>
                </a:solidFill>
                <a:latin typeface="Calibri"/>
                <a:cs typeface="Calibri"/>
              </a:rPr>
              <a:t>   </a:t>
            </a:r>
            <a:r>
              <a:rPr sz="2000" spc="-5" dirty="0" smtClean="0">
                <a:solidFill>
                  <a:srgbClr val="00467E"/>
                </a:solidFill>
                <a:latin typeface="Calibri"/>
                <a:cs typeface="Calibri"/>
              </a:rPr>
              <a:t>$_.Status</a:t>
            </a:r>
            <a:r>
              <a:rPr lang="en-US" sz="2000" spc="-5" dirty="0" smtClean="0">
                <a:solidFill>
                  <a:srgbClr val="00467E"/>
                </a:solidFill>
                <a:latin typeface="Calibri"/>
                <a:cs typeface="Calibri"/>
              </a:rPr>
              <a:t>  </a:t>
            </a:r>
            <a:r>
              <a:rPr sz="2000" spc="-5" dirty="0" smtClean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467E"/>
                </a:solidFill>
                <a:latin typeface="Calibri"/>
                <a:cs typeface="Calibri"/>
              </a:rPr>
              <a:t>–</a:t>
            </a:r>
            <a:r>
              <a:rPr sz="2000" spc="0" dirty="0" smtClean="0">
                <a:solidFill>
                  <a:srgbClr val="00467E"/>
                </a:solidFill>
                <a:latin typeface="Calibri"/>
                <a:cs typeface="Calibri"/>
              </a:rPr>
              <a:t>eq</a:t>
            </a:r>
            <a:r>
              <a:rPr lang="en-US" sz="2000" spc="0" dirty="0" smtClean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lang="en-US" sz="2000" spc="0" dirty="0" smtClean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00467E"/>
                </a:solidFill>
                <a:latin typeface="Calibri"/>
                <a:cs typeface="Calibri"/>
              </a:rPr>
              <a:t>“</a:t>
            </a:r>
            <a:r>
              <a:rPr sz="2000" dirty="0">
                <a:solidFill>
                  <a:srgbClr val="00467E"/>
                </a:solidFill>
                <a:latin typeface="Calibri"/>
                <a:cs typeface="Calibri"/>
              </a:rPr>
              <a:t>Running</a:t>
            </a:r>
            <a:r>
              <a:rPr sz="2000" dirty="0" smtClean="0">
                <a:solidFill>
                  <a:srgbClr val="00467E"/>
                </a:solidFill>
                <a:latin typeface="Calibri"/>
                <a:cs typeface="Calibri"/>
              </a:rPr>
              <a:t>”</a:t>
            </a:r>
            <a:r>
              <a:rPr lang="en-US" sz="2000" dirty="0" smtClean="0">
                <a:solidFill>
                  <a:srgbClr val="00467E"/>
                </a:solidFill>
                <a:latin typeface="Calibri"/>
                <a:cs typeface="Calibri"/>
              </a:rPr>
              <a:t>    </a:t>
            </a:r>
            <a:r>
              <a:rPr sz="2000" dirty="0" smtClean="0">
                <a:solidFill>
                  <a:srgbClr val="00467E"/>
                </a:solidFill>
                <a:latin typeface="Calibri"/>
                <a:cs typeface="Calibri"/>
              </a:rPr>
              <a:t>}</a:t>
            </a:r>
            <a:r>
              <a:rPr lang="en-US" sz="2000" dirty="0" smtClean="0">
                <a:solidFill>
                  <a:srgbClr val="00467E"/>
                </a:solidFill>
                <a:latin typeface="Calibri"/>
                <a:cs typeface="Calibri"/>
              </a:rPr>
              <a:t>        </a:t>
            </a:r>
            <a:r>
              <a:rPr sz="2000" dirty="0" smtClean="0">
                <a:solidFill>
                  <a:srgbClr val="00467E"/>
                </a:solidFill>
                <a:latin typeface="Calibri"/>
                <a:cs typeface="Calibri"/>
              </a:rPr>
              <a:t>| </a:t>
            </a:r>
            <a:r>
              <a:rPr lang="en-US" sz="2000" dirty="0" smtClean="0">
                <a:solidFill>
                  <a:srgbClr val="00467E"/>
                </a:solidFill>
                <a:latin typeface="Calibri"/>
                <a:cs typeface="Calibri"/>
              </a:rPr>
              <a:t>    </a:t>
            </a:r>
            <a:r>
              <a:rPr sz="2000" spc="0" dirty="0" smtClean="0">
                <a:solidFill>
                  <a:srgbClr val="00467E"/>
                </a:solidFill>
                <a:latin typeface="Calibri"/>
                <a:cs typeface="Calibri"/>
              </a:rPr>
              <a:t>Sort-Object</a:t>
            </a:r>
            <a:r>
              <a:rPr sz="2000" spc="-229" dirty="0" smtClean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lang="en-US" sz="2000" spc="-229" dirty="0" smtClean="0">
                <a:solidFill>
                  <a:srgbClr val="00467E"/>
                </a:solidFill>
                <a:latin typeface="Calibri"/>
                <a:cs typeface="Calibri"/>
              </a:rPr>
              <a:t>    </a:t>
            </a:r>
            <a:r>
              <a:rPr sz="2000" spc="0" dirty="0" smtClean="0">
                <a:solidFill>
                  <a:srgbClr val="00467E"/>
                </a:solidFill>
                <a:latin typeface="Calibri"/>
                <a:cs typeface="Calibri"/>
              </a:rPr>
              <a:t>Name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983" y="2523744"/>
            <a:ext cx="1676400" cy="768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4271" y="2651761"/>
            <a:ext cx="121920" cy="9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200" y="2560447"/>
            <a:ext cx="1524000" cy="654050"/>
          </a:xfrm>
          <a:custGeom>
            <a:avLst/>
            <a:gdLst/>
            <a:ahLst/>
            <a:cxnLst/>
            <a:rect l="l" t="t" r="r" b="b"/>
            <a:pathLst>
              <a:path w="1143000" h="654050">
                <a:moveTo>
                  <a:pt x="1143000" y="0"/>
                </a:moveTo>
                <a:lnTo>
                  <a:pt x="1141561" y="74924"/>
                </a:lnTo>
                <a:lnTo>
                  <a:pt x="1137463" y="143704"/>
                </a:lnTo>
                <a:lnTo>
                  <a:pt x="1131033" y="204377"/>
                </a:lnTo>
                <a:lnTo>
                  <a:pt x="1122597" y="254981"/>
                </a:lnTo>
                <a:lnTo>
                  <a:pt x="1112481" y="293556"/>
                </a:lnTo>
                <a:lnTo>
                  <a:pt x="1088517" y="326770"/>
                </a:lnTo>
                <a:lnTo>
                  <a:pt x="625957" y="326770"/>
                </a:lnTo>
                <a:lnTo>
                  <a:pt x="613471" y="335401"/>
                </a:lnTo>
                <a:lnTo>
                  <a:pt x="602009" y="359985"/>
                </a:lnTo>
                <a:lnTo>
                  <a:pt x="591898" y="398560"/>
                </a:lnTo>
                <a:lnTo>
                  <a:pt x="583464" y="449164"/>
                </a:lnTo>
                <a:lnTo>
                  <a:pt x="577035" y="509837"/>
                </a:lnTo>
                <a:lnTo>
                  <a:pt x="572938" y="578617"/>
                </a:lnTo>
                <a:lnTo>
                  <a:pt x="571500" y="653541"/>
                </a:lnTo>
                <a:lnTo>
                  <a:pt x="570061" y="578617"/>
                </a:lnTo>
                <a:lnTo>
                  <a:pt x="565964" y="509837"/>
                </a:lnTo>
                <a:lnTo>
                  <a:pt x="559535" y="449164"/>
                </a:lnTo>
                <a:lnTo>
                  <a:pt x="551101" y="398560"/>
                </a:lnTo>
                <a:lnTo>
                  <a:pt x="540990" y="359985"/>
                </a:lnTo>
                <a:lnTo>
                  <a:pt x="517042" y="326770"/>
                </a:lnTo>
                <a:lnTo>
                  <a:pt x="54457" y="326770"/>
                </a:lnTo>
                <a:lnTo>
                  <a:pt x="41971" y="318140"/>
                </a:lnTo>
                <a:lnTo>
                  <a:pt x="30509" y="293556"/>
                </a:lnTo>
                <a:lnTo>
                  <a:pt x="20398" y="254981"/>
                </a:lnTo>
                <a:lnTo>
                  <a:pt x="11964" y="204377"/>
                </a:lnTo>
                <a:lnTo>
                  <a:pt x="5535" y="143704"/>
                </a:lnTo>
                <a:lnTo>
                  <a:pt x="1438" y="74924"/>
                </a:lnTo>
                <a:lnTo>
                  <a:pt x="0" y="0"/>
                </a:lnTo>
              </a:path>
            </a:pathLst>
          </a:custGeom>
          <a:ln w="25400">
            <a:solidFill>
              <a:srgbClr val="B9E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9152" y="2601467"/>
            <a:ext cx="5742432" cy="612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9407" y="2688336"/>
            <a:ext cx="121919" cy="9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8400" y="2624963"/>
            <a:ext cx="5588000" cy="513080"/>
          </a:xfrm>
          <a:custGeom>
            <a:avLst/>
            <a:gdLst/>
            <a:ahLst/>
            <a:cxnLst/>
            <a:rect l="l" t="t" r="r" b="b"/>
            <a:pathLst>
              <a:path w="4191000" h="513080">
                <a:moveTo>
                  <a:pt x="4191000" y="0"/>
                </a:moveTo>
                <a:lnTo>
                  <a:pt x="4189470" y="68161"/>
                </a:lnTo>
                <a:lnTo>
                  <a:pt x="4185158" y="129412"/>
                </a:lnTo>
                <a:lnTo>
                  <a:pt x="4178474" y="181308"/>
                </a:lnTo>
                <a:lnTo>
                  <a:pt x="4169833" y="221403"/>
                </a:lnTo>
                <a:lnTo>
                  <a:pt x="4148328" y="256412"/>
                </a:lnTo>
                <a:lnTo>
                  <a:pt x="2138172" y="256412"/>
                </a:lnTo>
                <a:lnTo>
                  <a:pt x="2126853" y="265572"/>
                </a:lnTo>
                <a:lnTo>
                  <a:pt x="2116666" y="291422"/>
                </a:lnTo>
                <a:lnTo>
                  <a:pt x="2108025" y="331517"/>
                </a:lnTo>
                <a:lnTo>
                  <a:pt x="2101342" y="383413"/>
                </a:lnTo>
                <a:lnTo>
                  <a:pt x="2097029" y="444664"/>
                </a:lnTo>
                <a:lnTo>
                  <a:pt x="2095500" y="512825"/>
                </a:lnTo>
                <a:lnTo>
                  <a:pt x="2093970" y="444664"/>
                </a:lnTo>
                <a:lnTo>
                  <a:pt x="2089658" y="383413"/>
                </a:lnTo>
                <a:lnTo>
                  <a:pt x="2082974" y="331517"/>
                </a:lnTo>
                <a:lnTo>
                  <a:pt x="2074333" y="291422"/>
                </a:lnTo>
                <a:lnTo>
                  <a:pt x="2064146" y="265572"/>
                </a:lnTo>
                <a:lnTo>
                  <a:pt x="2052827" y="256412"/>
                </a:lnTo>
                <a:lnTo>
                  <a:pt x="42672" y="256412"/>
                </a:lnTo>
                <a:lnTo>
                  <a:pt x="31353" y="247253"/>
                </a:lnTo>
                <a:lnTo>
                  <a:pt x="21166" y="221403"/>
                </a:lnTo>
                <a:lnTo>
                  <a:pt x="12525" y="181308"/>
                </a:lnTo>
                <a:lnTo>
                  <a:pt x="5841" y="129412"/>
                </a:lnTo>
                <a:lnTo>
                  <a:pt x="1529" y="68161"/>
                </a:lnTo>
                <a:lnTo>
                  <a:pt x="0" y="0"/>
                </a:lnTo>
              </a:path>
            </a:pathLst>
          </a:custGeom>
          <a:ln w="25400">
            <a:solidFill>
              <a:srgbClr val="66B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8368" y="2638044"/>
            <a:ext cx="2566416" cy="617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03663" y="2729484"/>
            <a:ext cx="121920" cy="9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58631" y="2662554"/>
            <a:ext cx="2411307" cy="513080"/>
          </a:xfrm>
          <a:custGeom>
            <a:avLst/>
            <a:gdLst/>
            <a:ahLst/>
            <a:cxnLst/>
            <a:rect l="l" t="t" r="r" b="b"/>
            <a:pathLst>
              <a:path w="1808479" h="513080">
                <a:moveTo>
                  <a:pt x="1808226" y="0"/>
                </a:moveTo>
                <a:lnTo>
                  <a:pt x="1806696" y="68161"/>
                </a:lnTo>
                <a:lnTo>
                  <a:pt x="1802384" y="129413"/>
                </a:lnTo>
                <a:lnTo>
                  <a:pt x="1795700" y="181308"/>
                </a:lnTo>
                <a:lnTo>
                  <a:pt x="1787059" y="221403"/>
                </a:lnTo>
                <a:lnTo>
                  <a:pt x="1765553" y="256412"/>
                </a:lnTo>
                <a:lnTo>
                  <a:pt x="946911" y="256412"/>
                </a:lnTo>
                <a:lnTo>
                  <a:pt x="935539" y="265572"/>
                </a:lnTo>
                <a:lnTo>
                  <a:pt x="925317" y="291422"/>
                </a:lnTo>
                <a:lnTo>
                  <a:pt x="916654" y="331517"/>
                </a:lnTo>
                <a:lnTo>
                  <a:pt x="909959" y="383413"/>
                </a:lnTo>
                <a:lnTo>
                  <a:pt x="905642" y="444664"/>
                </a:lnTo>
                <a:lnTo>
                  <a:pt x="904112" y="512825"/>
                </a:lnTo>
                <a:lnTo>
                  <a:pt x="902583" y="444664"/>
                </a:lnTo>
                <a:lnTo>
                  <a:pt x="898271" y="383413"/>
                </a:lnTo>
                <a:lnTo>
                  <a:pt x="891587" y="331517"/>
                </a:lnTo>
                <a:lnTo>
                  <a:pt x="882946" y="291422"/>
                </a:lnTo>
                <a:lnTo>
                  <a:pt x="872759" y="265572"/>
                </a:lnTo>
                <a:lnTo>
                  <a:pt x="861441" y="256412"/>
                </a:lnTo>
                <a:lnTo>
                  <a:pt x="42799" y="256412"/>
                </a:lnTo>
                <a:lnTo>
                  <a:pt x="31426" y="247253"/>
                </a:lnTo>
                <a:lnTo>
                  <a:pt x="21204" y="221403"/>
                </a:lnTo>
                <a:lnTo>
                  <a:pt x="12541" y="181308"/>
                </a:lnTo>
                <a:lnTo>
                  <a:pt x="5846" y="129412"/>
                </a:lnTo>
                <a:lnTo>
                  <a:pt x="1529" y="68161"/>
                </a:lnTo>
                <a:lnTo>
                  <a:pt x="0" y="0"/>
                </a:lnTo>
              </a:path>
            </a:pathLst>
          </a:custGeom>
          <a:ln w="2540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6247" y="3454984"/>
            <a:ext cx="122512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4297" y="3454984"/>
            <a:ext cx="877993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il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85224" y="3534918"/>
            <a:ext cx="712893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6593" y="4564761"/>
            <a:ext cx="10224345" cy="9417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solidFill>
                  <a:srgbClr val="00467E"/>
                </a:solidFill>
                <a:latin typeface="Calibri"/>
                <a:cs typeface="Calibri"/>
              </a:rPr>
              <a:t>Scenario</a:t>
            </a:r>
            <a:r>
              <a:rPr sz="2000" b="1" spc="-65" dirty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00467E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  <a:spcBef>
                <a:spcPts val="15"/>
              </a:spcBef>
            </a:pPr>
            <a:r>
              <a:rPr sz="2000" dirty="0">
                <a:solidFill>
                  <a:srgbClr val="00467E"/>
                </a:solidFill>
                <a:latin typeface="Calibri"/>
                <a:cs typeface="Calibri"/>
              </a:rPr>
              <a:t>Get-item </a:t>
            </a:r>
            <a:r>
              <a:rPr sz="2000" spc="-5" dirty="0">
                <a:solidFill>
                  <a:srgbClr val="00467E"/>
                </a:solidFill>
                <a:latin typeface="Calibri"/>
                <a:cs typeface="Calibri"/>
              </a:rPr>
              <a:t>–path HKLM:\Software\MyCompany </a:t>
            </a:r>
            <a:r>
              <a:rPr sz="2000" spc="0" dirty="0">
                <a:solidFill>
                  <a:srgbClr val="00467E"/>
                </a:solidFill>
                <a:latin typeface="Calibri"/>
                <a:cs typeface="Calibri"/>
              </a:rPr>
              <a:t>| </a:t>
            </a:r>
            <a:r>
              <a:rPr sz="2000" dirty="0">
                <a:solidFill>
                  <a:srgbClr val="00467E"/>
                </a:solidFill>
                <a:latin typeface="Calibri"/>
                <a:cs typeface="Calibri"/>
              </a:rPr>
              <a:t>new-Itemproperty</a:t>
            </a:r>
            <a:r>
              <a:rPr sz="2000" spc="-260" dirty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00467E"/>
                </a:solidFill>
                <a:latin typeface="Calibri"/>
                <a:cs typeface="Calibri"/>
              </a:rPr>
              <a:t>–name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solidFill>
                  <a:srgbClr val="00467E"/>
                </a:solidFill>
                <a:latin typeface="Calibri"/>
                <a:cs typeface="Calibri"/>
              </a:rPr>
              <a:t>NoOfEmployees </a:t>
            </a:r>
            <a:r>
              <a:rPr sz="2000" spc="-5" dirty="0">
                <a:solidFill>
                  <a:srgbClr val="00467E"/>
                </a:solidFill>
                <a:latin typeface="Calibri"/>
                <a:cs typeface="Calibri"/>
              </a:rPr>
              <a:t>–value</a:t>
            </a:r>
            <a:r>
              <a:rPr sz="2000" spc="-170" dirty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467E"/>
                </a:solidFill>
                <a:latin typeface="Calibri"/>
                <a:cs typeface="Calibri"/>
              </a:rPr>
              <a:t>8124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Script Security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>
                <a:ea typeface="宋体" charset="-122"/>
              </a:rPr>
              <a:t>Restricted</a:t>
            </a:r>
            <a:r>
              <a:rPr lang="en-US" altLang="zh-CN" sz="2000" dirty="0" smtClean="0">
                <a:ea typeface="宋体" charset="-122"/>
              </a:rPr>
              <a:t> – No scripts can be run. Windows </a:t>
            </a:r>
            <a:r>
              <a:rPr lang="en-US" altLang="zh-CN" sz="2000" dirty="0" err="1" smtClean="0">
                <a:ea typeface="宋体" charset="-122"/>
              </a:rPr>
              <a:t>PowerShell</a:t>
            </a:r>
            <a:r>
              <a:rPr lang="en-US" altLang="zh-CN" sz="2000" dirty="0" smtClean="0">
                <a:ea typeface="宋体" charset="-122"/>
              </a:rPr>
              <a:t> can be used only in interactive mode.</a:t>
            </a:r>
          </a:p>
          <a:p>
            <a:r>
              <a:rPr lang="en-US" altLang="zh-CN" sz="2000" b="1" dirty="0" err="1" smtClean="0">
                <a:ea typeface="宋体" charset="-122"/>
              </a:rPr>
              <a:t>AllSigned</a:t>
            </a:r>
            <a:r>
              <a:rPr lang="en-US" altLang="zh-CN" sz="2000" dirty="0" smtClean="0">
                <a:ea typeface="宋体" charset="-122"/>
              </a:rPr>
              <a:t> – Only scripts signed by a trusted publisher can be run.</a:t>
            </a:r>
          </a:p>
          <a:p>
            <a:r>
              <a:rPr lang="en-US" altLang="zh-CN" sz="2000" b="1" dirty="0" err="1" smtClean="0">
                <a:ea typeface="宋体" charset="-122"/>
              </a:rPr>
              <a:t>RemoteSigned</a:t>
            </a:r>
            <a:r>
              <a:rPr lang="en-US" altLang="zh-CN" sz="2000" dirty="0" smtClean="0">
                <a:ea typeface="宋体" charset="-122"/>
              </a:rPr>
              <a:t> – Downloaded scripts must be signed by a trusted publisher before they can be run.</a:t>
            </a:r>
          </a:p>
          <a:p>
            <a:r>
              <a:rPr lang="en-US" altLang="zh-CN" sz="2000" b="1" dirty="0" smtClean="0">
                <a:ea typeface="宋体" charset="-122"/>
              </a:rPr>
              <a:t>Unrestricted</a:t>
            </a:r>
            <a:r>
              <a:rPr lang="en-US" altLang="zh-CN" sz="2000" dirty="0" smtClean="0">
                <a:ea typeface="宋体" charset="-122"/>
              </a:rPr>
              <a:t> – No restrictions; all Windows </a:t>
            </a:r>
            <a:r>
              <a:rPr lang="en-US" altLang="zh-CN" sz="2000" dirty="0" err="1" smtClean="0">
                <a:ea typeface="宋体" charset="-122"/>
              </a:rPr>
              <a:t>PowerShell</a:t>
            </a:r>
            <a:r>
              <a:rPr lang="en-US" altLang="zh-CN" sz="2000" dirty="0" smtClean="0">
                <a:ea typeface="宋体" charset="-122"/>
              </a:rPr>
              <a:t> scripts can be run.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359803"/>
            <a:ext cx="91725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 scripts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650" y="2072481"/>
            <a:ext cx="109347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Running 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PowerShell</a:t>
            </a:r>
            <a:r>
              <a:rPr lang="en-US" altLang="zh-CN" dirty="0" smtClean="0">
                <a:ea typeface="宋体" charset="-122"/>
              </a:rPr>
              <a:t> scripts differ from most scripts</a:t>
            </a:r>
          </a:p>
          <a:p>
            <a:r>
              <a:rPr lang="en-US" altLang="zh-CN" dirty="0" err="1" smtClean="0">
                <a:ea typeface="宋体" charset="-122"/>
              </a:rPr>
              <a:t>PowerShell</a:t>
            </a:r>
            <a:r>
              <a:rPr lang="en-US" altLang="zh-CN" dirty="0" smtClean="0">
                <a:ea typeface="宋体" charset="-122"/>
              </a:rPr>
              <a:t> scripts end in .ps1 and have to be run inside a </a:t>
            </a:r>
            <a:r>
              <a:rPr lang="en-US" altLang="zh-CN" dirty="0" err="1" smtClean="0">
                <a:ea typeface="宋体" charset="-122"/>
              </a:rPr>
              <a:t>PowerShell</a:t>
            </a:r>
            <a:r>
              <a:rPr lang="en-US" altLang="zh-CN" dirty="0" smtClean="0">
                <a:ea typeface="宋体" charset="-122"/>
              </a:rPr>
              <a:t> window</a:t>
            </a:r>
          </a:p>
          <a:p>
            <a:r>
              <a:rPr lang="en-US" altLang="zh-CN" dirty="0" smtClean="0">
                <a:ea typeface="宋体" charset="-122"/>
              </a:rPr>
              <a:t>Double clicking a </a:t>
            </a:r>
            <a:r>
              <a:rPr lang="en-US" altLang="zh-CN" dirty="0" err="1" smtClean="0">
                <a:ea typeface="宋体" charset="-122"/>
              </a:rPr>
              <a:t>PowerShell</a:t>
            </a:r>
            <a:r>
              <a:rPr lang="en-US" altLang="zh-CN" dirty="0" smtClean="0">
                <a:ea typeface="宋体" charset="-122"/>
              </a:rPr>
              <a:t> script will open the script in notepad</a:t>
            </a:r>
          </a:p>
          <a:p>
            <a:r>
              <a:rPr lang="en-US" altLang="zh-CN" dirty="0" smtClean="0">
                <a:ea typeface="宋体" charset="-122"/>
              </a:rPr>
              <a:t>Scripts must also be run in these format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smtClean="0"/>
              <a:t>    PS C:\&gt; . C:\Temp\hello.ps1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smtClean="0"/>
              <a:t>    PS C:\&gt; &amp; C:\Temp\hello.ps1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smtClean="0"/>
              <a:t>    PS C:\&gt; C:\Temp\hello.ps1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smtClean="0"/>
              <a:t>    PS C:\Temp&gt; .\hello.ps1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Engaged with .NET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5933"/>
            <a:ext cx="10641946" cy="165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81194"/>
            <a:ext cx="10641946" cy="30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Brainstorming</a:t>
            </a:r>
          </a:p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Powershell</a:t>
            </a:r>
            <a:endParaRPr lang="en-US" altLang="zh-CN" dirty="0" smtClean="0"/>
          </a:p>
          <a:p>
            <a:r>
              <a:rPr lang="en-US" altLang="zh-CN" dirty="0" smtClean="0"/>
              <a:t>Get Started with </a:t>
            </a:r>
            <a:r>
              <a:rPr lang="en-US" altLang="zh-CN" dirty="0" err="1" smtClean="0"/>
              <a:t>Powershell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Powershell</a:t>
            </a:r>
            <a:r>
              <a:rPr lang="en-US" altLang="zh-CN" dirty="0" smtClean="0"/>
              <a:t> basics</a:t>
            </a:r>
          </a:p>
          <a:p>
            <a:pPr lvl="1"/>
            <a:r>
              <a:rPr lang="en-US" altLang="zh-CN" dirty="0" smtClean="0"/>
              <a:t>Getting help</a:t>
            </a:r>
          </a:p>
          <a:p>
            <a:r>
              <a:rPr lang="en-US" altLang="zh-CN" dirty="0" smtClean="0"/>
              <a:t>Working with Scripts</a:t>
            </a:r>
          </a:p>
          <a:p>
            <a:pPr lvl="1"/>
            <a:r>
              <a:rPr lang="en-US" altLang="zh-CN" dirty="0" smtClean="0"/>
              <a:t>Creating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 scripts</a:t>
            </a:r>
          </a:p>
          <a:p>
            <a:pPr lvl="1"/>
            <a:r>
              <a:rPr lang="en-US" altLang="zh-CN" dirty="0" smtClean="0"/>
              <a:t>Running scripts</a:t>
            </a:r>
          </a:p>
          <a:p>
            <a:r>
              <a:rPr lang="en-US" altLang="zh-CN" dirty="0" smtClean="0"/>
              <a:t>Automating Administrative Tasks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Automating Administrative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>
                <a:latin typeface="+mn-ea"/>
              </a:rPr>
              <a:t>Windows</a:t>
            </a:r>
            <a:r>
              <a:rPr lang="zh-CN" altLang="en-US" sz="1600" dirty="0" smtClean="0">
                <a:latin typeface="+mn-ea"/>
              </a:rPr>
              <a:t>服务器初始化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>
                <a:latin typeface="+mn-ea"/>
              </a:rPr>
              <a:t>加载磁盘，创建磁盘分区并格式化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>
                <a:latin typeface="+mn-ea"/>
              </a:rPr>
              <a:t>显示文件后缀名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>
                <a:latin typeface="+mn-ea"/>
              </a:rPr>
              <a:t>更改</a:t>
            </a:r>
            <a:r>
              <a:rPr lang="en-US" altLang="zh-CN" sz="1600" dirty="0" smtClean="0">
                <a:latin typeface="+mn-ea"/>
              </a:rPr>
              <a:t>RDP</a:t>
            </a:r>
            <a:r>
              <a:rPr lang="zh-CN" altLang="en-US" sz="1600" dirty="0" smtClean="0">
                <a:latin typeface="+mn-ea"/>
              </a:rPr>
              <a:t>端口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>
                <a:latin typeface="+mn-ea"/>
              </a:rPr>
              <a:t>系统优化（禁用不常用的服务，禁止自动更新）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日常工作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>
                <a:latin typeface="+mn-ea"/>
              </a:rPr>
              <a:t>更新配置文件中的某一个值（如</a:t>
            </a:r>
            <a:r>
              <a:rPr lang="en-US" altLang="zh-CN" sz="1600" dirty="0" err="1" smtClean="0">
                <a:latin typeface="+mn-ea"/>
              </a:rPr>
              <a:t>game_lister</a:t>
            </a:r>
            <a:r>
              <a:rPr lang="zh-CN" altLang="en-US" sz="1600" dirty="0" smtClean="0">
                <a:latin typeface="+mn-ea"/>
              </a:rPr>
              <a:t>中的</a:t>
            </a:r>
            <a:r>
              <a:rPr lang="en-US" altLang="zh-CN" sz="1600" dirty="0" err="1" smtClean="0">
                <a:latin typeface="+mn-ea"/>
              </a:rPr>
              <a:t>ClientVersion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>
                <a:latin typeface="+mn-ea"/>
              </a:rPr>
              <a:t>批量生成配置文件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>
                <a:latin typeface="+mn-ea"/>
              </a:rPr>
              <a:t>更新服务端资源文件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>
                <a:latin typeface="+mn-ea"/>
              </a:rPr>
              <a:t>开服，检查游戏进程状态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sz="1600" dirty="0" smtClean="0">
                <a:latin typeface="+mn-ea"/>
              </a:rPr>
              <a:t>和计划任务配合，定时开关服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://dc.officeplus.cn/t/65/C13B988EBB4975D9E18F196823DEF8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288" r="19288"/>
          <a:stretch/>
        </p:blipFill>
        <p:spPr bwMode="auto">
          <a:xfrm>
            <a:off x="1457325" y="1057276"/>
            <a:ext cx="4968875" cy="45491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419853" y="1057276"/>
            <a:ext cx="1517649" cy="1517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19853" y="2573021"/>
            <a:ext cx="1517649" cy="1517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9853" y="4088766"/>
            <a:ext cx="1517649" cy="1517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37502" y="1057276"/>
            <a:ext cx="1517649" cy="1517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37502" y="2573021"/>
            <a:ext cx="1517649" cy="1517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37502" y="4088766"/>
            <a:ext cx="1517649" cy="15176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55151" y="1057276"/>
            <a:ext cx="1517649" cy="1517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55151" y="2573021"/>
            <a:ext cx="1517649" cy="1517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55151" y="4088766"/>
            <a:ext cx="1517649" cy="15176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57325" y="1816100"/>
            <a:ext cx="9515475" cy="2647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96652" y="2071540"/>
            <a:ext cx="88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943100" y="3087203"/>
            <a:ext cx="4457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9190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Preview Questions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 [Match](39+79-51)*497/28 = ?</a:t>
            </a:r>
          </a:p>
          <a:p>
            <a:r>
              <a:rPr lang="en-US" altLang="zh-CN" dirty="0" smtClean="0"/>
              <a:t>2) [Date] How many days to the next Christmas Day?</a:t>
            </a:r>
          </a:p>
          <a:p>
            <a:r>
              <a:rPr lang="en-US" altLang="zh-CN" dirty="0" smtClean="0"/>
              <a:t>3) [Capacity] 3GB &gt; 3145726 ?</a:t>
            </a:r>
          </a:p>
          <a:p>
            <a:r>
              <a:rPr lang="en-US" altLang="zh-CN" dirty="0" smtClean="0"/>
              <a:t>4) [File] Total length of execution file in a certain folder?</a:t>
            </a:r>
          </a:p>
          <a:p>
            <a:r>
              <a:rPr lang="en-US" altLang="zh-CN" dirty="0" smtClean="0"/>
              <a:t>5) [Registry] Get the value of key “</a:t>
            </a:r>
            <a:r>
              <a:rPr lang="en-US" altLang="zh-CN" dirty="0" err="1" smtClean="0"/>
              <a:t>PortNumber</a:t>
            </a:r>
            <a:r>
              <a:rPr lang="en-US" altLang="zh-CN" dirty="0" smtClean="0"/>
              <a:t>” in HKEY_LOCAL_MACHINE\SYSTEM\</a:t>
            </a:r>
            <a:r>
              <a:rPr lang="en-US" altLang="zh-CN" dirty="0" err="1" smtClean="0"/>
              <a:t>CurrentControlSet</a:t>
            </a:r>
            <a:r>
              <a:rPr lang="en-US" altLang="zh-CN" dirty="0" smtClean="0"/>
              <a:t>\Control\Terminal Server\</a:t>
            </a:r>
            <a:r>
              <a:rPr lang="en-US" altLang="zh-CN" dirty="0" err="1" smtClean="0"/>
              <a:t>WinStations</a:t>
            </a:r>
            <a:endParaRPr lang="en-US" altLang="zh-CN" dirty="0" smtClean="0"/>
          </a:p>
          <a:p>
            <a:r>
              <a:rPr lang="en-US" altLang="zh-CN" dirty="0" smtClean="0"/>
              <a:t>6) [Service] Service Windows Firewall is Running?</a:t>
            </a:r>
          </a:p>
          <a:p>
            <a:r>
              <a:rPr lang="en-US" altLang="zh-CN" dirty="0" smtClean="0"/>
              <a:t>7) [Process] How many Firefox process currently running?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993" y="377775"/>
            <a:ext cx="6349195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What Is</a:t>
            </a:r>
            <a:r>
              <a:rPr spc="-125" dirty="0"/>
              <a:t> </a:t>
            </a:r>
            <a:r>
              <a:rPr spc="-10" dirty="0"/>
              <a:t>PowerShell?</a:t>
            </a:r>
          </a:p>
        </p:txBody>
      </p:sp>
      <p:sp>
        <p:nvSpPr>
          <p:cNvPr id="3" name="object 3"/>
          <p:cNvSpPr/>
          <p:nvPr/>
        </p:nvSpPr>
        <p:spPr>
          <a:xfrm>
            <a:off x="508000" y="1371612"/>
            <a:ext cx="11277600" cy="89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2438400"/>
            <a:ext cx="11277600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3429000"/>
            <a:ext cx="11277600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063" y="4437888"/>
            <a:ext cx="11277600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063" y="5594997"/>
            <a:ext cx="11277600" cy="89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993" y="1458926"/>
            <a:ext cx="11070607" cy="50366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solidFill>
                  <a:srgbClr val="00467E"/>
                </a:solidFill>
                <a:latin typeface="Calibri"/>
                <a:cs typeface="Calibri"/>
              </a:rPr>
              <a:t>Windows </a:t>
            </a:r>
            <a:r>
              <a:rPr sz="2400" spc="-10" dirty="0">
                <a:solidFill>
                  <a:srgbClr val="00467E"/>
                </a:solidFill>
                <a:latin typeface="Calibri"/>
                <a:cs typeface="Calibri"/>
              </a:rPr>
              <a:t>PowerShell™ includes </a:t>
            </a:r>
            <a:r>
              <a:rPr sz="2400" spc="0" dirty="0">
                <a:solidFill>
                  <a:srgbClr val="00467E"/>
                </a:solidFill>
                <a:latin typeface="Calibri"/>
                <a:cs typeface="Calibri"/>
              </a:rPr>
              <a:t>an </a:t>
            </a:r>
            <a:r>
              <a:rPr sz="2400" spc="-25" dirty="0">
                <a:solidFill>
                  <a:srgbClr val="00467E"/>
                </a:solidFill>
                <a:latin typeface="Calibri"/>
                <a:cs typeface="Calibri"/>
              </a:rPr>
              <a:t>interactive </a:t>
            </a:r>
            <a:r>
              <a:rPr sz="2400" spc="-10" dirty="0">
                <a:solidFill>
                  <a:srgbClr val="00467E"/>
                </a:solidFill>
                <a:latin typeface="Calibri"/>
                <a:cs typeface="Calibri"/>
              </a:rPr>
              <a:t>prompt </a:t>
            </a:r>
            <a:r>
              <a:rPr sz="2400" dirty="0">
                <a:solidFill>
                  <a:srgbClr val="00467E"/>
                </a:solidFill>
                <a:latin typeface="Calibri"/>
                <a:cs typeface="Calibri"/>
              </a:rPr>
              <a:t>and  </a:t>
            </a:r>
            <a:r>
              <a:rPr sz="2400" spc="0" dirty="0">
                <a:solidFill>
                  <a:srgbClr val="00467E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0467E"/>
                </a:solidFill>
                <a:latin typeface="Calibri"/>
                <a:cs typeface="Calibri"/>
              </a:rPr>
              <a:t>scripting</a:t>
            </a:r>
            <a:r>
              <a:rPr sz="2400" spc="-40" dirty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00467E"/>
                </a:solidFill>
                <a:latin typeface="Calibri"/>
                <a:cs typeface="Calibri"/>
              </a:rPr>
              <a:t>environment</a:t>
            </a:r>
            <a:endParaRPr lang="en-US" sz="2400" spc="-15" dirty="0" smtClean="0">
              <a:solidFill>
                <a:srgbClr val="00467E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15"/>
              </a:spcBef>
            </a:pPr>
            <a:endParaRPr sz="2400" dirty="0">
              <a:latin typeface="Calibri"/>
              <a:cs typeface="Calibri"/>
            </a:endParaRPr>
          </a:p>
          <a:p>
            <a:pPr marL="15240" marR="3370579">
              <a:lnSpc>
                <a:spcPts val="7809"/>
              </a:lnSpc>
            </a:pPr>
            <a:r>
              <a:rPr sz="2400" dirty="0">
                <a:solidFill>
                  <a:srgbClr val="00467E"/>
                </a:solidFill>
                <a:latin typeface="Calibri"/>
                <a:cs typeface="Calibri"/>
              </a:rPr>
              <a:t>Commands </a:t>
            </a:r>
            <a:r>
              <a:rPr sz="2400" spc="-15" dirty="0">
                <a:solidFill>
                  <a:srgbClr val="00467E"/>
                </a:solidFill>
                <a:latin typeface="Calibri"/>
                <a:cs typeface="Calibri"/>
              </a:rPr>
              <a:t>are </a:t>
            </a:r>
            <a:r>
              <a:rPr sz="2400" spc="-5" dirty="0" smtClean="0">
                <a:solidFill>
                  <a:srgbClr val="00467E"/>
                </a:solidFill>
                <a:latin typeface="Calibri"/>
                <a:cs typeface="Calibri"/>
              </a:rPr>
              <a:t>object-based</a:t>
            </a:r>
            <a:endParaRPr lang="en-US" sz="2400" spc="-5" dirty="0" smtClean="0">
              <a:solidFill>
                <a:srgbClr val="00467E"/>
              </a:solidFill>
              <a:latin typeface="Calibri"/>
              <a:cs typeface="Calibri"/>
            </a:endParaRPr>
          </a:p>
          <a:p>
            <a:pPr marL="15240" marR="3370579">
              <a:lnSpc>
                <a:spcPts val="7809"/>
              </a:lnSpc>
            </a:pPr>
            <a:r>
              <a:rPr sz="2400" spc="-15" dirty="0" smtClean="0">
                <a:solidFill>
                  <a:srgbClr val="00467E"/>
                </a:solidFill>
                <a:latin typeface="Calibri"/>
                <a:cs typeface="Calibri"/>
              </a:rPr>
              <a:t>Large </a:t>
            </a:r>
            <a:r>
              <a:rPr sz="2400" spc="-5" dirty="0" smtClean="0">
                <a:solidFill>
                  <a:srgbClr val="00467E"/>
                </a:solidFill>
                <a:latin typeface="Calibri"/>
                <a:cs typeface="Calibri"/>
              </a:rPr>
              <a:t>set of built-in</a:t>
            </a:r>
            <a:r>
              <a:rPr sz="2400" spc="-40" dirty="0" smtClean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00467E"/>
                </a:solidFill>
                <a:latin typeface="Calibri"/>
                <a:cs typeface="Calibri"/>
              </a:rPr>
              <a:t>commands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2400" dirty="0">
                <a:solidFill>
                  <a:srgbClr val="00467E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00467E"/>
                </a:solidFill>
                <a:latin typeface="Calibri"/>
                <a:cs typeface="Calibri"/>
              </a:rPr>
              <a:t>shell commands </a:t>
            </a:r>
            <a:r>
              <a:rPr sz="2400" dirty="0">
                <a:solidFill>
                  <a:srgbClr val="00467E"/>
                </a:solidFill>
                <a:latin typeface="Calibri"/>
                <a:cs typeface="Calibri"/>
              </a:rPr>
              <a:t>use </a:t>
            </a:r>
            <a:r>
              <a:rPr sz="2400" spc="-10" dirty="0">
                <a:solidFill>
                  <a:srgbClr val="00467E"/>
                </a:solidFill>
                <a:latin typeface="Calibri"/>
                <a:cs typeface="Calibri"/>
              </a:rPr>
              <a:t>the </a:t>
            </a:r>
            <a:r>
              <a:rPr sz="2400" spc="0" dirty="0">
                <a:solidFill>
                  <a:srgbClr val="00467E"/>
                </a:solidFill>
                <a:latin typeface="Calibri"/>
                <a:cs typeface="Calibri"/>
              </a:rPr>
              <a:t>same</a:t>
            </a:r>
            <a:r>
              <a:rPr sz="2400" spc="-135" dirty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467E"/>
                </a:solidFill>
                <a:latin typeface="Calibri"/>
                <a:cs typeface="Calibri"/>
              </a:rPr>
              <a:t>parser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5240" marR="1073785">
              <a:lnSpc>
                <a:spcPct val="100000"/>
              </a:lnSpc>
            </a:pPr>
            <a:r>
              <a:rPr sz="2400" spc="-5" dirty="0">
                <a:solidFill>
                  <a:srgbClr val="00467E"/>
                </a:solidFill>
                <a:latin typeface="Calibri"/>
                <a:cs typeface="Calibri"/>
              </a:rPr>
              <a:t>Windows </a:t>
            </a:r>
            <a:r>
              <a:rPr sz="2400" spc="-10" dirty="0" smtClean="0">
                <a:solidFill>
                  <a:srgbClr val="00467E"/>
                </a:solidFill>
                <a:latin typeface="Calibri"/>
                <a:cs typeface="Calibri"/>
              </a:rPr>
              <a:t>PowerShell </a:t>
            </a:r>
            <a:r>
              <a:rPr sz="2400" spc="-5" dirty="0" smtClean="0">
                <a:solidFill>
                  <a:srgbClr val="00467E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0467E"/>
                </a:solidFill>
                <a:latin typeface="Calibri"/>
                <a:cs typeface="Calibri"/>
              </a:rPr>
              <a:t>installed </a:t>
            </a:r>
            <a:r>
              <a:rPr sz="2400" dirty="0">
                <a:solidFill>
                  <a:srgbClr val="00467E"/>
                </a:solidFill>
                <a:latin typeface="Calibri"/>
                <a:cs typeface="Calibri"/>
              </a:rPr>
              <a:t>by </a:t>
            </a:r>
            <a:r>
              <a:rPr sz="2400" spc="-20" dirty="0">
                <a:solidFill>
                  <a:srgbClr val="00467E"/>
                </a:solidFill>
                <a:latin typeface="Calibri"/>
                <a:cs typeface="Calibri"/>
              </a:rPr>
              <a:t>default </a:t>
            </a:r>
            <a:r>
              <a:rPr sz="2400" spc="-5" dirty="0">
                <a:solidFill>
                  <a:srgbClr val="00467E"/>
                </a:solidFill>
                <a:latin typeface="Calibri"/>
                <a:cs typeface="Calibri"/>
              </a:rPr>
              <a:t>on </a:t>
            </a:r>
            <a:r>
              <a:rPr sz="2400" spc="-5" dirty="0" smtClean="0">
                <a:solidFill>
                  <a:srgbClr val="00467E"/>
                </a:solidFill>
                <a:latin typeface="Calibri"/>
                <a:cs typeface="Calibri"/>
              </a:rPr>
              <a:t>Windows </a:t>
            </a:r>
            <a:r>
              <a:rPr lang="en-US" sz="2400" spc="-5" dirty="0" smtClean="0">
                <a:solidFill>
                  <a:srgbClr val="00467E"/>
                </a:solidFill>
                <a:latin typeface="Calibri"/>
                <a:cs typeface="Calibri"/>
              </a:rPr>
              <a:t>OS from Windows </a:t>
            </a:r>
            <a:r>
              <a:rPr sz="2400" spc="-10" dirty="0" smtClean="0">
                <a:solidFill>
                  <a:srgbClr val="00467E"/>
                </a:solidFill>
                <a:latin typeface="Calibri"/>
                <a:cs typeface="Calibri"/>
              </a:rPr>
              <a:t>Server</a:t>
            </a:r>
            <a:r>
              <a:rPr sz="2400" spc="-10" dirty="0">
                <a:solidFill>
                  <a:srgbClr val="00467E"/>
                </a:solidFill>
                <a:latin typeface="Calibri"/>
                <a:cs typeface="Calibri"/>
              </a:rPr>
              <a:t>® </a:t>
            </a:r>
            <a:r>
              <a:rPr sz="2400" spc="0" dirty="0">
                <a:solidFill>
                  <a:srgbClr val="00467E"/>
                </a:solidFill>
                <a:latin typeface="Calibri"/>
                <a:cs typeface="Calibri"/>
              </a:rPr>
              <a:t>2008 </a:t>
            </a:r>
            <a:r>
              <a:rPr sz="2400" dirty="0">
                <a:solidFill>
                  <a:srgbClr val="00467E"/>
                </a:solidFill>
                <a:latin typeface="Calibri"/>
                <a:cs typeface="Calibri"/>
              </a:rPr>
              <a:t>R2 and </a:t>
            </a:r>
            <a:r>
              <a:rPr sz="2400" spc="-5" dirty="0">
                <a:solidFill>
                  <a:srgbClr val="00467E"/>
                </a:solidFill>
                <a:latin typeface="Calibri"/>
                <a:cs typeface="Calibri"/>
              </a:rPr>
              <a:t>Windows®</a:t>
            </a:r>
            <a:r>
              <a:rPr sz="2400" spc="-140" dirty="0">
                <a:solidFill>
                  <a:srgbClr val="00467E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00467E"/>
                </a:solidFill>
                <a:latin typeface="Calibri"/>
                <a:cs typeface="Calibri"/>
              </a:rPr>
              <a:t>7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Environment &amp; Background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6855" y="3741288"/>
            <a:ext cx="1683495" cy="2419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4242" y="3741288"/>
            <a:ext cx="1683495" cy="241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2578" y="3741288"/>
            <a:ext cx="1683495" cy="2419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4051" y="3741288"/>
            <a:ext cx="1683495" cy="2419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5905" y="2838450"/>
            <a:ext cx="1683495" cy="5714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chemeClr val="bg1"/>
                </a:solidFill>
                <a:cs typeface="+mn-ea"/>
                <a:sym typeface="+mn-lt"/>
              </a:rPr>
              <a:t>1.0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3197" y="2838450"/>
            <a:ext cx="1689019" cy="571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chemeClr val="bg1"/>
                </a:solidFill>
                <a:cs typeface="+mn-ea"/>
                <a:sym typeface="+mn-lt"/>
              </a:rPr>
              <a:t>2.0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7056" y="2838450"/>
            <a:ext cx="1689018" cy="5714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chemeClr val="bg1"/>
                </a:solidFill>
                <a:cs typeface="+mn-ea"/>
                <a:sym typeface="+mn-lt"/>
              </a:rPr>
              <a:t>3.0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54051" y="2838450"/>
            <a:ext cx="1664445" cy="57149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chemeClr val="bg1"/>
                </a:solidFill>
                <a:cs typeface="+mn-ea"/>
                <a:sym typeface="+mn-lt"/>
              </a:rPr>
              <a:t>4.0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14473" y="3967148"/>
            <a:ext cx="1485878" cy="102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2006,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release for XP,2K3,Vista,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baseline="0" dirty="0" smtClean="0">
                <a:solidFill>
                  <a:schemeClr val="bg1"/>
                </a:solidFill>
                <a:cs typeface="+mn-ea"/>
                <a:sym typeface="+mn-lt"/>
              </a:rPr>
              <a:t>2k8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73051" y="3967148"/>
            <a:ext cx="1485878" cy="102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2009,integrated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with Win7,2008 R2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1386" y="3967148"/>
            <a:ext cx="1485878" cy="198977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2012,integrated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with Win8, 2012 and available for Win7, 2008 SP1, 2008 R2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37437" y="3967148"/>
            <a:ext cx="1485878" cy="230986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2013,integrated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with Win8.1 and Win2012 R2. Also available for Win7 SP1,2008 R2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77590" y="2960023"/>
            <a:ext cx="1984055" cy="246990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90055" y="3736383"/>
            <a:ext cx="1683495" cy="24193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90055" y="2833545"/>
            <a:ext cx="1664445" cy="57149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chemeClr val="bg1"/>
                </a:solidFill>
                <a:cs typeface="+mn-ea"/>
                <a:sym typeface="+mn-lt"/>
              </a:rPr>
              <a:t>5.0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73441" y="3962243"/>
            <a:ext cx="1485878" cy="134960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2016,integrated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with Win10 and Window Server 2016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715" y="1335741"/>
            <a:ext cx="1599425" cy="13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3197" y="1335741"/>
            <a:ext cx="1903231" cy="13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7437" y="1255059"/>
            <a:ext cx="18859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2578" y="1302684"/>
            <a:ext cx="18383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90055" y="1302684"/>
            <a:ext cx="1485878" cy="1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62807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 Powerful?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6320118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What’s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?</a:t>
            </a:r>
          </a:p>
          <a:p>
            <a:r>
              <a:rPr lang="en-US" altLang="zh-CN" sz="2400" dirty="0" smtClean="0"/>
              <a:t>Task automation, configuration management framework</a:t>
            </a:r>
          </a:p>
          <a:p>
            <a:r>
              <a:rPr lang="en-US" altLang="zh-CN" sz="2400" dirty="0" smtClean="0"/>
              <a:t>Consisting of a command-line shell and associated scripting language built on the .NET Framework</a:t>
            </a:r>
          </a:p>
          <a:p>
            <a:r>
              <a:rPr lang="en-US" altLang="zh-CN" sz="2400" dirty="0" smtClean="0"/>
              <a:t>Full access to COM and WMI</a:t>
            </a:r>
          </a:p>
          <a:p>
            <a:r>
              <a:rPr lang="en-US" altLang="zh-CN" sz="2400" dirty="0" smtClean="0"/>
              <a:t>Can be invoked on both local and remote</a:t>
            </a:r>
          </a:p>
          <a:p>
            <a:r>
              <a:rPr lang="en-US" altLang="zh-CN" sz="2400" dirty="0" smtClean="0"/>
              <a:t>Provides a hosting API with which </a:t>
            </a:r>
            <a:r>
              <a:rPr lang="en-US" altLang="zh-CN" sz="2400" dirty="0" err="1" smtClean="0"/>
              <a:t>Powershell</a:t>
            </a:r>
            <a:r>
              <a:rPr lang="en-US" altLang="zh-CN" sz="2400" dirty="0" smtClean="0"/>
              <a:t> runtime can be embedded inside other applications</a:t>
            </a:r>
          </a:p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037295" y="1600201"/>
            <a:ext cx="6320118" cy="452596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/>
              <a:t>Reasons: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Convenient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baseline="0" dirty="0" smtClean="0"/>
              <a:t>Object-oriented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Binding .NET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Compatibility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baseline="0" dirty="0" smtClean="0"/>
              <a:t>Extensibility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Use Windows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PowerShell</a:t>
            </a:r>
            <a:r>
              <a:rPr lang="en-US" altLang="zh-CN" dirty="0" smtClean="0">
                <a:ea typeface="宋体" charset="-122"/>
              </a:rPr>
              <a:t> is a great way to manipulate server and/or workstation components</a:t>
            </a:r>
          </a:p>
          <a:p>
            <a:r>
              <a:rPr lang="en-US" altLang="zh-CN" dirty="0" smtClean="0">
                <a:ea typeface="宋体" charset="-122"/>
              </a:rPr>
              <a:t>It’s geared toward system administrators by creating a more simplified syntax base</a:t>
            </a:r>
          </a:p>
          <a:p>
            <a:r>
              <a:rPr lang="en-US" altLang="zh-CN" dirty="0" err="1" smtClean="0">
                <a:ea typeface="宋体" charset="-122"/>
              </a:rPr>
              <a:t>PowerShell</a:t>
            </a:r>
            <a:r>
              <a:rPr lang="en-US" altLang="zh-CN" dirty="0" smtClean="0">
                <a:ea typeface="宋体" charset="-122"/>
              </a:rPr>
              <a:t> is more secure than running </a:t>
            </a:r>
            <a:r>
              <a:rPr lang="en-US" altLang="zh-CN" dirty="0" err="1" smtClean="0">
                <a:ea typeface="宋体" charset="-122"/>
              </a:rPr>
              <a:t>vbscripts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Quick analysis of various computer specs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Windows 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 for?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9600" y="2718547"/>
          <a:ext cx="10972800" cy="2236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447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before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Now</a:t>
                      </a:r>
                      <a:endParaRPr lang="zh-CN" altLang="en-US" dirty="0"/>
                    </a:p>
                  </a:txBody>
                  <a:tcPr/>
                </a:tc>
              </a:tr>
              <a:tr h="4473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GUIs built on top</a:t>
                      </a:r>
                      <a:r>
                        <a:rPr lang="en-US" altLang="zh-CN" baseline="0" dirty="0" smtClean="0"/>
                        <a:t> of </a:t>
                      </a:r>
                      <a:r>
                        <a:rPr lang="en-US" altLang="zh-CN" baseline="0" dirty="0" err="1" smtClean="0"/>
                        <a:t>Powershell</a:t>
                      </a:r>
                      <a:endParaRPr lang="zh-CN" altLang="en-US" dirty="0"/>
                    </a:p>
                  </a:txBody>
                  <a:tcPr/>
                </a:tc>
              </a:tr>
              <a:tr h="4473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Interactive</a:t>
                      </a:r>
                      <a:r>
                        <a:rPr lang="en-US" altLang="zh-CN" baseline="0" dirty="0" smtClean="0"/>
                        <a:t> Shell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CMD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Powershell</a:t>
                      </a:r>
                      <a:endParaRPr lang="zh-CN" altLang="en-US" dirty="0"/>
                    </a:p>
                  </a:txBody>
                  <a:tcPr/>
                </a:tc>
              </a:tr>
              <a:tr h="4473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Scripting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BAT in</a:t>
                      </a:r>
                      <a:r>
                        <a:rPr lang="en-US" altLang="zh-CN" baseline="0" dirty="0" smtClean="0"/>
                        <a:t> CMD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Powershell</a:t>
                      </a:r>
                      <a:endParaRPr lang="zh-CN" altLang="en-US" dirty="0"/>
                    </a:p>
                  </a:txBody>
                  <a:tcPr/>
                </a:tc>
              </a:tr>
              <a:tr h="4473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WMI(VBScript and </a:t>
                      </a:r>
                      <a:r>
                        <a:rPr lang="en-US" altLang="zh-CN" dirty="0" err="1" smtClean="0"/>
                        <a:t>JScript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Powershell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176" y="1417638"/>
            <a:ext cx="2716306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Administrator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Familiar 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You can use commands that you are familiar with such as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CD, PING, IPCONFIG</a:t>
            </a:r>
            <a:r>
              <a:rPr lang="en-US" altLang="zh-CN" dirty="0" smtClean="0">
                <a:ea typeface="宋体" charset="-122"/>
              </a:rPr>
              <a:t> or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DIR</a:t>
            </a:r>
          </a:p>
          <a:p>
            <a:r>
              <a:rPr lang="en-US" altLang="zh-CN" dirty="0" smtClean="0">
                <a:ea typeface="宋体" charset="-122"/>
              </a:rPr>
              <a:t>There are also some Unix commands that can be used such as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LS</a:t>
            </a:r>
            <a:r>
              <a:rPr lang="en-US" altLang="zh-CN" dirty="0" smtClean="0">
                <a:ea typeface="宋体" charset="-122"/>
              </a:rPr>
              <a:t> or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MAN</a:t>
            </a:r>
            <a:r>
              <a:rPr lang="en-US" altLang="zh-CN" dirty="0" smtClean="0">
                <a:ea typeface="宋体" charset="-122"/>
              </a:rPr>
              <a:t> (these commands are aliases to the actual </a:t>
            </a:r>
            <a:r>
              <a:rPr lang="en-US" altLang="zh-CN" dirty="0" err="1" smtClean="0">
                <a:ea typeface="宋体" charset="-122"/>
              </a:rPr>
              <a:t>PowerShell</a:t>
            </a:r>
            <a:r>
              <a:rPr lang="en-US" altLang="zh-CN" dirty="0" smtClean="0">
                <a:ea typeface="宋体" charset="-122"/>
              </a:rPr>
              <a:t> commands)</a:t>
            </a:r>
          </a:p>
          <a:p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Get-Alias</a:t>
            </a:r>
            <a:r>
              <a:rPr lang="en-US" altLang="zh-CN" dirty="0" smtClean="0">
                <a:ea typeface="宋体" charset="-122"/>
              </a:rPr>
              <a:t> will list the preloaded Alias’s and will show you what </a:t>
            </a:r>
            <a:r>
              <a:rPr lang="en-US" altLang="zh-CN" dirty="0" err="1" smtClean="0">
                <a:ea typeface="宋体" charset="-122"/>
              </a:rPr>
              <a:t>Cmdlet</a:t>
            </a:r>
            <a:r>
              <a:rPr lang="en-US" altLang="zh-CN" dirty="0" smtClean="0">
                <a:ea typeface="宋体" charset="-122"/>
              </a:rPr>
              <a:t> they are mapped to</a:t>
            </a:r>
          </a:p>
          <a:p>
            <a:r>
              <a:rPr lang="en-US" altLang="zh-CN" dirty="0" smtClean="0">
                <a:ea typeface="宋体" charset="-122"/>
              </a:rPr>
              <a:t>Can tab complete</a:t>
            </a:r>
          </a:p>
          <a:p>
            <a:r>
              <a:rPr lang="en-US" altLang="zh-CN" dirty="0" smtClean="0">
                <a:ea typeface="宋体" charset="-122"/>
              </a:rPr>
              <a:t>One of the time savers in </a:t>
            </a:r>
            <a:r>
              <a:rPr lang="en-US" altLang="zh-CN" dirty="0" err="1" smtClean="0">
                <a:ea typeface="宋体" charset="-122"/>
              </a:rPr>
              <a:t>PowerShell</a:t>
            </a:r>
            <a:r>
              <a:rPr lang="en-US" altLang="zh-CN" dirty="0" smtClean="0">
                <a:ea typeface="宋体" charset="-122"/>
              </a:rPr>
              <a:t> is giving the user the ability to pipe commands together</a:t>
            </a:r>
          </a:p>
          <a:p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6941</TotalTime>
  <Words>1038</Words>
  <Application>Microsoft Office PowerPoint</Application>
  <PresentationFormat>自定义</PresentationFormat>
  <Paragraphs>188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OfficePLUS</vt:lpstr>
      <vt:lpstr>幻灯片 1</vt:lpstr>
      <vt:lpstr>Agenda</vt:lpstr>
      <vt:lpstr>Preview Questions</vt:lpstr>
      <vt:lpstr>What Is PowerShell?</vt:lpstr>
      <vt:lpstr>Environment &amp; Background</vt:lpstr>
      <vt:lpstr>Why Is Powershell Powerful?</vt:lpstr>
      <vt:lpstr>Why Use Windows Powershell?</vt:lpstr>
      <vt:lpstr>What’s Windows  Powershell for?</vt:lpstr>
      <vt:lpstr>Familiar Commands</vt:lpstr>
      <vt:lpstr>Cmdlets</vt:lpstr>
      <vt:lpstr>Get-Help</vt:lpstr>
      <vt:lpstr>Get-Command</vt:lpstr>
      <vt:lpstr>Get-Member</vt:lpstr>
      <vt:lpstr>PowerShell Syntax</vt:lpstr>
      <vt:lpstr>Piping and the Pipeline</vt:lpstr>
      <vt:lpstr>Script Security Settings</vt:lpstr>
      <vt:lpstr>Creating Powershell scripts</vt:lpstr>
      <vt:lpstr>Running Scripts</vt:lpstr>
      <vt:lpstr>Engaged with .NET</vt:lpstr>
      <vt:lpstr>Automating Administrative Tasks</vt:lpstr>
      <vt:lpstr>幻灯片 21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hongjian</cp:lastModifiedBy>
  <cp:revision>363</cp:revision>
  <dcterms:created xsi:type="dcterms:W3CDTF">2015-08-18T02:51:41Z</dcterms:created>
  <dcterms:modified xsi:type="dcterms:W3CDTF">2017-10-12T02:26:30Z</dcterms:modified>
  <cp:category/>
</cp:coreProperties>
</file>