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26E0-D16D-474F-8900-34C337699195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ACBE-57D1-4A82-8CC9-1DE2B29DCE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63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2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11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3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4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5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6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3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7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8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4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9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6D897-2FB2-4DA6-A27F-23C9B0D48786}" type="slidenum">
              <a:rPr lang="en-AU" smtClean="0">
                <a:solidFill>
                  <a:prstClr val="white"/>
                </a:solidFill>
              </a:rPr>
              <a:pPr/>
              <a:t>10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93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60363" indent="-273050">
              <a:buFont typeface="Wingdings" pitchFamily="2" charset="2"/>
              <a:buChar char="Ø"/>
              <a:defRPr/>
            </a:lvl1pPr>
            <a:lvl2pPr marL="623888" indent="-300038">
              <a:defRPr/>
            </a:lvl2pPr>
            <a:lvl3pPr marL="896938" indent="-263525">
              <a:defRPr/>
            </a:lvl3pPr>
            <a:lvl4pPr marL="1169988" indent="-246063">
              <a:defRPr/>
            </a:lvl4pPr>
            <a:lvl5pPr marL="1520825" indent="-263525">
              <a:defRPr/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1438" y="6575425"/>
            <a:ext cx="3976786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>
                <a:solidFill>
                  <a:srgbClr val="FFFFFF"/>
                </a:solidFill>
              </a:rPr>
              <a:t>Mining Mobility Patterns from Smartphone Data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128C1-E80B-4DD4-8D52-B58A79BF8484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9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0E923-8703-45D4-98A0-20ED0EED73DA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51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E4097-861E-4ED4-80AC-7D961CFC4455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2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65D69-BAEB-4189-A9B7-0E5864D292BB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6F0A8-5CA3-418C-A528-679A7E77AB33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5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DD32C-83DA-4344-A278-4127613643C7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3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AFBC-71D4-48B4-A994-A0A8F185ED5C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2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98711-505B-4050-A6E7-17CD1E2BB244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7B648-B74B-438C-A283-24288C55B152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4C0F3-5E18-42EC-AAED-8CA0BD2C729C}" type="slidenum">
              <a:rPr lang="en-AU">
                <a:solidFill>
                  <a:srgbClr val="FFFFFF"/>
                </a:solidFill>
              </a:rPr>
              <a:pPr/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Mining Mobility Patterns from Smartphone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Header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AU" smtClean="0">
                <a:solidFill>
                  <a:srgbClr val="FFFFFF"/>
                </a:solidFill>
              </a:rPr>
              <a:t>Mining Mobility Patterns from Smartphone Data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ECADDDA-9513-4866-90F0-6D5675B8A6B5}" type="slidenum">
              <a:rPr lang="en-AU">
                <a:solidFill>
                  <a:srgbClr val="FFFFFF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0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fontAlgn="base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Shrink: Distance preserving graph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Sadri, Amin, Flora D. </a:t>
            </a:r>
            <a:r>
              <a:rPr lang="en-AU" sz="2400" dirty="0" err="1"/>
              <a:t>Salim</a:t>
            </a:r>
            <a:r>
              <a:rPr lang="en-AU" sz="2400" dirty="0"/>
              <a:t>, </a:t>
            </a:r>
            <a:r>
              <a:rPr lang="en-AU" sz="2400" dirty="0" err="1"/>
              <a:t>Yongli</a:t>
            </a:r>
            <a:r>
              <a:rPr lang="en-AU" sz="2400" dirty="0"/>
              <a:t> </a:t>
            </a:r>
            <a:r>
              <a:rPr lang="en-AU" sz="2400" dirty="0" err="1"/>
              <a:t>Ren</a:t>
            </a:r>
            <a:r>
              <a:rPr lang="en-AU" sz="2400" dirty="0"/>
              <a:t>, </a:t>
            </a:r>
            <a:r>
              <a:rPr lang="en-AU" sz="2400" dirty="0" err="1"/>
              <a:t>Masoomeh</a:t>
            </a:r>
            <a:r>
              <a:rPr lang="en-AU" sz="2400" dirty="0"/>
              <a:t> </a:t>
            </a:r>
            <a:r>
              <a:rPr lang="en-AU" sz="2400" dirty="0" err="1"/>
              <a:t>Zameni</a:t>
            </a:r>
            <a:r>
              <a:rPr lang="en-AU" sz="2400" dirty="0"/>
              <a:t>, Jeffrey Chan, and </a:t>
            </a:r>
            <a:r>
              <a:rPr lang="en-AU" sz="2400" dirty="0" err="1"/>
              <a:t>Timos</a:t>
            </a:r>
            <a:r>
              <a:rPr lang="en-AU" sz="2400" dirty="0"/>
              <a:t> </a:t>
            </a:r>
            <a:r>
              <a:rPr lang="en-AU" sz="2400" dirty="0" err="1"/>
              <a:t>Sellis</a:t>
            </a:r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RMIT University©2017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4" y="944534"/>
            <a:ext cx="4272192" cy="556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10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</a:t>
            </a:r>
            <a:r>
              <a:rPr lang="en-AU" dirty="0" smtClean="0"/>
              <a:t>Results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1" y="947431"/>
            <a:ext cx="4302621" cy="55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668344" y="393305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 smtClean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84368" y="105273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 smtClean="0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21780"/>
            <a:ext cx="4333391" cy="190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7668344" y="602128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11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</a:t>
            </a:r>
            <a:r>
              <a:rPr lang="en-AU" dirty="0" smtClean="0"/>
              <a:t>A Generic Method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" y="1772816"/>
            <a:ext cx="9104393" cy="37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8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2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 smtClean="0"/>
              <a:t>Summarizing </a:t>
            </a:r>
            <a:r>
              <a:rPr lang="en-AU" dirty="0" smtClean="0"/>
              <a:t>the Movement Graph </a:t>
            </a:r>
            <a:br>
              <a:rPr lang="en-AU" dirty="0" smtClean="0"/>
            </a:br>
            <a:r>
              <a:rPr lang="en-AU" dirty="0" smtClean="0"/>
              <a:t>(Spatial aspects)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4" y="1556792"/>
            <a:ext cx="8368481" cy="4762519"/>
          </a:xfrm>
        </p:spPr>
        <p:txBody>
          <a:bodyPr/>
          <a:lstStyle/>
          <a:p>
            <a:r>
              <a:rPr lang="en-AU" sz="2400" dirty="0" smtClean="0"/>
              <a:t>Trajectories and movements =&gt; </a:t>
            </a:r>
            <a:r>
              <a:rPr lang="en-AU" sz="2400" dirty="0"/>
              <a:t>graph </a:t>
            </a:r>
            <a:endParaRPr lang="en-AU" sz="2400" dirty="0" smtClean="0"/>
          </a:p>
          <a:p>
            <a:pPr lvl="1"/>
            <a:r>
              <a:rPr lang="en-AU" sz="2000" dirty="0" smtClean="0"/>
              <a:t>Nodes: stay points, significant location (e.g. Home, Office) </a:t>
            </a:r>
          </a:p>
          <a:p>
            <a:pPr lvl="1"/>
            <a:r>
              <a:rPr lang="en-AU" sz="2000" dirty="0" smtClean="0"/>
              <a:t>Edges: distance, trip duration</a:t>
            </a:r>
            <a:endParaRPr lang="en-AU" sz="2000" dirty="0"/>
          </a:p>
          <a:p>
            <a:r>
              <a:rPr lang="en-AU" sz="2400" dirty="0" smtClean="0"/>
              <a:t>The graph </a:t>
            </a:r>
            <a:r>
              <a:rPr lang="en-AU" sz="2400" dirty="0"/>
              <a:t>is </a:t>
            </a:r>
            <a:r>
              <a:rPr lang="en-AU" sz="2400" dirty="0" smtClean="0"/>
              <a:t>large </a:t>
            </a:r>
            <a:r>
              <a:rPr lang="en-AU" sz="2400" dirty="0"/>
              <a:t>and complex</a:t>
            </a:r>
            <a:r>
              <a:rPr lang="en-AU" sz="2400" dirty="0" smtClean="0"/>
              <a:t>.</a:t>
            </a:r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9" name="Picture 7" descr="Image result for arrow mar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87539" cy="2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861048"/>
            <a:ext cx="4171828" cy="24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ser trajectory smartphone graph c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4852"/>
            <a:ext cx="3203848" cy="23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8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3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Distance </a:t>
            </a:r>
            <a:r>
              <a:rPr lang="en-AU" dirty="0" smtClean="0"/>
              <a:t>Preserving Graph Compression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(Shrink)</a:t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4" y="1556793"/>
            <a:ext cx="8728522" cy="4392488"/>
          </a:xfrm>
        </p:spPr>
        <p:txBody>
          <a:bodyPr/>
          <a:lstStyle/>
          <a:p>
            <a:r>
              <a:rPr lang="en-AU" sz="2200" dirty="0" smtClean="0"/>
              <a:t>We use Shrink to reduce </a:t>
            </a:r>
            <a:r>
              <a:rPr lang="en-AU" sz="2200" dirty="0"/>
              <a:t>the complexity of the movement </a:t>
            </a:r>
            <a:r>
              <a:rPr lang="en-AU" sz="2200" dirty="0" smtClean="0"/>
              <a:t>graph.</a:t>
            </a:r>
          </a:p>
          <a:p>
            <a:r>
              <a:rPr lang="en-AU" sz="2200" dirty="0" smtClean="0"/>
              <a:t>The simplified movement graph is ready for analysis </a:t>
            </a:r>
          </a:p>
          <a:p>
            <a:pPr marL="987425" lvl="1" indent="-357188"/>
            <a:r>
              <a:rPr lang="en-AU" sz="2000" dirty="0" smtClean="0"/>
              <a:t>running queries more efficiently </a:t>
            </a:r>
          </a:p>
          <a:p>
            <a:pPr marL="987425" lvl="1" indent="-357188"/>
            <a:r>
              <a:rPr lang="en-AU" sz="2000" dirty="0" smtClean="0"/>
              <a:t>comparison </a:t>
            </a:r>
            <a:r>
              <a:rPr lang="en-AU" sz="2000" dirty="0"/>
              <a:t>with the movement graph from other </a:t>
            </a:r>
            <a:r>
              <a:rPr lang="en-AU" sz="2000" dirty="0" smtClean="0"/>
              <a:t>users</a:t>
            </a:r>
          </a:p>
          <a:p>
            <a:pPr marL="987425" lvl="1" indent="-357188"/>
            <a:r>
              <a:rPr lang="en-AU" sz="2000" dirty="0" smtClean="0"/>
              <a:t>address the data </a:t>
            </a:r>
            <a:r>
              <a:rPr lang="en-AU" sz="2000" dirty="0" err="1" smtClean="0"/>
              <a:t>sparsity</a:t>
            </a:r>
            <a:r>
              <a:rPr lang="en-AU" sz="2000" dirty="0" smtClean="0"/>
              <a:t>  </a:t>
            </a:r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07" y="4250701"/>
            <a:ext cx="6640289" cy="213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72200" y="436510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r>
              <a:rPr lang="en-AU" sz="1400" b="1" dirty="0" smtClean="0">
                <a:solidFill>
                  <a:srgbClr val="339933"/>
                </a:solidFill>
              </a:rPr>
              <a:t>Simplified graph</a:t>
            </a:r>
            <a:endParaRPr lang="en-AU" sz="1400" b="1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4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sz="3200" dirty="0" smtClean="0"/>
              <a:t>RQ2: Literature Review</a:t>
            </a:r>
            <a:br>
              <a:rPr lang="en-AU" sz="3200" dirty="0" smtClean="0"/>
            </a:br>
            <a:r>
              <a:rPr lang="en-AU" sz="3200" dirty="0" smtClean="0"/>
              <a:t>Graph compression</a:t>
            </a:r>
            <a:r>
              <a:rPr lang="en-AU" sz="3200" dirty="0"/>
              <a:t/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229600" cy="4896544"/>
          </a:xfrm>
        </p:spPr>
        <p:txBody>
          <a:bodyPr/>
          <a:lstStyle/>
          <a:p>
            <a:r>
              <a:rPr lang="en-AU" sz="2000" dirty="0" smtClean="0"/>
              <a:t>General methods: </a:t>
            </a:r>
          </a:p>
          <a:p>
            <a:pPr lvl="1"/>
            <a:r>
              <a:rPr lang="en-AU" sz="2000" dirty="0"/>
              <a:t>D</a:t>
            </a:r>
            <a:r>
              <a:rPr lang="en-AU" sz="2000" dirty="0" smtClean="0"/>
              <a:t>epend </a:t>
            </a:r>
            <a:r>
              <a:rPr lang="en-AU" sz="2000" dirty="0"/>
              <a:t>on the graph </a:t>
            </a:r>
            <a:r>
              <a:rPr lang="en-AU" sz="2000" dirty="0" smtClean="0"/>
              <a:t>type</a:t>
            </a:r>
          </a:p>
          <a:p>
            <a:pPr lvl="1"/>
            <a:r>
              <a:rPr lang="en-AU" dirty="0" smtClean="0"/>
              <a:t>Need decompression before </a:t>
            </a:r>
            <a:r>
              <a:rPr lang="en-AU" dirty="0"/>
              <a:t>querying the </a:t>
            </a:r>
            <a:r>
              <a:rPr lang="en-AU" dirty="0" smtClean="0"/>
              <a:t>graph</a:t>
            </a:r>
          </a:p>
          <a:p>
            <a:pPr lvl="1"/>
            <a:r>
              <a:rPr lang="en-AU" dirty="0" smtClean="0"/>
              <a:t>Web-graphs </a:t>
            </a:r>
            <a:r>
              <a:rPr lang="en-AU" dirty="0"/>
              <a:t>social </a:t>
            </a:r>
            <a:r>
              <a:rPr lang="en-AU" dirty="0" smtClean="0"/>
              <a:t>networks {</a:t>
            </a:r>
            <a:r>
              <a:rPr lang="en-AU" dirty="0" err="1" smtClean="0"/>
              <a:t>Raghavan</a:t>
            </a:r>
            <a:r>
              <a:rPr lang="en-AU" dirty="0" smtClean="0"/>
              <a:t> 2003</a:t>
            </a:r>
            <a:r>
              <a:rPr lang="en-AU" dirty="0"/>
              <a:t>} </a:t>
            </a:r>
            <a:r>
              <a:rPr lang="en-AU" dirty="0" smtClean="0"/>
              <a:t>{</a:t>
            </a:r>
            <a:r>
              <a:rPr lang="en-AU" dirty="0" err="1" smtClean="0"/>
              <a:t>Boldi</a:t>
            </a:r>
            <a:r>
              <a:rPr lang="en-AU" dirty="0" smtClean="0"/>
              <a:t> 2011</a:t>
            </a:r>
            <a:r>
              <a:rPr lang="en-AU" dirty="0"/>
              <a:t>} </a:t>
            </a:r>
            <a:r>
              <a:rPr lang="en-AU" dirty="0" smtClean="0"/>
              <a:t>{</a:t>
            </a:r>
            <a:r>
              <a:rPr lang="en-AU" dirty="0" err="1" smtClean="0"/>
              <a:t>Chierichetti</a:t>
            </a:r>
            <a:r>
              <a:rPr lang="en-AU" dirty="0" smtClean="0"/>
              <a:t> 2009</a:t>
            </a:r>
            <a:r>
              <a:rPr lang="en-AU" dirty="0"/>
              <a:t>}</a:t>
            </a:r>
            <a:endParaRPr lang="en-AU" dirty="0" smtClean="0"/>
          </a:p>
          <a:p>
            <a:pPr lvl="2"/>
            <a:endParaRPr lang="en-AU" sz="2000" dirty="0" smtClean="0"/>
          </a:p>
          <a:p>
            <a:r>
              <a:rPr lang="en-AU" sz="2000" dirty="0" smtClean="0"/>
              <a:t>Query friendly: Target </a:t>
            </a:r>
            <a:r>
              <a:rPr lang="en-AU" sz="2000" dirty="0"/>
              <a:t>specific classes of </a:t>
            </a:r>
            <a:r>
              <a:rPr lang="en-AU" sz="2000" dirty="0" smtClean="0"/>
              <a:t>queries:</a:t>
            </a:r>
          </a:p>
          <a:p>
            <a:pPr lvl="1"/>
            <a:r>
              <a:rPr lang="en-AU" sz="2000" dirty="0" smtClean="0"/>
              <a:t>Neighbourhood {</a:t>
            </a:r>
            <a:r>
              <a:rPr lang="en-AU" sz="2000" dirty="0" err="1" smtClean="0"/>
              <a:t>Maserrat</a:t>
            </a:r>
            <a:r>
              <a:rPr lang="en-AU" sz="2000" dirty="0" smtClean="0"/>
              <a:t> 2010</a:t>
            </a:r>
            <a:r>
              <a:rPr lang="en-AU" sz="2000" dirty="0"/>
              <a:t>} </a:t>
            </a:r>
            <a:r>
              <a:rPr lang="en-AU" sz="2000" dirty="0" smtClean="0"/>
              <a:t>{</a:t>
            </a:r>
            <a:r>
              <a:rPr lang="en-AU" sz="2000" dirty="0" err="1" smtClean="0"/>
              <a:t>Navlakha</a:t>
            </a:r>
            <a:r>
              <a:rPr lang="en-AU" sz="2000" dirty="0" smtClean="0"/>
              <a:t> 2008</a:t>
            </a:r>
            <a:r>
              <a:rPr lang="en-AU" sz="2000" dirty="0"/>
              <a:t>} </a:t>
            </a:r>
            <a:endParaRPr lang="en-AU" sz="2000" dirty="0" smtClean="0"/>
          </a:p>
          <a:p>
            <a:pPr lvl="1"/>
            <a:r>
              <a:rPr lang="en-AU" sz="2000" dirty="0" smtClean="0"/>
              <a:t>Reachability {</a:t>
            </a:r>
            <a:r>
              <a:rPr lang="en-AU" sz="2000" dirty="0" err="1" smtClean="0"/>
              <a:t>Feder</a:t>
            </a:r>
            <a:r>
              <a:rPr lang="en-AU" sz="2000" dirty="0" smtClean="0"/>
              <a:t> 1995</a:t>
            </a:r>
            <a:r>
              <a:rPr lang="en-AU" sz="2000" dirty="0"/>
              <a:t>} </a:t>
            </a:r>
            <a:r>
              <a:rPr lang="en-AU" sz="2000" dirty="0" smtClean="0"/>
              <a:t>{</a:t>
            </a:r>
            <a:r>
              <a:rPr lang="en-AU" sz="2000" dirty="0" err="1" smtClean="0"/>
              <a:t>Moyles</a:t>
            </a:r>
            <a:r>
              <a:rPr lang="en-AU" sz="2000" dirty="0" smtClean="0"/>
              <a:t> 1969</a:t>
            </a:r>
            <a:r>
              <a:rPr lang="en-AU" sz="2000" dirty="0"/>
              <a:t>} </a:t>
            </a:r>
            <a:r>
              <a:rPr lang="en-AU" sz="2000" dirty="0" smtClean="0"/>
              <a:t>{Van 2011</a:t>
            </a:r>
            <a:r>
              <a:rPr lang="en-AU" sz="2000" dirty="0"/>
              <a:t>} </a:t>
            </a:r>
            <a:endParaRPr lang="en-AU" sz="2000" dirty="0" smtClean="0"/>
          </a:p>
          <a:p>
            <a:pPr lvl="1"/>
            <a:r>
              <a:rPr lang="en-AU" sz="2000" dirty="0" smtClean="0"/>
              <a:t>Pattern </a:t>
            </a:r>
            <a:r>
              <a:rPr lang="en-AU" sz="2000" dirty="0"/>
              <a:t>queries \</a:t>
            </a:r>
            <a:r>
              <a:rPr lang="en-AU" sz="2000" dirty="0" smtClean="0"/>
              <a:t>cite{Fan 2012},</a:t>
            </a:r>
          </a:p>
          <a:p>
            <a:pPr lvl="1"/>
            <a:r>
              <a:rPr lang="en-AU" sz="2000" dirty="0" smtClean="0"/>
              <a:t>Distance-based </a:t>
            </a:r>
            <a:r>
              <a:rPr lang="en-AU" sz="2000" dirty="0"/>
              <a:t>queries </a:t>
            </a:r>
            <a:endParaRPr lang="en-AU" sz="2000" dirty="0" smtClean="0"/>
          </a:p>
          <a:p>
            <a:pPr lvl="2"/>
            <a:r>
              <a:rPr lang="en-AU" sz="2000" dirty="0" smtClean="0"/>
              <a:t>{</a:t>
            </a:r>
            <a:r>
              <a:rPr lang="en-AU" sz="2000" dirty="0" err="1" smtClean="0"/>
              <a:t>Ruan</a:t>
            </a:r>
            <a:r>
              <a:rPr lang="en-AU" sz="2000" dirty="0" smtClean="0"/>
              <a:t> 2011</a:t>
            </a:r>
            <a:r>
              <a:rPr lang="en-AU" sz="2000" dirty="0"/>
              <a:t>}: </a:t>
            </a:r>
            <a:r>
              <a:rPr lang="en-AU" sz="2000" dirty="0" smtClean="0"/>
              <a:t>Lossless, Not for </a:t>
            </a:r>
            <a:r>
              <a:rPr lang="en-AU" sz="2000" dirty="0"/>
              <a:t>all nodes</a:t>
            </a:r>
            <a:r>
              <a:rPr lang="en-AU" sz="2000" dirty="0" smtClean="0"/>
              <a:t> </a:t>
            </a:r>
          </a:p>
          <a:p>
            <a:pPr lvl="2"/>
            <a:r>
              <a:rPr lang="en-AU" sz="2000" dirty="0" smtClean="0"/>
              <a:t>{</a:t>
            </a:r>
            <a:r>
              <a:rPr lang="en-AU" sz="2000" dirty="0" err="1" smtClean="0"/>
              <a:t>Toivonen</a:t>
            </a:r>
            <a:r>
              <a:rPr lang="en-AU" sz="2000" dirty="0" smtClean="0"/>
              <a:t> 2011}: </a:t>
            </a:r>
            <a:r>
              <a:rPr lang="en-AU" sz="2000" dirty="0" err="1" smtClean="0"/>
              <a:t>CWG</a:t>
            </a:r>
            <a:endParaRPr lang="en-AU" sz="2000" dirty="0" smtClean="0"/>
          </a:p>
          <a:p>
            <a:pPr lvl="1"/>
            <a:endParaRPr lang="en-AU" sz="2000" dirty="0" smtClean="0"/>
          </a:p>
          <a:p>
            <a:pPr lvl="1"/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5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 smtClean="0"/>
              <a:t>RQ2: Shrink Overview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6194526" cy="4762519"/>
          </a:xfrm>
        </p:spPr>
        <p:txBody>
          <a:bodyPr/>
          <a:lstStyle/>
          <a:p>
            <a:r>
              <a:rPr lang="en-AU" sz="2000" dirty="0" smtClean="0"/>
              <a:t>Shrink reduces </a:t>
            </a:r>
            <a:r>
              <a:rPr lang="en-AU" sz="2000" dirty="0"/>
              <a:t>the </a:t>
            </a:r>
            <a:r>
              <a:rPr lang="en-AU" sz="2000" dirty="0" smtClean="0"/>
              <a:t>graph </a:t>
            </a:r>
            <a:r>
              <a:rPr lang="en-AU" sz="2000" dirty="0"/>
              <a:t>size </a:t>
            </a:r>
            <a:r>
              <a:rPr lang="en-AU" sz="2000" dirty="0" smtClean="0"/>
              <a:t>while </a:t>
            </a:r>
            <a:r>
              <a:rPr lang="en-AU" sz="2000" dirty="0"/>
              <a:t>preserving the distances between the nodes. </a:t>
            </a:r>
            <a:endParaRPr lang="en-AU" sz="2000" dirty="0" smtClean="0"/>
          </a:p>
          <a:p>
            <a:r>
              <a:rPr lang="en-AU" sz="2000" dirty="0" smtClean="0"/>
              <a:t>Instead </a:t>
            </a:r>
            <a:r>
              <a:rPr lang="en-AU" sz="2000" dirty="0"/>
              <a:t>of querying on the original graph, it is possible to run the queries on the compressed graph.</a:t>
            </a:r>
          </a:p>
          <a:p>
            <a:pPr marL="87313" indent="0">
              <a:buNone/>
            </a:pPr>
            <a:endParaRPr lang="en-AU" sz="2000" dirty="0" smtClean="0"/>
          </a:p>
          <a:p>
            <a:pPr marL="87313" indent="0">
              <a:buNone/>
            </a:pPr>
            <a:r>
              <a:rPr lang="en-AU" sz="2000" dirty="0" smtClean="0"/>
              <a:t> </a:t>
            </a:r>
            <a:r>
              <a:rPr lang="en-AU" sz="2000" b="1" dirty="0"/>
              <a:t>Outcome of compression: </a:t>
            </a:r>
            <a:endParaRPr lang="en-AU" sz="2000" dirty="0"/>
          </a:p>
          <a:p>
            <a:pPr marL="87313" indent="0">
              <a:buNone/>
            </a:pPr>
            <a:r>
              <a:rPr lang="en-AU" dirty="0"/>
              <a:t> </a:t>
            </a:r>
            <a:r>
              <a:rPr lang="en-AU" dirty="0" smtClean="0"/>
              <a:t>   1</a:t>
            </a:r>
            <a:r>
              <a:rPr lang="en-AU" dirty="0"/>
              <a:t>. The graph can be stored in the lower space </a:t>
            </a:r>
          </a:p>
          <a:p>
            <a:pPr marL="87313" indent="0">
              <a:buNone/>
            </a:pPr>
            <a:r>
              <a:rPr lang="en-AU" dirty="0" smtClean="0"/>
              <a:t>     2</a:t>
            </a:r>
            <a:r>
              <a:rPr lang="en-AU" dirty="0"/>
              <a:t>. The queries run faster on the compressed graph </a:t>
            </a:r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22387" r="7931" b="12679"/>
          <a:stretch/>
        </p:blipFill>
        <p:spPr bwMode="auto">
          <a:xfrm>
            <a:off x="6064349" y="1628800"/>
            <a:ext cx="3091086" cy="477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6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 smtClean="0"/>
              <a:t>RQ2: Methodology (Shrink)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4" y="1556792"/>
            <a:ext cx="8512498" cy="4762519"/>
          </a:xfrm>
        </p:spPr>
        <p:txBody>
          <a:bodyPr/>
          <a:lstStyle/>
          <a:p>
            <a:r>
              <a:rPr lang="en-AU" sz="2000" dirty="0" smtClean="0"/>
              <a:t>Based on merging nodes iteratively </a:t>
            </a:r>
          </a:p>
          <a:p>
            <a:r>
              <a:rPr lang="en-AU" sz="2000" dirty="0" smtClean="0"/>
              <a:t>Main challenge: Finding new weights with the least effect on the distances between the nodes</a:t>
            </a:r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5587370" cy="2631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8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7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</a:t>
            </a:r>
            <a:r>
              <a:rPr lang="en-AU" dirty="0" smtClean="0"/>
              <a:t>Methodology- Cont.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4" y="1556793"/>
            <a:ext cx="8512498" cy="1944216"/>
          </a:xfrm>
        </p:spPr>
        <p:txBody>
          <a:bodyPr/>
          <a:lstStyle/>
          <a:p>
            <a:r>
              <a:rPr lang="en-AU" sz="2000" dirty="0" smtClean="0"/>
              <a:t>Each merging causes error</a:t>
            </a:r>
          </a:p>
          <a:p>
            <a:r>
              <a:rPr lang="en-AU" sz="2000" dirty="0" smtClean="0"/>
              <a:t>It increases the distances between some pairs and decreases the distances between the other pairs.</a:t>
            </a:r>
          </a:p>
          <a:p>
            <a:r>
              <a:rPr lang="en-AU" sz="2000" dirty="0" smtClean="0"/>
              <a:t>We can consider a PDF of error for each merging</a:t>
            </a:r>
          </a:p>
          <a:p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97562"/>
            <a:ext cx="4728766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8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</a:t>
            </a:r>
            <a:r>
              <a:rPr lang="en-AU" dirty="0" smtClean="0"/>
              <a:t>Methodology- </a:t>
            </a:r>
            <a:r>
              <a:rPr lang="en-AU" dirty="0"/>
              <a:t>Cont.</a:t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3832811"/>
            <a:ext cx="8512498" cy="2425204"/>
          </a:xfrm>
        </p:spPr>
        <p:txBody>
          <a:bodyPr/>
          <a:lstStyle/>
          <a:p>
            <a:r>
              <a:rPr lang="en-AU" sz="2000" dirty="0" smtClean="0"/>
              <a:t>Main idea: PDF with zero mean</a:t>
            </a:r>
          </a:p>
          <a:p>
            <a:r>
              <a:rPr lang="en-GB" sz="2000" dirty="0"/>
              <a:t>Based on </a:t>
            </a:r>
            <a:r>
              <a:rPr lang="en-GB" sz="2000" dirty="0" smtClean="0"/>
              <a:t>Law of </a:t>
            </a:r>
            <a:r>
              <a:rPr lang="en-GB" sz="2000" dirty="0"/>
              <a:t>Large numbers, if they are independent, for long </a:t>
            </a:r>
            <a:r>
              <a:rPr lang="en-GB" sz="2000" dirty="0" smtClean="0"/>
              <a:t>paths, the total errors is zero (the </a:t>
            </a:r>
            <a:r>
              <a:rPr lang="en-GB" sz="2000" dirty="0"/>
              <a:t>distances are </a:t>
            </a:r>
            <a:r>
              <a:rPr lang="en-GB" sz="2000" dirty="0" smtClean="0"/>
              <a:t>preserved).</a:t>
            </a:r>
          </a:p>
          <a:p>
            <a:r>
              <a:rPr lang="en-GB" sz="2000" dirty="0"/>
              <a:t>Overall, the </a:t>
            </a:r>
            <a:r>
              <a:rPr lang="en-GB" sz="2000" dirty="0" smtClean="0"/>
              <a:t>change is </a:t>
            </a:r>
            <a:r>
              <a:rPr lang="en-GB" sz="2000" dirty="0"/>
              <a:t>negligible because the increases and decreases </a:t>
            </a:r>
            <a:r>
              <a:rPr lang="en-GB" sz="2000" dirty="0" smtClean="0"/>
              <a:t>compensate for </a:t>
            </a:r>
            <a:r>
              <a:rPr lang="en-GB" sz="2000" dirty="0"/>
              <a:t>each other</a:t>
            </a:r>
            <a:r>
              <a:rPr lang="en-GB" sz="2000" dirty="0" smtClean="0"/>
              <a:t>.</a:t>
            </a:r>
          </a:p>
          <a:p>
            <a:r>
              <a:rPr lang="en-US" sz="2000" dirty="0" smtClean="0"/>
              <a:t>We prove that </a:t>
            </a:r>
            <a:r>
              <a:rPr lang="en-US" sz="2000" dirty="0" err="1" smtClean="0"/>
              <a:t>RMSE</a:t>
            </a:r>
            <a:r>
              <a:rPr lang="en-US" sz="2000" dirty="0" smtClean="0"/>
              <a:t> is minimum when error mean is zero.</a:t>
            </a:r>
            <a:endParaRPr lang="en-AU" sz="2000" dirty="0" smtClean="0"/>
          </a:p>
          <a:p>
            <a:pPr marL="87313" indent="0">
              <a:buNone/>
            </a:pPr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1560" y="1759306"/>
            <a:ext cx="7554290" cy="1988921"/>
            <a:chOff x="683568" y="3888351"/>
            <a:chExt cx="7554290" cy="1988921"/>
          </a:xfrm>
        </p:grpSpPr>
        <p:cxnSp>
          <p:nvCxnSpPr>
            <p:cNvPr id="9" name="Straight Connector 8"/>
            <p:cNvCxnSpPr/>
            <p:nvPr/>
          </p:nvCxnSpPr>
          <p:spPr bwMode="auto">
            <a:xfrm flipV="1">
              <a:off x="683568" y="5512904"/>
              <a:ext cx="3024336" cy="4328"/>
            </a:xfrm>
            <a:prstGeom prst="line">
              <a:avLst/>
            </a:prstGeom>
            <a:ln>
              <a:headEnd type="none"/>
              <a:tailEnd type="triangle" w="lg" len="lg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1475656" y="4005064"/>
              <a:ext cx="0" cy="1512168"/>
            </a:xfrm>
            <a:prstGeom prst="line">
              <a:avLst/>
            </a:prstGeom>
            <a:ln>
              <a:headEnd type="triangle" w="lg" len="lg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 bwMode="auto">
            <a:xfrm>
              <a:off x="1030491" y="4271390"/>
              <a:ext cx="2029341" cy="1241514"/>
            </a:xfrm>
            <a:custGeom>
              <a:avLst/>
              <a:gdLst>
                <a:gd name="connsiteX0" fmla="*/ 0 w 2173357"/>
                <a:gd name="connsiteY0" fmla="*/ 1345940 h 1359192"/>
                <a:gd name="connsiteX1" fmla="*/ 980661 w 2173357"/>
                <a:gd name="connsiteY1" fmla="*/ 7471 h 1359192"/>
                <a:gd name="connsiteX2" fmla="*/ 1378226 w 2173357"/>
                <a:gd name="connsiteY2" fmla="*/ 829105 h 1359192"/>
                <a:gd name="connsiteX3" fmla="*/ 2173357 w 2173357"/>
                <a:gd name="connsiteY3" fmla="*/ 1359192 h 13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357" h="1359192">
                  <a:moveTo>
                    <a:pt x="0" y="1345940"/>
                  </a:moveTo>
                  <a:cubicBezTo>
                    <a:pt x="375478" y="719775"/>
                    <a:pt x="750957" y="93610"/>
                    <a:pt x="980661" y="7471"/>
                  </a:cubicBezTo>
                  <a:cubicBezTo>
                    <a:pt x="1210365" y="-78668"/>
                    <a:pt x="1179443" y="603818"/>
                    <a:pt x="1378226" y="829105"/>
                  </a:cubicBezTo>
                  <a:cubicBezTo>
                    <a:pt x="1577009" y="1054392"/>
                    <a:pt x="1875183" y="1206792"/>
                    <a:pt x="2173357" y="1359192"/>
                  </a:cubicBezTo>
                </a:path>
              </a:pathLst>
            </a:custGeom>
            <a:ln/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endParaRPr lang="en-GB" sz="10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3834" y="38883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GB" sz="105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9832" y="5533735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Error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V="1">
              <a:off x="4860032" y="5517887"/>
              <a:ext cx="2952328" cy="4328"/>
            </a:xfrm>
            <a:prstGeom prst="line">
              <a:avLst/>
            </a:prstGeom>
            <a:ln>
              <a:headEnd type="none"/>
              <a:tailEnd type="triangle" w="lg" len="lg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6012160" y="4010047"/>
              <a:ext cx="0" cy="1512168"/>
            </a:xfrm>
            <a:prstGeom prst="line">
              <a:avLst/>
            </a:prstGeom>
            <a:ln>
              <a:headEnd type="triangle" w="lg" len="lg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40338" y="38933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GB" sz="105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96336" y="5538718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Error</a:t>
              </a:r>
              <a:endParaRPr lang="en-GB" sz="1000" dirty="0">
                <a:solidFill>
                  <a:srgbClr val="FFFFFF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5062939" y="4303107"/>
              <a:ext cx="2029341" cy="1241514"/>
            </a:xfrm>
            <a:custGeom>
              <a:avLst/>
              <a:gdLst>
                <a:gd name="connsiteX0" fmla="*/ 0 w 2173357"/>
                <a:gd name="connsiteY0" fmla="*/ 1345940 h 1359192"/>
                <a:gd name="connsiteX1" fmla="*/ 980661 w 2173357"/>
                <a:gd name="connsiteY1" fmla="*/ 7471 h 1359192"/>
                <a:gd name="connsiteX2" fmla="*/ 1378226 w 2173357"/>
                <a:gd name="connsiteY2" fmla="*/ 829105 h 1359192"/>
                <a:gd name="connsiteX3" fmla="*/ 2173357 w 2173357"/>
                <a:gd name="connsiteY3" fmla="*/ 1359192 h 13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357" h="1359192">
                  <a:moveTo>
                    <a:pt x="0" y="1345940"/>
                  </a:moveTo>
                  <a:cubicBezTo>
                    <a:pt x="375478" y="719775"/>
                    <a:pt x="750957" y="93610"/>
                    <a:pt x="980661" y="7471"/>
                  </a:cubicBezTo>
                  <a:cubicBezTo>
                    <a:pt x="1210365" y="-78668"/>
                    <a:pt x="1179443" y="603818"/>
                    <a:pt x="1378226" y="829105"/>
                  </a:cubicBezTo>
                  <a:cubicBezTo>
                    <a:pt x="1577009" y="1054392"/>
                    <a:pt x="1875183" y="1206792"/>
                    <a:pt x="2173357" y="1359192"/>
                  </a:cubicBezTo>
                </a:path>
              </a:pathLst>
            </a:custGeom>
            <a:ln/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">
                <a:spcBef>
                  <a:spcPct val="0"/>
                </a:spcBef>
                <a:spcAft>
                  <a:spcPct val="0"/>
                </a:spcAft>
              </a:pPr>
              <a:endParaRPr lang="en-GB" sz="10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81094"/>
            <a:ext cx="563612" cy="55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55" y="1794152"/>
            <a:ext cx="692425" cy="46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9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RMIT University©2017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17C0-9A23-4AAF-BD01-C4B1E2AC4E97}" type="slidenum">
              <a:rPr lang="en-AU">
                <a:solidFill>
                  <a:srgbClr val="FFFFFF"/>
                </a:solidFill>
              </a:rPr>
              <a:pPr/>
              <a:t>9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74638"/>
            <a:ext cx="8440489" cy="922337"/>
          </a:xfrm>
        </p:spPr>
        <p:txBody>
          <a:bodyPr/>
          <a:lstStyle/>
          <a:p>
            <a:r>
              <a:rPr lang="en-AU" dirty="0"/>
              <a:t>RQ2: Methodology- Cont.</a:t>
            </a:r>
            <a:br>
              <a:rPr lang="en-AU" dirty="0"/>
            </a:b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52008"/>
            <a:ext cx="8512498" cy="4762519"/>
          </a:xfrm>
        </p:spPr>
        <p:txBody>
          <a:bodyPr/>
          <a:lstStyle/>
          <a:p>
            <a:r>
              <a:rPr lang="en-AU" sz="2000" dirty="0" smtClean="0"/>
              <a:t>We define a system of linear equations to find the new weights.</a:t>
            </a:r>
          </a:p>
          <a:p>
            <a:r>
              <a:rPr lang="en-AU" sz="2000" dirty="0" smtClean="0"/>
              <a:t>All the weights are defined in a way that the mean of error is equal to zero. </a:t>
            </a:r>
          </a:p>
          <a:p>
            <a:r>
              <a:rPr lang="en-AU" sz="2000" dirty="0" smtClean="0"/>
              <a:t>The equations are not general and can be solved with the linear complexity. </a:t>
            </a:r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</p:txBody>
      </p:sp>
      <p:sp>
        <p:nvSpPr>
          <p:cNvPr id="2" name="AutoShape 2" descr="Figure 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">
              <a:spcBef>
                <a:spcPct val="0"/>
              </a:spcBef>
              <a:spcAft>
                <a:spcPct val="0"/>
              </a:spcAft>
            </a:pPr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95" y="3573016"/>
            <a:ext cx="3962096" cy="2806705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293096"/>
            <a:ext cx="4752528" cy="144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On-screen Show (4:3)</PresentationFormat>
  <Paragraphs>115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Presentation-2</vt:lpstr>
      <vt:lpstr>Shrink: Distance preserving graph compression</vt:lpstr>
      <vt:lpstr>Summarizing the Movement Graph  (Spatial aspects) </vt:lpstr>
      <vt:lpstr>RQ2: Distance Preserving Graph Compression (Shrink) </vt:lpstr>
      <vt:lpstr>RQ2: Literature Review Graph compression </vt:lpstr>
      <vt:lpstr>RQ2: Shrink Overview</vt:lpstr>
      <vt:lpstr>RQ2: Methodology (Shrink) </vt:lpstr>
      <vt:lpstr>RQ2: Methodology- Cont. </vt:lpstr>
      <vt:lpstr>RQ2: Methodology- Cont. </vt:lpstr>
      <vt:lpstr>RQ2: Methodology- Cont. </vt:lpstr>
      <vt:lpstr>RQ2: Results </vt:lpstr>
      <vt:lpstr>RQ2: A Generic Method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Shrink: Distance preserving graph compression</dc:title>
  <dc:creator>Amin Sadri</dc:creator>
  <cp:lastModifiedBy>Amin Sadri</cp:lastModifiedBy>
  <cp:revision>1</cp:revision>
  <dcterms:created xsi:type="dcterms:W3CDTF">2006-08-16T00:00:00Z</dcterms:created>
  <dcterms:modified xsi:type="dcterms:W3CDTF">2018-03-01T04:31:37Z</dcterms:modified>
</cp:coreProperties>
</file>