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1"/>
  </p:sldMasterIdLst>
  <p:notesMasterIdLst>
    <p:notesMasterId r:id="rId8"/>
  </p:notesMasterIdLst>
  <p:sldIdLst>
    <p:sldId id="260" r:id="rId2"/>
    <p:sldId id="258" r:id="rId3"/>
    <p:sldId id="259" r:id="rId4"/>
    <p:sldId id="263" r:id="rId5"/>
    <p:sldId id="261" r:id="rId6"/>
    <p:sldId id="262" r:id="rId7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60"/>
    <p:restoredTop sz="94490"/>
  </p:normalViewPr>
  <p:slideViewPr>
    <p:cSldViewPr snapToGrid="0">
      <p:cViewPr varScale="1">
        <p:scale>
          <a:sx n="106" d="100"/>
          <a:sy n="106" d="100"/>
        </p:scale>
        <p:origin x="200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23DA76-490A-9141-B0CD-EB2032D5A250}" type="datetimeFigureOut">
              <a:rPr lang="en-CN" smtClean="0"/>
              <a:t>2023/3/24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1E09F4-F5F0-3F49-9F79-5AEB8529CFF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47548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1E09F4-F5F0-3F49-9F79-5AEB8529CFF7}" type="slidenum">
              <a:rPr lang="en-CN" smtClean="0"/>
              <a:t>0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501207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3A6D7-F459-DBDD-A7EC-089003239C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FF209B-0C1D-2EB3-791F-9AFF8D43B6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A870FF-5064-2588-1F1A-C7A78CD0D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800A5-CE79-974E-9ED3-B2FD2A3CC5A1}" type="datetime1">
              <a:rPr lang="en-US" smtClean="0"/>
              <a:t>3/24/23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E486E4-0D1D-B3AA-E8BA-971F20BEA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FACC76-D9AD-F0A9-126C-5ADB375BD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60B14-F7B9-3A42-B469-84BB90B70CD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29395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0D3D3-4BD2-D808-2ED1-614EF5856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A93056-DAD3-50BC-D95F-86B0F9E329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CA406-E11D-D7A4-D0D5-77B35EF36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C3F31-B48E-4F44-8274-DB9A1A4225DC}" type="datetime1">
              <a:rPr lang="en-US" smtClean="0"/>
              <a:t>3/24/23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971A7-713E-0861-9B32-D03F5CCCD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5EC15-FDCB-075F-871D-B2BE32BCC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60B14-F7B9-3A42-B469-84BB90B70CD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15836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3C9241-DEA2-32BC-78E1-E621AA33C7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A324D8-5943-ABCE-695B-1E75282115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AF858-11A9-F1CF-A605-B1619DA8D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2E446-0BAA-D045-ADEE-B00B6042D9B4}" type="datetime1">
              <a:rPr lang="en-US" smtClean="0"/>
              <a:t>3/24/23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CF3A8-7CDC-A11C-EB67-D50B307E2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593EE-865F-80B4-6D98-37BE205D2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60B14-F7B9-3A42-B469-84BB90B70CD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66740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32E88-168F-C365-22C5-64C5E6289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3E995-6FFE-A947-2152-E335FCEEE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FD7DF7-C4F6-96E8-AB15-D46F4A481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42548-4204-D64A-ADFB-0D516A221358}" type="datetime1">
              <a:rPr lang="en-US" smtClean="0"/>
              <a:t>3/24/23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C32CA-59FB-C8DE-3CD6-915A5024D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7D078-5BAD-EA57-5D30-F45664BCA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60B14-F7B9-3A42-B469-84BB90B70CD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47549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186B5-CD86-50C0-5017-A49141D6E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24790-85AC-D3E4-7C66-200640CB49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7B340-CD49-D816-2E80-EA806F290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CA773-94A3-5D47-B6E9-DCCA21966B63}" type="datetime1">
              <a:rPr lang="en-US" smtClean="0"/>
              <a:t>3/24/23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B76A7-9C87-ACA9-AC0B-DD933D5BB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EA6BD-3634-B629-A6A5-BBB1B16B2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60B14-F7B9-3A42-B469-84BB90B70CD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680311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DF4D3-BA2C-F3B3-4A23-6F1345492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F4C8B-3914-AF01-D524-BC9BC22255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65AFA8-7743-3376-C2D2-89A0A0E6E9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F92452-F239-D788-2A69-EB11440C3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91AE-1237-0C4E-B6D9-039680F10030}" type="datetime1">
              <a:rPr lang="en-US" smtClean="0"/>
              <a:t>3/24/23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E3DE49-6C3E-5D74-79A4-5531707DC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6D3D17-CD44-5EDC-B049-4ED56AD85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60B14-F7B9-3A42-B469-84BB90B70CD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76289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AD049-3EB9-A3D0-F0E2-B995B5F12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0A4294-F437-1E27-A73A-366FCAEE94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D3DA1C-58B5-7A0E-4F2C-7A12CC9E67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B9FFFB-F220-B109-B62C-C1BB27289D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6B1D46-3494-03B7-CAE6-122ED747A3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B712FB-A222-767F-B7C6-142B35E3F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27703-6922-114C-9D73-D7C2C048FF34}" type="datetime1">
              <a:rPr lang="en-US" smtClean="0"/>
              <a:t>3/24/23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F06FE8-F45B-09A1-EAA9-B6C550E0B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041050-D9E3-64EE-604F-810FED1C8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60B14-F7B9-3A42-B469-84BB90B70CD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37862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C2E73-1A38-F1A2-947D-773C61334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302863-B6B5-4814-995C-352ACE881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19DAB-F4CD-CF45-8747-F4752CF88983}" type="datetime1">
              <a:rPr lang="en-US" smtClean="0"/>
              <a:t>3/24/23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B164C1-ABA1-F50F-161E-07F5FC027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50329C-E97D-CBE7-426C-7B6D9FE8E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60B14-F7B9-3A42-B469-84BB90B70CD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56148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4F18C9-B1B5-F4A4-E8C4-ED4D6EA17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BC488-431C-E948-90EF-1C1050F04F95}" type="datetime1">
              <a:rPr lang="en-US" smtClean="0"/>
              <a:t>3/24/23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4EF3B5-CA4C-E2B8-9D3D-1A6BBFACF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ECFB9B-E928-E878-CF40-406CA70D1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60B14-F7B9-3A42-B469-84BB90B70CD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650093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AEECC-6470-2206-022B-8C593EEAF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68A52-D8ED-3565-5A50-BC1B577CC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29DC7A-D779-A701-BEEA-970721AA5A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39112B-7FC3-52CE-419B-D1DDB51E7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D32BE-6A09-0041-900E-4E0126E58FBF}" type="datetime1">
              <a:rPr lang="en-US" smtClean="0"/>
              <a:t>3/24/23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9BA8E1-4B90-4337-11B0-8CB955E09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BD64BC-11F8-10FB-BA17-3DA9A6B50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60B14-F7B9-3A42-B469-84BB90B70CD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24430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EA75C-F6C8-700C-C9DE-5CBB2FDC9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5D1504-403E-000E-E679-28858E3B80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49E8E4-A847-C628-945C-A6DDC10AB5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F3869B-9192-8C00-A37D-3A04F515B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B47F7-5CA7-DB48-BBA8-19111815F8A4}" type="datetime1">
              <a:rPr lang="en-US" smtClean="0"/>
              <a:t>3/24/23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A6693A-2238-F1E7-210F-08B75293C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72471E-373B-4A2B-F544-29E2B4A36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60B14-F7B9-3A42-B469-84BB90B70CD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67156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FF6EE2-8A84-301A-C99F-7AE85609F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6D85DB-CA9F-3469-6D0D-2A1B7D7BD1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526A2D-CCAB-8076-8FA2-91D88A9EDD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8EDDE-C7B5-1B43-82CE-4BC06C16AC9A}" type="datetime1">
              <a:rPr lang="en-US" smtClean="0"/>
              <a:t>3/24/23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4389DF-7BB6-BD49-D5B3-F78CE702A9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F1B42-9923-C2F8-9437-8159A03371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60B14-F7B9-3A42-B469-84BB90B70CD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00647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ruiseryy/large-deviation-algorithm-demo/blob/main/python_demo/test.py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BEB91-AA44-A50C-1753-D52FF57B2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2646"/>
            <a:ext cx="10515600" cy="586444"/>
          </a:xfrm>
        </p:spPr>
        <p:txBody>
          <a:bodyPr>
            <a:normAutofit fontScale="90000"/>
          </a:bodyPr>
          <a:lstStyle/>
          <a:p>
            <a:r>
              <a:rPr lang="en-CN" sz="3600" dirty="0">
                <a:latin typeface="Poppins" pitchFamily="2" charset="77"/>
                <a:cs typeface="Poppins" pitchFamily="2" charset="77"/>
              </a:rPr>
              <a:t>Catalogue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CDDA0-7AE9-3D54-AC9F-3F9513CF4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40828"/>
            <a:ext cx="11353800" cy="5336135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Poppins" pitchFamily="2" charset="77"/>
                <a:cs typeface="Poppins" pitchFamily="2" charset="77"/>
              </a:rPr>
              <a:t>Slide 0: a catalogue </a:t>
            </a:r>
            <a:endParaRPr lang="en-CN" sz="1600" dirty="0">
              <a:latin typeface="Poppins" pitchFamily="2" charset="77"/>
              <a:cs typeface="Poppins" pitchFamily="2" charset="77"/>
            </a:endParaRPr>
          </a:p>
          <a:p>
            <a:r>
              <a:rPr lang="en-CN" sz="1600" dirty="0">
                <a:latin typeface="Poppins" pitchFamily="2" charset="77"/>
                <a:cs typeface="Poppins" pitchFamily="2" charset="77"/>
              </a:rPr>
              <a:t>Slide 1: a schematic of the large deviation algorithm workflow</a:t>
            </a:r>
          </a:p>
          <a:p>
            <a:r>
              <a:rPr lang="en-US" sz="1600" dirty="0">
                <a:latin typeface="Poppins" pitchFamily="2" charset="77"/>
                <a:cs typeface="Poppins" pitchFamily="2" charset="77"/>
              </a:rPr>
              <a:t>S</a:t>
            </a:r>
            <a:r>
              <a:rPr lang="en-CN" sz="1600" dirty="0">
                <a:latin typeface="Poppins" pitchFamily="2" charset="77"/>
                <a:cs typeface="Poppins" pitchFamily="2" charset="77"/>
              </a:rPr>
              <a:t>lide 2-3: large deviation algorithm + storyline analysis experimental design</a:t>
            </a:r>
          </a:p>
          <a:p>
            <a:r>
              <a:rPr lang="en-CN" sz="1600" dirty="0">
                <a:latin typeface="Poppins" pitchFamily="2" charset="77"/>
                <a:cs typeface="Poppins" pitchFamily="2" charset="77"/>
              </a:rPr>
              <a:t>Slide 4: python demo interfaces</a:t>
            </a:r>
          </a:p>
          <a:p>
            <a:r>
              <a:rPr lang="en-CN" sz="1600" dirty="0">
                <a:latin typeface="Poppins" pitchFamily="2" charset="77"/>
                <a:cs typeface="Poppins" pitchFamily="2" charset="77"/>
              </a:rPr>
              <a:t>Slide 5: issues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ACEFFC-2741-9830-6BCC-06F9172D4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60B14-F7B9-3A42-B469-84BB90B70CDE}" type="slidenum">
              <a:rPr lang="en-CN" smtClean="0"/>
              <a:t>0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48006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372AE54-B5F5-10A9-83D5-289B3C62916E}"/>
              </a:ext>
            </a:extLst>
          </p:cNvPr>
          <p:cNvSpPr/>
          <p:nvPr/>
        </p:nvSpPr>
        <p:spPr>
          <a:xfrm>
            <a:off x="3090797" y="1864780"/>
            <a:ext cx="1471448" cy="657323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Poppins" pitchFamily="2" charset="77"/>
                <a:cs typeface="Poppins" pitchFamily="2" charset="77"/>
              </a:rPr>
              <a:t>Initialize </a:t>
            </a:r>
            <a:r>
              <a:rPr lang="en-US" sz="1200" b="1" dirty="0">
                <a:solidFill>
                  <a:schemeClr val="tx1"/>
                </a:solidFill>
                <a:latin typeface="Poppins" pitchFamily="2" charset="77"/>
                <a:cs typeface="Poppins" pitchFamily="2" charset="77"/>
              </a:rPr>
              <a:t>N</a:t>
            </a:r>
            <a:r>
              <a:rPr lang="en-US" sz="1200" dirty="0">
                <a:solidFill>
                  <a:schemeClr val="tx1"/>
                </a:solidFill>
                <a:latin typeface="Poppins" pitchFamily="2" charset="77"/>
                <a:cs typeface="Poppins" pitchFamily="2" charset="77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Poppins" pitchFamily="2" charset="77"/>
                <a:cs typeface="Poppins" pitchFamily="2" charset="77"/>
              </a:rPr>
              <a:t>trajs</a:t>
            </a:r>
            <a:r>
              <a:rPr lang="en-US" sz="1200" dirty="0">
                <a:solidFill>
                  <a:schemeClr val="tx1"/>
                </a:solidFill>
                <a:latin typeface="Poppins" pitchFamily="2" charset="77"/>
                <a:cs typeface="Poppins" pitchFamily="2" charset="77"/>
              </a:rPr>
              <a:t>, set </a:t>
            </a:r>
            <a:r>
              <a:rPr lang="en-US" sz="1200" b="1" dirty="0" err="1">
                <a:solidFill>
                  <a:schemeClr val="tx1"/>
                </a:solidFill>
                <a:latin typeface="Poppins" pitchFamily="2" charset="77"/>
                <a:cs typeface="Poppins" pitchFamily="2" charset="77"/>
              </a:rPr>
              <a:t>i</a:t>
            </a:r>
            <a:r>
              <a:rPr lang="en-US" sz="1200" b="1" dirty="0">
                <a:solidFill>
                  <a:schemeClr val="tx1"/>
                </a:solidFill>
                <a:latin typeface="Poppins" pitchFamily="2" charset="77"/>
                <a:cs typeface="Poppins" pitchFamily="2" charset="77"/>
              </a:rPr>
              <a:t> = 0</a:t>
            </a:r>
            <a:endParaRPr lang="en-CN" sz="1200" b="1" dirty="0">
              <a:solidFill>
                <a:schemeClr val="tx1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2CE44384-E2A3-22F2-0A8B-0D26A01C5718}"/>
              </a:ext>
            </a:extLst>
          </p:cNvPr>
          <p:cNvSpPr/>
          <p:nvPr/>
        </p:nvSpPr>
        <p:spPr>
          <a:xfrm>
            <a:off x="3090797" y="3877228"/>
            <a:ext cx="1471447" cy="914400"/>
          </a:xfrm>
          <a:prstGeom prst="diamond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200" dirty="0">
              <a:solidFill>
                <a:schemeClr val="tx1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8826C1C-E2F4-9CC7-7657-888166937757}"/>
              </a:ext>
            </a:extLst>
          </p:cNvPr>
          <p:cNvSpPr/>
          <p:nvPr/>
        </p:nvSpPr>
        <p:spPr>
          <a:xfrm>
            <a:off x="3090797" y="2871004"/>
            <a:ext cx="1471448" cy="657323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Poppins" pitchFamily="2" charset="77"/>
                <a:cs typeface="Poppins" pitchFamily="2" charset="77"/>
              </a:rPr>
              <a:t>WRF run for dt, </a:t>
            </a:r>
            <a:r>
              <a:rPr lang="en-US" sz="1200" b="1" dirty="0" err="1">
                <a:solidFill>
                  <a:schemeClr val="tx1"/>
                </a:solidFill>
                <a:latin typeface="Poppins" pitchFamily="2" charset="77"/>
                <a:cs typeface="Poppins" pitchFamily="2" charset="77"/>
              </a:rPr>
              <a:t>i</a:t>
            </a:r>
            <a:r>
              <a:rPr lang="en-US" sz="1200" b="1" dirty="0">
                <a:solidFill>
                  <a:schemeClr val="tx1"/>
                </a:solidFill>
                <a:latin typeface="Poppins" pitchFamily="2" charset="77"/>
                <a:cs typeface="Poppins" pitchFamily="2" charset="77"/>
              </a:rPr>
              <a:t> += 1</a:t>
            </a:r>
            <a:r>
              <a:rPr lang="en-US" sz="1200" dirty="0">
                <a:solidFill>
                  <a:schemeClr val="tx1"/>
                </a:solidFill>
                <a:latin typeface="Poppins" pitchFamily="2" charset="77"/>
                <a:cs typeface="Poppins" pitchFamily="2" charset="77"/>
              </a:rPr>
              <a:t> </a:t>
            </a:r>
            <a:endParaRPr lang="en-CN" sz="1200" dirty="0">
              <a:solidFill>
                <a:schemeClr val="tx1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0E6B46-742B-EC79-5C1B-245556144FCA}"/>
              </a:ext>
            </a:extLst>
          </p:cNvPr>
          <p:cNvSpPr/>
          <p:nvPr/>
        </p:nvSpPr>
        <p:spPr>
          <a:xfrm>
            <a:off x="3090796" y="858556"/>
            <a:ext cx="1471448" cy="65732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Poppins" pitchFamily="2" charset="77"/>
                <a:cs typeface="Poppins" pitchFamily="2" charset="77"/>
              </a:rPr>
              <a:t>Initialize paras: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latin typeface="Poppins" pitchFamily="2" charset="77"/>
                <a:cs typeface="Poppins" pitchFamily="2" charset="77"/>
              </a:rPr>
              <a:t>N, dt, Ta, k</a:t>
            </a:r>
            <a:r>
              <a:rPr lang="en-US" sz="1200" dirty="0">
                <a:solidFill>
                  <a:schemeClr val="tx1"/>
                </a:solidFill>
                <a:latin typeface="Poppins" pitchFamily="2" charset="77"/>
                <a:cs typeface="Poppins" pitchFamily="2" charset="77"/>
              </a:rPr>
              <a:t> </a:t>
            </a:r>
            <a:endParaRPr lang="en-CN" sz="1200" dirty="0">
              <a:solidFill>
                <a:schemeClr val="tx1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0789C8D-6539-D41E-0C6C-39EBBBDCA9BD}"/>
              </a:ext>
            </a:extLst>
          </p:cNvPr>
          <p:cNvSpPr txBox="1"/>
          <p:nvPr/>
        </p:nvSpPr>
        <p:spPr>
          <a:xfrm>
            <a:off x="3300836" y="4180539"/>
            <a:ext cx="10513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latin typeface="Poppins" pitchFamily="2" charset="77"/>
                <a:cs typeface="Poppins" pitchFamily="2" charset="77"/>
              </a:rPr>
              <a:t>i &lt; Ta // dt</a:t>
            </a:r>
            <a:endParaRPr lang="en-CN" sz="1200" b="1" dirty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C7733C3-F284-4F6B-D1C7-4652E8FB88C4}"/>
              </a:ext>
            </a:extLst>
          </p:cNvPr>
          <p:cNvSpPr/>
          <p:nvPr/>
        </p:nvSpPr>
        <p:spPr>
          <a:xfrm>
            <a:off x="3090796" y="5140529"/>
            <a:ext cx="1471448" cy="65732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Poppins" pitchFamily="2" charset="77"/>
                <a:cs typeface="Poppins" pitchFamily="2" charset="77"/>
              </a:rPr>
              <a:t>Assign final weights to </a:t>
            </a:r>
            <a:r>
              <a:rPr lang="en-US" sz="1200" dirty="0" err="1">
                <a:solidFill>
                  <a:schemeClr val="tx1"/>
                </a:solidFill>
                <a:latin typeface="Poppins" pitchFamily="2" charset="77"/>
                <a:cs typeface="Poppins" pitchFamily="2" charset="77"/>
              </a:rPr>
              <a:t>trajs</a:t>
            </a:r>
            <a:endParaRPr lang="en-CN" sz="1200" dirty="0">
              <a:solidFill>
                <a:schemeClr val="tx1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1B18F88-458C-B6D3-ECAE-DA6C5990FBB6}"/>
              </a:ext>
            </a:extLst>
          </p:cNvPr>
          <p:cNvSpPr/>
          <p:nvPr/>
        </p:nvSpPr>
        <p:spPr>
          <a:xfrm>
            <a:off x="5504483" y="4005765"/>
            <a:ext cx="1471448" cy="65732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Poppins" pitchFamily="2" charset="77"/>
                <a:cs typeface="Poppins" pitchFamily="2" charset="77"/>
              </a:rPr>
              <a:t>Evaluate intermediate weights</a:t>
            </a:r>
            <a:endParaRPr lang="en-CN" sz="1200" dirty="0">
              <a:solidFill>
                <a:schemeClr val="tx1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D944C43-DA3A-AFF4-3A5A-073B1F34BB26}"/>
              </a:ext>
            </a:extLst>
          </p:cNvPr>
          <p:cNvSpPr/>
          <p:nvPr/>
        </p:nvSpPr>
        <p:spPr>
          <a:xfrm>
            <a:off x="5504483" y="2871004"/>
            <a:ext cx="1471448" cy="65732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Poppins" pitchFamily="2" charset="77"/>
                <a:cs typeface="Poppins" pitchFamily="2" charset="77"/>
              </a:rPr>
              <a:t>Resample </a:t>
            </a:r>
            <a:r>
              <a:rPr lang="en-US" sz="1200" b="1" dirty="0">
                <a:solidFill>
                  <a:schemeClr val="tx1"/>
                </a:solidFill>
                <a:latin typeface="Poppins" pitchFamily="2" charset="77"/>
                <a:cs typeface="Poppins" pitchFamily="2" charset="77"/>
              </a:rPr>
              <a:t>N</a:t>
            </a:r>
            <a:r>
              <a:rPr lang="en-US" sz="1200" dirty="0">
                <a:solidFill>
                  <a:schemeClr val="tx1"/>
                </a:solidFill>
                <a:latin typeface="Poppins" pitchFamily="2" charset="77"/>
                <a:cs typeface="Poppins" pitchFamily="2" charset="77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Poppins" pitchFamily="2" charset="77"/>
                <a:cs typeface="Poppins" pitchFamily="2" charset="77"/>
              </a:rPr>
              <a:t>trajs</a:t>
            </a:r>
            <a:r>
              <a:rPr lang="en-US" sz="1200" dirty="0">
                <a:solidFill>
                  <a:schemeClr val="tx1"/>
                </a:solidFill>
                <a:latin typeface="Poppins" pitchFamily="2" charset="77"/>
                <a:cs typeface="Poppins" pitchFamily="2" charset="77"/>
              </a:rPr>
              <a:t> prop to weights</a:t>
            </a:r>
            <a:endParaRPr lang="en-CN" sz="1200" dirty="0">
              <a:solidFill>
                <a:schemeClr val="tx1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615F0F-A5FB-8AFE-B926-5C9EB2206602}"/>
              </a:ext>
            </a:extLst>
          </p:cNvPr>
          <p:cNvSpPr/>
          <p:nvPr/>
        </p:nvSpPr>
        <p:spPr>
          <a:xfrm>
            <a:off x="5504483" y="1864779"/>
            <a:ext cx="1471448" cy="65732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Poppins" pitchFamily="2" charset="77"/>
                <a:cs typeface="Poppins" pitchFamily="2" charset="77"/>
              </a:rPr>
              <a:t>Add perturb to new </a:t>
            </a:r>
            <a:r>
              <a:rPr lang="en-US" sz="1200" dirty="0" err="1">
                <a:solidFill>
                  <a:schemeClr val="tx1"/>
                </a:solidFill>
                <a:latin typeface="Poppins" pitchFamily="2" charset="77"/>
                <a:cs typeface="Poppins" pitchFamily="2" charset="77"/>
              </a:rPr>
              <a:t>trajs</a:t>
            </a:r>
            <a:endParaRPr lang="en-CN" sz="1200" dirty="0">
              <a:solidFill>
                <a:schemeClr val="tx1"/>
              </a:solidFill>
              <a:latin typeface="Poppins" pitchFamily="2" charset="77"/>
              <a:cs typeface="Poppins" pitchFamily="2" charset="77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B5232C4-7610-8836-2392-B58BB78F5911}"/>
              </a:ext>
            </a:extLst>
          </p:cNvPr>
          <p:cNvCxnSpPr>
            <a:stCxn id="10" idx="2"/>
            <a:endCxn id="6" idx="0"/>
          </p:cNvCxnSpPr>
          <p:nvPr/>
        </p:nvCxnSpPr>
        <p:spPr>
          <a:xfrm>
            <a:off x="3826520" y="1515879"/>
            <a:ext cx="1" cy="34890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2756389-08E8-0BB7-09DB-23A23325B7DE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3826521" y="2522103"/>
            <a:ext cx="0" cy="34890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453AF40-D4FA-9978-796C-7874290D7BD1}"/>
              </a:ext>
            </a:extLst>
          </p:cNvPr>
          <p:cNvCxnSpPr>
            <a:cxnSpLocks/>
            <a:stCxn id="9" idx="2"/>
            <a:endCxn id="7" idx="0"/>
          </p:cNvCxnSpPr>
          <p:nvPr/>
        </p:nvCxnSpPr>
        <p:spPr>
          <a:xfrm>
            <a:off x="3826521" y="3528327"/>
            <a:ext cx="0" cy="34890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D99EE3D-0C1B-AFD3-C5AF-3363AF818CC9}"/>
              </a:ext>
            </a:extLst>
          </p:cNvPr>
          <p:cNvCxnSpPr>
            <a:cxnSpLocks/>
            <a:stCxn id="7" idx="2"/>
            <a:endCxn id="15" idx="0"/>
          </p:cNvCxnSpPr>
          <p:nvPr/>
        </p:nvCxnSpPr>
        <p:spPr>
          <a:xfrm flipH="1">
            <a:off x="3826520" y="4791628"/>
            <a:ext cx="1" cy="34890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E9EEBE90-844E-B733-FB7C-5E09054415DB}"/>
              </a:ext>
            </a:extLst>
          </p:cNvPr>
          <p:cNvSpPr/>
          <p:nvPr/>
        </p:nvSpPr>
        <p:spPr>
          <a:xfrm>
            <a:off x="3090796" y="6146753"/>
            <a:ext cx="1471448" cy="65732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Poppins" pitchFamily="2" charset="77"/>
                <a:cs typeface="Poppins" pitchFamily="2" charset="77"/>
              </a:rPr>
              <a:t>Estimate return periods</a:t>
            </a:r>
            <a:endParaRPr lang="en-CN" sz="1200" dirty="0">
              <a:solidFill>
                <a:schemeClr val="tx1"/>
              </a:solidFill>
              <a:latin typeface="Poppins" pitchFamily="2" charset="77"/>
              <a:cs typeface="Poppins" pitchFamily="2" charset="77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A885599-9133-FDDF-8473-58C262F4639C}"/>
              </a:ext>
            </a:extLst>
          </p:cNvPr>
          <p:cNvCxnSpPr>
            <a:cxnSpLocks/>
            <a:stCxn id="7" idx="3"/>
            <a:endCxn id="16" idx="1"/>
          </p:cNvCxnSpPr>
          <p:nvPr/>
        </p:nvCxnSpPr>
        <p:spPr>
          <a:xfrm flipV="1">
            <a:off x="4562244" y="4334427"/>
            <a:ext cx="942239" cy="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AE990CE-1D5E-742B-E286-C86100F92927}"/>
              </a:ext>
            </a:extLst>
          </p:cNvPr>
          <p:cNvCxnSpPr>
            <a:cxnSpLocks/>
            <a:stCxn id="15" idx="2"/>
            <a:endCxn id="31" idx="0"/>
          </p:cNvCxnSpPr>
          <p:nvPr/>
        </p:nvCxnSpPr>
        <p:spPr>
          <a:xfrm>
            <a:off x="3826520" y="5797852"/>
            <a:ext cx="0" cy="34890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CD85744-1593-0883-ADAB-186BDADB36CA}"/>
              </a:ext>
            </a:extLst>
          </p:cNvPr>
          <p:cNvCxnSpPr>
            <a:cxnSpLocks/>
            <a:stCxn id="16" idx="0"/>
            <a:endCxn id="17" idx="2"/>
          </p:cNvCxnSpPr>
          <p:nvPr/>
        </p:nvCxnSpPr>
        <p:spPr>
          <a:xfrm flipV="1">
            <a:off x="6240207" y="3528327"/>
            <a:ext cx="0" cy="47743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4C9B12F-BA79-E622-6656-D44CAA862B83}"/>
              </a:ext>
            </a:extLst>
          </p:cNvPr>
          <p:cNvCxnSpPr>
            <a:cxnSpLocks/>
            <a:stCxn id="17" idx="0"/>
            <a:endCxn id="18" idx="2"/>
          </p:cNvCxnSpPr>
          <p:nvPr/>
        </p:nvCxnSpPr>
        <p:spPr>
          <a:xfrm flipV="1">
            <a:off x="6240207" y="2522102"/>
            <a:ext cx="0" cy="34890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A0C0418C-C29E-F550-F020-E8D07DDDCF53}"/>
              </a:ext>
            </a:extLst>
          </p:cNvPr>
          <p:cNvCxnSpPr>
            <a:stCxn id="18" idx="1"/>
            <a:endCxn id="9" idx="3"/>
          </p:cNvCxnSpPr>
          <p:nvPr/>
        </p:nvCxnSpPr>
        <p:spPr>
          <a:xfrm rot="10800000" flipV="1">
            <a:off x="4562245" y="2193440"/>
            <a:ext cx="942238" cy="1006225"/>
          </a:xfrm>
          <a:prstGeom prst="bent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20720E99-3F5A-8328-2A9C-87839A50BE87}"/>
              </a:ext>
            </a:extLst>
          </p:cNvPr>
          <p:cNvSpPr txBox="1"/>
          <p:nvPr/>
        </p:nvSpPr>
        <p:spPr>
          <a:xfrm>
            <a:off x="3832946" y="4753148"/>
            <a:ext cx="2996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Poppins" pitchFamily="2" charset="77"/>
                <a:cs typeface="Poppins" pitchFamily="2" charset="77"/>
              </a:rPr>
              <a:t>N</a:t>
            </a:r>
            <a:endParaRPr lang="en-CN" sz="1200" dirty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426F7CA-4C23-7D37-7B5F-6FD4C89413D0}"/>
              </a:ext>
            </a:extLst>
          </p:cNvPr>
          <p:cNvSpPr txBox="1"/>
          <p:nvPr/>
        </p:nvSpPr>
        <p:spPr>
          <a:xfrm>
            <a:off x="4812446" y="4032681"/>
            <a:ext cx="2996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Poppins" pitchFamily="2" charset="77"/>
                <a:cs typeface="Poppins" pitchFamily="2" charset="77"/>
              </a:rPr>
              <a:t>Y</a:t>
            </a:r>
            <a:endParaRPr lang="en-CN" sz="1200" dirty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397534C-2763-A4C4-E7E8-FA3090E22697}"/>
              </a:ext>
            </a:extLst>
          </p:cNvPr>
          <p:cNvSpPr txBox="1"/>
          <p:nvPr/>
        </p:nvSpPr>
        <p:spPr>
          <a:xfrm>
            <a:off x="26813" y="1608664"/>
            <a:ext cx="242240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Poppins" pitchFamily="2" charset="77"/>
                <a:cs typeface="Poppins" pitchFamily="2" charset="77"/>
              </a:rPr>
              <a:t>The initial condition pool consists of all Dec 1 conditions from WRF historical runs (i.e., 40 ICs for 1981-2020)</a:t>
            </a:r>
            <a:endParaRPr lang="en-CN" sz="1200" dirty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894B1FE-4FA2-8D61-2601-9B4EDA38A29D}"/>
              </a:ext>
            </a:extLst>
          </p:cNvPr>
          <p:cNvSpPr txBox="1"/>
          <p:nvPr/>
        </p:nvSpPr>
        <p:spPr>
          <a:xfrm>
            <a:off x="26829" y="2852477"/>
            <a:ext cx="242240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Poppins" pitchFamily="2" charset="77"/>
                <a:cs typeface="Poppins" pitchFamily="2" charset="77"/>
              </a:rPr>
              <a:t>Given N </a:t>
            </a:r>
            <a:r>
              <a:rPr lang="en-US" sz="1200" dirty="0" err="1">
                <a:latin typeface="Poppins" pitchFamily="2" charset="77"/>
                <a:cs typeface="Poppins" pitchFamily="2" charset="77"/>
              </a:rPr>
              <a:t>wrfrst</a:t>
            </a:r>
            <a:r>
              <a:rPr lang="en-US" sz="1200" dirty="0">
                <a:latin typeface="Poppins" pitchFamily="2" charset="77"/>
                <a:cs typeface="Poppins" pitchFamily="2" charset="77"/>
              </a:rPr>
              <a:t> files (ICs of N </a:t>
            </a:r>
            <a:r>
              <a:rPr lang="en-US" sz="1200" dirty="0" err="1">
                <a:latin typeface="Poppins" pitchFamily="2" charset="77"/>
                <a:cs typeface="Poppins" pitchFamily="2" charset="77"/>
              </a:rPr>
              <a:t>trajs</a:t>
            </a:r>
            <a:r>
              <a:rPr lang="en-US" sz="1200" dirty="0">
                <a:latin typeface="Poppins" pitchFamily="2" charset="77"/>
                <a:cs typeface="Poppins" pitchFamily="2" charset="77"/>
              </a:rPr>
              <a:t>), run WRF simulation for dt and print new </a:t>
            </a:r>
            <a:r>
              <a:rPr lang="en-US" sz="1200" dirty="0" err="1">
                <a:latin typeface="Poppins" pitchFamily="2" charset="77"/>
                <a:cs typeface="Poppins" pitchFamily="2" charset="77"/>
              </a:rPr>
              <a:t>rst</a:t>
            </a:r>
            <a:r>
              <a:rPr lang="en-US" sz="1200" dirty="0">
                <a:latin typeface="Poppins" pitchFamily="2" charset="77"/>
                <a:cs typeface="Poppins" pitchFamily="2" charset="77"/>
              </a:rPr>
              <a:t> files. Use historical </a:t>
            </a:r>
            <a:r>
              <a:rPr lang="en-US" sz="1200" dirty="0" err="1">
                <a:latin typeface="Poppins" pitchFamily="2" charset="77"/>
                <a:cs typeface="Poppins" pitchFamily="2" charset="77"/>
              </a:rPr>
              <a:t>climatologies</a:t>
            </a:r>
            <a:r>
              <a:rPr lang="en-US" sz="1200" dirty="0">
                <a:latin typeface="Poppins" pitchFamily="2" charset="77"/>
                <a:cs typeface="Poppins" pitchFamily="2" charset="77"/>
              </a:rPr>
              <a:t> as BCs.</a:t>
            </a:r>
            <a:endParaRPr lang="en-CN" sz="1200" dirty="0">
              <a:latin typeface="Poppins" pitchFamily="2" charset="77"/>
              <a:cs typeface="Poppins" pitchFamily="2" charset="7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E4B0EBB-41DD-0E12-4EB1-34B62CFD633F}"/>
                  </a:ext>
                </a:extLst>
              </p:cNvPr>
              <p:cNvSpPr txBox="1"/>
              <p:nvPr/>
            </p:nvSpPr>
            <p:spPr>
              <a:xfrm>
                <a:off x="7368317" y="3844517"/>
                <a:ext cx="2889443" cy="5892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nary>
                                <m:naryPr>
                                  <m:ctrlPr>
                                    <a:rPr lang="en-US" sz="12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sz="12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dirty="0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1200" b="0" i="1" dirty="0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1200" b="0" i="1" dirty="0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sz="12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dirty="0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1200" b="0" i="1" dirty="0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  <m:e>
                                  <m:r>
                                    <a:rPr lang="en-US" sz="1200" b="0" i="1" dirty="0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d>
                                    <m:dPr>
                                      <m:ctrlPr>
                                        <a:rPr lang="en-US" sz="12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200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sz="12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1200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2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lang="en-US" sz="1200" b="0" i="1" dirty="0" smtClean="0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e>
                              </m:nary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en-US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CN" sz="1200" dirty="0">
                  <a:latin typeface="Poppins" pitchFamily="2" charset="77"/>
                  <a:cs typeface="Poppins" pitchFamily="2" charset="77"/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E4B0EBB-41DD-0E12-4EB1-34B62CFD63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8317" y="3844517"/>
                <a:ext cx="2889443" cy="589200"/>
              </a:xfrm>
              <a:prstGeom prst="rect">
                <a:avLst/>
              </a:prstGeom>
              <a:blipFill>
                <a:blip r:embed="rId2"/>
                <a:stretch>
                  <a:fillRect t="-36170" b="-14894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9ACDC80-88B6-2B5E-E3ED-71C2DF2FC58E}"/>
                  </a:ext>
                </a:extLst>
              </p:cNvPr>
              <p:cNvSpPr txBox="1"/>
              <p:nvPr/>
            </p:nvSpPr>
            <p:spPr>
              <a:xfrm>
                <a:off x="7368317" y="4490090"/>
                <a:ext cx="3158686" cy="4148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2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12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2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sz="12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12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nary>
                              <m:naryPr>
                                <m:ctrlPr>
                                  <a:rPr lang="en-US" sz="1200" i="1" dirty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sSub>
                                  <m:sSubPr>
                                    <m:ctrlPr>
                                      <a:rPr lang="en-US" sz="12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 dirty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1200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200" i="1" dirty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sub>
                              <m:sup>
                                <m:sSub>
                                  <m:sSubPr>
                                    <m:ctrlPr>
                                      <a:rPr lang="en-US" sz="12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 dirty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1200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p>
                              <m:e>
                                <m:r>
                                  <a:rPr lang="en-US" sz="1200" i="1" dirty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d>
                                  <m:dPr>
                                    <m:ctrlPr>
                                      <a:rPr lang="en-US" sz="12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 dirty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1200" i="1" dirty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12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200" i="1" dirty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sz="1200" i="1" dirty="0">
                                    <a:latin typeface="Cambria Math" panose="02040503050406030204" pitchFamily="18" charset="0"/>
                                  </a:rPr>
                                  <m:t>𝑑𝑡</m:t>
                                </m:r>
                              </m:e>
                            </m:nary>
                          </m:sup>
                        </m:sSup>
                      </m:e>
                    </m:nary>
                  </m:oMath>
                </a14:m>
                <a:r>
                  <a:rPr lang="en-CN" sz="1200" dirty="0">
                    <a:latin typeface="Poppins" pitchFamily="2" charset="77"/>
                    <a:cs typeface="Poppins" pitchFamily="2" charset="77"/>
                  </a:rPr>
                  <a:t>`</a:t>
                </a: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9ACDC80-88B6-2B5E-E3ED-71C2DF2FC5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8317" y="4490090"/>
                <a:ext cx="3158686" cy="414857"/>
              </a:xfrm>
              <a:prstGeom prst="rect">
                <a:avLst/>
              </a:prstGeom>
              <a:blipFill>
                <a:blip r:embed="rId3"/>
                <a:stretch>
                  <a:fillRect t="-50000" b="-94118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D6EC795-27FE-3A62-DCE0-3CA9C4D20CB7}"/>
                  </a:ext>
                </a:extLst>
              </p:cNvPr>
              <p:cNvSpPr txBox="1"/>
              <p:nvPr/>
            </p:nvSpPr>
            <p:spPr>
              <a:xfrm>
                <a:off x="7368317" y="3032686"/>
                <a:ext cx="3794019" cy="2830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∝</m:t>
                      </m:r>
                      <m:sSubSup>
                        <m:sSub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en-CN" sz="1200" dirty="0">
                  <a:latin typeface="Poppins" pitchFamily="2" charset="77"/>
                  <a:cs typeface="Poppins" pitchFamily="2" charset="77"/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D6EC795-27FE-3A62-DCE0-3CA9C4D20C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8317" y="3032686"/>
                <a:ext cx="3794019" cy="2830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602BFE15-68A2-F0A8-A0EF-E4D745E4575E}"/>
                  </a:ext>
                </a:extLst>
              </p:cNvPr>
              <p:cNvSpPr txBox="1"/>
              <p:nvPr/>
            </p:nvSpPr>
            <p:spPr>
              <a:xfrm>
                <a:off x="7368317" y="1824107"/>
                <a:ext cx="357825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200" dirty="0">
                    <a:latin typeface="Poppins" pitchFamily="2" charset="77"/>
                    <a:cs typeface="Poppins" pitchFamily="2" charset="77"/>
                  </a:rPr>
                  <a:t>What var do we perturb and how? Soil moisture? Uniformly sampling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begChr m:val="["/>
                        <m:endChr m:val="]"/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CN" sz="1200" dirty="0">
                  <a:latin typeface="Poppins" pitchFamily="2" charset="77"/>
                  <a:cs typeface="Poppins" pitchFamily="2" charset="77"/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602BFE15-68A2-F0A8-A0EF-E4D745E457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8317" y="1824107"/>
                <a:ext cx="3578252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ectangle 61">
            <a:extLst>
              <a:ext uri="{FF2B5EF4-FFF2-40B4-BE49-F238E27FC236}">
                <a16:creationId xmlns:a16="http://schemas.microsoft.com/office/drawing/2014/main" id="{8E726DDD-C0FE-F169-E90D-F3E10A7375B2}"/>
              </a:ext>
            </a:extLst>
          </p:cNvPr>
          <p:cNvSpPr/>
          <p:nvPr/>
        </p:nvSpPr>
        <p:spPr>
          <a:xfrm>
            <a:off x="6580562" y="121270"/>
            <a:ext cx="343338" cy="194884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200" dirty="0">
              <a:solidFill>
                <a:schemeClr val="tx1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E95E438-C611-AACC-D6DD-FE35667D06BB}"/>
              </a:ext>
            </a:extLst>
          </p:cNvPr>
          <p:cNvSpPr/>
          <p:nvPr/>
        </p:nvSpPr>
        <p:spPr>
          <a:xfrm>
            <a:off x="6580562" y="1226226"/>
            <a:ext cx="343338" cy="194884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200" dirty="0">
              <a:solidFill>
                <a:schemeClr val="tx1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E731AF0-3333-11D0-868F-1F89D421F591}"/>
              </a:ext>
            </a:extLst>
          </p:cNvPr>
          <p:cNvSpPr txBox="1"/>
          <p:nvPr/>
        </p:nvSpPr>
        <p:spPr>
          <a:xfrm>
            <a:off x="7054555" y="65639"/>
            <a:ext cx="60985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"/>
              </a:rPr>
              <a:t>Call WRF simulation using shell scripts</a:t>
            </a:r>
            <a:endParaRPr lang="en-CN" sz="1400" dirty="0">
              <a:latin typeface="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8F3E92D-CD4D-DF33-0598-AF700137AC52}"/>
              </a:ext>
            </a:extLst>
          </p:cNvPr>
          <p:cNvSpPr txBox="1"/>
          <p:nvPr/>
        </p:nvSpPr>
        <p:spPr>
          <a:xfrm>
            <a:off x="7054555" y="1157247"/>
            <a:ext cx="60985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"/>
              </a:rPr>
              <a:t>Resampling, perturbing, and evaluating using python scripts</a:t>
            </a:r>
            <a:endParaRPr lang="en-CN" sz="1400" dirty="0">
              <a:latin typeface="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FA9EE262-5EF5-D188-7283-9FB85E7B9208}"/>
                  </a:ext>
                </a:extLst>
              </p:cNvPr>
              <p:cNvSpPr txBox="1"/>
              <p:nvPr/>
            </p:nvSpPr>
            <p:spPr>
              <a:xfrm>
                <a:off x="4812446" y="5004337"/>
                <a:ext cx="6562719" cy="6117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d>
                                <m:d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sub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en-US" sz="12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i="1" dirty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200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nary>
                                <m:naryPr>
                                  <m:ctrlPr>
                                    <a:rPr lang="en-US" sz="1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200" b="0" i="1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sz="12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dirty="0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sz="1200" b="0" i="1" dirty="0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</m:sup>
                                <m:e>
                                  <m:r>
                                    <a:rPr lang="en-US" sz="1200" i="1" dirty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d>
                                    <m:dPr>
                                      <m:ctrlPr>
                                        <a:rPr lang="en-US" sz="12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2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i="1" dirty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sz="1200" i="1" dirty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12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200" i="1" dirty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lang="en-US" sz="1200" i="1" dirty="0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e>
                              </m:nary>
                            </m:sup>
                          </m:sSup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en-US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12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dirty="0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1200" b="0" i="1" dirty="0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2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dirty="0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1200" b="0" i="1" dirty="0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CN" sz="1200" dirty="0">
                  <a:latin typeface="Poppins" pitchFamily="2" charset="77"/>
                  <a:cs typeface="Poppins" pitchFamily="2" charset="77"/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FA9EE262-5EF5-D188-7283-9FB85E7B92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2446" y="5004337"/>
                <a:ext cx="6562719" cy="611706"/>
              </a:xfrm>
              <a:prstGeom prst="rect">
                <a:avLst/>
              </a:prstGeom>
              <a:blipFill>
                <a:blip r:embed="rId6"/>
                <a:stretch>
                  <a:fillRect t="-89796" b="-14081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813D2DE6-D458-8188-310B-08886F50E75B}"/>
                  </a:ext>
                </a:extLst>
              </p:cNvPr>
              <p:cNvSpPr txBox="1"/>
              <p:nvPr/>
            </p:nvSpPr>
            <p:spPr>
              <a:xfrm>
                <a:off x="4812446" y="5575160"/>
                <a:ext cx="6650182" cy="5404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</m:d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  <m:sSub>
                            <m:sSubPr>
                              <m:ctrlPr>
                                <a:rPr lang="en-US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CN" sz="1200" dirty="0">
                  <a:latin typeface="Poppins" pitchFamily="2" charset="77"/>
                  <a:cs typeface="Poppins" pitchFamily="2" charset="77"/>
                </a:endParaRP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813D2DE6-D458-8188-310B-08886F50E7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2446" y="5575160"/>
                <a:ext cx="6650182" cy="540469"/>
              </a:xfrm>
              <a:prstGeom prst="rect">
                <a:avLst/>
              </a:prstGeom>
              <a:blipFill>
                <a:blip r:embed="rId7"/>
                <a:stretch>
                  <a:fillRect t="-113953" b="-162791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057CD89-948C-F3F6-6EBC-B3A807E1735C}"/>
                  </a:ext>
                </a:extLst>
              </p:cNvPr>
              <p:cNvSpPr txBox="1"/>
              <p:nvPr/>
            </p:nvSpPr>
            <p:spPr>
              <a:xfrm>
                <a:off x="4812445" y="6190254"/>
                <a:ext cx="6562719" cy="5015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d>
                                <m:d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d>
                                    <m:d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CN" sz="1200" dirty="0">
                  <a:latin typeface="Poppins" pitchFamily="2" charset="77"/>
                  <a:cs typeface="Poppins" pitchFamily="2" charset="77"/>
                </a:endParaRP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057CD89-948C-F3F6-6EBC-B3A807E173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2445" y="6190254"/>
                <a:ext cx="6562719" cy="50154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9D3FBE9-1F7F-8988-F671-FFCA25C9B199}"/>
              </a:ext>
            </a:extLst>
          </p:cNvPr>
          <p:cNvCxnSpPr>
            <a:cxnSpLocks/>
          </p:cNvCxnSpPr>
          <p:nvPr/>
        </p:nvCxnSpPr>
        <p:spPr>
          <a:xfrm flipV="1">
            <a:off x="6847118" y="316154"/>
            <a:ext cx="0" cy="910072"/>
          </a:xfrm>
          <a:prstGeom prst="straightConnector1">
            <a:avLst/>
          </a:prstGeom>
          <a:ln w="19050">
            <a:solidFill>
              <a:srgbClr val="C0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B4CA491F-6A0D-96A6-4F03-760D8E3E5463}"/>
              </a:ext>
            </a:extLst>
          </p:cNvPr>
          <p:cNvSpPr txBox="1"/>
          <p:nvPr/>
        </p:nvSpPr>
        <p:spPr>
          <a:xfrm>
            <a:off x="6923900" y="476129"/>
            <a:ext cx="21165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  <a:latin typeface="Poppins" pitchFamily="2" charset="77"/>
                <a:cs typeface="Poppins" pitchFamily="2" charset="77"/>
              </a:rPr>
              <a:t>resampled and updated </a:t>
            </a:r>
            <a:r>
              <a:rPr lang="en-US" sz="1200" dirty="0" err="1">
                <a:solidFill>
                  <a:srgbClr val="C00000"/>
                </a:solidFill>
                <a:latin typeface="Poppins" pitchFamily="2" charset="77"/>
                <a:cs typeface="Poppins" pitchFamily="2" charset="77"/>
              </a:rPr>
              <a:t>rst</a:t>
            </a:r>
            <a:r>
              <a:rPr lang="en-US" sz="1200" dirty="0">
                <a:solidFill>
                  <a:srgbClr val="C00000"/>
                </a:solidFill>
                <a:latin typeface="Poppins" pitchFamily="2" charset="77"/>
                <a:cs typeface="Poppins" pitchFamily="2" charset="77"/>
              </a:rPr>
              <a:t> files (perturbed soil moisture)</a:t>
            </a:r>
            <a:endParaRPr lang="en-CN" sz="1200" dirty="0">
              <a:solidFill>
                <a:srgbClr val="C00000"/>
              </a:solidFill>
              <a:latin typeface="Poppins" pitchFamily="2" charset="77"/>
              <a:cs typeface="Poppins" pitchFamily="2" charset="77"/>
            </a:endParaRP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E8247DA1-4E64-41A2-0BDB-8B1C804F3D00}"/>
              </a:ext>
            </a:extLst>
          </p:cNvPr>
          <p:cNvCxnSpPr>
            <a:cxnSpLocks/>
          </p:cNvCxnSpPr>
          <p:nvPr/>
        </p:nvCxnSpPr>
        <p:spPr>
          <a:xfrm>
            <a:off x="6657343" y="316154"/>
            <a:ext cx="0" cy="910072"/>
          </a:xfrm>
          <a:prstGeom prst="straightConnector1">
            <a:avLst/>
          </a:prstGeom>
          <a:ln w="19050">
            <a:solidFill>
              <a:srgbClr val="0070C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9B2C8FBA-E231-9966-62D9-F6B0BA23E6B9}"/>
              </a:ext>
            </a:extLst>
          </p:cNvPr>
          <p:cNvSpPr txBox="1"/>
          <p:nvPr/>
        </p:nvSpPr>
        <p:spPr>
          <a:xfrm>
            <a:off x="5000097" y="481399"/>
            <a:ext cx="16572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0070C0"/>
                </a:solidFill>
                <a:latin typeface="Poppins" pitchFamily="2" charset="77"/>
                <a:cs typeface="Poppins" pitchFamily="2" charset="77"/>
              </a:rPr>
              <a:t>rst</a:t>
            </a:r>
            <a:r>
              <a:rPr lang="en-US" sz="1200" dirty="0">
                <a:solidFill>
                  <a:srgbClr val="0070C0"/>
                </a:solidFill>
                <a:latin typeface="Poppins" pitchFamily="2" charset="77"/>
                <a:cs typeface="Poppins" pitchFamily="2" charset="77"/>
              </a:rPr>
              <a:t> files at end of dt (cumulative </a:t>
            </a:r>
            <a:r>
              <a:rPr lang="en-US" sz="1200" dirty="0" err="1">
                <a:solidFill>
                  <a:srgbClr val="0070C0"/>
                </a:solidFill>
                <a:latin typeface="Poppins" pitchFamily="2" charset="77"/>
                <a:cs typeface="Poppins" pitchFamily="2" charset="77"/>
              </a:rPr>
              <a:t>precip</a:t>
            </a:r>
            <a:r>
              <a:rPr lang="en-US" sz="1200" dirty="0">
                <a:solidFill>
                  <a:srgbClr val="0070C0"/>
                </a:solidFill>
                <a:latin typeface="Poppins" pitchFamily="2" charset="77"/>
                <a:cs typeface="Poppins" pitchFamily="2" charset="77"/>
              </a:rPr>
              <a:t> during dt)</a:t>
            </a:r>
            <a:endParaRPr lang="en-CN" sz="1200" dirty="0">
              <a:solidFill>
                <a:srgbClr val="0070C0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D9FC55-4C87-2295-B49B-CA8D18FD2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60B14-F7B9-3A42-B469-84BB90B70CDE}" type="slidenum">
              <a:rPr lang="en-CN" sz="1100" smtClean="0">
                <a:latin typeface="Poppins" pitchFamily="2" charset="77"/>
                <a:cs typeface="Poppins" pitchFamily="2" charset="77"/>
              </a:rPr>
              <a:t>1</a:t>
            </a:fld>
            <a:endParaRPr lang="en-CN" sz="110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9BEEE5B-52A9-255F-E834-17E4C95D4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611007" cy="399393"/>
          </a:xfrm>
        </p:spPr>
        <p:txBody>
          <a:bodyPr>
            <a:noAutofit/>
          </a:bodyPr>
          <a:lstStyle/>
          <a:p>
            <a:r>
              <a:rPr lang="en-US" altLang="zh-CN" sz="2000" dirty="0">
                <a:latin typeface="Poppins" pitchFamily="2" charset="77"/>
                <a:cs typeface="Poppins" pitchFamily="2" charset="77"/>
              </a:rPr>
              <a:t>large deviation algorithm workflow</a:t>
            </a:r>
            <a:endParaRPr lang="en-CN" sz="2000" dirty="0">
              <a:latin typeface="Poppins" pitchFamily="2" charset="77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878013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725A-AD0A-CC5D-359B-67488D9FB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611007" cy="399393"/>
          </a:xfrm>
        </p:spPr>
        <p:txBody>
          <a:bodyPr>
            <a:normAutofit fontScale="90000"/>
          </a:bodyPr>
          <a:lstStyle/>
          <a:p>
            <a:r>
              <a:rPr lang="en-US" altLang="zh-CN" sz="2400" dirty="0">
                <a:latin typeface="Poppins" pitchFamily="2" charset="77"/>
                <a:cs typeface="Poppins" pitchFamily="2" charset="77"/>
              </a:rPr>
              <a:t>large deviation algorithm + storyline analysis</a:t>
            </a:r>
            <a:endParaRPr lang="en-CN" sz="2400" dirty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C246DF-FE7F-5CFB-4A1D-6C2526566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60B14-F7B9-3A42-B469-84BB90B70CDE}" type="slidenum">
              <a:rPr lang="en-CN" smtClean="0">
                <a:latin typeface="Poppins" pitchFamily="2" charset="77"/>
                <a:cs typeface="Poppins" pitchFamily="2" charset="77"/>
              </a:rPr>
              <a:t>2</a:t>
            </a:fld>
            <a:endParaRPr lang="en-CN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E2A1C0B-756E-5A46-5D92-478E9C9265EB}"/>
              </a:ext>
            </a:extLst>
          </p:cNvPr>
          <p:cNvSpPr/>
          <p:nvPr/>
        </p:nvSpPr>
        <p:spPr>
          <a:xfrm>
            <a:off x="1008994" y="1868754"/>
            <a:ext cx="180000" cy="18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F9DD4D7-161F-B189-EA67-3978461E420B}"/>
              </a:ext>
            </a:extLst>
          </p:cNvPr>
          <p:cNvSpPr/>
          <p:nvPr/>
        </p:nvSpPr>
        <p:spPr>
          <a:xfrm>
            <a:off x="1008994" y="2441568"/>
            <a:ext cx="180000" cy="18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0564130-4B95-AE04-E760-524609C04424}"/>
              </a:ext>
            </a:extLst>
          </p:cNvPr>
          <p:cNvSpPr/>
          <p:nvPr/>
        </p:nvSpPr>
        <p:spPr>
          <a:xfrm>
            <a:off x="1008994" y="3014382"/>
            <a:ext cx="180000" cy="18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2B32572-8D89-A548-3079-17EB0E9325BA}"/>
              </a:ext>
            </a:extLst>
          </p:cNvPr>
          <p:cNvSpPr/>
          <p:nvPr/>
        </p:nvSpPr>
        <p:spPr>
          <a:xfrm>
            <a:off x="1008994" y="3648933"/>
            <a:ext cx="180000" cy="18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16CA5E-FC26-B262-A446-4DA94C956E1E}"/>
              </a:ext>
            </a:extLst>
          </p:cNvPr>
          <p:cNvSpPr txBox="1"/>
          <p:nvPr/>
        </p:nvSpPr>
        <p:spPr>
          <a:xfrm>
            <a:off x="0" y="515816"/>
            <a:ext cx="613804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Poppins" pitchFamily="2" charset="77"/>
                <a:cs typeface="Poppins" pitchFamily="2" charset="77"/>
              </a:rPr>
              <a:t>Q: will the sampling technique cause discontinuity? </a:t>
            </a:r>
            <a:endParaRPr lang="en-CN" sz="1600" dirty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6AD495-E991-BEAC-1582-4C676B06EFD0}"/>
              </a:ext>
            </a:extLst>
          </p:cNvPr>
          <p:cNvSpPr txBox="1"/>
          <p:nvPr/>
        </p:nvSpPr>
        <p:spPr>
          <a:xfrm>
            <a:off x="0" y="853944"/>
            <a:ext cx="613804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Poppins" pitchFamily="2" charset="77"/>
                <a:cs typeface="Poppins" pitchFamily="2" charset="77"/>
              </a:rPr>
              <a:t>Regular Monte Carlo</a:t>
            </a:r>
            <a:endParaRPr lang="en-CN" sz="1600" dirty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4F39BA-35A8-B54F-F401-F309AC7E1C10}"/>
              </a:ext>
            </a:extLst>
          </p:cNvPr>
          <p:cNvSpPr txBox="1"/>
          <p:nvPr/>
        </p:nvSpPr>
        <p:spPr>
          <a:xfrm>
            <a:off x="794525" y="1394572"/>
            <a:ext cx="60893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Poppins" pitchFamily="2" charset="77"/>
                <a:cs typeface="Poppins" pitchFamily="2" charset="77"/>
              </a:rPr>
              <a:t>t = 0</a:t>
            </a:r>
            <a:endParaRPr lang="en-CN" sz="1400" dirty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DD6415-2954-B2BD-2FA9-5FDF6E7B89D2}"/>
              </a:ext>
            </a:extLst>
          </p:cNvPr>
          <p:cNvSpPr txBox="1"/>
          <p:nvPr/>
        </p:nvSpPr>
        <p:spPr>
          <a:xfrm>
            <a:off x="81147" y="1804865"/>
            <a:ext cx="7946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Poppins" pitchFamily="2" charset="77"/>
                <a:cs typeface="Poppins" pitchFamily="2" charset="77"/>
              </a:rPr>
              <a:t>Traj_1 </a:t>
            </a:r>
            <a:endParaRPr lang="en-CN" sz="1400" dirty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EF84E13-F3AE-C7A0-F5AF-7418470FFA51}"/>
              </a:ext>
            </a:extLst>
          </p:cNvPr>
          <p:cNvSpPr txBox="1"/>
          <p:nvPr/>
        </p:nvSpPr>
        <p:spPr>
          <a:xfrm>
            <a:off x="81147" y="2375715"/>
            <a:ext cx="7946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Poppins" pitchFamily="2" charset="77"/>
                <a:cs typeface="Poppins" pitchFamily="2" charset="77"/>
              </a:rPr>
              <a:t>Traj_2 </a:t>
            </a:r>
            <a:endParaRPr lang="en-CN" sz="1400" dirty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FED06E1-10D7-B0F8-FA5F-6082E6D87906}"/>
              </a:ext>
            </a:extLst>
          </p:cNvPr>
          <p:cNvSpPr txBox="1"/>
          <p:nvPr/>
        </p:nvSpPr>
        <p:spPr>
          <a:xfrm>
            <a:off x="81147" y="2950493"/>
            <a:ext cx="7946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Poppins" pitchFamily="2" charset="77"/>
                <a:cs typeface="Poppins" pitchFamily="2" charset="77"/>
              </a:rPr>
              <a:t>Traj_3 </a:t>
            </a:r>
            <a:endParaRPr lang="en-CN" sz="1400" dirty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1B38B74-9D26-843B-EC16-7F1A48988080}"/>
              </a:ext>
            </a:extLst>
          </p:cNvPr>
          <p:cNvSpPr txBox="1"/>
          <p:nvPr/>
        </p:nvSpPr>
        <p:spPr>
          <a:xfrm>
            <a:off x="81147" y="3591064"/>
            <a:ext cx="7946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Poppins" pitchFamily="2" charset="77"/>
                <a:cs typeface="Poppins" pitchFamily="2" charset="77"/>
              </a:rPr>
              <a:t>Traj_4 </a:t>
            </a:r>
            <a:endParaRPr lang="en-CN" sz="1400" dirty="0">
              <a:latin typeface="Poppins" pitchFamily="2" charset="77"/>
              <a:cs typeface="Poppins" pitchFamily="2" charset="77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B9BF1C9-38E8-3E27-426E-ABBEF430BB7A}"/>
              </a:ext>
            </a:extLst>
          </p:cNvPr>
          <p:cNvCxnSpPr/>
          <p:nvPr/>
        </p:nvCxnSpPr>
        <p:spPr>
          <a:xfrm>
            <a:off x="1295400" y="1952574"/>
            <a:ext cx="134112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98F863D-87A3-57B0-ECC1-F4037385BA84}"/>
              </a:ext>
            </a:extLst>
          </p:cNvPr>
          <p:cNvCxnSpPr/>
          <p:nvPr/>
        </p:nvCxnSpPr>
        <p:spPr>
          <a:xfrm>
            <a:off x="1295400" y="2526495"/>
            <a:ext cx="1341120" cy="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F4034A8-BB0B-A5CB-DC20-A705C59581F3}"/>
              </a:ext>
            </a:extLst>
          </p:cNvPr>
          <p:cNvCxnSpPr/>
          <p:nvPr/>
        </p:nvCxnSpPr>
        <p:spPr>
          <a:xfrm>
            <a:off x="1295400" y="3097069"/>
            <a:ext cx="1341120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097EA08-5A89-066F-75F8-A128AE6BDBF5}"/>
              </a:ext>
            </a:extLst>
          </p:cNvPr>
          <p:cNvCxnSpPr/>
          <p:nvPr/>
        </p:nvCxnSpPr>
        <p:spPr>
          <a:xfrm>
            <a:off x="1295400" y="3731381"/>
            <a:ext cx="134112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4C737A85-FF1D-5BD7-3148-F6482174639E}"/>
              </a:ext>
            </a:extLst>
          </p:cNvPr>
          <p:cNvSpPr/>
          <p:nvPr/>
        </p:nvSpPr>
        <p:spPr>
          <a:xfrm>
            <a:off x="2742926" y="1862574"/>
            <a:ext cx="180000" cy="18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AE80821-2EEB-B8ED-10AE-3A7F03B30A47}"/>
              </a:ext>
            </a:extLst>
          </p:cNvPr>
          <p:cNvSpPr/>
          <p:nvPr/>
        </p:nvSpPr>
        <p:spPr>
          <a:xfrm>
            <a:off x="2742926" y="2435388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8DC9B74-BD27-EE2F-CC68-DE4D7036FD21}"/>
              </a:ext>
            </a:extLst>
          </p:cNvPr>
          <p:cNvSpPr/>
          <p:nvPr/>
        </p:nvSpPr>
        <p:spPr>
          <a:xfrm>
            <a:off x="2742926" y="3008202"/>
            <a:ext cx="180000" cy="180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402D513-AA9B-3AA0-9956-0AD82237A0C4}"/>
              </a:ext>
            </a:extLst>
          </p:cNvPr>
          <p:cNvSpPr/>
          <p:nvPr/>
        </p:nvSpPr>
        <p:spPr>
          <a:xfrm>
            <a:off x="2742926" y="3642753"/>
            <a:ext cx="180000" cy="1800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93071CF-586A-B02B-EEB6-CDE452E6DC7B}"/>
              </a:ext>
            </a:extLst>
          </p:cNvPr>
          <p:cNvSpPr txBox="1"/>
          <p:nvPr/>
        </p:nvSpPr>
        <p:spPr>
          <a:xfrm>
            <a:off x="2528457" y="1391530"/>
            <a:ext cx="60893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Poppins" pitchFamily="2" charset="77"/>
                <a:cs typeface="Poppins" pitchFamily="2" charset="77"/>
              </a:rPr>
              <a:t>t = 1</a:t>
            </a:r>
            <a:endParaRPr lang="en-CN" sz="1400" dirty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A1B5CCB-4CF1-A071-1345-EC8FF8343665}"/>
              </a:ext>
            </a:extLst>
          </p:cNvPr>
          <p:cNvSpPr txBox="1"/>
          <p:nvPr/>
        </p:nvSpPr>
        <p:spPr>
          <a:xfrm>
            <a:off x="3056079" y="1798685"/>
            <a:ext cx="11076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N" sz="1400" dirty="0">
                <a:latin typeface="Poppins" pitchFamily="2" charset="77"/>
                <a:cs typeface="Poppins" pitchFamily="2" charset="77"/>
              </a:rPr>
              <a:t>P_1 = 1/4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5E5D8D0-B39E-0471-8510-A676FA1AEEE6}"/>
              </a:ext>
            </a:extLst>
          </p:cNvPr>
          <p:cNvSpPr txBox="1"/>
          <p:nvPr/>
        </p:nvSpPr>
        <p:spPr>
          <a:xfrm>
            <a:off x="3069020" y="2375715"/>
            <a:ext cx="11076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N" sz="1400" dirty="0">
                <a:latin typeface="Poppins" pitchFamily="2" charset="77"/>
                <a:cs typeface="Poppins" pitchFamily="2" charset="77"/>
              </a:rPr>
              <a:t>P_2 = 1/4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10B7F47-581C-8BC7-4486-D669AC912D40}"/>
              </a:ext>
            </a:extLst>
          </p:cNvPr>
          <p:cNvSpPr txBox="1"/>
          <p:nvPr/>
        </p:nvSpPr>
        <p:spPr>
          <a:xfrm>
            <a:off x="3069020" y="2950493"/>
            <a:ext cx="11214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N" sz="1400" dirty="0">
                <a:latin typeface="Poppins" pitchFamily="2" charset="77"/>
                <a:cs typeface="Poppins" pitchFamily="2" charset="77"/>
              </a:rPr>
              <a:t>P_3 = 1/4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8449585-DBCE-CF23-7D44-DF3B76A275EC}"/>
              </a:ext>
            </a:extLst>
          </p:cNvPr>
          <p:cNvSpPr txBox="1"/>
          <p:nvPr/>
        </p:nvSpPr>
        <p:spPr>
          <a:xfrm>
            <a:off x="3056078" y="3591064"/>
            <a:ext cx="113436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N" sz="1400" dirty="0">
                <a:latin typeface="Poppins" pitchFamily="2" charset="77"/>
                <a:cs typeface="Poppins" pitchFamily="2" charset="77"/>
              </a:rPr>
              <a:t>P_4 = 1/4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C06CC05-AB12-6ECA-0412-ED4A158CB11B}"/>
              </a:ext>
            </a:extLst>
          </p:cNvPr>
          <p:cNvSpPr/>
          <p:nvPr/>
        </p:nvSpPr>
        <p:spPr>
          <a:xfrm>
            <a:off x="5825751" y="1868754"/>
            <a:ext cx="180000" cy="18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8BD17F0-A46D-7DEE-B1C6-A9BF236480A4}"/>
              </a:ext>
            </a:extLst>
          </p:cNvPr>
          <p:cNvSpPr/>
          <p:nvPr/>
        </p:nvSpPr>
        <p:spPr>
          <a:xfrm>
            <a:off x="5825751" y="2441568"/>
            <a:ext cx="180000" cy="18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0C94154-8CAD-7D95-E36A-4D474D41C68F}"/>
              </a:ext>
            </a:extLst>
          </p:cNvPr>
          <p:cNvSpPr/>
          <p:nvPr/>
        </p:nvSpPr>
        <p:spPr>
          <a:xfrm>
            <a:off x="5825751" y="3014382"/>
            <a:ext cx="180000" cy="18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58DC5004-3249-3ED9-7CE1-AA20A85C5C89}"/>
              </a:ext>
            </a:extLst>
          </p:cNvPr>
          <p:cNvSpPr/>
          <p:nvPr/>
        </p:nvSpPr>
        <p:spPr>
          <a:xfrm>
            <a:off x="5825751" y="3648933"/>
            <a:ext cx="180000" cy="18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BD89A03-4725-AE1E-5E82-338E10957578}"/>
              </a:ext>
            </a:extLst>
          </p:cNvPr>
          <p:cNvSpPr txBox="1"/>
          <p:nvPr/>
        </p:nvSpPr>
        <p:spPr>
          <a:xfrm>
            <a:off x="4816757" y="853944"/>
            <a:ext cx="613804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Poppins" pitchFamily="2" charset="77"/>
                <a:cs typeface="Poppins" pitchFamily="2" charset="77"/>
              </a:rPr>
              <a:t>Importance Sampling + Monte Carlo</a:t>
            </a:r>
            <a:endParaRPr lang="en-CN" sz="1600" dirty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8BBEDAE-69E2-2EE7-08AF-CDFAE4EA093B}"/>
              </a:ext>
            </a:extLst>
          </p:cNvPr>
          <p:cNvSpPr txBox="1"/>
          <p:nvPr/>
        </p:nvSpPr>
        <p:spPr>
          <a:xfrm>
            <a:off x="5611282" y="1394572"/>
            <a:ext cx="60893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Poppins" pitchFamily="2" charset="77"/>
                <a:cs typeface="Poppins" pitchFamily="2" charset="77"/>
              </a:rPr>
              <a:t>t = 0</a:t>
            </a:r>
            <a:endParaRPr lang="en-CN" sz="1400" dirty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28F90B7-FDF0-5FEE-C007-0E7259052E85}"/>
              </a:ext>
            </a:extLst>
          </p:cNvPr>
          <p:cNvSpPr txBox="1"/>
          <p:nvPr/>
        </p:nvSpPr>
        <p:spPr>
          <a:xfrm>
            <a:off x="4897904" y="1804865"/>
            <a:ext cx="7946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Poppins" pitchFamily="2" charset="77"/>
                <a:cs typeface="Poppins" pitchFamily="2" charset="77"/>
              </a:rPr>
              <a:t>Traj_1 </a:t>
            </a:r>
            <a:endParaRPr lang="en-CN" sz="1400" dirty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BB4E561-E081-5143-AE32-C7B72543A939}"/>
              </a:ext>
            </a:extLst>
          </p:cNvPr>
          <p:cNvSpPr txBox="1"/>
          <p:nvPr/>
        </p:nvSpPr>
        <p:spPr>
          <a:xfrm>
            <a:off x="4897904" y="2375715"/>
            <a:ext cx="7946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Poppins" pitchFamily="2" charset="77"/>
                <a:cs typeface="Poppins" pitchFamily="2" charset="77"/>
              </a:rPr>
              <a:t>Traj_2 </a:t>
            </a:r>
            <a:endParaRPr lang="en-CN" sz="1400" dirty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54266AA-0BB3-0508-F9A7-56311F5FC59A}"/>
              </a:ext>
            </a:extLst>
          </p:cNvPr>
          <p:cNvSpPr txBox="1"/>
          <p:nvPr/>
        </p:nvSpPr>
        <p:spPr>
          <a:xfrm>
            <a:off x="4897904" y="2950493"/>
            <a:ext cx="7946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Poppins" pitchFamily="2" charset="77"/>
                <a:cs typeface="Poppins" pitchFamily="2" charset="77"/>
              </a:rPr>
              <a:t>Traj_3 </a:t>
            </a:r>
            <a:endParaRPr lang="en-CN" sz="1400" dirty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61725FF-42ED-5ACE-0527-8FC06333FBA9}"/>
              </a:ext>
            </a:extLst>
          </p:cNvPr>
          <p:cNvSpPr txBox="1"/>
          <p:nvPr/>
        </p:nvSpPr>
        <p:spPr>
          <a:xfrm>
            <a:off x="4897904" y="3591064"/>
            <a:ext cx="7946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Poppins" pitchFamily="2" charset="77"/>
                <a:cs typeface="Poppins" pitchFamily="2" charset="77"/>
              </a:rPr>
              <a:t>Traj_4 </a:t>
            </a:r>
            <a:endParaRPr lang="en-CN" sz="1400" dirty="0">
              <a:latin typeface="Poppins" pitchFamily="2" charset="77"/>
              <a:cs typeface="Poppins" pitchFamily="2" charset="77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346CEE4-F914-E96D-8193-8B7205DC63A4}"/>
              </a:ext>
            </a:extLst>
          </p:cNvPr>
          <p:cNvCxnSpPr/>
          <p:nvPr/>
        </p:nvCxnSpPr>
        <p:spPr>
          <a:xfrm>
            <a:off x="6112157" y="1952574"/>
            <a:ext cx="134112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7E31FE5-E704-7D5D-B3FC-19DF0F5FAD92}"/>
              </a:ext>
            </a:extLst>
          </p:cNvPr>
          <p:cNvCxnSpPr/>
          <p:nvPr/>
        </p:nvCxnSpPr>
        <p:spPr>
          <a:xfrm>
            <a:off x="6112157" y="2526495"/>
            <a:ext cx="1341120" cy="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E34F861-B3EB-7365-4E75-AAB7735682C8}"/>
              </a:ext>
            </a:extLst>
          </p:cNvPr>
          <p:cNvCxnSpPr/>
          <p:nvPr/>
        </p:nvCxnSpPr>
        <p:spPr>
          <a:xfrm>
            <a:off x="6112157" y="3097069"/>
            <a:ext cx="1341120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2A3B3E2-AF16-A9CB-BD13-3DEAD5DEB016}"/>
              </a:ext>
            </a:extLst>
          </p:cNvPr>
          <p:cNvCxnSpPr/>
          <p:nvPr/>
        </p:nvCxnSpPr>
        <p:spPr>
          <a:xfrm>
            <a:off x="6112157" y="3731381"/>
            <a:ext cx="134112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1592E50C-CA55-0A81-1D79-CA9BE2E35972}"/>
              </a:ext>
            </a:extLst>
          </p:cNvPr>
          <p:cNvSpPr/>
          <p:nvPr/>
        </p:nvSpPr>
        <p:spPr>
          <a:xfrm>
            <a:off x="7559683" y="1862574"/>
            <a:ext cx="180000" cy="18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51257CC-B682-86ED-B7B6-2AE79AC62D7A}"/>
              </a:ext>
            </a:extLst>
          </p:cNvPr>
          <p:cNvSpPr/>
          <p:nvPr/>
        </p:nvSpPr>
        <p:spPr>
          <a:xfrm>
            <a:off x="7559683" y="2435388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C56497E0-BAF6-36A2-C62E-17700574916B}"/>
              </a:ext>
            </a:extLst>
          </p:cNvPr>
          <p:cNvSpPr/>
          <p:nvPr/>
        </p:nvSpPr>
        <p:spPr>
          <a:xfrm>
            <a:off x="7559683" y="3008202"/>
            <a:ext cx="180000" cy="180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B5A90F3-9C37-66DD-158A-2E82501D3263}"/>
              </a:ext>
            </a:extLst>
          </p:cNvPr>
          <p:cNvSpPr/>
          <p:nvPr/>
        </p:nvSpPr>
        <p:spPr>
          <a:xfrm>
            <a:off x="7559683" y="3642753"/>
            <a:ext cx="180000" cy="1800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89D3761-1960-C2CD-FF8B-B9452E00FF3F}"/>
              </a:ext>
            </a:extLst>
          </p:cNvPr>
          <p:cNvSpPr txBox="1"/>
          <p:nvPr/>
        </p:nvSpPr>
        <p:spPr>
          <a:xfrm>
            <a:off x="7345214" y="1391530"/>
            <a:ext cx="60893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Poppins" pitchFamily="2" charset="77"/>
                <a:cs typeface="Poppins" pitchFamily="2" charset="77"/>
              </a:rPr>
              <a:t>t = 1’</a:t>
            </a:r>
            <a:endParaRPr lang="en-CN" sz="1400" dirty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6524AF1-4C0B-7A81-B72E-E950CBDD1AC7}"/>
              </a:ext>
            </a:extLst>
          </p:cNvPr>
          <p:cNvSpPr txBox="1"/>
          <p:nvPr/>
        </p:nvSpPr>
        <p:spPr>
          <a:xfrm>
            <a:off x="7078565" y="2032101"/>
            <a:ext cx="11076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N" sz="1400" dirty="0">
                <a:latin typeface="Poppins" pitchFamily="2" charset="77"/>
                <a:cs typeface="Poppins" pitchFamily="2" charset="77"/>
              </a:rPr>
              <a:t>P’_1 = 1/4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E4F1818-B6A7-F609-34E9-61854BC404EF}"/>
              </a:ext>
            </a:extLst>
          </p:cNvPr>
          <p:cNvSpPr txBox="1"/>
          <p:nvPr/>
        </p:nvSpPr>
        <p:spPr>
          <a:xfrm>
            <a:off x="7078565" y="2691023"/>
            <a:ext cx="11076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N" sz="1400" dirty="0">
                <a:latin typeface="Poppins" pitchFamily="2" charset="77"/>
                <a:cs typeface="Poppins" pitchFamily="2" charset="77"/>
              </a:rPr>
              <a:t>P’_2 = 1/4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60E98DA-376D-8EA3-2048-06057E75F272}"/>
              </a:ext>
            </a:extLst>
          </p:cNvPr>
          <p:cNvSpPr txBox="1"/>
          <p:nvPr/>
        </p:nvSpPr>
        <p:spPr>
          <a:xfrm>
            <a:off x="7078564" y="3250073"/>
            <a:ext cx="11076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N" sz="1400" dirty="0">
                <a:latin typeface="Poppins" pitchFamily="2" charset="77"/>
                <a:cs typeface="Poppins" pitchFamily="2" charset="77"/>
              </a:rPr>
              <a:t>P’_3 = 1/4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7DFE00B-EE45-AF9E-D477-00E6C023B159}"/>
              </a:ext>
            </a:extLst>
          </p:cNvPr>
          <p:cNvSpPr txBox="1"/>
          <p:nvPr/>
        </p:nvSpPr>
        <p:spPr>
          <a:xfrm>
            <a:off x="7078563" y="3892419"/>
            <a:ext cx="11056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N" sz="1400" dirty="0">
                <a:latin typeface="Poppins" pitchFamily="2" charset="77"/>
                <a:cs typeface="Poppins" pitchFamily="2" charset="77"/>
              </a:rPr>
              <a:t>P’_4 = 1/4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31B1140-13D1-263A-BF19-10A00DB9EFD3}"/>
              </a:ext>
            </a:extLst>
          </p:cNvPr>
          <p:cNvCxnSpPr/>
          <p:nvPr/>
        </p:nvCxnSpPr>
        <p:spPr>
          <a:xfrm>
            <a:off x="7846085" y="1951202"/>
            <a:ext cx="134112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1537169A-B24B-6C85-77E4-340C911DB6AC}"/>
              </a:ext>
            </a:extLst>
          </p:cNvPr>
          <p:cNvSpPr/>
          <p:nvPr/>
        </p:nvSpPr>
        <p:spPr>
          <a:xfrm>
            <a:off x="9293611" y="1861202"/>
            <a:ext cx="180000" cy="18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D9A25BDF-1879-FC5B-2A65-25036F735E4D}"/>
              </a:ext>
            </a:extLst>
          </p:cNvPr>
          <p:cNvSpPr/>
          <p:nvPr/>
        </p:nvSpPr>
        <p:spPr>
          <a:xfrm>
            <a:off x="9293611" y="2434016"/>
            <a:ext cx="180000" cy="180000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C882870C-4FDD-A54E-8EA9-DA46EBA5F05C}"/>
              </a:ext>
            </a:extLst>
          </p:cNvPr>
          <p:cNvSpPr/>
          <p:nvPr/>
        </p:nvSpPr>
        <p:spPr>
          <a:xfrm>
            <a:off x="9293611" y="3006830"/>
            <a:ext cx="180000" cy="180000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2EB96FA1-93D6-7B62-035B-71CEB0CB7C63}"/>
              </a:ext>
            </a:extLst>
          </p:cNvPr>
          <p:cNvSpPr/>
          <p:nvPr/>
        </p:nvSpPr>
        <p:spPr>
          <a:xfrm>
            <a:off x="9293611" y="364138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latin typeface="Poppins" pitchFamily="2" charset="77"/>
              <a:cs typeface="Poppins" pitchFamily="2" charset="77"/>
            </a:endParaRP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D64817C-A005-4E83-673A-7EED21F08427}"/>
              </a:ext>
            </a:extLst>
          </p:cNvPr>
          <p:cNvCxnSpPr>
            <a:cxnSpLocks/>
          </p:cNvCxnSpPr>
          <p:nvPr/>
        </p:nvCxnSpPr>
        <p:spPr>
          <a:xfrm>
            <a:off x="7846085" y="1951202"/>
            <a:ext cx="1341120" cy="51261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762B0816-9AB8-6D38-97AA-99E415807AD7}"/>
              </a:ext>
            </a:extLst>
          </p:cNvPr>
          <p:cNvCxnSpPr>
            <a:cxnSpLocks/>
          </p:cNvCxnSpPr>
          <p:nvPr/>
        </p:nvCxnSpPr>
        <p:spPr>
          <a:xfrm>
            <a:off x="7846085" y="1947198"/>
            <a:ext cx="1386439" cy="107566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E46396E7-55B8-AAE6-98B2-84FBCD9B7D05}"/>
              </a:ext>
            </a:extLst>
          </p:cNvPr>
          <p:cNvCxnSpPr>
            <a:cxnSpLocks/>
          </p:cNvCxnSpPr>
          <p:nvPr/>
        </p:nvCxnSpPr>
        <p:spPr>
          <a:xfrm>
            <a:off x="7846085" y="2526495"/>
            <a:ext cx="1386439" cy="1122438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906374BD-A209-13E6-4E42-A9BD93CDFC0C}"/>
              </a:ext>
            </a:extLst>
          </p:cNvPr>
          <p:cNvSpPr txBox="1"/>
          <p:nvPr/>
        </p:nvSpPr>
        <p:spPr>
          <a:xfrm>
            <a:off x="9714661" y="1803614"/>
            <a:ext cx="111860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N" sz="1400" dirty="0">
                <a:latin typeface="Poppins" pitchFamily="2" charset="77"/>
                <a:cs typeface="Poppins" pitchFamily="2" charset="77"/>
              </a:rPr>
              <a:t>Q_1 = 1/4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AA21471-E07D-4905-4BC2-662B66AC0C1D}"/>
              </a:ext>
            </a:extLst>
          </p:cNvPr>
          <p:cNvSpPr txBox="1"/>
          <p:nvPr/>
        </p:nvSpPr>
        <p:spPr>
          <a:xfrm>
            <a:off x="9680790" y="2370339"/>
            <a:ext cx="111860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N" sz="1400" dirty="0">
                <a:latin typeface="Poppins" pitchFamily="2" charset="77"/>
                <a:cs typeface="Poppins" pitchFamily="2" charset="77"/>
              </a:rPr>
              <a:t>Q_2 = 1/4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FE44543-9847-33E9-181B-14B77C7D0F53}"/>
              </a:ext>
            </a:extLst>
          </p:cNvPr>
          <p:cNvSpPr txBox="1"/>
          <p:nvPr/>
        </p:nvSpPr>
        <p:spPr>
          <a:xfrm>
            <a:off x="9680790" y="2945117"/>
            <a:ext cx="11056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N" sz="1400" dirty="0">
                <a:latin typeface="Poppins" pitchFamily="2" charset="77"/>
                <a:cs typeface="Poppins" pitchFamily="2" charset="77"/>
              </a:rPr>
              <a:t>Q_3 = 1/4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A447832-749B-E844-9EA2-82470F013E50}"/>
              </a:ext>
            </a:extLst>
          </p:cNvPr>
          <p:cNvSpPr txBox="1"/>
          <p:nvPr/>
        </p:nvSpPr>
        <p:spPr>
          <a:xfrm>
            <a:off x="9667848" y="3585688"/>
            <a:ext cx="11056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N" sz="1400" dirty="0">
                <a:latin typeface="Poppins" pitchFamily="2" charset="77"/>
                <a:cs typeface="Poppins" pitchFamily="2" charset="77"/>
              </a:rPr>
              <a:t>Q_4 = 1/4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ADA0A61-C688-E867-BAEF-07AEDBBBDE1F}"/>
              </a:ext>
            </a:extLst>
          </p:cNvPr>
          <p:cNvSpPr txBox="1"/>
          <p:nvPr/>
        </p:nvSpPr>
        <p:spPr>
          <a:xfrm>
            <a:off x="9071853" y="1391530"/>
            <a:ext cx="60893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Poppins" pitchFamily="2" charset="77"/>
                <a:cs typeface="Poppins" pitchFamily="2" charset="77"/>
              </a:rPr>
              <a:t>t = 1</a:t>
            </a:r>
            <a:endParaRPr lang="en-CN" sz="1400" dirty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A753AED-A0C2-57BE-88A6-321BD1BC7B95}"/>
              </a:ext>
            </a:extLst>
          </p:cNvPr>
          <p:cNvSpPr txBox="1"/>
          <p:nvPr/>
        </p:nvSpPr>
        <p:spPr>
          <a:xfrm>
            <a:off x="4897904" y="4295954"/>
            <a:ext cx="5334109" cy="1908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CN" sz="1400" dirty="0">
                <a:latin typeface="Poppins" pitchFamily="2" charset="77"/>
                <a:cs typeface="Poppins" pitchFamily="2" charset="77"/>
              </a:rPr>
              <a:t>Q(k-&gt;b) = 3/4, P(k-&gt;b) = 1/4</a:t>
            </a:r>
          </a:p>
          <a:p>
            <a:pPr>
              <a:spcAft>
                <a:spcPts val="600"/>
              </a:spcAft>
            </a:pPr>
            <a:r>
              <a:rPr lang="en-CN" sz="1400" dirty="0">
                <a:latin typeface="Poppins" pitchFamily="2" charset="77"/>
                <a:cs typeface="Poppins" pitchFamily="2" charset="77"/>
              </a:rPr>
              <a:t>Q(k-&gt;r) = 1/4, P(k-&gt;r) = 1/4</a:t>
            </a:r>
          </a:p>
          <a:p>
            <a:pPr>
              <a:spcAft>
                <a:spcPts val="600"/>
              </a:spcAft>
            </a:pPr>
            <a:r>
              <a:rPr lang="en-CN" sz="1400" dirty="0">
                <a:latin typeface="Poppins" pitchFamily="2" charset="77"/>
                <a:cs typeface="Poppins" pitchFamily="2" charset="77"/>
              </a:rPr>
              <a:t>Q(k-&gt;g) = 0, P(k-&gt;g) = 1/4</a:t>
            </a:r>
          </a:p>
          <a:p>
            <a:pPr>
              <a:spcAft>
                <a:spcPts val="600"/>
              </a:spcAft>
            </a:pPr>
            <a:r>
              <a:rPr lang="en-CN" sz="1400" dirty="0">
                <a:latin typeface="Poppins" pitchFamily="2" charset="77"/>
                <a:cs typeface="Poppins" pitchFamily="2" charset="77"/>
              </a:rPr>
              <a:t>Q(k-&gt;p) = 0, P(k-&gt;p) = 1/4</a:t>
            </a:r>
          </a:p>
          <a:p>
            <a:pPr>
              <a:spcAft>
                <a:spcPts val="600"/>
              </a:spcAft>
            </a:pPr>
            <a:r>
              <a:rPr lang="en-CN" sz="1400" dirty="0">
                <a:latin typeface="Poppins" pitchFamily="2" charset="77"/>
                <a:cs typeface="Poppins" pitchFamily="2" charset="77"/>
              </a:rPr>
              <a:t>Note the new Traj_3 is </a:t>
            </a:r>
            <a:r>
              <a:rPr lang="en-CN" sz="1400" b="1" dirty="0">
                <a:latin typeface="Poppins" pitchFamily="2" charset="77"/>
                <a:cs typeface="Poppins" pitchFamily="2" charset="77"/>
              </a:rPr>
              <a:t>Traj_1(0) -&gt; Traj_1(1’) -&gt; Traj_3(1) </a:t>
            </a:r>
            <a:r>
              <a:rPr lang="en-CN" sz="1400" dirty="0">
                <a:latin typeface="Poppins" pitchFamily="2" charset="77"/>
                <a:cs typeface="Poppins" pitchFamily="2" charset="77"/>
              </a:rPr>
              <a:t>rather than </a:t>
            </a:r>
            <a:r>
              <a:rPr lang="en-CN" sz="1400" b="1" dirty="0">
                <a:latin typeface="Poppins" pitchFamily="2" charset="77"/>
                <a:cs typeface="Poppins" pitchFamily="2" charset="77"/>
              </a:rPr>
              <a:t>Traj_3(0) -&gt; Traj_3(1’) -&gt; Traj_3(1)</a:t>
            </a:r>
            <a:r>
              <a:rPr lang="en-CN" sz="1400" dirty="0">
                <a:latin typeface="Poppins" pitchFamily="2" charset="77"/>
                <a:cs typeface="Poppins" pitchFamily="2" charset="77"/>
              </a:rPr>
              <a:t>, which will not incur any discountinuity.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DEA6B781-D114-DFF7-47A5-776BE646809F}"/>
                  </a:ext>
                </a:extLst>
              </p:cNvPr>
              <p:cNvSpPr txBox="1"/>
              <p:nvPr/>
            </p:nvSpPr>
            <p:spPr>
              <a:xfrm>
                <a:off x="7888602" y="1634726"/>
                <a:ext cx="129860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CN" sz="1400" dirty="0">
                    <a:latin typeface="Poppins" pitchFamily="2" charset="77"/>
                    <a:cs typeface="Poppins" pitchFamily="2" charset="77"/>
                  </a:rPr>
                  <a:t>W(k-&gt;b)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Poppins" pitchFamily="2" charset="77"/>
                      </a:rPr>
                      <m:t>∝</m:t>
                    </m:r>
                  </m:oMath>
                </a14:m>
                <a:r>
                  <a:rPr lang="en-CN" sz="1400" dirty="0">
                    <a:latin typeface="Poppins" pitchFamily="2" charset="77"/>
                    <a:cs typeface="Poppins" pitchFamily="2" charset="77"/>
                  </a:rPr>
                  <a:t> 3</a:t>
                </a:r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DEA6B781-D114-DFF7-47A5-776BE64680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8602" y="1634726"/>
                <a:ext cx="1298603" cy="307777"/>
              </a:xfrm>
              <a:prstGeom prst="rect">
                <a:avLst/>
              </a:prstGeom>
              <a:blipFill>
                <a:blip r:embed="rId2"/>
                <a:stretch>
                  <a:fillRect l="-1942" t="-3846" b="-15385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DD9A1DAE-69C0-8E56-992A-84DA571ACFD8}"/>
                  </a:ext>
                </a:extLst>
              </p:cNvPr>
              <p:cNvSpPr txBox="1"/>
              <p:nvPr/>
            </p:nvSpPr>
            <p:spPr>
              <a:xfrm rot="2331950">
                <a:off x="8088455" y="2891953"/>
                <a:ext cx="120451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CN" sz="1400" dirty="0">
                    <a:latin typeface="Poppins" pitchFamily="2" charset="77"/>
                    <a:cs typeface="Poppins" pitchFamily="2" charset="77"/>
                  </a:rPr>
                  <a:t>W(k-&gt;r)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Poppins" pitchFamily="2" charset="77"/>
                      </a:rPr>
                      <m:t>∝</m:t>
                    </m:r>
                  </m:oMath>
                </a14:m>
                <a:r>
                  <a:rPr lang="en-CN" sz="1400" dirty="0">
                    <a:latin typeface="Poppins" pitchFamily="2" charset="77"/>
                    <a:cs typeface="Poppins" pitchFamily="2" charset="77"/>
                  </a:rPr>
                  <a:t> 1</a:t>
                </a:r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DD9A1DAE-69C0-8E56-992A-84DA571ACF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331950">
                <a:off x="8088455" y="2891953"/>
                <a:ext cx="1204513" cy="307777"/>
              </a:xfrm>
              <a:prstGeom prst="rect">
                <a:avLst/>
              </a:prstGeom>
              <a:blipFill>
                <a:blip r:embed="rId3"/>
                <a:stretch>
                  <a:fillRect l="-4396" t="-1250" b="-250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7008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725A-AD0A-CC5D-359B-67488D9FB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611007" cy="399393"/>
          </a:xfrm>
        </p:spPr>
        <p:txBody>
          <a:bodyPr>
            <a:normAutofit fontScale="90000"/>
          </a:bodyPr>
          <a:lstStyle/>
          <a:p>
            <a:r>
              <a:rPr lang="en-US" altLang="zh-CN" sz="2400" dirty="0">
                <a:latin typeface="Poppins" pitchFamily="2" charset="77"/>
                <a:cs typeface="Poppins" pitchFamily="2" charset="77"/>
              </a:rPr>
              <a:t>storyline analysis experimental design</a:t>
            </a:r>
            <a:endParaRPr lang="en-CN" sz="2400" dirty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C246DF-FE7F-5CFB-4A1D-6C2526566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60B14-F7B9-3A42-B469-84BB90B70CDE}" type="slidenum">
              <a:rPr lang="en-CN" smtClean="0">
                <a:latin typeface="Poppins" pitchFamily="2" charset="77"/>
                <a:cs typeface="Poppins" pitchFamily="2" charset="77"/>
              </a:rPr>
              <a:t>3</a:t>
            </a:fld>
            <a:endParaRPr lang="en-CN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FC9EAF6-FCAA-22D2-8937-E08450E0662E}"/>
              </a:ext>
            </a:extLst>
          </p:cNvPr>
          <p:cNvSpPr/>
          <p:nvPr/>
        </p:nvSpPr>
        <p:spPr>
          <a:xfrm>
            <a:off x="927847" y="876617"/>
            <a:ext cx="180000" cy="18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6D145F9-3222-F136-FC17-8CBB29AAFAF2}"/>
              </a:ext>
            </a:extLst>
          </p:cNvPr>
          <p:cNvSpPr/>
          <p:nvPr/>
        </p:nvSpPr>
        <p:spPr>
          <a:xfrm>
            <a:off x="927847" y="1449431"/>
            <a:ext cx="180000" cy="18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519BD42-406B-9C0F-52BE-8FD6002676B4}"/>
              </a:ext>
            </a:extLst>
          </p:cNvPr>
          <p:cNvSpPr/>
          <p:nvPr/>
        </p:nvSpPr>
        <p:spPr>
          <a:xfrm>
            <a:off x="927847" y="2022245"/>
            <a:ext cx="180000" cy="18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2A8353B-7079-CEF3-B97A-998831EFAB35}"/>
              </a:ext>
            </a:extLst>
          </p:cNvPr>
          <p:cNvSpPr/>
          <p:nvPr/>
        </p:nvSpPr>
        <p:spPr>
          <a:xfrm>
            <a:off x="927847" y="2656796"/>
            <a:ext cx="180000" cy="18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442CEC-48C4-F281-07F1-CE9280D053D7}"/>
              </a:ext>
            </a:extLst>
          </p:cNvPr>
          <p:cNvSpPr txBox="1"/>
          <p:nvPr/>
        </p:nvSpPr>
        <p:spPr>
          <a:xfrm>
            <a:off x="713378" y="402435"/>
            <a:ext cx="60893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Poppins" pitchFamily="2" charset="77"/>
                <a:cs typeface="Poppins" pitchFamily="2" charset="77"/>
              </a:rPr>
              <a:t>t = 0</a:t>
            </a:r>
            <a:endParaRPr lang="en-CN" sz="1400" dirty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BF0702-FF0E-7C31-B5B4-7880B718F60D}"/>
              </a:ext>
            </a:extLst>
          </p:cNvPr>
          <p:cNvSpPr txBox="1"/>
          <p:nvPr/>
        </p:nvSpPr>
        <p:spPr>
          <a:xfrm>
            <a:off x="0" y="812728"/>
            <a:ext cx="7946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Poppins" pitchFamily="2" charset="77"/>
                <a:cs typeface="Poppins" pitchFamily="2" charset="77"/>
              </a:rPr>
              <a:t>Traj_1 </a:t>
            </a:r>
            <a:endParaRPr lang="en-CN" sz="1400" dirty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7C9FF6-AEC2-716A-3F72-B82CA01ED47D}"/>
              </a:ext>
            </a:extLst>
          </p:cNvPr>
          <p:cNvSpPr txBox="1"/>
          <p:nvPr/>
        </p:nvSpPr>
        <p:spPr>
          <a:xfrm>
            <a:off x="0" y="1383578"/>
            <a:ext cx="7946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Poppins" pitchFamily="2" charset="77"/>
                <a:cs typeface="Poppins" pitchFamily="2" charset="77"/>
              </a:rPr>
              <a:t>Traj_2 </a:t>
            </a:r>
            <a:endParaRPr lang="en-CN" sz="1400" dirty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8AA60A-C24E-83FC-ACD7-BBD6375314B4}"/>
              </a:ext>
            </a:extLst>
          </p:cNvPr>
          <p:cNvSpPr txBox="1"/>
          <p:nvPr/>
        </p:nvSpPr>
        <p:spPr>
          <a:xfrm>
            <a:off x="0" y="1958356"/>
            <a:ext cx="7946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Poppins" pitchFamily="2" charset="77"/>
                <a:cs typeface="Poppins" pitchFamily="2" charset="77"/>
              </a:rPr>
              <a:t>Traj_3 </a:t>
            </a:r>
            <a:endParaRPr lang="en-CN" sz="1400" dirty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5B005C-4A6B-8CF2-73FF-4182ADEBA7C9}"/>
              </a:ext>
            </a:extLst>
          </p:cNvPr>
          <p:cNvSpPr txBox="1"/>
          <p:nvPr/>
        </p:nvSpPr>
        <p:spPr>
          <a:xfrm>
            <a:off x="0" y="2598927"/>
            <a:ext cx="7946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Poppins" pitchFamily="2" charset="77"/>
                <a:cs typeface="Poppins" pitchFamily="2" charset="77"/>
              </a:rPr>
              <a:t>Traj_4 </a:t>
            </a:r>
            <a:endParaRPr lang="en-CN" sz="1400" dirty="0">
              <a:latin typeface="Poppins" pitchFamily="2" charset="77"/>
              <a:cs typeface="Poppins" pitchFamily="2" charset="77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4CCF8F3-46D4-E90D-BC80-4ABA8537BD4F}"/>
              </a:ext>
            </a:extLst>
          </p:cNvPr>
          <p:cNvCxnSpPr/>
          <p:nvPr/>
        </p:nvCxnSpPr>
        <p:spPr>
          <a:xfrm>
            <a:off x="1214253" y="960437"/>
            <a:ext cx="134112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1CD990E-CA70-D555-084A-5393CCBE876A}"/>
              </a:ext>
            </a:extLst>
          </p:cNvPr>
          <p:cNvCxnSpPr/>
          <p:nvPr/>
        </p:nvCxnSpPr>
        <p:spPr>
          <a:xfrm>
            <a:off x="1214253" y="1534358"/>
            <a:ext cx="1341120" cy="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4305932-652B-2D8A-64EF-BDE295813075}"/>
              </a:ext>
            </a:extLst>
          </p:cNvPr>
          <p:cNvCxnSpPr/>
          <p:nvPr/>
        </p:nvCxnSpPr>
        <p:spPr>
          <a:xfrm>
            <a:off x="1214253" y="2104932"/>
            <a:ext cx="1341120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49BEE57-23F2-917B-2040-115D9FC4CD77}"/>
              </a:ext>
            </a:extLst>
          </p:cNvPr>
          <p:cNvCxnSpPr/>
          <p:nvPr/>
        </p:nvCxnSpPr>
        <p:spPr>
          <a:xfrm>
            <a:off x="1214253" y="2739244"/>
            <a:ext cx="134112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595C2D7F-85B1-A4B3-15AA-05FC854C2895}"/>
              </a:ext>
            </a:extLst>
          </p:cNvPr>
          <p:cNvSpPr/>
          <p:nvPr/>
        </p:nvSpPr>
        <p:spPr>
          <a:xfrm>
            <a:off x="2661779" y="870437"/>
            <a:ext cx="180000" cy="18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48494F8-C356-F2A9-1C88-96FFDA6B9CBA}"/>
              </a:ext>
            </a:extLst>
          </p:cNvPr>
          <p:cNvSpPr/>
          <p:nvPr/>
        </p:nvSpPr>
        <p:spPr>
          <a:xfrm>
            <a:off x="2661779" y="144325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59C36D7-54BC-DD36-3A62-50E32B19BBEC}"/>
              </a:ext>
            </a:extLst>
          </p:cNvPr>
          <p:cNvSpPr/>
          <p:nvPr/>
        </p:nvSpPr>
        <p:spPr>
          <a:xfrm>
            <a:off x="2661779" y="2016065"/>
            <a:ext cx="180000" cy="180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0CE0D0A-75F4-B2E4-4AD9-BDEE93014344}"/>
              </a:ext>
            </a:extLst>
          </p:cNvPr>
          <p:cNvSpPr/>
          <p:nvPr/>
        </p:nvSpPr>
        <p:spPr>
          <a:xfrm>
            <a:off x="2661779" y="2650616"/>
            <a:ext cx="180000" cy="1800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39691D2-A637-6FA8-9B2E-0E1182F9A180}"/>
              </a:ext>
            </a:extLst>
          </p:cNvPr>
          <p:cNvSpPr txBox="1"/>
          <p:nvPr/>
        </p:nvSpPr>
        <p:spPr>
          <a:xfrm>
            <a:off x="2447310" y="399393"/>
            <a:ext cx="60893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Poppins" pitchFamily="2" charset="77"/>
                <a:cs typeface="Poppins" pitchFamily="2" charset="77"/>
              </a:rPr>
              <a:t>t = 1’</a:t>
            </a:r>
            <a:endParaRPr lang="en-CN" sz="1400" dirty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61131D9-4086-8C7E-B276-DA127CC79A9B}"/>
              </a:ext>
            </a:extLst>
          </p:cNvPr>
          <p:cNvSpPr txBox="1"/>
          <p:nvPr/>
        </p:nvSpPr>
        <p:spPr>
          <a:xfrm>
            <a:off x="2180661" y="1039964"/>
            <a:ext cx="11076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N" sz="1400" dirty="0">
                <a:latin typeface="Poppins" pitchFamily="2" charset="77"/>
                <a:cs typeface="Poppins" pitchFamily="2" charset="77"/>
              </a:rPr>
              <a:t>P’_1 = 1/4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CDC798F-B2FA-2454-9697-D7432D80CEB2}"/>
              </a:ext>
            </a:extLst>
          </p:cNvPr>
          <p:cNvSpPr txBox="1"/>
          <p:nvPr/>
        </p:nvSpPr>
        <p:spPr>
          <a:xfrm>
            <a:off x="2180661" y="1698886"/>
            <a:ext cx="11076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N" sz="1400" dirty="0">
                <a:latin typeface="Poppins" pitchFamily="2" charset="77"/>
                <a:cs typeface="Poppins" pitchFamily="2" charset="77"/>
              </a:rPr>
              <a:t>P’_2 = 1/4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29667F3-C74E-FB0A-E533-8A0C741C3E2A}"/>
              </a:ext>
            </a:extLst>
          </p:cNvPr>
          <p:cNvSpPr txBox="1"/>
          <p:nvPr/>
        </p:nvSpPr>
        <p:spPr>
          <a:xfrm>
            <a:off x="2180660" y="2257936"/>
            <a:ext cx="11076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N" sz="1400" dirty="0">
                <a:latin typeface="Poppins" pitchFamily="2" charset="77"/>
                <a:cs typeface="Poppins" pitchFamily="2" charset="77"/>
              </a:rPr>
              <a:t>P’_3 = 1/4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343020-5989-8F2F-5019-D7C9DF0781D8}"/>
              </a:ext>
            </a:extLst>
          </p:cNvPr>
          <p:cNvSpPr txBox="1"/>
          <p:nvPr/>
        </p:nvSpPr>
        <p:spPr>
          <a:xfrm>
            <a:off x="2180659" y="2900282"/>
            <a:ext cx="11056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N" sz="1400" dirty="0">
                <a:latin typeface="Poppins" pitchFamily="2" charset="77"/>
                <a:cs typeface="Poppins" pitchFamily="2" charset="77"/>
              </a:rPr>
              <a:t>P’_4 = 1/4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5F153F2-EE0E-44DE-C508-B9E0E21C06D7}"/>
              </a:ext>
            </a:extLst>
          </p:cNvPr>
          <p:cNvCxnSpPr/>
          <p:nvPr/>
        </p:nvCxnSpPr>
        <p:spPr>
          <a:xfrm>
            <a:off x="2948181" y="959065"/>
            <a:ext cx="134112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8BD38A7D-87D3-495F-347F-AE6243CFEC79}"/>
              </a:ext>
            </a:extLst>
          </p:cNvPr>
          <p:cNvSpPr/>
          <p:nvPr/>
        </p:nvSpPr>
        <p:spPr>
          <a:xfrm>
            <a:off x="4395707" y="869065"/>
            <a:ext cx="180000" cy="18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1270B39-ED07-3EEE-3909-88FCDFCA5AB5}"/>
              </a:ext>
            </a:extLst>
          </p:cNvPr>
          <p:cNvSpPr/>
          <p:nvPr/>
        </p:nvSpPr>
        <p:spPr>
          <a:xfrm>
            <a:off x="4395707" y="1441879"/>
            <a:ext cx="180000" cy="180000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B876EE0-BD3A-26AF-518F-5F1575B4FFF3}"/>
              </a:ext>
            </a:extLst>
          </p:cNvPr>
          <p:cNvSpPr/>
          <p:nvPr/>
        </p:nvSpPr>
        <p:spPr>
          <a:xfrm>
            <a:off x="4395707" y="2014693"/>
            <a:ext cx="180000" cy="180000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D410E2A-0CED-8740-5468-F6E96518B829}"/>
              </a:ext>
            </a:extLst>
          </p:cNvPr>
          <p:cNvSpPr/>
          <p:nvPr/>
        </p:nvSpPr>
        <p:spPr>
          <a:xfrm>
            <a:off x="4395707" y="2649244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latin typeface="Poppins" pitchFamily="2" charset="77"/>
              <a:cs typeface="Poppins" pitchFamily="2" charset="77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74792FE-944B-1F2E-DF5B-710F300D6F30}"/>
              </a:ext>
            </a:extLst>
          </p:cNvPr>
          <p:cNvCxnSpPr>
            <a:cxnSpLocks/>
          </p:cNvCxnSpPr>
          <p:nvPr/>
        </p:nvCxnSpPr>
        <p:spPr>
          <a:xfrm>
            <a:off x="2948181" y="959065"/>
            <a:ext cx="1341120" cy="51261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5F9B138-4B90-28AA-22A9-641D95AAEC73}"/>
              </a:ext>
            </a:extLst>
          </p:cNvPr>
          <p:cNvCxnSpPr>
            <a:cxnSpLocks/>
          </p:cNvCxnSpPr>
          <p:nvPr/>
        </p:nvCxnSpPr>
        <p:spPr>
          <a:xfrm>
            <a:off x="2948181" y="955061"/>
            <a:ext cx="1386439" cy="107566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C0D1182-82FE-02A9-8902-6EE03AF1DB7E}"/>
              </a:ext>
            </a:extLst>
          </p:cNvPr>
          <p:cNvCxnSpPr>
            <a:cxnSpLocks/>
          </p:cNvCxnSpPr>
          <p:nvPr/>
        </p:nvCxnSpPr>
        <p:spPr>
          <a:xfrm>
            <a:off x="2948181" y="1534358"/>
            <a:ext cx="1386439" cy="1122438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96393B0-DD55-DE88-1C97-CD4592396640}"/>
              </a:ext>
            </a:extLst>
          </p:cNvPr>
          <p:cNvSpPr txBox="1"/>
          <p:nvPr/>
        </p:nvSpPr>
        <p:spPr>
          <a:xfrm>
            <a:off x="4816757" y="811477"/>
            <a:ext cx="111860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N" sz="1400" dirty="0">
                <a:latin typeface="Poppins" pitchFamily="2" charset="77"/>
                <a:cs typeface="Poppins" pitchFamily="2" charset="77"/>
              </a:rPr>
              <a:t>Q_1 = 1/4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1D3972F-2C18-9D56-ED98-F3BE77CE5E11}"/>
              </a:ext>
            </a:extLst>
          </p:cNvPr>
          <p:cNvSpPr txBox="1"/>
          <p:nvPr/>
        </p:nvSpPr>
        <p:spPr>
          <a:xfrm>
            <a:off x="4782886" y="1378202"/>
            <a:ext cx="111860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N" sz="1400" dirty="0">
                <a:latin typeface="Poppins" pitchFamily="2" charset="77"/>
                <a:cs typeface="Poppins" pitchFamily="2" charset="77"/>
              </a:rPr>
              <a:t>Q_2 = 1/4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A38779A-84D1-F674-1FF3-88A423A717A5}"/>
              </a:ext>
            </a:extLst>
          </p:cNvPr>
          <p:cNvSpPr txBox="1"/>
          <p:nvPr/>
        </p:nvSpPr>
        <p:spPr>
          <a:xfrm>
            <a:off x="4782886" y="1952980"/>
            <a:ext cx="11056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N" sz="1400" dirty="0">
                <a:latin typeface="Poppins" pitchFamily="2" charset="77"/>
                <a:cs typeface="Poppins" pitchFamily="2" charset="77"/>
              </a:rPr>
              <a:t>Q_3 = 1/4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5588344-84AD-512B-7289-6FD36AE75378}"/>
              </a:ext>
            </a:extLst>
          </p:cNvPr>
          <p:cNvSpPr txBox="1"/>
          <p:nvPr/>
        </p:nvSpPr>
        <p:spPr>
          <a:xfrm>
            <a:off x="4769944" y="2593551"/>
            <a:ext cx="11056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N" sz="1400" dirty="0">
                <a:latin typeface="Poppins" pitchFamily="2" charset="77"/>
                <a:cs typeface="Poppins" pitchFamily="2" charset="77"/>
              </a:rPr>
              <a:t>Q_4 = 1/4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4FD8594-003A-6E99-2CAE-4FE9DF3E429F}"/>
              </a:ext>
            </a:extLst>
          </p:cNvPr>
          <p:cNvSpPr txBox="1"/>
          <p:nvPr/>
        </p:nvSpPr>
        <p:spPr>
          <a:xfrm>
            <a:off x="4173949" y="399393"/>
            <a:ext cx="60893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Poppins" pitchFamily="2" charset="77"/>
                <a:cs typeface="Poppins" pitchFamily="2" charset="77"/>
              </a:rPr>
              <a:t>t = 1</a:t>
            </a:r>
            <a:endParaRPr lang="en-CN" sz="1400" dirty="0">
              <a:latin typeface="Poppins" pitchFamily="2" charset="77"/>
              <a:cs typeface="Poppins" pitchFamily="2" charset="7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FD547A6-DC2E-21A3-E0D9-68C51E9F33E7}"/>
                  </a:ext>
                </a:extLst>
              </p:cNvPr>
              <p:cNvSpPr txBox="1"/>
              <p:nvPr/>
            </p:nvSpPr>
            <p:spPr>
              <a:xfrm>
                <a:off x="2990698" y="642589"/>
                <a:ext cx="129860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CN" sz="1400" dirty="0">
                    <a:latin typeface="Poppins" pitchFamily="2" charset="77"/>
                    <a:cs typeface="Poppins" pitchFamily="2" charset="77"/>
                  </a:rPr>
                  <a:t>W(k-&gt;b)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Poppins" pitchFamily="2" charset="77"/>
                      </a:rPr>
                      <m:t>∝</m:t>
                    </m:r>
                  </m:oMath>
                </a14:m>
                <a:r>
                  <a:rPr lang="en-CN" sz="1400" dirty="0">
                    <a:latin typeface="Poppins" pitchFamily="2" charset="77"/>
                    <a:cs typeface="Poppins" pitchFamily="2" charset="77"/>
                  </a:rPr>
                  <a:t> 3</a:t>
                </a: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FD547A6-DC2E-21A3-E0D9-68C51E9F33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0698" y="642589"/>
                <a:ext cx="1298603" cy="307777"/>
              </a:xfrm>
              <a:prstGeom prst="rect">
                <a:avLst/>
              </a:prstGeom>
              <a:blipFill>
                <a:blip r:embed="rId2"/>
                <a:stretch>
                  <a:fillRect l="-1942" t="-4000" b="-2400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7BAA24A-0801-2BAC-A2AB-CD6C3F67C45E}"/>
                  </a:ext>
                </a:extLst>
              </p:cNvPr>
              <p:cNvSpPr txBox="1"/>
              <p:nvPr/>
            </p:nvSpPr>
            <p:spPr>
              <a:xfrm rot="2331950">
                <a:off x="3190551" y="1899816"/>
                <a:ext cx="120451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CN" sz="1400" dirty="0">
                    <a:latin typeface="Poppins" pitchFamily="2" charset="77"/>
                    <a:cs typeface="Poppins" pitchFamily="2" charset="77"/>
                  </a:rPr>
                  <a:t>W(k-&gt;r)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Poppins" pitchFamily="2" charset="77"/>
                      </a:rPr>
                      <m:t>∝</m:t>
                    </m:r>
                  </m:oMath>
                </a14:m>
                <a:r>
                  <a:rPr lang="en-CN" sz="1400" dirty="0">
                    <a:latin typeface="Poppins" pitchFamily="2" charset="77"/>
                    <a:cs typeface="Poppins" pitchFamily="2" charset="77"/>
                  </a:rPr>
                  <a:t> 1</a:t>
                </a: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7BAA24A-0801-2BAC-A2AB-CD6C3F67C4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331950">
                <a:off x="3190551" y="1899816"/>
                <a:ext cx="1204513" cy="307777"/>
              </a:xfrm>
              <a:prstGeom prst="rect">
                <a:avLst/>
              </a:prstGeom>
              <a:blipFill>
                <a:blip r:embed="rId3"/>
                <a:stretch>
                  <a:fillRect l="-4396" t="-2500" b="-250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ight Brace 46">
            <a:extLst>
              <a:ext uri="{FF2B5EF4-FFF2-40B4-BE49-F238E27FC236}">
                <a16:creationId xmlns:a16="http://schemas.microsoft.com/office/drawing/2014/main" id="{6E78248C-687B-7DA5-3280-CF2B315A1E13}"/>
              </a:ext>
            </a:extLst>
          </p:cNvPr>
          <p:cNvSpPr/>
          <p:nvPr/>
        </p:nvSpPr>
        <p:spPr>
          <a:xfrm rot="5400000">
            <a:off x="255622" y="2720808"/>
            <a:ext cx="248787" cy="666725"/>
          </a:xfrm>
          <a:prstGeom prst="rightBrace">
            <a:avLst>
              <a:gd name="adj1" fmla="val 32549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N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48" name="Right Brace 47">
            <a:extLst>
              <a:ext uri="{FF2B5EF4-FFF2-40B4-BE49-F238E27FC236}">
                <a16:creationId xmlns:a16="http://schemas.microsoft.com/office/drawing/2014/main" id="{B76D9CD4-EFF5-E44A-A35E-43F45897AF8C}"/>
              </a:ext>
            </a:extLst>
          </p:cNvPr>
          <p:cNvSpPr/>
          <p:nvPr/>
        </p:nvSpPr>
        <p:spPr>
          <a:xfrm rot="5400000">
            <a:off x="2680586" y="1782829"/>
            <a:ext cx="248787" cy="3181455"/>
          </a:xfrm>
          <a:prstGeom prst="rightBrace">
            <a:avLst>
              <a:gd name="adj1" fmla="val 32549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N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760F034-0545-A250-2198-6B26E47C7EE7}"/>
              </a:ext>
            </a:extLst>
          </p:cNvPr>
          <p:cNvSpPr txBox="1"/>
          <p:nvPr/>
        </p:nvSpPr>
        <p:spPr>
          <a:xfrm>
            <a:off x="163882" y="3208059"/>
            <a:ext cx="4322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Poppins" pitchFamily="2" charset="77"/>
                <a:cs typeface="Poppins" pitchFamily="2" charset="77"/>
              </a:rPr>
              <a:t>IC</a:t>
            </a:r>
            <a:endParaRPr lang="en-CN" dirty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99384C3-D313-FF47-0006-48E94854061A}"/>
              </a:ext>
            </a:extLst>
          </p:cNvPr>
          <p:cNvSpPr txBox="1"/>
          <p:nvPr/>
        </p:nvSpPr>
        <p:spPr>
          <a:xfrm>
            <a:off x="2555373" y="3523687"/>
            <a:ext cx="546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Poppins" pitchFamily="2" charset="77"/>
                <a:cs typeface="Poppins" pitchFamily="2" charset="77"/>
              </a:rPr>
              <a:t>BC</a:t>
            </a:r>
            <a:endParaRPr lang="en-CN" dirty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0933795-DFE7-6C1C-301C-0A575209D016}"/>
              </a:ext>
            </a:extLst>
          </p:cNvPr>
          <p:cNvSpPr txBox="1"/>
          <p:nvPr/>
        </p:nvSpPr>
        <p:spPr>
          <a:xfrm>
            <a:off x="6172152" y="199696"/>
            <a:ext cx="5850515" cy="55245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AutoNum type="arabicPeriod"/>
            </a:pPr>
            <a:r>
              <a:rPr lang="en-CN" sz="1400" b="1" dirty="0">
                <a:latin typeface="Poppins" pitchFamily="2" charset="77"/>
                <a:cs typeface="Poppins" pitchFamily="2" charset="77"/>
              </a:rPr>
              <a:t>Stochastic I</a:t>
            </a:r>
            <a:r>
              <a:rPr lang="en-US" sz="1400" b="1" dirty="0">
                <a:latin typeface="Poppins" pitchFamily="2" charset="77"/>
                <a:cs typeface="Poppins" pitchFamily="2" charset="77"/>
              </a:rPr>
              <a:t>Cs </a:t>
            </a:r>
            <a:r>
              <a:rPr lang="en-US" sz="1400" dirty="0">
                <a:latin typeface="Poppins" pitchFamily="2" charset="77"/>
                <a:cs typeface="Poppins" pitchFamily="2" charset="77"/>
              </a:rPr>
              <a:t>+ </a:t>
            </a:r>
            <a:r>
              <a:rPr lang="en-US" sz="1400" b="1" dirty="0">
                <a:latin typeface="Poppins" pitchFamily="2" charset="77"/>
                <a:cs typeface="Poppins" pitchFamily="2" charset="77"/>
              </a:rPr>
              <a:t>stochastic BCs </a:t>
            </a:r>
            <a:r>
              <a:rPr lang="en-US" sz="1400" dirty="0">
                <a:latin typeface="Poppins" pitchFamily="2" charset="77"/>
                <a:cs typeface="Poppins" pitchFamily="2" charset="77"/>
              </a:rPr>
              <a:t>(resampled from hindcasts/historical observations): what is the probability of a rare DJF drought event?</a:t>
            </a:r>
          </a:p>
          <a:p>
            <a:pPr marL="342900" indent="-342900">
              <a:spcAft>
                <a:spcPts val="600"/>
              </a:spcAft>
              <a:buAutoNum type="arabicPeriod"/>
            </a:pPr>
            <a:endParaRPr lang="en-US" sz="1400" b="1" dirty="0">
              <a:latin typeface="Poppins" pitchFamily="2" charset="77"/>
              <a:cs typeface="Poppins" pitchFamily="2" charset="77"/>
            </a:endParaRP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en-CN" sz="1400" b="1" dirty="0">
                <a:latin typeface="Poppins" pitchFamily="2" charset="77"/>
                <a:cs typeface="Poppins" pitchFamily="2" charset="77"/>
              </a:rPr>
              <a:t>Stochastic I</a:t>
            </a:r>
            <a:r>
              <a:rPr lang="en-US" sz="1400" b="1" dirty="0">
                <a:latin typeface="Poppins" pitchFamily="2" charset="77"/>
                <a:cs typeface="Poppins" pitchFamily="2" charset="77"/>
              </a:rPr>
              <a:t>Cs </a:t>
            </a:r>
            <a:r>
              <a:rPr lang="en-US" sz="1400" dirty="0">
                <a:latin typeface="Poppins" pitchFamily="2" charset="77"/>
                <a:cs typeface="Poppins" pitchFamily="2" charset="77"/>
              </a:rPr>
              <a:t>+ </a:t>
            </a:r>
            <a:r>
              <a:rPr lang="en-US" sz="1400" b="1" dirty="0">
                <a:latin typeface="Poppins" pitchFamily="2" charset="77"/>
                <a:cs typeface="Poppins" pitchFamily="2" charset="77"/>
              </a:rPr>
              <a:t>climatological BCs</a:t>
            </a:r>
            <a:r>
              <a:rPr lang="en-US" sz="1400" dirty="0">
                <a:latin typeface="Poppins" pitchFamily="2" charset="77"/>
                <a:cs typeface="Poppins" pitchFamily="2" charset="77"/>
              </a:rPr>
              <a:t> (like </a:t>
            </a:r>
            <a:r>
              <a:rPr lang="en-US" sz="1400" dirty="0" err="1">
                <a:latin typeface="Poppins" pitchFamily="2" charset="77"/>
                <a:cs typeface="Poppins" pitchFamily="2" charset="77"/>
              </a:rPr>
              <a:t>Ragone</a:t>
            </a:r>
            <a:r>
              <a:rPr lang="en-US" sz="1400" dirty="0">
                <a:latin typeface="Poppins" pitchFamily="2" charset="77"/>
                <a:cs typeface="Poppins" pitchFamily="2" charset="77"/>
              </a:rPr>
              <a:t> et al. did in their paper): Given the climatological DJF meteorological forcing conditions, what is the probability of a rare drought event resulted from uncertain preconditions? </a:t>
            </a:r>
          </a:p>
          <a:p>
            <a:pPr marL="342900" indent="-342900">
              <a:spcAft>
                <a:spcPts val="600"/>
              </a:spcAft>
              <a:buAutoNum type="arabicPeriod"/>
            </a:pPr>
            <a:endParaRPr lang="en-US" sz="1400" dirty="0">
              <a:latin typeface="Poppins" pitchFamily="2" charset="77"/>
              <a:cs typeface="Poppins" pitchFamily="2" charset="77"/>
            </a:endParaRP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en-US" sz="1400" b="1" dirty="0">
                <a:latin typeface="Poppins" pitchFamily="2" charset="77"/>
                <a:cs typeface="Poppins" pitchFamily="2" charset="77"/>
              </a:rPr>
              <a:t>Climatological ICs </a:t>
            </a:r>
            <a:r>
              <a:rPr lang="en-US" sz="1400" dirty="0">
                <a:latin typeface="Poppins" pitchFamily="2" charset="77"/>
                <a:cs typeface="Poppins" pitchFamily="2" charset="77"/>
              </a:rPr>
              <a:t>and </a:t>
            </a:r>
            <a:r>
              <a:rPr lang="en-US" sz="1400" b="1" dirty="0">
                <a:latin typeface="Poppins" pitchFamily="2" charset="77"/>
                <a:cs typeface="Poppins" pitchFamily="2" charset="77"/>
              </a:rPr>
              <a:t>stochastic BCs</a:t>
            </a:r>
            <a:r>
              <a:rPr lang="en-US" sz="1400" dirty="0">
                <a:latin typeface="Poppins" pitchFamily="2" charset="77"/>
                <a:cs typeface="Poppins" pitchFamily="2" charset="77"/>
              </a:rPr>
              <a:t>: Starting from a neutral precondition, what is the probability of a rare drought event resulted from the internal variability of DJF meteorological forcings?</a:t>
            </a:r>
          </a:p>
          <a:p>
            <a:pPr marL="342900" indent="-342900">
              <a:spcAft>
                <a:spcPts val="600"/>
              </a:spcAft>
              <a:buAutoNum type="arabicPeriod"/>
            </a:pPr>
            <a:endParaRPr lang="en-US" sz="1400" dirty="0">
              <a:latin typeface="Poppins" pitchFamily="2" charset="77"/>
              <a:cs typeface="Poppins" pitchFamily="2" charset="77"/>
            </a:endParaRP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en-US" sz="1400" b="1" dirty="0">
                <a:latin typeface="Poppins" pitchFamily="2" charset="77"/>
                <a:cs typeface="Poppins" pitchFamily="2" charset="77"/>
              </a:rPr>
              <a:t>2014 ICs </a:t>
            </a:r>
            <a:r>
              <a:rPr lang="en-US" sz="1400" dirty="0">
                <a:latin typeface="Poppins" pitchFamily="2" charset="77"/>
                <a:cs typeface="Poppins" pitchFamily="2" charset="77"/>
              </a:rPr>
              <a:t>and </a:t>
            </a:r>
            <a:r>
              <a:rPr lang="en-US" sz="1400" b="1" dirty="0">
                <a:latin typeface="Poppins" pitchFamily="2" charset="77"/>
                <a:cs typeface="Poppins" pitchFamily="2" charset="77"/>
              </a:rPr>
              <a:t>stochastic BCs</a:t>
            </a:r>
            <a:r>
              <a:rPr lang="en-US" sz="1400" dirty="0">
                <a:latin typeface="Poppins" pitchFamily="2" charset="77"/>
                <a:cs typeface="Poppins" pitchFamily="2" charset="77"/>
              </a:rPr>
              <a:t>: comparing against </a:t>
            </a:r>
            <a:r>
              <a:rPr lang="en-US" sz="1400" b="1" dirty="0">
                <a:latin typeface="Poppins" pitchFamily="2" charset="77"/>
                <a:cs typeface="Poppins" pitchFamily="2" charset="77"/>
              </a:rPr>
              <a:t>1</a:t>
            </a:r>
            <a:r>
              <a:rPr lang="en-US" sz="1400" dirty="0">
                <a:latin typeface="Poppins" pitchFamily="2" charset="77"/>
                <a:cs typeface="Poppins" pitchFamily="2" charset="77"/>
              </a:rPr>
              <a:t>/</a:t>
            </a:r>
            <a:r>
              <a:rPr lang="en-US" sz="1400" b="1" dirty="0">
                <a:latin typeface="Poppins" pitchFamily="2" charset="77"/>
                <a:cs typeface="Poppins" pitchFamily="2" charset="77"/>
              </a:rPr>
              <a:t>3 </a:t>
            </a:r>
            <a:r>
              <a:rPr lang="en-US" sz="1400" dirty="0">
                <a:latin typeface="Poppins" pitchFamily="2" charset="77"/>
                <a:cs typeface="Poppins" pitchFamily="2" charset="77"/>
              </a:rPr>
              <a:t>-&gt; what is the contribution of the 2014 drought precondition in leading to the rare drought event?</a:t>
            </a:r>
          </a:p>
          <a:p>
            <a:pPr marL="342900" indent="-342900">
              <a:spcAft>
                <a:spcPts val="600"/>
              </a:spcAft>
              <a:buAutoNum type="arabicPeriod"/>
            </a:pPr>
            <a:endParaRPr lang="en-US" sz="1400" dirty="0">
              <a:latin typeface="Poppins" pitchFamily="2" charset="77"/>
              <a:cs typeface="Poppins" pitchFamily="2" charset="77"/>
            </a:endParaRP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en-US" sz="1400" b="1" dirty="0">
                <a:latin typeface="Poppins" pitchFamily="2" charset="77"/>
                <a:cs typeface="Poppins" pitchFamily="2" charset="77"/>
              </a:rPr>
              <a:t>Stochastic ICs </a:t>
            </a:r>
            <a:r>
              <a:rPr lang="en-US" sz="1400" dirty="0">
                <a:latin typeface="Poppins" pitchFamily="2" charset="77"/>
                <a:cs typeface="Poppins" pitchFamily="2" charset="77"/>
              </a:rPr>
              <a:t>+ </a:t>
            </a:r>
            <a:r>
              <a:rPr lang="en-US" sz="1400" b="1" dirty="0">
                <a:latin typeface="Poppins" pitchFamily="2" charset="77"/>
                <a:cs typeface="Poppins" pitchFamily="2" charset="77"/>
              </a:rPr>
              <a:t>2014 BCs</a:t>
            </a:r>
            <a:r>
              <a:rPr lang="en-US" sz="1400" dirty="0">
                <a:latin typeface="Poppins" pitchFamily="2" charset="77"/>
                <a:cs typeface="Poppins" pitchFamily="2" charset="77"/>
              </a:rPr>
              <a:t>: comparing against </a:t>
            </a:r>
            <a:r>
              <a:rPr lang="en-US" sz="1400" b="1" dirty="0">
                <a:latin typeface="Poppins" pitchFamily="2" charset="77"/>
                <a:cs typeface="Poppins" pitchFamily="2" charset="77"/>
              </a:rPr>
              <a:t>1</a:t>
            </a:r>
            <a:r>
              <a:rPr lang="en-US" sz="1400" dirty="0">
                <a:latin typeface="Poppins" pitchFamily="2" charset="77"/>
                <a:cs typeface="Poppins" pitchFamily="2" charset="77"/>
              </a:rPr>
              <a:t>/</a:t>
            </a:r>
            <a:r>
              <a:rPr lang="en-US" sz="1400" b="1" dirty="0">
                <a:latin typeface="Poppins" pitchFamily="2" charset="77"/>
                <a:cs typeface="Poppins" pitchFamily="2" charset="77"/>
              </a:rPr>
              <a:t>2</a:t>
            </a:r>
            <a:r>
              <a:rPr lang="en-US" sz="1400" dirty="0">
                <a:latin typeface="Poppins" pitchFamily="2" charset="77"/>
                <a:cs typeface="Poppins" pitchFamily="2" charset="77"/>
              </a:rPr>
              <a:t> -&gt; what is the contribution of the 2014 DJF meteorological forcings in leading to the rare drought event?</a:t>
            </a:r>
            <a:r>
              <a:rPr lang="en-US" sz="1400" b="1" dirty="0">
                <a:latin typeface="Poppins" pitchFamily="2" charset="77"/>
                <a:cs typeface="Poppins" pitchFamily="2" charset="77"/>
              </a:rPr>
              <a:t> </a:t>
            </a:r>
          </a:p>
          <a:p>
            <a:pPr>
              <a:spcAft>
                <a:spcPts val="600"/>
              </a:spcAft>
            </a:pPr>
            <a:endParaRPr lang="en-US" sz="1400" dirty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12D57D5-A41B-5756-CB3B-6F802406A054}"/>
              </a:ext>
            </a:extLst>
          </p:cNvPr>
          <p:cNvSpPr txBox="1"/>
          <p:nvPr/>
        </p:nvSpPr>
        <p:spPr>
          <a:xfrm>
            <a:off x="46653" y="4082910"/>
            <a:ext cx="1906325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N" sz="1400" b="1" dirty="0">
                <a:latin typeface="Poppins" pitchFamily="2" charset="77"/>
                <a:cs typeface="Poppins" pitchFamily="2" charset="77"/>
              </a:rPr>
              <a:t>Stoch.</a:t>
            </a:r>
          </a:p>
          <a:p>
            <a:endParaRPr lang="en-CN" sz="1400" b="1" dirty="0">
              <a:latin typeface="Poppins" pitchFamily="2" charset="77"/>
              <a:cs typeface="Poppins" pitchFamily="2" charset="77"/>
            </a:endParaRPr>
          </a:p>
          <a:p>
            <a:r>
              <a:rPr lang="en-CN" sz="1400" b="1" dirty="0">
                <a:latin typeface="Poppins" pitchFamily="2" charset="77"/>
                <a:cs typeface="Poppins" pitchFamily="2" charset="77"/>
              </a:rPr>
              <a:t>Hist Clim.</a:t>
            </a:r>
          </a:p>
          <a:p>
            <a:endParaRPr lang="en-CN" sz="1400" b="1" dirty="0">
              <a:latin typeface="Poppins" pitchFamily="2" charset="77"/>
              <a:cs typeface="Poppins" pitchFamily="2" charset="77"/>
            </a:endParaRPr>
          </a:p>
          <a:p>
            <a:r>
              <a:rPr lang="en-CN" sz="1400" b="1" dirty="0">
                <a:latin typeface="Poppins" pitchFamily="2" charset="77"/>
                <a:cs typeface="Poppins" pitchFamily="2" charset="77"/>
              </a:rPr>
              <a:t>Future Clim.</a:t>
            </a:r>
          </a:p>
          <a:p>
            <a:endParaRPr lang="en-CN" sz="1400" b="1" dirty="0">
              <a:latin typeface="Poppins" pitchFamily="2" charset="77"/>
              <a:cs typeface="Poppins" pitchFamily="2" charset="77"/>
            </a:endParaRPr>
          </a:p>
          <a:p>
            <a:r>
              <a:rPr lang="en-CN" sz="1400" b="1" dirty="0">
                <a:latin typeface="Poppins" pitchFamily="2" charset="77"/>
                <a:cs typeface="Poppins" pitchFamily="2" charset="77"/>
              </a:rPr>
              <a:t>El Nino Clim.</a:t>
            </a:r>
          </a:p>
          <a:p>
            <a:endParaRPr lang="en-CN" sz="1400" b="1" dirty="0">
              <a:latin typeface="Poppins" pitchFamily="2" charset="77"/>
              <a:cs typeface="Poppins" pitchFamily="2" charset="77"/>
            </a:endParaRPr>
          </a:p>
          <a:p>
            <a:r>
              <a:rPr lang="en-CN" sz="1400" b="1" dirty="0">
                <a:latin typeface="Poppins" pitchFamily="2" charset="77"/>
                <a:cs typeface="Poppins" pitchFamily="2" charset="77"/>
              </a:rPr>
              <a:t>2014 IC</a:t>
            </a:r>
          </a:p>
          <a:p>
            <a:endParaRPr lang="en-CN" sz="1400" b="1" dirty="0">
              <a:latin typeface="Poppins" pitchFamily="2" charset="77"/>
              <a:cs typeface="Poppins" pitchFamily="2" charset="77"/>
            </a:endParaRPr>
          </a:p>
          <a:p>
            <a:endParaRPr lang="en-CN" sz="1400" b="1" dirty="0">
              <a:latin typeface="Poppins" pitchFamily="2" charset="77"/>
              <a:cs typeface="Poppins" pitchFamily="2" charset="77"/>
            </a:endParaRPr>
          </a:p>
          <a:p>
            <a:endParaRPr lang="en-CN" sz="1400" b="1" dirty="0">
              <a:latin typeface="Poppins" pitchFamily="2" charset="77"/>
              <a:cs typeface="Poppins" pitchFamily="2" charset="77"/>
            </a:endParaRPr>
          </a:p>
          <a:p>
            <a:endParaRPr lang="en-CN" sz="1400" b="1" dirty="0">
              <a:latin typeface="Poppins" pitchFamily="2" charset="77"/>
              <a:cs typeface="Poppins" pitchFamily="2" charset="77"/>
            </a:endParaRPr>
          </a:p>
          <a:p>
            <a:endParaRPr lang="en-CN" sz="1400" dirty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4A173A2-68BE-EC16-C1D1-12504B0F2A1E}"/>
              </a:ext>
            </a:extLst>
          </p:cNvPr>
          <p:cNvSpPr txBox="1"/>
          <p:nvPr/>
        </p:nvSpPr>
        <p:spPr>
          <a:xfrm>
            <a:off x="2416656" y="4082909"/>
            <a:ext cx="1906325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N" sz="1400" b="1" dirty="0">
                <a:latin typeface="Poppins" pitchFamily="2" charset="77"/>
                <a:cs typeface="Poppins" pitchFamily="2" charset="77"/>
              </a:rPr>
              <a:t>Stoch.</a:t>
            </a:r>
          </a:p>
          <a:p>
            <a:endParaRPr lang="en-CN" sz="1400" b="1" dirty="0">
              <a:latin typeface="Poppins" pitchFamily="2" charset="77"/>
              <a:cs typeface="Poppins" pitchFamily="2" charset="77"/>
            </a:endParaRPr>
          </a:p>
          <a:p>
            <a:r>
              <a:rPr lang="en-CN" sz="1400" b="1" dirty="0">
                <a:latin typeface="Poppins" pitchFamily="2" charset="77"/>
                <a:cs typeface="Poppins" pitchFamily="2" charset="77"/>
              </a:rPr>
              <a:t>H</a:t>
            </a:r>
            <a:r>
              <a:rPr lang="en-US" sz="1400" b="1" dirty="0" err="1">
                <a:latin typeface="Poppins" pitchFamily="2" charset="77"/>
                <a:cs typeface="Poppins" pitchFamily="2" charset="77"/>
              </a:rPr>
              <a:t>i</a:t>
            </a:r>
            <a:r>
              <a:rPr lang="en-CN" sz="1400" b="1" dirty="0">
                <a:latin typeface="Poppins" pitchFamily="2" charset="77"/>
                <a:cs typeface="Poppins" pitchFamily="2" charset="77"/>
              </a:rPr>
              <a:t>st Clim.</a:t>
            </a:r>
          </a:p>
          <a:p>
            <a:endParaRPr lang="en-CN" sz="1400" b="1" dirty="0">
              <a:latin typeface="Poppins" pitchFamily="2" charset="77"/>
              <a:cs typeface="Poppins" pitchFamily="2" charset="77"/>
            </a:endParaRPr>
          </a:p>
          <a:p>
            <a:r>
              <a:rPr lang="en-CN" sz="1400" b="1" dirty="0">
                <a:latin typeface="Poppins" pitchFamily="2" charset="77"/>
                <a:cs typeface="Poppins" pitchFamily="2" charset="77"/>
              </a:rPr>
              <a:t>Future Clim.</a:t>
            </a:r>
          </a:p>
          <a:p>
            <a:endParaRPr lang="en-CN" sz="1400" b="1" dirty="0">
              <a:latin typeface="Poppins" pitchFamily="2" charset="77"/>
              <a:cs typeface="Poppins" pitchFamily="2" charset="77"/>
            </a:endParaRPr>
          </a:p>
          <a:p>
            <a:r>
              <a:rPr lang="en-CN" sz="1400" b="1" dirty="0">
                <a:latin typeface="Poppins" pitchFamily="2" charset="77"/>
                <a:cs typeface="Poppins" pitchFamily="2" charset="77"/>
              </a:rPr>
              <a:t>El Nino Clim.</a:t>
            </a:r>
          </a:p>
          <a:p>
            <a:endParaRPr lang="en-CN" sz="1400" b="1" dirty="0">
              <a:latin typeface="Poppins" pitchFamily="2" charset="77"/>
              <a:cs typeface="Poppins" pitchFamily="2" charset="77"/>
            </a:endParaRPr>
          </a:p>
          <a:p>
            <a:r>
              <a:rPr lang="en-CN" sz="1400" b="1" dirty="0">
                <a:latin typeface="Poppins" pitchFamily="2" charset="77"/>
                <a:cs typeface="Poppins" pitchFamily="2" charset="77"/>
              </a:rPr>
              <a:t>2014 BC</a:t>
            </a:r>
          </a:p>
          <a:p>
            <a:endParaRPr lang="en-CN" sz="1400" b="1" dirty="0">
              <a:latin typeface="Poppins" pitchFamily="2" charset="77"/>
              <a:cs typeface="Poppins" pitchFamily="2" charset="77"/>
            </a:endParaRPr>
          </a:p>
          <a:p>
            <a:endParaRPr lang="en-CN" sz="1400" b="1" dirty="0">
              <a:latin typeface="Poppins" pitchFamily="2" charset="77"/>
              <a:cs typeface="Poppins" pitchFamily="2" charset="77"/>
            </a:endParaRPr>
          </a:p>
          <a:p>
            <a:endParaRPr lang="en-CN" sz="1400" b="1" dirty="0">
              <a:latin typeface="Poppins" pitchFamily="2" charset="77"/>
              <a:cs typeface="Poppins" pitchFamily="2" charset="77"/>
            </a:endParaRPr>
          </a:p>
          <a:p>
            <a:endParaRPr lang="en-CN" sz="1400" b="1" dirty="0">
              <a:latin typeface="Poppins" pitchFamily="2" charset="77"/>
              <a:cs typeface="Poppins" pitchFamily="2" charset="77"/>
            </a:endParaRPr>
          </a:p>
          <a:p>
            <a:endParaRPr lang="en-CN" sz="1400" dirty="0">
              <a:latin typeface="Poppins" pitchFamily="2" charset="77"/>
              <a:cs typeface="Poppins" pitchFamily="2" charset="77"/>
            </a:endParaRP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EB2667C4-6204-4379-9BC6-A2DA51B36EAC}"/>
              </a:ext>
            </a:extLst>
          </p:cNvPr>
          <p:cNvCxnSpPr>
            <a:cxnSpLocks/>
          </p:cNvCxnSpPr>
          <p:nvPr/>
        </p:nvCxnSpPr>
        <p:spPr>
          <a:xfrm>
            <a:off x="1314227" y="4210756"/>
            <a:ext cx="11024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E91C0AD-DCA1-AAF8-2BF7-C4F5FE371CB8}"/>
              </a:ext>
            </a:extLst>
          </p:cNvPr>
          <p:cNvCxnSpPr>
            <a:cxnSpLocks/>
          </p:cNvCxnSpPr>
          <p:nvPr/>
        </p:nvCxnSpPr>
        <p:spPr>
          <a:xfrm>
            <a:off x="1314226" y="4214450"/>
            <a:ext cx="1102429" cy="439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C9CFD3E1-C285-D973-CA38-7B583271A39A}"/>
              </a:ext>
            </a:extLst>
          </p:cNvPr>
          <p:cNvCxnSpPr>
            <a:cxnSpLocks/>
          </p:cNvCxnSpPr>
          <p:nvPr/>
        </p:nvCxnSpPr>
        <p:spPr>
          <a:xfrm>
            <a:off x="1314225" y="4214450"/>
            <a:ext cx="1102430" cy="873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03A064B1-D93D-3A87-B94D-7E8C9D58B531}"/>
              </a:ext>
            </a:extLst>
          </p:cNvPr>
          <p:cNvCxnSpPr>
            <a:cxnSpLocks/>
          </p:cNvCxnSpPr>
          <p:nvPr/>
        </p:nvCxnSpPr>
        <p:spPr>
          <a:xfrm>
            <a:off x="1314224" y="4214450"/>
            <a:ext cx="1102431" cy="12823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05C87B3-DDE1-15D8-44FC-1A965A7B181C}"/>
              </a:ext>
            </a:extLst>
          </p:cNvPr>
          <p:cNvCxnSpPr>
            <a:cxnSpLocks/>
          </p:cNvCxnSpPr>
          <p:nvPr/>
        </p:nvCxnSpPr>
        <p:spPr>
          <a:xfrm>
            <a:off x="1314223" y="4214450"/>
            <a:ext cx="1102432" cy="17239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E8F082F3-02DF-3521-EAAD-2200C6F88470}"/>
              </a:ext>
            </a:extLst>
          </p:cNvPr>
          <p:cNvCxnSpPr>
            <a:cxnSpLocks/>
          </p:cNvCxnSpPr>
          <p:nvPr/>
        </p:nvCxnSpPr>
        <p:spPr>
          <a:xfrm flipV="1">
            <a:off x="1319853" y="4214450"/>
            <a:ext cx="1096802" cy="4054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C9430C83-D19E-E7DB-B39C-EDD92DEDA794}"/>
              </a:ext>
            </a:extLst>
          </p:cNvPr>
          <p:cNvCxnSpPr>
            <a:cxnSpLocks/>
          </p:cNvCxnSpPr>
          <p:nvPr/>
        </p:nvCxnSpPr>
        <p:spPr>
          <a:xfrm>
            <a:off x="1319852" y="4623604"/>
            <a:ext cx="1096803" cy="29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7DC12B3-B1A8-41E2-4C7B-79CF3B7C4CD8}"/>
              </a:ext>
            </a:extLst>
          </p:cNvPr>
          <p:cNvCxnSpPr>
            <a:cxnSpLocks/>
          </p:cNvCxnSpPr>
          <p:nvPr/>
        </p:nvCxnSpPr>
        <p:spPr>
          <a:xfrm>
            <a:off x="1319851" y="4623604"/>
            <a:ext cx="1096804" cy="4640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2ACEA5B-9EE9-E889-A02B-D0F537A19CBD}"/>
              </a:ext>
            </a:extLst>
          </p:cNvPr>
          <p:cNvCxnSpPr>
            <a:cxnSpLocks/>
          </p:cNvCxnSpPr>
          <p:nvPr/>
        </p:nvCxnSpPr>
        <p:spPr>
          <a:xfrm>
            <a:off x="1319850" y="4623604"/>
            <a:ext cx="1096805" cy="873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5210410F-99AE-7A73-5763-5E02F26893D8}"/>
              </a:ext>
            </a:extLst>
          </p:cNvPr>
          <p:cNvCxnSpPr>
            <a:cxnSpLocks/>
          </p:cNvCxnSpPr>
          <p:nvPr/>
        </p:nvCxnSpPr>
        <p:spPr>
          <a:xfrm>
            <a:off x="1319849" y="4623604"/>
            <a:ext cx="1096806" cy="13148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3C6C6BD1-9052-CF13-55AB-51971D95A4AC}"/>
              </a:ext>
            </a:extLst>
          </p:cNvPr>
          <p:cNvCxnSpPr>
            <a:cxnSpLocks/>
          </p:cNvCxnSpPr>
          <p:nvPr/>
        </p:nvCxnSpPr>
        <p:spPr>
          <a:xfrm flipV="1">
            <a:off x="1317192" y="4210756"/>
            <a:ext cx="1099463" cy="8675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0AB54B52-4436-1E3F-264C-06B6BE6A9C78}"/>
              </a:ext>
            </a:extLst>
          </p:cNvPr>
          <p:cNvCxnSpPr>
            <a:cxnSpLocks/>
          </p:cNvCxnSpPr>
          <p:nvPr/>
        </p:nvCxnSpPr>
        <p:spPr>
          <a:xfrm flipV="1">
            <a:off x="1317191" y="4653484"/>
            <a:ext cx="1099464" cy="428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27D8D421-5854-D197-6728-2E8B8DBBCD83}"/>
              </a:ext>
            </a:extLst>
          </p:cNvPr>
          <p:cNvCxnSpPr>
            <a:cxnSpLocks/>
          </p:cNvCxnSpPr>
          <p:nvPr/>
        </p:nvCxnSpPr>
        <p:spPr>
          <a:xfrm>
            <a:off x="1317190" y="5081972"/>
            <a:ext cx="1099465" cy="6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DB987CBA-1744-9F33-ECE2-7D7752CF56FA}"/>
              </a:ext>
            </a:extLst>
          </p:cNvPr>
          <p:cNvCxnSpPr>
            <a:cxnSpLocks/>
          </p:cNvCxnSpPr>
          <p:nvPr/>
        </p:nvCxnSpPr>
        <p:spPr>
          <a:xfrm>
            <a:off x="1317189" y="5081972"/>
            <a:ext cx="1099466" cy="418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DB35DFDD-5359-A286-2791-5C628E77F482}"/>
              </a:ext>
            </a:extLst>
          </p:cNvPr>
          <p:cNvCxnSpPr>
            <a:cxnSpLocks/>
          </p:cNvCxnSpPr>
          <p:nvPr/>
        </p:nvCxnSpPr>
        <p:spPr>
          <a:xfrm>
            <a:off x="1317188" y="5081972"/>
            <a:ext cx="1099467" cy="8538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42ACB64E-D20D-53D9-578E-F0FED12FA2AB}"/>
              </a:ext>
            </a:extLst>
          </p:cNvPr>
          <p:cNvCxnSpPr>
            <a:cxnSpLocks/>
          </p:cNvCxnSpPr>
          <p:nvPr/>
        </p:nvCxnSpPr>
        <p:spPr>
          <a:xfrm flipV="1">
            <a:off x="1322818" y="4204262"/>
            <a:ext cx="1090875" cy="1283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491FCB62-2E18-3FEF-2433-DAD154455154}"/>
              </a:ext>
            </a:extLst>
          </p:cNvPr>
          <p:cNvCxnSpPr>
            <a:cxnSpLocks/>
          </p:cNvCxnSpPr>
          <p:nvPr/>
        </p:nvCxnSpPr>
        <p:spPr>
          <a:xfrm flipV="1">
            <a:off x="1322817" y="4656831"/>
            <a:ext cx="1090876" cy="834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A1A1F8DB-9EE2-6E19-2E54-1E1E8C1A7C39}"/>
              </a:ext>
            </a:extLst>
          </p:cNvPr>
          <p:cNvCxnSpPr>
            <a:cxnSpLocks/>
          </p:cNvCxnSpPr>
          <p:nvPr/>
        </p:nvCxnSpPr>
        <p:spPr>
          <a:xfrm flipV="1">
            <a:off x="1322816" y="5088466"/>
            <a:ext cx="1099460" cy="402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5400F88D-CECF-62F4-BBC8-C36021AD73D6}"/>
              </a:ext>
            </a:extLst>
          </p:cNvPr>
          <p:cNvCxnSpPr>
            <a:cxnSpLocks/>
          </p:cNvCxnSpPr>
          <p:nvPr/>
        </p:nvCxnSpPr>
        <p:spPr>
          <a:xfrm>
            <a:off x="1322815" y="5491126"/>
            <a:ext cx="1099461" cy="56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47523B58-044B-0F11-9D81-6E83F7933D4F}"/>
              </a:ext>
            </a:extLst>
          </p:cNvPr>
          <p:cNvCxnSpPr>
            <a:cxnSpLocks/>
          </p:cNvCxnSpPr>
          <p:nvPr/>
        </p:nvCxnSpPr>
        <p:spPr>
          <a:xfrm>
            <a:off x="1322814" y="5491126"/>
            <a:ext cx="1090879" cy="440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C385C605-2413-92C0-1400-8E6A22EC06C4}"/>
              </a:ext>
            </a:extLst>
          </p:cNvPr>
          <p:cNvCxnSpPr>
            <a:cxnSpLocks/>
          </p:cNvCxnSpPr>
          <p:nvPr/>
        </p:nvCxnSpPr>
        <p:spPr>
          <a:xfrm flipV="1">
            <a:off x="1317094" y="4210756"/>
            <a:ext cx="1096599" cy="17058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79089DEA-C39B-A383-E244-E878F6174739}"/>
              </a:ext>
            </a:extLst>
          </p:cNvPr>
          <p:cNvCxnSpPr>
            <a:cxnSpLocks/>
          </p:cNvCxnSpPr>
          <p:nvPr/>
        </p:nvCxnSpPr>
        <p:spPr>
          <a:xfrm flipV="1">
            <a:off x="1317093" y="4653484"/>
            <a:ext cx="1096600" cy="1266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DD4FB530-810A-E316-FB4A-62786FB88552}"/>
              </a:ext>
            </a:extLst>
          </p:cNvPr>
          <p:cNvCxnSpPr>
            <a:cxnSpLocks/>
          </p:cNvCxnSpPr>
          <p:nvPr/>
        </p:nvCxnSpPr>
        <p:spPr>
          <a:xfrm flipV="1">
            <a:off x="1317092" y="5087649"/>
            <a:ext cx="1096601" cy="832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4A3C021C-1D8F-83C0-E8D7-8646E7022C0A}"/>
              </a:ext>
            </a:extLst>
          </p:cNvPr>
          <p:cNvCxnSpPr>
            <a:cxnSpLocks/>
          </p:cNvCxnSpPr>
          <p:nvPr/>
        </p:nvCxnSpPr>
        <p:spPr>
          <a:xfrm flipV="1">
            <a:off x="1317091" y="5503278"/>
            <a:ext cx="1105185" cy="417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07BF8132-6875-0CAC-B548-87152A7E6D7D}"/>
              </a:ext>
            </a:extLst>
          </p:cNvPr>
          <p:cNvCxnSpPr>
            <a:cxnSpLocks/>
          </p:cNvCxnSpPr>
          <p:nvPr/>
        </p:nvCxnSpPr>
        <p:spPr>
          <a:xfrm>
            <a:off x="1317090" y="5920318"/>
            <a:ext cx="1096603" cy="11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824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725A-AD0A-CC5D-359B-67488D9FB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611007" cy="399393"/>
          </a:xfrm>
        </p:spPr>
        <p:txBody>
          <a:bodyPr>
            <a:normAutofit fontScale="90000"/>
          </a:bodyPr>
          <a:lstStyle/>
          <a:p>
            <a:r>
              <a:rPr lang="en-US" altLang="zh-CN" sz="2400" dirty="0">
                <a:latin typeface="Poppins" pitchFamily="2" charset="77"/>
                <a:cs typeface="Poppins" pitchFamily="2" charset="77"/>
              </a:rPr>
              <a:t>Python demo interfaces</a:t>
            </a:r>
            <a:endParaRPr lang="en-CN" sz="2400" dirty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C246DF-FE7F-5CFB-4A1D-6C2526566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60B14-F7B9-3A42-B469-84BB90B70CDE}" type="slidenum">
              <a:rPr lang="en-CN" smtClean="0"/>
              <a:t>4</a:t>
            </a:fld>
            <a:endParaRPr lang="en-C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FAFAA2-4E7B-168C-1D49-36C2DB4C0FBB}"/>
              </a:ext>
            </a:extLst>
          </p:cNvPr>
          <p:cNvSpPr txBox="1"/>
          <p:nvPr/>
        </p:nvSpPr>
        <p:spPr>
          <a:xfrm>
            <a:off x="65309" y="522514"/>
            <a:ext cx="3644542" cy="286232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CN" sz="1600" dirty="0"/>
              <a:t>__init__(self, paras):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P</a:t>
            </a:r>
            <a:r>
              <a:rPr lang="en-CN" sz="1600" dirty="0"/>
              <a:t>reprocess: </a:t>
            </a:r>
          </a:p>
          <a:p>
            <a:pPr>
              <a:spcAft>
                <a:spcPts val="300"/>
              </a:spcAft>
            </a:pPr>
            <a:r>
              <a:rPr lang="en-CN" sz="1600" dirty="0"/>
              <a:t>rename wrfout/wrfrst to </a:t>
            </a:r>
            <a:r>
              <a:rPr lang="en-CN" sz="1600" b="1" dirty="0"/>
              <a:t>traj_j_i</a:t>
            </a:r>
            <a:r>
              <a:rPr lang="en-CN" sz="1600" dirty="0"/>
              <a:t> for the </a:t>
            </a:r>
            <a:r>
              <a:rPr lang="en-CN" sz="1600" b="1" dirty="0"/>
              <a:t>j</a:t>
            </a:r>
            <a:r>
              <a:rPr lang="en-CN" sz="1600" dirty="0"/>
              <a:t>th traj at time </a:t>
            </a:r>
            <a:r>
              <a:rPr lang="en-US" sz="1600" b="1" dirty="0" err="1"/>
              <a:t>i</a:t>
            </a:r>
            <a:endParaRPr lang="en-US" sz="1600" b="1" dirty="0"/>
          </a:p>
          <a:p>
            <a:pPr>
              <a:spcAft>
                <a:spcPts val="300"/>
              </a:spcAft>
            </a:pPr>
            <a:r>
              <a:rPr lang="en-US" sz="1600" dirty="0"/>
              <a:t>Read paras: 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K</a:t>
            </a:r>
            <a:r>
              <a:rPr lang="en-US" sz="1600" dirty="0"/>
              <a:t> = 0.1; </a:t>
            </a:r>
            <a:r>
              <a:rPr lang="en-US" sz="1600" b="1" dirty="0"/>
              <a:t>N</a:t>
            </a:r>
            <a:r>
              <a:rPr lang="en-US" sz="1600" dirty="0"/>
              <a:t> = 10; </a:t>
            </a:r>
            <a:r>
              <a:rPr lang="en-US" sz="1600" b="1" dirty="0"/>
              <a:t>T</a:t>
            </a:r>
            <a:r>
              <a:rPr lang="en-US" sz="1600" dirty="0"/>
              <a:t> = 18; </a:t>
            </a:r>
            <a:r>
              <a:rPr lang="en-US" sz="1600" b="1" dirty="0"/>
              <a:t>dt</a:t>
            </a:r>
            <a:r>
              <a:rPr lang="en-US" sz="1600" dirty="0"/>
              <a:t> = 5; </a:t>
            </a:r>
            <a:r>
              <a:rPr lang="en-US" sz="1600" b="1" dirty="0"/>
              <a:t>ref</a:t>
            </a:r>
            <a:r>
              <a:rPr lang="en-US" sz="1600" dirty="0"/>
              <a:t> = 10 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S</a:t>
            </a:r>
            <a:r>
              <a:rPr lang="en-CN" sz="1600" dirty="0"/>
              <a:t>et:</a:t>
            </a:r>
          </a:p>
          <a:p>
            <a:pPr>
              <a:spcAft>
                <a:spcPts val="300"/>
              </a:spcAft>
            </a:pPr>
            <a:r>
              <a:rPr lang="en-CN" sz="1600" b="1" dirty="0"/>
              <a:t>I</a:t>
            </a:r>
            <a:r>
              <a:rPr lang="en-US" sz="1600" b="1" dirty="0"/>
              <a:t>Cs</a:t>
            </a:r>
            <a:r>
              <a:rPr lang="en-US" sz="1600" dirty="0"/>
              <a:t> = </a:t>
            </a:r>
            <a:r>
              <a:rPr lang="en-US" sz="1600" b="1" dirty="0"/>
              <a:t>traj_0_0</a:t>
            </a:r>
            <a:r>
              <a:rPr lang="en-US" sz="1600" dirty="0"/>
              <a:t>, …, </a:t>
            </a:r>
            <a:r>
              <a:rPr lang="en-US" sz="1600" b="1" dirty="0"/>
              <a:t>traj</a:t>
            </a:r>
            <a:r>
              <a:rPr lang="en-US" sz="1600" b="1"/>
              <a:t>_N-1_</a:t>
            </a:r>
            <a:r>
              <a:rPr lang="en-US" altLang="zh-CN" sz="1600" b="1"/>
              <a:t>0</a:t>
            </a:r>
            <a:r>
              <a:rPr lang="en-US" sz="1600"/>
              <a:t>, </a:t>
            </a:r>
            <a:r>
              <a:rPr lang="en-US" sz="1600" b="1" dirty="0"/>
              <a:t>timer</a:t>
            </a:r>
            <a:r>
              <a:rPr lang="en-US" sz="1600" dirty="0"/>
              <a:t> = 0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Initialize: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W</a:t>
            </a:r>
            <a:r>
              <a:rPr lang="en-US" sz="1600" dirty="0"/>
              <a:t>, </a:t>
            </a:r>
            <a:r>
              <a:rPr lang="en-US" sz="1600" b="1" dirty="0"/>
              <a:t>Pa</a:t>
            </a:r>
            <a:r>
              <a:rPr lang="en-US" sz="1600" dirty="0"/>
              <a:t> in Real[T, N], </a:t>
            </a:r>
            <a:r>
              <a:rPr lang="en-US" sz="1600" b="1" dirty="0"/>
              <a:t>R</a:t>
            </a:r>
            <a:r>
              <a:rPr lang="en-US" sz="1600" dirty="0"/>
              <a:t> in Real[T,]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883C04-C835-71F3-44E5-AC12EEFAA4C0}"/>
              </a:ext>
            </a:extLst>
          </p:cNvPr>
          <p:cNvSpPr txBox="1"/>
          <p:nvPr/>
        </p:nvSpPr>
        <p:spPr>
          <a:xfrm>
            <a:off x="65309" y="3849016"/>
            <a:ext cx="3644542" cy="2046714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dirty="0"/>
              <a:t>R</a:t>
            </a:r>
            <a:r>
              <a:rPr lang="en-CN" sz="1600" dirty="0"/>
              <a:t>un():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I</a:t>
            </a:r>
            <a:r>
              <a:rPr lang="en-CN" sz="1600" dirty="0"/>
              <a:t>f </a:t>
            </a:r>
            <a:r>
              <a:rPr lang="en-CN" sz="1600" b="1" dirty="0"/>
              <a:t>timer</a:t>
            </a:r>
            <a:r>
              <a:rPr lang="en-CN" sz="1600" dirty="0"/>
              <a:t> &lt; </a:t>
            </a:r>
            <a:r>
              <a:rPr lang="en-CN" sz="1600" b="1" dirty="0"/>
              <a:t>T</a:t>
            </a:r>
            <a:r>
              <a:rPr lang="en-CN" sz="1600" dirty="0"/>
              <a:t>: </a:t>
            </a:r>
          </a:p>
          <a:p>
            <a:pPr>
              <a:spcAft>
                <a:spcPts val="300"/>
              </a:spcAft>
            </a:pPr>
            <a:r>
              <a:rPr lang="en-CN" sz="1600" dirty="0"/>
              <a:t>    </a:t>
            </a:r>
            <a:r>
              <a:rPr lang="en-CN" sz="1600" b="1" dirty="0"/>
              <a:t>timer</a:t>
            </a:r>
            <a:r>
              <a:rPr lang="en-CN" sz="1600" dirty="0"/>
              <a:t> += 1</a:t>
            </a:r>
          </a:p>
          <a:p>
            <a:pPr>
              <a:spcAft>
                <a:spcPts val="300"/>
              </a:spcAft>
            </a:pPr>
            <a:r>
              <a:rPr lang="en-CN" sz="1600" dirty="0"/>
              <a:t>    update(</a:t>
            </a:r>
            <a:r>
              <a:rPr lang="en-CN" sz="1600" b="1" dirty="0"/>
              <a:t>timer</a:t>
            </a:r>
            <a:r>
              <a:rPr lang="en-CN" sz="1600" dirty="0"/>
              <a:t>)</a:t>
            </a:r>
          </a:p>
          <a:p>
            <a:pPr>
              <a:spcAft>
                <a:spcPts val="300"/>
              </a:spcAft>
            </a:pPr>
            <a:r>
              <a:rPr lang="en-CN" sz="1600" dirty="0"/>
              <a:t>    evaluate(</a:t>
            </a:r>
            <a:r>
              <a:rPr lang="en-CN" sz="1600" b="1" dirty="0"/>
              <a:t>timer</a:t>
            </a:r>
            <a:r>
              <a:rPr lang="en-CN" sz="1600" dirty="0"/>
              <a:t>)</a:t>
            </a:r>
          </a:p>
          <a:p>
            <a:pPr>
              <a:spcAft>
                <a:spcPts val="300"/>
              </a:spcAft>
            </a:pPr>
            <a:r>
              <a:rPr lang="en-CN" sz="1600" dirty="0"/>
              <a:t>    resample(</a:t>
            </a:r>
            <a:r>
              <a:rPr lang="en-CN" sz="1600" b="1" dirty="0"/>
              <a:t>timer</a:t>
            </a:r>
            <a:r>
              <a:rPr lang="en-CN" sz="1600" dirty="0"/>
              <a:t>)</a:t>
            </a:r>
          </a:p>
          <a:p>
            <a:pPr>
              <a:spcAft>
                <a:spcPts val="300"/>
              </a:spcAft>
            </a:pPr>
            <a:r>
              <a:rPr lang="en-CN" sz="1600" dirty="0"/>
              <a:t>    perturb(</a:t>
            </a:r>
            <a:r>
              <a:rPr lang="en-CN" sz="1600" b="1" dirty="0"/>
              <a:t>timer</a:t>
            </a:r>
            <a:r>
              <a:rPr lang="en-CN" sz="1600" dirty="0"/>
              <a:t>)</a:t>
            </a:r>
            <a:endParaRPr lang="en-US" sz="16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8DA666B-94B2-26A0-355B-BCEF899881FF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1887580" y="3384836"/>
            <a:ext cx="0" cy="46418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FE0B0FD-4451-5E51-C38A-37E2DE403483}"/>
              </a:ext>
            </a:extLst>
          </p:cNvPr>
          <p:cNvSpPr txBox="1"/>
          <p:nvPr/>
        </p:nvSpPr>
        <p:spPr>
          <a:xfrm>
            <a:off x="4149627" y="39189"/>
            <a:ext cx="3805654" cy="1762021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dirty="0"/>
              <a:t>update</a:t>
            </a:r>
            <a:r>
              <a:rPr lang="en-CN" sz="1600" dirty="0"/>
              <a:t>(</a:t>
            </a:r>
            <a:r>
              <a:rPr lang="en-CN" sz="1600" b="1" dirty="0"/>
              <a:t>i</a:t>
            </a:r>
            <a:r>
              <a:rPr lang="en-CN" sz="1600" dirty="0"/>
              <a:t>):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For </a:t>
            </a:r>
            <a:r>
              <a:rPr lang="en-US" sz="1600" b="1" dirty="0"/>
              <a:t>j</a:t>
            </a:r>
            <a:r>
              <a:rPr lang="en-US" sz="1600" dirty="0"/>
              <a:t> = 0,…, </a:t>
            </a:r>
            <a:r>
              <a:rPr lang="en-US" sz="1600" b="1" dirty="0"/>
              <a:t>N</a:t>
            </a:r>
            <a:r>
              <a:rPr lang="en-US" sz="1600" dirty="0"/>
              <a:t>-1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    IC = ‘traj_</a:t>
            </a:r>
            <a:r>
              <a:rPr lang="en-US" sz="1600" b="1" dirty="0"/>
              <a:t>j</a:t>
            </a:r>
            <a:r>
              <a:rPr lang="en-US" sz="1600" dirty="0"/>
              <a:t>_</a:t>
            </a:r>
            <a:r>
              <a:rPr lang="en-US" sz="1600" b="1" dirty="0"/>
              <a:t>i-1</a:t>
            </a:r>
            <a:r>
              <a:rPr lang="en-US" sz="1600" dirty="0"/>
              <a:t>’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    </a:t>
            </a:r>
            <a:r>
              <a:rPr lang="en-US" sz="1600" dirty="0" err="1"/>
              <a:t>cmd</a:t>
            </a:r>
            <a:r>
              <a:rPr lang="en-US" sz="1600" dirty="0"/>
              <a:t> = shell commands to run </a:t>
            </a:r>
            <a:r>
              <a:rPr lang="en-US" sz="1600" dirty="0" err="1"/>
              <a:t>wrf</a:t>
            </a:r>
            <a:r>
              <a:rPr lang="en-US" sz="1600" dirty="0"/>
              <a:t> with IC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    </a:t>
            </a:r>
            <a:r>
              <a:rPr lang="en-US" sz="1600" dirty="0" err="1"/>
              <a:t>os.system</a:t>
            </a:r>
            <a:r>
              <a:rPr lang="en-US" sz="1600" dirty="0"/>
              <a:t>(</a:t>
            </a:r>
            <a:r>
              <a:rPr lang="en-US" sz="1600" dirty="0" err="1"/>
              <a:t>cmd</a:t>
            </a:r>
            <a:r>
              <a:rPr lang="en-US" sz="1600" dirty="0"/>
              <a:t>)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    rename </a:t>
            </a:r>
            <a:r>
              <a:rPr lang="en-US" sz="1600" dirty="0" err="1"/>
              <a:t>wrfout</a:t>
            </a:r>
            <a:r>
              <a:rPr lang="en-US" sz="1600" dirty="0"/>
              <a:t>/</a:t>
            </a:r>
            <a:r>
              <a:rPr lang="en-US" sz="1600" dirty="0" err="1"/>
              <a:t>wrfrst</a:t>
            </a:r>
            <a:r>
              <a:rPr lang="en-US" sz="1600" dirty="0"/>
              <a:t> to </a:t>
            </a:r>
            <a:r>
              <a:rPr lang="en-US" sz="1600" b="1" dirty="0" err="1"/>
              <a:t>traj_j_i</a:t>
            </a:r>
            <a:endParaRPr lang="en-US" sz="16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3A7895-4131-9C5D-3416-2C95C5EA406E}"/>
              </a:ext>
            </a:extLst>
          </p:cNvPr>
          <p:cNvSpPr txBox="1"/>
          <p:nvPr/>
        </p:nvSpPr>
        <p:spPr>
          <a:xfrm>
            <a:off x="4149627" y="1909121"/>
            <a:ext cx="3805647" cy="200824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dirty="0"/>
              <a:t>e</a:t>
            </a:r>
            <a:r>
              <a:rPr lang="en-CN" sz="1600" dirty="0"/>
              <a:t>valuate(</a:t>
            </a:r>
            <a:r>
              <a:rPr lang="en-CN" sz="1600" b="1" dirty="0"/>
              <a:t>i</a:t>
            </a:r>
            <a:r>
              <a:rPr lang="en-CN" sz="1600" dirty="0"/>
              <a:t>):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For </a:t>
            </a:r>
            <a:r>
              <a:rPr lang="en-US" sz="1600" b="1" dirty="0"/>
              <a:t>j</a:t>
            </a:r>
            <a:r>
              <a:rPr lang="en-US" sz="1600" dirty="0"/>
              <a:t> = 0,…, </a:t>
            </a:r>
            <a:r>
              <a:rPr lang="en-US" sz="1600" b="1" dirty="0"/>
              <a:t>N-1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    </a:t>
            </a:r>
            <a:r>
              <a:rPr lang="en-US" sz="1600" dirty="0" err="1"/>
              <a:t>prev</a:t>
            </a:r>
            <a:r>
              <a:rPr lang="en-US" sz="1600" dirty="0"/>
              <a:t> = ‘</a:t>
            </a:r>
            <a:r>
              <a:rPr lang="en-US" sz="1600" b="1" dirty="0"/>
              <a:t>traj_j_i-1</a:t>
            </a:r>
            <a:r>
              <a:rPr lang="en-US" sz="1600" dirty="0"/>
              <a:t>’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    cur = ‘</a:t>
            </a:r>
            <a:r>
              <a:rPr lang="en-US" sz="1600" b="1" dirty="0" err="1"/>
              <a:t>traj_j_i</a:t>
            </a:r>
            <a:r>
              <a:rPr lang="en-US" sz="1600" dirty="0"/>
              <a:t>’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    </a:t>
            </a:r>
            <a:r>
              <a:rPr lang="en-US" sz="1600" b="1" dirty="0"/>
              <a:t>W[</a:t>
            </a:r>
            <a:r>
              <a:rPr lang="en-US" sz="1600" b="1" dirty="0" err="1"/>
              <a:t>i</a:t>
            </a:r>
            <a:r>
              <a:rPr lang="en-US" sz="1600" b="1" dirty="0"/>
              <a:t>, j] </a:t>
            </a:r>
            <a:r>
              <a:rPr lang="en-US" sz="1600" dirty="0"/>
              <a:t>= exp(</a:t>
            </a:r>
            <a:r>
              <a:rPr lang="en-US" sz="1600" b="1" dirty="0"/>
              <a:t>K</a:t>
            </a:r>
            <a:r>
              <a:rPr lang="en-US" sz="1600" dirty="0"/>
              <a:t>*(</a:t>
            </a:r>
            <a:r>
              <a:rPr lang="en-US" sz="1600" b="1" dirty="0"/>
              <a:t>ref*dt </a:t>
            </a:r>
            <a:r>
              <a:rPr lang="en-US" sz="1600" dirty="0"/>
              <a:t>– (cur[RAINNC] - </a:t>
            </a:r>
            <a:r>
              <a:rPr lang="en-US" sz="1600" dirty="0" err="1"/>
              <a:t>prev</a:t>
            </a:r>
            <a:r>
              <a:rPr lang="en-US" sz="1600" dirty="0"/>
              <a:t>[RAINNC]))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R[</a:t>
            </a:r>
            <a:r>
              <a:rPr lang="en-US" sz="1600" b="1" dirty="0" err="1"/>
              <a:t>i</a:t>
            </a:r>
            <a:r>
              <a:rPr lang="en-US" sz="1600" b="1" dirty="0"/>
              <a:t>] </a:t>
            </a:r>
            <a:r>
              <a:rPr lang="en-US" sz="1600" dirty="0"/>
              <a:t>= mean(</a:t>
            </a:r>
            <a:r>
              <a:rPr lang="en-US" sz="1600" b="1" dirty="0"/>
              <a:t>W[</a:t>
            </a:r>
            <a:r>
              <a:rPr lang="en-US" sz="1600" b="1" dirty="0" err="1"/>
              <a:t>i</a:t>
            </a:r>
            <a:r>
              <a:rPr lang="en-US" sz="1600" b="1" dirty="0"/>
              <a:t>,:]</a:t>
            </a:r>
            <a:r>
              <a:rPr lang="en-US" sz="1600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7539A82-1F4F-6041-B1A7-6D35D76E8715}"/>
                  </a:ext>
                </a:extLst>
              </p:cNvPr>
              <p:cNvSpPr txBox="1"/>
              <p:nvPr/>
            </p:nvSpPr>
            <p:spPr>
              <a:xfrm>
                <a:off x="4149627" y="4037305"/>
                <a:ext cx="3805647" cy="1477328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sz="1600" dirty="0"/>
                  <a:t>resample</a:t>
                </a:r>
                <a:r>
                  <a:rPr lang="en-CN" sz="1600" dirty="0"/>
                  <a:t>(</a:t>
                </a:r>
                <a:r>
                  <a:rPr lang="en-CN" sz="1600" b="1" dirty="0"/>
                  <a:t>i</a:t>
                </a:r>
                <a:r>
                  <a:rPr lang="en-CN" sz="1600" dirty="0"/>
                  <a:t>):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600" dirty="0"/>
                  <a:t>For </a:t>
                </a:r>
                <a:r>
                  <a:rPr lang="en-US" sz="1600" b="1" dirty="0"/>
                  <a:t>j</a:t>
                </a:r>
                <a:r>
                  <a:rPr lang="en-US" sz="1600" dirty="0"/>
                  <a:t> = 0,…, </a:t>
                </a:r>
                <a:r>
                  <a:rPr lang="en-US" sz="1600" b="1" dirty="0"/>
                  <a:t>N-1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600" dirty="0"/>
                  <a:t>    draw temp(j) = x with P(x)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∝</m:t>
                    </m:r>
                  </m:oMath>
                </a14:m>
                <a:r>
                  <a:rPr lang="en-US" sz="1600" dirty="0"/>
                  <a:t> </a:t>
                </a:r>
                <a:r>
                  <a:rPr lang="en-US" sz="1600" b="1" dirty="0"/>
                  <a:t>W[</a:t>
                </a:r>
                <a:r>
                  <a:rPr lang="en-US" sz="1600" b="1" dirty="0" err="1"/>
                  <a:t>i,x</a:t>
                </a:r>
                <a:r>
                  <a:rPr lang="en-US" sz="1600" b="1" dirty="0"/>
                  <a:t>]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600" b="1" dirty="0"/>
                  <a:t>    </a:t>
                </a:r>
                <a:r>
                  <a:rPr lang="en-US" sz="1600" dirty="0"/>
                  <a:t>Pa(</a:t>
                </a:r>
                <a:r>
                  <a:rPr lang="en-US" sz="1600" dirty="0" err="1"/>
                  <a:t>i,j</a:t>
                </a:r>
                <a:r>
                  <a:rPr lang="en-US" sz="1600" dirty="0"/>
                  <a:t>) = x</a:t>
                </a:r>
                <a:endParaRPr lang="en-US" sz="1600" b="1" dirty="0"/>
              </a:p>
              <a:p>
                <a:pPr>
                  <a:spcAft>
                    <a:spcPts val="300"/>
                  </a:spcAft>
                </a:pPr>
                <a:r>
                  <a:rPr lang="en-US" sz="1600" dirty="0"/>
                  <a:t>rename temp(j) to replace </a:t>
                </a:r>
                <a:r>
                  <a:rPr lang="en-US" sz="1600" b="1" dirty="0" err="1"/>
                  <a:t>traj_j_i</a:t>
                </a:r>
                <a:endParaRPr lang="en-US" sz="1600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7539A82-1F4F-6041-B1A7-6D35D76E87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9627" y="4037305"/>
                <a:ext cx="3805647" cy="1477328"/>
              </a:xfrm>
              <a:prstGeom prst="rect">
                <a:avLst/>
              </a:prstGeom>
              <a:blipFill>
                <a:blip r:embed="rId2"/>
                <a:stretch>
                  <a:fillRect l="-662" t="-840" b="-3361"/>
                </a:stretch>
              </a:blipFill>
              <a:ln w="190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9AD43BFF-9D68-111A-E878-541ECA36DAAE}"/>
              </a:ext>
            </a:extLst>
          </p:cNvPr>
          <p:cNvSpPr txBox="1"/>
          <p:nvPr/>
        </p:nvSpPr>
        <p:spPr>
          <a:xfrm>
            <a:off x="4149627" y="5639734"/>
            <a:ext cx="3805647" cy="907941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dirty="0"/>
              <a:t>perturb</a:t>
            </a:r>
            <a:r>
              <a:rPr lang="en-CN" sz="1600" dirty="0"/>
              <a:t>(</a:t>
            </a:r>
            <a:r>
              <a:rPr lang="en-CN" sz="1600" b="1" dirty="0"/>
              <a:t>i</a:t>
            </a:r>
            <a:r>
              <a:rPr lang="en-CN" sz="1600" dirty="0"/>
              <a:t>):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For </a:t>
            </a:r>
            <a:r>
              <a:rPr lang="en-US" sz="1600" b="1" dirty="0"/>
              <a:t>j</a:t>
            </a:r>
            <a:r>
              <a:rPr lang="en-US" sz="1600" dirty="0"/>
              <a:t> = 0,…, </a:t>
            </a:r>
            <a:r>
              <a:rPr lang="en-US" sz="1600" b="1" dirty="0"/>
              <a:t>N-1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    </a:t>
            </a:r>
            <a:r>
              <a:rPr lang="en-US" sz="1600" b="1" dirty="0" err="1"/>
              <a:t>traj_j_i</a:t>
            </a:r>
            <a:r>
              <a:rPr lang="en-US" sz="1600" b="1" dirty="0"/>
              <a:t>[SM] *=  </a:t>
            </a:r>
            <a:r>
              <a:rPr lang="en-US" sz="1600" dirty="0"/>
              <a:t>1 – 0.1*rand()</a:t>
            </a: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F6614A39-9C96-2B68-CA8B-FC5AF411D8FE}"/>
              </a:ext>
            </a:extLst>
          </p:cNvPr>
          <p:cNvCxnSpPr>
            <a:cxnSpLocks/>
          </p:cNvCxnSpPr>
          <p:nvPr/>
        </p:nvCxnSpPr>
        <p:spPr>
          <a:xfrm flipV="1">
            <a:off x="3709851" y="202585"/>
            <a:ext cx="439776" cy="3971410"/>
          </a:xfrm>
          <a:prstGeom prst="bentConnector3">
            <a:avLst>
              <a:gd name="adj1" fmla="val 25049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FB59F468-6B2C-E6BD-9C9B-EBB115CF8931}"/>
              </a:ext>
            </a:extLst>
          </p:cNvPr>
          <p:cNvCxnSpPr>
            <a:cxnSpLocks/>
          </p:cNvCxnSpPr>
          <p:nvPr/>
        </p:nvCxnSpPr>
        <p:spPr>
          <a:xfrm flipV="1">
            <a:off x="3709851" y="2596038"/>
            <a:ext cx="439776" cy="1823838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202F67A1-A427-B1B3-2FEB-377183C1E267}"/>
              </a:ext>
            </a:extLst>
          </p:cNvPr>
          <p:cNvCxnSpPr>
            <a:cxnSpLocks/>
          </p:cNvCxnSpPr>
          <p:nvPr/>
        </p:nvCxnSpPr>
        <p:spPr>
          <a:xfrm>
            <a:off x="3709851" y="4609311"/>
            <a:ext cx="439776" cy="334304"/>
          </a:xfrm>
          <a:prstGeom prst="bentConnector3">
            <a:avLst>
              <a:gd name="adj1" fmla="val 67868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26C639A4-BE1E-3838-D9EF-93D64758C397}"/>
              </a:ext>
            </a:extLst>
          </p:cNvPr>
          <p:cNvCxnSpPr>
            <a:cxnSpLocks/>
            <a:stCxn id="8" idx="3"/>
            <a:endCxn id="17" idx="1"/>
          </p:cNvCxnSpPr>
          <p:nvPr/>
        </p:nvCxnSpPr>
        <p:spPr>
          <a:xfrm>
            <a:off x="3709851" y="4872373"/>
            <a:ext cx="439776" cy="1221332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BD006FF-3F2E-0DB6-3E31-A22A4694F77C}"/>
              </a:ext>
            </a:extLst>
          </p:cNvPr>
          <p:cNvSpPr txBox="1"/>
          <p:nvPr/>
        </p:nvSpPr>
        <p:spPr>
          <a:xfrm>
            <a:off x="8140148" y="1674674"/>
            <a:ext cx="365342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N" dirty="0">
                <a:latin typeface="Poppins" pitchFamily="2" charset="77"/>
                <a:cs typeface="Poppins" pitchFamily="2" charset="77"/>
              </a:rPr>
              <a:t>Check here for further details:</a:t>
            </a:r>
          </a:p>
          <a:p>
            <a:r>
              <a:rPr lang="en-CN" dirty="0">
                <a:latin typeface="Poppins" pitchFamily="2" charset="77"/>
                <a:cs typeface="Poppins" pitchFamily="2" charset="77"/>
                <a:hlinkClick r:id="rId3"/>
              </a:rPr>
              <a:t>https://github.com/cruiseryy/large-deviation-algorithm-demo/blob/main/python_demo/test.py</a:t>
            </a:r>
            <a:endParaRPr lang="en-CN" dirty="0">
              <a:latin typeface="Poppins" pitchFamily="2" charset="77"/>
              <a:cs typeface="Poppins" pitchFamily="2" charset="77"/>
            </a:endParaRPr>
          </a:p>
          <a:p>
            <a:endParaRPr lang="en-CN" dirty="0">
              <a:latin typeface="Poppins" pitchFamily="2" charset="77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633594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725A-AD0A-CC5D-359B-67488D9FB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611007" cy="399393"/>
          </a:xfrm>
        </p:spPr>
        <p:txBody>
          <a:bodyPr>
            <a:normAutofit fontScale="90000"/>
          </a:bodyPr>
          <a:lstStyle/>
          <a:p>
            <a:r>
              <a:rPr lang="en-US" sz="2400" dirty="0">
                <a:latin typeface="Poppins" pitchFamily="2" charset="77"/>
                <a:cs typeface="Poppins" pitchFamily="2" charset="77"/>
              </a:rPr>
              <a:t>Issues</a:t>
            </a:r>
            <a:endParaRPr lang="en-CN" sz="2400" dirty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C246DF-FE7F-5CFB-4A1D-6C2526566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60B14-F7B9-3A42-B469-84BB90B70CDE}" type="slidenum">
              <a:rPr lang="en-CN" smtClean="0"/>
              <a:t>5</a:t>
            </a:fld>
            <a:endParaRPr lang="en-C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405058-D1FE-F552-C97B-2C8817CE80FC}"/>
              </a:ext>
            </a:extLst>
          </p:cNvPr>
          <p:cNvSpPr txBox="1"/>
          <p:nvPr/>
        </p:nvSpPr>
        <p:spPr>
          <a:xfrm>
            <a:off x="164179" y="584009"/>
            <a:ext cx="11431473" cy="3077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AutoNum type="arabicPeriod"/>
            </a:pPr>
            <a:r>
              <a:rPr lang="en-US" sz="1400" dirty="0">
                <a:latin typeface="Poppins" pitchFamily="2" charset="77"/>
                <a:cs typeface="Poppins" pitchFamily="2" charset="77"/>
              </a:rPr>
              <a:t>It is not appropriate to fix BCs from a statistical perspective.</a:t>
            </a:r>
          </a:p>
          <a:p>
            <a:pPr marL="342900" indent="-342900">
              <a:spcAft>
                <a:spcPts val="600"/>
              </a:spcAft>
              <a:buAutoNum type="arabicPeriod"/>
            </a:pPr>
            <a:endParaRPr lang="en-US" sz="1400" dirty="0">
              <a:latin typeface="Poppins" pitchFamily="2" charset="77"/>
              <a:cs typeface="Poppins" pitchFamily="2" charset="77"/>
            </a:endParaRP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en-US" sz="1400" dirty="0">
                <a:latin typeface="Poppins" pitchFamily="2" charset="77"/>
                <a:cs typeface="Poppins" pitchFamily="2" charset="77"/>
              </a:rPr>
              <a:t>For the ‘altering ICs + fixing BCs’ experiment, how do we add perturbations? </a:t>
            </a:r>
            <a:r>
              <a:rPr lang="en-US" sz="1400" b="1" dirty="0">
                <a:latin typeface="Poppins" pitchFamily="2" charset="77"/>
                <a:cs typeface="Poppins" pitchFamily="2" charset="77"/>
              </a:rPr>
              <a:t>There are multiple vars associated with soil moisture in </a:t>
            </a:r>
            <a:r>
              <a:rPr lang="en-US" sz="1400" b="1" dirty="0" err="1">
                <a:latin typeface="Poppins" pitchFamily="2" charset="77"/>
                <a:cs typeface="Poppins" pitchFamily="2" charset="77"/>
              </a:rPr>
              <a:t>wrfrst</a:t>
            </a:r>
            <a:r>
              <a:rPr lang="en-US" sz="1400" b="1" dirty="0">
                <a:latin typeface="Poppins" pitchFamily="2" charset="77"/>
                <a:cs typeface="Poppins" pitchFamily="2" charset="77"/>
              </a:rPr>
              <a:t> </a:t>
            </a:r>
            <a:r>
              <a:rPr lang="en-US" sz="1400" dirty="0">
                <a:latin typeface="Poppins" pitchFamily="2" charset="77"/>
                <a:cs typeface="Poppins" pitchFamily="2" charset="77"/>
              </a:rPr>
              <a:t>across which the consistency must be preserved.</a:t>
            </a:r>
          </a:p>
          <a:p>
            <a:pPr marL="342900" indent="-342900">
              <a:spcAft>
                <a:spcPts val="600"/>
              </a:spcAft>
              <a:buAutoNum type="arabicPeriod"/>
            </a:pPr>
            <a:endParaRPr lang="en-US" sz="1400" dirty="0">
              <a:latin typeface="Poppins" pitchFamily="2" charset="77"/>
              <a:cs typeface="Poppins" pitchFamily="2" charset="77"/>
            </a:endParaRPr>
          </a:p>
          <a:p>
            <a:pPr marL="342900" indent="-342900">
              <a:spcAft>
                <a:spcPts val="600"/>
              </a:spcAft>
              <a:buAutoNum type="arabicPeriod"/>
            </a:pPr>
            <a:endParaRPr lang="en-US" sz="1400" dirty="0">
              <a:latin typeface="Poppins" pitchFamily="2" charset="77"/>
              <a:cs typeface="Poppins" pitchFamily="2" charset="77"/>
            </a:endParaRPr>
          </a:p>
          <a:p>
            <a:pPr marL="342900" indent="-342900">
              <a:spcAft>
                <a:spcPts val="600"/>
              </a:spcAft>
              <a:buAutoNum type="arabicPeriod"/>
            </a:pPr>
            <a:endParaRPr lang="en-US" sz="1400" dirty="0">
              <a:latin typeface="Poppins" pitchFamily="2" charset="77"/>
              <a:cs typeface="Poppins" pitchFamily="2" charset="77"/>
            </a:endParaRPr>
          </a:p>
          <a:p>
            <a:pPr marL="342900" indent="-342900">
              <a:spcAft>
                <a:spcPts val="600"/>
              </a:spcAft>
              <a:buAutoNum type="arabicPeriod"/>
            </a:pPr>
            <a:endParaRPr lang="en-US" sz="1400" dirty="0">
              <a:latin typeface="Poppins" pitchFamily="2" charset="77"/>
              <a:cs typeface="Poppins" pitchFamily="2" charset="77"/>
            </a:endParaRP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en-US" sz="1400" b="1" dirty="0">
                <a:latin typeface="Poppins" pitchFamily="2" charset="77"/>
                <a:cs typeface="Poppins" pitchFamily="2" charset="77"/>
              </a:rPr>
              <a:t>How to generate stochastic BCs </a:t>
            </a:r>
            <a:r>
              <a:rPr lang="en-US" sz="1400" dirty="0">
                <a:latin typeface="Poppins" pitchFamily="2" charset="77"/>
                <a:cs typeface="Poppins" pitchFamily="2" charset="77"/>
              </a:rPr>
              <a:t>that preserve a physical cross correlation structure across forcing variables? The simpler way is to bootstrap 5-day forcing var but how do we preserve the inter-5-day temporal correlations (if there are any)? </a:t>
            </a:r>
          </a:p>
          <a:p>
            <a:pPr>
              <a:spcAft>
                <a:spcPts val="600"/>
              </a:spcAft>
            </a:pPr>
            <a:endParaRPr lang="en-US" sz="1400" dirty="0">
              <a:latin typeface="Poppins" pitchFamily="2" charset="77"/>
              <a:cs typeface="Poppins" pitchFamily="2" charset="7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BD3F72-F037-CFB8-F6FE-E6AB22EDF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348" y="1934063"/>
            <a:ext cx="74041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956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1005</TotalTime>
  <Words>1182</Words>
  <Application>Microsoft Macintosh PowerPoint</Application>
  <PresentationFormat>Widescreen</PresentationFormat>
  <Paragraphs>176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Poppins</vt:lpstr>
      <vt:lpstr>Office Theme</vt:lpstr>
      <vt:lpstr>Catalogue</vt:lpstr>
      <vt:lpstr>large deviation algorithm workflow</vt:lpstr>
      <vt:lpstr>large deviation algorithm + storyline analysis</vt:lpstr>
      <vt:lpstr>storyline analysis experimental design</vt:lpstr>
      <vt:lpstr>Python demo interfaces</vt:lpstr>
      <vt:lpstr>Issues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Xiao Peng</dc:creator>
  <cp:lastModifiedBy>Xiao Peng</cp:lastModifiedBy>
  <cp:revision>26</cp:revision>
  <dcterms:created xsi:type="dcterms:W3CDTF">2023-03-08T02:20:05Z</dcterms:created>
  <dcterms:modified xsi:type="dcterms:W3CDTF">2023-03-24T01:42:10Z</dcterms:modified>
</cp:coreProperties>
</file>