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8"/>
    <p:restoredTop sz="94493"/>
  </p:normalViewPr>
  <p:slideViewPr>
    <p:cSldViewPr snapToGrid="0">
      <p:cViewPr varScale="1">
        <p:scale>
          <a:sx n="133" d="100"/>
          <a:sy n="133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DA76-490A-9141-B0CD-EB2032D5A250}" type="datetimeFigureOut">
              <a:rPr lang="en-CN" smtClean="0"/>
              <a:t>2023/3/24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09F4-F5F0-3F49-9F79-5AEB8529CF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754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E09F4-F5F0-3F49-9F79-5AEB8529CFF7}" type="slidenum">
              <a:rPr lang="en-CN" smtClean="0"/>
              <a:t>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120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6D7-F459-DBDD-A7EC-08900323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209B-0C1D-2EB3-791F-9AFF8D43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70FF-5064-2588-1F1A-C7A78CD0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0A5-CE79-974E-9ED3-B2FD2A3CC5A1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86E4-0D1D-B3AA-E8BA-971F20BE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CC76-D9AD-F0A9-126C-5ADB375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939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3D3-4BD2-D808-2ED1-614EF585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93056-DAD3-50BC-D95F-86B0F9E3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A406-E11D-D7A4-D0D5-77B35EF3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3F31-B48E-4F44-8274-DB9A1A4225DC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71A7-713E-0861-9B32-D03F5CC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EC15-FDCB-075F-871D-B2BE32B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583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C9241-DEA2-32BC-78E1-E621AA33C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324D8-5943-ABCE-695B-1E75282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F858-11A9-F1CF-A605-B1619DA8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446-0BAA-D045-ADEE-B00B6042D9B4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F3A8-7CDC-A11C-EB67-D50B307E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93EE-865F-80B4-6D98-37BE205D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67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E88-168F-C365-22C5-64C5E628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E995-6FFE-A947-2152-E335FCEE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7DF7-C4F6-96E8-AB15-D46F4A48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548-4204-D64A-ADFB-0D516A221358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32CA-59FB-C8DE-3CD6-915A5024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D078-5BAD-EA57-5D30-F45664BC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75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6B5-CD86-50C0-5017-A49141D6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4790-85AC-D3E4-7C66-200640CB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B340-CD49-D816-2E80-EA806F29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A773-94A3-5D47-B6E9-DCCA21966B63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76A7-9C87-ACA9-AC0B-DD933D5B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A6BD-3634-B629-A6A5-BBB1B16B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031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4D3-BA2C-F3B3-4A23-6F134549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4C8B-3914-AF01-D524-BC9BC2225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5AFA8-7743-3376-C2D2-89A0A0E6E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2452-F239-D788-2A69-EB11440C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91AE-1237-0C4E-B6D9-039680F10030}" type="datetime1">
              <a:rPr lang="en-US" smtClean="0"/>
              <a:t>3/24/23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3DE49-6C3E-5D74-79A4-5531707D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D3D17-CD44-5EDC-B049-4ED56AD8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628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049-3EB9-A3D0-F0E2-B995B5F1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4294-F437-1E27-A73A-366FCAEE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DA1C-58B5-7A0E-4F2C-7A12CC9E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9FFFB-F220-B109-B62C-C1BB27289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B1D46-3494-03B7-CAE6-122ED747A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12FB-A222-767F-B7C6-142B35E3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7703-6922-114C-9D73-D7C2C048FF34}" type="datetime1">
              <a:rPr lang="en-US" smtClean="0"/>
              <a:t>3/24/23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06FE8-F45B-09A1-EAA9-B6C550E0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41050-D9E3-64EE-604F-810FED1C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78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2E73-1A38-F1A2-947D-773C6133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2863-B6B5-4814-995C-352ACE8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9DAB-F4CD-CF45-8747-F4752CF88983}" type="datetime1">
              <a:rPr lang="en-US" smtClean="0"/>
              <a:t>3/24/23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164C1-ABA1-F50F-161E-07F5FC0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0329C-E97D-CBE7-426C-7B6D9FE8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61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18C9-B1B5-F4A4-E8C4-ED4D6EA1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C488-431C-E948-90EF-1C1050F04F95}" type="datetime1">
              <a:rPr lang="en-US" smtClean="0"/>
              <a:t>3/24/23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F3B5-CA4C-E2B8-9D3D-1A6BBFA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CFB9B-E928-E878-CF40-406CA70D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00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EECC-6470-2206-022B-8C593EEA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8A52-D8ED-3565-5A50-BC1B577C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9DC7A-D779-A701-BEEA-970721AA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112B-7FC3-52CE-419B-D1DDB51E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32BE-6A09-0041-900E-4E0126E58FBF}" type="datetime1">
              <a:rPr lang="en-US" smtClean="0"/>
              <a:t>3/24/23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A8E1-4B90-4337-11B0-8CB955E0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64BC-11F8-10FB-BA17-3DA9A6B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44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A75C-F6C8-700C-C9DE-5CBB2FD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D1504-403E-000E-E679-28858E3B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9E8E4-A847-C628-945C-A6DDC10AB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869B-9192-8C00-A37D-3A04F515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F7-5CA7-DB48-BBA8-19111815F8A4}" type="datetime1">
              <a:rPr lang="en-US" smtClean="0"/>
              <a:t>3/24/23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693A-2238-F1E7-210F-08B75293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71E-373B-4A2B-F544-29E2B4A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71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F6EE2-8A84-301A-C99F-7AE85609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D85DB-CA9F-3469-6D0D-2A1B7D7B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6A2D-CCAB-8076-8FA2-91D88A9ED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EDDE-C7B5-1B43-82CE-4BC06C16AC9A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89DF-7BB6-BD49-D5B3-F78CE702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1B42-9923-C2F8-9437-8159A0337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6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uiseryy/large-deviation-algorithm-demo/blob/main/python_demo/test.p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EB91-AA44-A50C-1753-D52FF57B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646"/>
            <a:ext cx="10515600" cy="586444"/>
          </a:xfrm>
        </p:spPr>
        <p:txBody>
          <a:bodyPr>
            <a:normAutofit fontScale="90000"/>
          </a:bodyPr>
          <a:lstStyle/>
          <a:p>
            <a:r>
              <a:rPr lang="en-CN" sz="3600" dirty="0">
                <a:latin typeface="Poppins" pitchFamily="2" charset="77"/>
                <a:cs typeface="Poppins" pitchFamily="2" charset="77"/>
              </a:rPr>
              <a:t>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DA0-7AE9-3D54-AC9F-3F9513CF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828"/>
            <a:ext cx="11353800" cy="533613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Slide 0: a catalogue 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1: a schematic of the large deviation algorithm workflow</a:t>
            </a:r>
          </a:p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S</a:t>
            </a:r>
            <a:r>
              <a:rPr lang="en-CN" sz="1600" dirty="0">
                <a:latin typeface="Poppins" pitchFamily="2" charset="77"/>
                <a:cs typeface="Poppins" pitchFamily="2" charset="77"/>
              </a:rPr>
              <a:t>lide 2-3: large deviation algorithm + storyline analysis experimental design</a:t>
            </a: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4: python demo interfaces</a:t>
            </a: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5: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EFFC-2741-9830-6BCC-06F9172D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800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72AE54-B5F5-10A9-83D5-289B3C62916E}"/>
              </a:ext>
            </a:extLst>
          </p:cNvPr>
          <p:cNvSpPr/>
          <p:nvPr/>
        </p:nvSpPr>
        <p:spPr>
          <a:xfrm>
            <a:off x="3090797" y="1864780"/>
            <a:ext cx="1471448" cy="657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Initialize 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, set </a:t>
            </a:r>
            <a:r>
              <a:rPr lang="en-US" sz="1200" b="1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= 0</a:t>
            </a:r>
            <a:endParaRPr lang="en-CN" sz="1200" b="1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CE44384-E2A3-22F2-0A8B-0D26A01C5718}"/>
              </a:ext>
            </a:extLst>
          </p:cNvPr>
          <p:cNvSpPr/>
          <p:nvPr/>
        </p:nvSpPr>
        <p:spPr>
          <a:xfrm>
            <a:off x="3090797" y="3877228"/>
            <a:ext cx="1471447" cy="9144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26C1C-E2F4-9CC7-7657-888166937757}"/>
              </a:ext>
            </a:extLst>
          </p:cNvPr>
          <p:cNvSpPr/>
          <p:nvPr/>
        </p:nvSpPr>
        <p:spPr>
          <a:xfrm>
            <a:off x="3090797" y="2871004"/>
            <a:ext cx="1471448" cy="657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WRF run for dt, </a:t>
            </a:r>
            <a:r>
              <a:rPr lang="en-US" sz="1200" b="1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+= 1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E6B46-742B-EC79-5C1B-245556144FCA}"/>
              </a:ext>
            </a:extLst>
          </p:cNvPr>
          <p:cNvSpPr/>
          <p:nvPr/>
        </p:nvSpPr>
        <p:spPr>
          <a:xfrm>
            <a:off x="3090796" y="858556"/>
            <a:ext cx="1471448" cy="6573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Initialize paras: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N, dt, Ta, k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9C8D-6539-D41E-0C6C-39EBBBDCA9BD}"/>
              </a:ext>
            </a:extLst>
          </p:cNvPr>
          <p:cNvSpPr txBox="1"/>
          <p:nvPr/>
        </p:nvSpPr>
        <p:spPr>
          <a:xfrm>
            <a:off x="3300836" y="4180539"/>
            <a:ext cx="1051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oppins" pitchFamily="2" charset="77"/>
                <a:cs typeface="Poppins" pitchFamily="2" charset="77"/>
              </a:rPr>
              <a:t>i &lt; Ta // dt</a:t>
            </a:r>
            <a:endParaRPr lang="en-CN" sz="12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733C3-F284-4F6B-D1C7-4652E8FB88C4}"/>
              </a:ext>
            </a:extLst>
          </p:cNvPr>
          <p:cNvSpPr/>
          <p:nvPr/>
        </p:nvSpPr>
        <p:spPr>
          <a:xfrm>
            <a:off x="3090796" y="5140529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Assign final weights to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18F88-458C-B6D3-ECAE-DA6C5990FBB6}"/>
              </a:ext>
            </a:extLst>
          </p:cNvPr>
          <p:cNvSpPr/>
          <p:nvPr/>
        </p:nvSpPr>
        <p:spPr>
          <a:xfrm>
            <a:off x="5504483" y="4005765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Evaluate intermediate weights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44C43-DA3A-AFF4-3A5A-073B1F34BB26}"/>
              </a:ext>
            </a:extLst>
          </p:cNvPr>
          <p:cNvSpPr/>
          <p:nvPr/>
        </p:nvSpPr>
        <p:spPr>
          <a:xfrm>
            <a:off x="5504483" y="2871004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Resample 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prop to weights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15F0F-A5FB-8AFE-B926-5C9EB2206602}"/>
              </a:ext>
            </a:extLst>
          </p:cNvPr>
          <p:cNvSpPr/>
          <p:nvPr/>
        </p:nvSpPr>
        <p:spPr>
          <a:xfrm>
            <a:off x="5504483" y="1864779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Add perturb to new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5232C4-7610-8836-2392-B58BB78F591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3826520" y="1515879"/>
            <a:ext cx="1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756389-08E8-0BB7-09DB-23A23325B7D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826521" y="2522103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3AF40-D4FA-9978-796C-7874290D7BD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26521" y="3528327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99EE3D-0C1B-AFD3-C5AF-3363AF818CC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3826520" y="4791628"/>
            <a:ext cx="1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9EEBE90-844E-B733-FB7C-5E09054415DB}"/>
              </a:ext>
            </a:extLst>
          </p:cNvPr>
          <p:cNvSpPr/>
          <p:nvPr/>
        </p:nvSpPr>
        <p:spPr>
          <a:xfrm>
            <a:off x="3090796" y="6146753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Estimate return periods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885599-9133-FDDF-8473-58C262F4639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562244" y="4334427"/>
            <a:ext cx="94223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E990CE-1D5E-742B-E286-C86100F92927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3826520" y="5797852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D85744-1593-0883-ADAB-186BDADB36CA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6240207" y="3528327"/>
            <a:ext cx="0" cy="477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C9B12F-BA79-E622-6656-D44CAA862B8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6240207" y="2522102"/>
            <a:ext cx="0" cy="348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C0418C-C29E-F550-F020-E8D07DDDCF53}"/>
              </a:ext>
            </a:extLst>
          </p:cNvPr>
          <p:cNvCxnSpPr>
            <a:stCxn id="18" idx="1"/>
            <a:endCxn id="9" idx="3"/>
          </p:cNvCxnSpPr>
          <p:nvPr/>
        </p:nvCxnSpPr>
        <p:spPr>
          <a:xfrm rot="10800000" flipV="1">
            <a:off x="4562245" y="2193440"/>
            <a:ext cx="942238" cy="100622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720E99-3F5A-8328-2A9C-87839A50BE87}"/>
              </a:ext>
            </a:extLst>
          </p:cNvPr>
          <p:cNvSpPr txBox="1"/>
          <p:nvPr/>
        </p:nvSpPr>
        <p:spPr>
          <a:xfrm>
            <a:off x="3832946" y="4753148"/>
            <a:ext cx="299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N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26F7CA-4C23-7D37-7B5F-6FD4C89413D0}"/>
              </a:ext>
            </a:extLst>
          </p:cNvPr>
          <p:cNvSpPr txBox="1"/>
          <p:nvPr/>
        </p:nvSpPr>
        <p:spPr>
          <a:xfrm>
            <a:off x="4812446" y="4032681"/>
            <a:ext cx="299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Y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97534C-2763-A4C4-E7E8-FA3090E22697}"/>
              </a:ext>
            </a:extLst>
          </p:cNvPr>
          <p:cNvSpPr txBox="1"/>
          <p:nvPr/>
        </p:nvSpPr>
        <p:spPr>
          <a:xfrm>
            <a:off x="26813" y="1608664"/>
            <a:ext cx="2422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The initial condition pool consists of all Dec 1 conditions from WRF historical runs (i.e., 40 ICs for 1981-2020)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4B1FE-4FA2-8D61-2601-9B4EDA38A29D}"/>
              </a:ext>
            </a:extLst>
          </p:cNvPr>
          <p:cNvSpPr txBox="1"/>
          <p:nvPr/>
        </p:nvSpPr>
        <p:spPr>
          <a:xfrm>
            <a:off x="26829" y="2852477"/>
            <a:ext cx="2422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Given N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wrfrst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files (ICs of N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), run WRF simulation for dt and print new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files. Use historical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climatologies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as BCs.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4B0EBB-41DD-0E12-4EB1-34B62CFD633F}"/>
                  </a:ext>
                </a:extLst>
              </p:cNvPr>
              <p:cNvSpPr txBox="1"/>
              <p:nvPr/>
            </p:nvSpPr>
            <p:spPr>
              <a:xfrm>
                <a:off x="7368317" y="3844517"/>
                <a:ext cx="2889443" cy="58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nary>
                                <m:nary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4B0EBB-41DD-0E12-4EB1-34B62CFD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3844517"/>
                <a:ext cx="2889443" cy="589200"/>
              </a:xfrm>
              <a:prstGeom prst="rect">
                <a:avLst/>
              </a:prstGeom>
              <a:blipFill>
                <a:blip r:embed="rId2"/>
                <a:stretch>
                  <a:fillRect t="-36170" b="-148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CDC80-88B6-2B5E-E3ED-71C2DF2FC58E}"/>
                  </a:ext>
                </a:extLst>
              </p:cNvPr>
              <p:cNvSpPr txBox="1"/>
              <p:nvPr/>
            </p:nvSpPr>
            <p:spPr>
              <a:xfrm>
                <a:off x="7368317" y="4490090"/>
                <a:ext cx="3158686" cy="414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nary>
                              <m:nary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</m:e>
                    </m:nary>
                  </m:oMath>
                </a14:m>
                <a:r>
                  <a:rPr lang="en-CN" sz="1200" dirty="0">
                    <a:latin typeface="Poppins" pitchFamily="2" charset="77"/>
                    <a:cs typeface="Poppins" pitchFamily="2" charset="77"/>
                  </a:rPr>
                  <a:t>`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CDC80-88B6-2B5E-E3ED-71C2DF2F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4490090"/>
                <a:ext cx="3158686" cy="414857"/>
              </a:xfrm>
              <a:prstGeom prst="rect">
                <a:avLst/>
              </a:prstGeom>
              <a:blipFill>
                <a:blip r:embed="rId3"/>
                <a:stretch>
                  <a:fillRect t="-50000" b="-9411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6EC795-27FE-3A62-DCE0-3CA9C4D20CB7}"/>
                  </a:ext>
                </a:extLst>
              </p:cNvPr>
              <p:cNvSpPr txBox="1"/>
              <p:nvPr/>
            </p:nvSpPr>
            <p:spPr>
              <a:xfrm>
                <a:off x="7368317" y="3032686"/>
                <a:ext cx="3794019" cy="283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6EC795-27FE-3A62-DCE0-3CA9C4D20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3032686"/>
                <a:ext cx="3794019" cy="283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2BFE15-68A2-F0A8-A0EF-E4D745E4575E}"/>
                  </a:ext>
                </a:extLst>
              </p:cNvPr>
              <p:cNvSpPr txBox="1"/>
              <p:nvPr/>
            </p:nvSpPr>
            <p:spPr>
              <a:xfrm>
                <a:off x="7368317" y="1824107"/>
                <a:ext cx="35782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Poppins" pitchFamily="2" charset="77"/>
                    <a:cs typeface="Poppins" pitchFamily="2" charset="77"/>
                  </a:rPr>
                  <a:t>What var do we perturb and how? Soil moisture? Uniformly sampling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2BFE15-68A2-F0A8-A0EF-E4D745E4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1824107"/>
                <a:ext cx="357825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8E726DDD-C0FE-F169-E90D-F3E10A7375B2}"/>
              </a:ext>
            </a:extLst>
          </p:cNvPr>
          <p:cNvSpPr/>
          <p:nvPr/>
        </p:nvSpPr>
        <p:spPr>
          <a:xfrm>
            <a:off x="6580562" y="121270"/>
            <a:ext cx="343338" cy="1948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95E438-C611-AACC-D6DD-FE35667D06BB}"/>
              </a:ext>
            </a:extLst>
          </p:cNvPr>
          <p:cNvSpPr/>
          <p:nvPr/>
        </p:nvSpPr>
        <p:spPr>
          <a:xfrm>
            <a:off x="6580562" y="1226226"/>
            <a:ext cx="343338" cy="1948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731AF0-3333-11D0-868F-1F89D421F591}"/>
              </a:ext>
            </a:extLst>
          </p:cNvPr>
          <p:cNvSpPr txBox="1"/>
          <p:nvPr/>
        </p:nvSpPr>
        <p:spPr>
          <a:xfrm>
            <a:off x="7054555" y="65639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Call WRF simulation using shell scripts</a:t>
            </a:r>
            <a:endParaRPr lang="en-CN" sz="1400" dirty="0">
              <a:latin typeface="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3E92D-CD4D-DF33-0598-AF700137AC52}"/>
              </a:ext>
            </a:extLst>
          </p:cNvPr>
          <p:cNvSpPr txBox="1"/>
          <p:nvPr/>
        </p:nvSpPr>
        <p:spPr>
          <a:xfrm>
            <a:off x="7054555" y="1157247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Resampling, perturbing, and evaluating using python scripts</a:t>
            </a:r>
            <a:endParaRPr lang="en-CN" sz="1400" dirty="0">
              <a:latin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9EE262-5EF5-D188-7283-9FB85E7B9208}"/>
                  </a:ext>
                </a:extLst>
              </p:cNvPr>
              <p:cNvSpPr txBox="1"/>
              <p:nvPr/>
            </p:nvSpPr>
            <p:spPr>
              <a:xfrm>
                <a:off x="4812446" y="5004337"/>
                <a:ext cx="6562719" cy="611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nary>
                                <m:nary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9EE262-5EF5-D188-7283-9FB85E7B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6" y="5004337"/>
                <a:ext cx="6562719" cy="611706"/>
              </a:xfrm>
              <a:prstGeom prst="rect">
                <a:avLst/>
              </a:prstGeom>
              <a:blipFill>
                <a:blip r:embed="rId6"/>
                <a:stretch>
                  <a:fillRect t="-89796" b="-1408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3D2DE6-D458-8188-310B-08886F50E75B}"/>
                  </a:ext>
                </a:extLst>
              </p:cNvPr>
              <p:cNvSpPr txBox="1"/>
              <p:nvPr/>
            </p:nvSpPr>
            <p:spPr>
              <a:xfrm>
                <a:off x="4812446" y="5575160"/>
                <a:ext cx="6650182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3D2DE6-D458-8188-310B-08886F50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6" y="5575160"/>
                <a:ext cx="6650182" cy="540469"/>
              </a:xfrm>
              <a:prstGeom prst="rect">
                <a:avLst/>
              </a:prstGeom>
              <a:blipFill>
                <a:blip r:embed="rId7"/>
                <a:stretch>
                  <a:fillRect t="-113953" b="-1627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57CD89-948C-F3F6-6EBC-B3A807E1735C}"/>
                  </a:ext>
                </a:extLst>
              </p:cNvPr>
              <p:cNvSpPr txBox="1"/>
              <p:nvPr/>
            </p:nvSpPr>
            <p:spPr>
              <a:xfrm>
                <a:off x="4812445" y="6190254"/>
                <a:ext cx="6562719" cy="501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57CD89-948C-F3F6-6EBC-B3A807E17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5" y="6190254"/>
                <a:ext cx="6562719" cy="501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D3FBE9-1F7F-8988-F671-FFCA25C9B199}"/>
              </a:ext>
            </a:extLst>
          </p:cNvPr>
          <p:cNvCxnSpPr>
            <a:cxnSpLocks/>
          </p:cNvCxnSpPr>
          <p:nvPr/>
        </p:nvCxnSpPr>
        <p:spPr>
          <a:xfrm flipV="1">
            <a:off x="6847118" y="316154"/>
            <a:ext cx="0" cy="910072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CA491F-6A0D-96A6-4F03-760D8E3E5463}"/>
              </a:ext>
            </a:extLst>
          </p:cNvPr>
          <p:cNvSpPr txBox="1"/>
          <p:nvPr/>
        </p:nvSpPr>
        <p:spPr>
          <a:xfrm>
            <a:off x="6923900" y="476129"/>
            <a:ext cx="211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resampled and updated </a:t>
            </a:r>
            <a:r>
              <a:rPr lang="en-US" sz="1200" dirty="0" err="1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 files (perturbed soil moisture)</a:t>
            </a:r>
            <a:endParaRPr lang="en-CN" sz="1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247DA1-4E64-41A2-0BDB-8B1C804F3D00}"/>
              </a:ext>
            </a:extLst>
          </p:cNvPr>
          <p:cNvCxnSpPr>
            <a:cxnSpLocks/>
          </p:cNvCxnSpPr>
          <p:nvPr/>
        </p:nvCxnSpPr>
        <p:spPr>
          <a:xfrm>
            <a:off x="6657343" y="316154"/>
            <a:ext cx="0" cy="910072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B2C8FBA-E231-9966-62D9-F6B0BA23E6B9}"/>
              </a:ext>
            </a:extLst>
          </p:cNvPr>
          <p:cNvSpPr txBox="1"/>
          <p:nvPr/>
        </p:nvSpPr>
        <p:spPr>
          <a:xfrm>
            <a:off x="5000097" y="481399"/>
            <a:ext cx="165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files at end of dt (cumulative </a:t>
            </a:r>
            <a:r>
              <a:rPr lang="en-US" sz="1200" dirty="0" err="1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precip</a:t>
            </a:r>
            <a:r>
              <a:rPr lang="en-US" sz="12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during dt)</a:t>
            </a:r>
            <a:endParaRPr lang="en-CN" sz="1200" dirty="0">
              <a:solidFill>
                <a:srgbClr val="0070C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9FC55-4C87-2295-B49B-CA8D18FD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z="1100" smtClean="0">
                <a:latin typeface="Poppins" pitchFamily="2" charset="77"/>
                <a:cs typeface="Poppins" pitchFamily="2" charset="77"/>
              </a:rPr>
              <a:t>1</a:t>
            </a:fld>
            <a:endParaRPr lang="en-CN" sz="11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BEEE5B-52A9-255F-E834-17E4C95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Poppins" pitchFamily="2" charset="77"/>
                <a:cs typeface="Poppins" pitchFamily="2" charset="77"/>
              </a:rPr>
              <a:t>large deviation algorithm workflow</a:t>
            </a:r>
            <a:endParaRPr lang="en-CN" sz="2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8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large deviation algorithm + storyline analysis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>
                <a:latin typeface="Poppins" pitchFamily="2" charset="77"/>
                <a:cs typeface="Poppins" pitchFamily="2" charset="77"/>
              </a:rPr>
              <a:t>2</a:t>
            </a:fld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2A1C0B-756E-5A46-5D92-478E9C9265EB}"/>
              </a:ext>
            </a:extLst>
          </p:cNvPr>
          <p:cNvSpPr/>
          <p:nvPr/>
        </p:nvSpPr>
        <p:spPr>
          <a:xfrm>
            <a:off x="1008994" y="18687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9DD4D7-161F-B189-EA67-3978461E420B}"/>
              </a:ext>
            </a:extLst>
          </p:cNvPr>
          <p:cNvSpPr/>
          <p:nvPr/>
        </p:nvSpPr>
        <p:spPr>
          <a:xfrm>
            <a:off x="1008994" y="244156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564130-4B95-AE04-E760-524609C04424}"/>
              </a:ext>
            </a:extLst>
          </p:cNvPr>
          <p:cNvSpPr/>
          <p:nvPr/>
        </p:nvSpPr>
        <p:spPr>
          <a:xfrm>
            <a:off x="1008994" y="301438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B32572-8D89-A548-3079-17EB0E9325BA}"/>
              </a:ext>
            </a:extLst>
          </p:cNvPr>
          <p:cNvSpPr/>
          <p:nvPr/>
        </p:nvSpPr>
        <p:spPr>
          <a:xfrm>
            <a:off x="1008994" y="364893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6CA5E-FC26-B262-A446-4DA94C956E1E}"/>
              </a:ext>
            </a:extLst>
          </p:cNvPr>
          <p:cNvSpPr txBox="1"/>
          <p:nvPr/>
        </p:nvSpPr>
        <p:spPr>
          <a:xfrm>
            <a:off x="0" y="515816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Q: will the sampling technique cause discontinuity? 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AD495-E991-BEAC-1582-4C676B06EFD0}"/>
              </a:ext>
            </a:extLst>
          </p:cNvPr>
          <p:cNvSpPr txBox="1"/>
          <p:nvPr/>
        </p:nvSpPr>
        <p:spPr>
          <a:xfrm>
            <a:off x="0" y="853944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Regular Monte Carlo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F39BA-35A8-B54F-F401-F309AC7E1C10}"/>
              </a:ext>
            </a:extLst>
          </p:cNvPr>
          <p:cNvSpPr txBox="1"/>
          <p:nvPr/>
        </p:nvSpPr>
        <p:spPr>
          <a:xfrm>
            <a:off x="794525" y="1394572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D6415-2954-B2BD-2FA9-5FDF6E7B89D2}"/>
              </a:ext>
            </a:extLst>
          </p:cNvPr>
          <p:cNvSpPr txBox="1"/>
          <p:nvPr/>
        </p:nvSpPr>
        <p:spPr>
          <a:xfrm>
            <a:off x="81147" y="180486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84E13-F3AE-C7A0-F5AF-7418470FFA51}"/>
              </a:ext>
            </a:extLst>
          </p:cNvPr>
          <p:cNvSpPr txBox="1"/>
          <p:nvPr/>
        </p:nvSpPr>
        <p:spPr>
          <a:xfrm>
            <a:off x="81147" y="237571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D06E1-10D7-B0F8-FA5F-6082E6D87906}"/>
              </a:ext>
            </a:extLst>
          </p:cNvPr>
          <p:cNvSpPr txBox="1"/>
          <p:nvPr/>
        </p:nvSpPr>
        <p:spPr>
          <a:xfrm>
            <a:off x="81147" y="2950493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B38B74-9D26-843B-EC16-7F1A48988080}"/>
              </a:ext>
            </a:extLst>
          </p:cNvPr>
          <p:cNvSpPr txBox="1"/>
          <p:nvPr/>
        </p:nvSpPr>
        <p:spPr>
          <a:xfrm>
            <a:off x="81147" y="3591064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9BF1C9-38E8-3E27-426E-ABBEF430BB7A}"/>
              </a:ext>
            </a:extLst>
          </p:cNvPr>
          <p:cNvCxnSpPr/>
          <p:nvPr/>
        </p:nvCxnSpPr>
        <p:spPr>
          <a:xfrm>
            <a:off x="1295400" y="1952574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F863D-87A3-57B0-ECC1-F4037385BA84}"/>
              </a:ext>
            </a:extLst>
          </p:cNvPr>
          <p:cNvCxnSpPr/>
          <p:nvPr/>
        </p:nvCxnSpPr>
        <p:spPr>
          <a:xfrm>
            <a:off x="1295400" y="2526495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4034A8-BB0B-A5CB-DC20-A705C59581F3}"/>
              </a:ext>
            </a:extLst>
          </p:cNvPr>
          <p:cNvCxnSpPr/>
          <p:nvPr/>
        </p:nvCxnSpPr>
        <p:spPr>
          <a:xfrm>
            <a:off x="1295400" y="3097069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97EA08-5A89-066F-75F8-A128AE6BDBF5}"/>
              </a:ext>
            </a:extLst>
          </p:cNvPr>
          <p:cNvCxnSpPr/>
          <p:nvPr/>
        </p:nvCxnSpPr>
        <p:spPr>
          <a:xfrm>
            <a:off x="1295400" y="3731381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737A85-FF1D-5BD7-3148-F6482174639E}"/>
              </a:ext>
            </a:extLst>
          </p:cNvPr>
          <p:cNvSpPr/>
          <p:nvPr/>
        </p:nvSpPr>
        <p:spPr>
          <a:xfrm>
            <a:off x="2742926" y="186257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E80821-2EEB-B8ED-10AE-3A7F03B30A47}"/>
              </a:ext>
            </a:extLst>
          </p:cNvPr>
          <p:cNvSpPr/>
          <p:nvPr/>
        </p:nvSpPr>
        <p:spPr>
          <a:xfrm>
            <a:off x="2742926" y="24353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DC9B74-BD27-EE2F-CC68-DE4D7036FD21}"/>
              </a:ext>
            </a:extLst>
          </p:cNvPr>
          <p:cNvSpPr/>
          <p:nvPr/>
        </p:nvSpPr>
        <p:spPr>
          <a:xfrm>
            <a:off x="2742926" y="3008202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02D513-AA9B-3AA0-9956-0AD82237A0C4}"/>
              </a:ext>
            </a:extLst>
          </p:cNvPr>
          <p:cNvSpPr/>
          <p:nvPr/>
        </p:nvSpPr>
        <p:spPr>
          <a:xfrm>
            <a:off x="2742926" y="3642753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3071CF-586A-B02B-EEB6-CDE452E6DC7B}"/>
              </a:ext>
            </a:extLst>
          </p:cNvPr>
          <p:cNvSpPr txBox="1"/>
          <p:nvPr/>
        </p:nvSpPr>
        <p:spPr>
          <a:xfrm>
            <a:off x="2528457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1B5CCB-4CF1-A071-1345-EC8FF8343665}"/>
              </a:ext>
            </a:extLst>
          </p:cNvPr>
          <p:cNvSpPr txBox="1"/>
          <p:nvPr/>
        </p:nvSpPr>
        <p:spPr>
          <a:xfrm>
            <a:off x="3056079" y="1798685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P_1 = 1/4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E5D8D0-B39E-0471-8510-A676FA1AEEE6}"/>
              </a:ext>
            </a:extLst>
          </p:cNvPr>
          <p:cNvSpPr txBox="1"/>
          <p:nvPr/>
        </p:nvSpPr>
        <p:spPr>
          <a:xfrm>
            <a:off x="3069020" y="2375715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P_2 = 1/4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7F47-581C-8BC7-4486-D669AC912D40}"/>
              </a:ext>
            </a:extLst>
          </p:cNvPr>
          <p:cNvSpPr txBox="1"/>
          <p:nvPr/>
        </p:nvSpPr>
        <p:spPr>
          <a:xfrm>
            <a:off x="3069020" y="2950493"/>
            <a:ext cx="1121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P_3 = 1/4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9585-DBCE-CF23-7D44-DF3B76A275EC}"/>
              </a:ext>
            </a:extLst>
          </p:cNvPr>
          <p:cNvSpPr txBox="1"/>
          <p:nvPr/>
        </p:nvSpPr>
        <p:spPr>
          <a:xfrm>
            <a:off x="3056078" y="3591064"/>
            <a:ext cx="1134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P_4 =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06CC05-AB12-6ECA-0412-ED4A158CB11B}"/>
              </a:ext>
            </a:extLst>
          </p:cNvPr>
          <p:cNvSpPr/>
          <p:nvPr/>
        </p:nvSpPr>
        <p:spPr>
          <a:xfrm>
            <a:off x="5825751" y="18687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BD17F0-A46D-7DEE-B1C6-A9BF236480A4}"/>
              </a:ext>
            </a:extLst>
          </p:cNvPr>
          <p:cNvSpPr/>
          <p:nvPr/>
        </p:nvSpPr>
        <p:spPr>
          <a:xfrm>
            <a:off x="5825751" y="244156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C94154-8CAD-7D95-E36A-4D474D41C68F}"/>
              </a:ext>
            </a:extLst>
          </p:cNvPr>
          <p:cNvSpPr/>
          <p:nvPr/>
        </p:nvSpPr>
        <p:spPr>
          <a:xfrm>
            <a:off x="5825751" y="301438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DC5004-3249-3ED9-7CE1-AA20A85C5C89}"/>
              </a:ext>
            </a:extLst>
          </p:cNvPr>
          <p:cNvSpPr/>
          <p:nvPr/>
        </p:nvSpPr>
        <p:spPr>
          <a:xfrm>
            <a:off x="5825751" y="364893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89A03-4725-AE1E-5E82-338E10957578}"/>
              </a:ext>
            </a:extLst>
          </p:cNvPr>
          <p:cNvSpPr txBox="1"/>
          <p:nvPr/>
        </p:nvSpPr>
        <p:spPr>
          <a:xfrm>
            <a:off x="4816757" y="853944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Importance Sampling + Monte Carlo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BEDAE-69E2-2EE7-08AF-CDFAE4EA093B}"/>
              </a:ext>
            </a:extLst>
          </p:cNvPr>
          <p:cNvSpPr txBox="1"/>
          <p:nvPr/>
        </p:nvSpPr>
        <p:spPr>
          <a:xfrm>
            <a:off x="5611282" y="1394572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8F90B7-FDF0-5FEE-C007-0E7259052E85}"/>
              </a:ext>
            </a:extLst>
          </p:cNvPr>
          <p:cNvSpPr txBox="1"/>
          <p:nvPr/>
        </p:nvSpPr>
        <p:spPr>
          <a:xfrm>
            <a:off x="4897904" y="180486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B4E561-E081-5143-AE32-C7B72543A939}"/>
              </a:ext>
            </a:extLst>
          </p:cNvPr>
          <p:cNvSpPr txBox="1"/>
          <p:nvPr/>
        </p:nvSpPr>
        <p:spPr>
          <a:xfrm>
            <a:off x="4897904" y="237571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4266AA-0BB3-0508-F9A7-56311F5FC59A}"/>
              </a:ext>
            </a:extLst>
          </p:cNvPr>
          <p:cNvSpPr txBox="1"/>
          <p:nvPr/>
        </p:nvSpPr>
        <p:spPr>
          <a:xfrm>
            <a:off x="4897904" y="2950493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725FF-42ED-5ACE-0527-8FC06333FBA9}"/>
              </a:ext>
            </a:extLst>
          </p:cNvPr>
          <p:cNvSpPr txBox="1"/>
          <p:nvPr/>
        </p:nvSpPr>
        <p:spPr>
          <a:xfrm>
            <a:off x="4897904" y="3591064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46CEE4-F914-E96D-8193-8B7205DC63A4}"/>
              </a:ext>
            </a:extLst>
          </p:cNvPr>
          <p:cNvCxnSpPr/>
          <p:nvPr/>
        </p:nvCxnSpPr>
        <p:spPr>
          <a:xfrm>
            <a:off x="6112157" y="1952574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E31FE5-E704-7D5D-B3FC-19DF0F5FAD92}"/>
              </a:ext>
            </a:extLst>
          </p:cNvPr>
          <p:cNvCxnSpPr/>
          <p:nvPr/>
        </p:nvCxnSpPr>
        <p:spPr>
          <a:xfrm>
            <a:off x="6112157" y="2526495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34F861-B3EB-7365-4E75-AAB7735682C8}"/>
              </a:ext>
            </a:extLst>
          </p:cNvPr>
          <p:cNvCxnSpPr/>
          <p:nvPr/>
        </p:nvCxnSpPr>
        <p:spPr>
          <a:xfrm>
            <a:off x="6112157" y="3097069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3B3E2-AF16-A9CB-BD13-3DEAD5DEB016}"/>
              </a:ext>
            </a:extLst>
          </p:cNvPr>
          <p:cNvCxnSpPr/>
          <p:nvPr/>
        </p:nvCxnSpPr>
        <p:spPr>
          <a:xfrm>
            <a:off x="6112157" y="3731381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92E50C-CA55-0A81-1D79-CA9BE2E35972}"/>
              </a:ext>
            </a:extLst>
          </p:cNvPr>
          <p:cNvSpPr/>
          <p:nvPr/>
        </p:nvSpPr>
        <p:spPr>
          <a:xfrm>
            <a:off x="7559683" y="186257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1257CC-B682-86ED-B7B6-2AE79AC62D7A}"/>
              </a:ext>
            </a:extLst>
          </p:cNvPr>
          <p:cNvSpPr/>
          <p:nvPr/>
        </p:nvSpPr>
        <p:spPr>
          <a:xfrm>
            <a:off x="7559683" y="24353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6497E0-BAF6-36A2-C62E-17700574916B}"/>
              </a:ext>
            </a:extLst>
          </p:cNvPr>
          <p:cNvSpPr/>
          <p:nvPr/>
        </p:nvSpPr>
        <p:spPr>
          <a:xfrm>
            <a:off x="7559683" y="3008202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5A90F3-9C37-66DD-158A-2E82501D3263}"/>
              </a:ext>
            </a:extLst>
          </p:cNvPr>
          <p:cNvSpPr/>
          <p:nvPr/>
        </p:nvSpPr>
        <p:spPr>
          <a:xfrm>
            <a:off x="7559683" y="3642753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9D3761-1960-C2CD-FF8B-B9452E00FF3F}"/>
              </a:ext>
            </a:extLst>
          </p:cNvPr>
          <p:cNvSpPr txBox="1"/>
          <p:nvPr/>
        </p:nvSpPr>
        <p:spPr>
          <a:xfrm>
            <a:off x="7345214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1’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524AF1-4C0B-7A81-B72E-E950CBDD1AC7}"/>
              </a:ext>
            </a:extLst>
          </p:cNvPr>
          <p:cNvSpPr txBox="1"/>
          <p:nvPr/>
        </p:nvSpPr>
        <p:spPr>
          <a:xfrm>
            <a:off x="7078565" y="2032101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P’_1 = 1/4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4F1818-B6A7-F609-34E9-61854BC404EF}"/>
              </a:ext>
            </a:extLst>
          </p:cNvPr>
          <p:cNvSpPr txBox="1"/>
          <p:nvPr/>
        </p:nvSpPr>
        <p:spPr>
          <a:xfrm>
            <a:off x="7078565" y="2691023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P’_2 = 1/4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0E98DA-376D-8EA3-2048-06057E75F272}"/>
              </a:ext>
            </a:extLst>
          </p:cNvPr>
          <p:cNvSpPr txBox="1"/>
          <p:nvPr/>
        </p:nvSpPr>
        <p:spPr>
          <a:xfrm>
            <a:off x="7078564" y="3250073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P’_3 = 1/4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FE00B-EE45-AF9E-D477-00E6C023B159}"/>
              </a:ext>
            </a:extLst>
          </p:cNvPr>
          <p:cNvSpPr txBox="1"/>
          <p:nvPr/>
        </p:nvSpPr>
        <p:spPr>
          <a:xfrm>
            <a:off x="7078563" y="3892419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P’_4 = 1/4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1B1140-13D1-263A-BF19-10A00DB9EFD3}"/>
              </a:ext>
            </a:extLst>
          </p:cNvPr>
          <p:cNvCxnSpPr/>
          <p:nvPr/>
        </p:nvCxnSpPr>
        <p:spPr>
          <a:xfrm>
            <a:off x="7846085" y="1951202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537169A-B24B-6C85-77E4-340C911DB6AC}"/>
              </a:ext>
            </a:extLst>
          </p:cNvPr>
          <p:cNvSpPr/>
          <p:nvPr/>
        </p:nvSpPr>
        <p:spPr>
          <a:xfrm>
            <a:off x="9293611" y="186120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A25BDF-1879-FC5B-2A65-25036F735E4D}"/>
              </a:ext>
            </a:extLst>
          </p:cNvPr>
          <p:cNvSpPr/>
          <p:nvPr/>
        </p:nvSpPr>
        <p:spPr>
          <a:xfrm>
            <a:off x="9293611" y="2434016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82870C-4FDD-A54E-8EA9-DA46EBA5F05C}"/>
              </a:ext>
            </a:extLst>
          </p:cNvPr>
          <p:cNvSpPr/>
          <p:nvPr/>
        </p:nvSpPr>
        <p:spPr>
          <a:xfrm>
            <a:off x="9293611" y="3006830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EB96FA1-93D6-7B62-035B-71CEB0CB7C63}"/>
              </a:ext>
            </a:extLst>
          </p:cNvPr>
          <p:cNvSpPr/>
          <p:nvPr/>
        </p:nvSpPr>
        <p:spPr>
          <a:xfrm>
            <a:off x="9293611" y="36413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64817C-A005-4E83-673A-7EED21F08427}"/>
              </a:ext>
            </a:extLst>
          </p:cNvPr>
          <p:cNvCxnSpPr>
            <a:cxnSpLocks/>
          </p:cNvCxnSpPr>
          <p:nvPr/>
        </p:nvCxnSpPr>
        <p:spPr>
          <a:xfrm>
            <a:off x="7846085" y="1951202"/>
            <a:ext cx="1341120" cy="512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2B0816-9AB8-6D38-97AA-99E415807AD7}"/>
              </a:ext>
            </a:extLst>
          </p:cNvPr>
          <p:cNvCxnSpPr>
            <a:cxnSpLocks/>
          </p:cNvCxnSpPr>
          <p:nvPr/>
        </p:nvCxnSpPr>
        <p:spPr>
          <a:xfrm>
            <a:off x="7846085" y="1947198"/>
            <a:ext cx="1386439" cy="1075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6396E7-55B8-AAE6-98B2-84FBCD9B7D05}"/>
              </a:ext>
            </a:extLst>
          </p:cNvPr>
          <p:cNvCxnSpPr>
            <a:cxnSpLocks/>
          </p:cNvCxnSpPr>
          <p:nvPr/>
        </p:nvCxnSpPr>
        <p:spPr>
          <a:xfrm>
            <a:off x="7846085" y="2526495"/>
            <a:ext cx="1386439" cy="1122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6374BD-A209-13E6-4E42-A9BD93CDFC0C}"/>
              </a:ext>
            </a:extLst>
          </p:cNvPr>
          <p:cNvSpPr txBox="1"/>
          <p:nvPr/>
        </p:nvSpPr>
        <p:spPr>
          <a:xfrm>
            <a:off x="9714661" y="1803614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Q_1 = 1/4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A21471-E07D-4905-4BC2-662B66AC0C1D}"/>
              </a:ext>
            </a:extLst>
          </p:cNvPr>
          <p:cNvSpPr txBox="1"/>
          <p:nvPr/>
        </p:nvSpPr>
        <p:spPr>
          <a:xfrm>
            <a:off x="9680790" y="2370339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Q_2 = 1/4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E44543-9847-33E9-181B-14B77C7D0F53}"/>
              </a:ext>
            </a:extLst>
          </p:cNvPr>
          <p:cNvSpPr txBox="1"/>
          <p:nvPr/>
        </p:nvSpPr>
        <p:spPr>
          <a:xfrm>
            <a:off x="9680790" y="2945117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Q_3 = 1/4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447832-749B-E844-9EA2-82470F013E50}"/>
              </a:ext>
            </a:extLst>
          </p:cNvPr>
          <p:cNvSpPr txBox="1"/>
          <p:nvPr/>
        </p:nvSpPr>
        <p:spPr>
          <a:xfrm>
            <a:off x="9667848" y="3585688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Q_4 = 1/4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DA0A61-C688-E867-BAEF-07AEDBBBDE1F}"/>
              </a:ext>
            </a:extLst>
          </p:cNvPr>
          <p:cNvSpPr txBox="1"/>
          <p:nvPr/>
        </p:nvSpPr>
        <p:spPr>
          <a:xfrm>
            <a:off x="9071853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753AED-A0C2-57BE-88A6-321BD1BC7B95}"/>
              </a:ext>
            </a:extLst>
          </p:cNvPr>
          <p:cNvSpPr txBox="1"/>
          <p:nvPr/>
        </p:nvSpPr>
        <p:spPr>
          <a:xfrm>
            <a:off x="4897904" y="4295954"/>
            <a:ext cx="533410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Q(k-&gt;b) = 3/4, P(k-&gt;b)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Q(k-&gt;r) = 1/4, P(k-&gt;r)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Q(k-&gt;g) = 0, P(k-&gt;g)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Q(k-&gt;p) = 0, P(k-&gt;p)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Note the new Traj_3 is 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Traj_1(0) -&gt; Traj_1(1’) -&gt; Traj_3(1) </a:t>
            </a:r>
            <a:r>
              <a:rPr lang="en-CN" sz="1400" dirty="0">
                <a:latin typeface="Poppins" pitchFamily="2" charset="77"/>
                <a:cs typeface="Poppins" pitchFamily="2" charset="77"/>
              </a:rPr>
              <a:t>rather than 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Traj_3(0) -&gt; Traj_3(1’) -&gt; Traj_3(1)</a:t>
            </a:r>
            <a:r>
              <a:rPr lang="en-CN" sz="1400" dirty="0">
                <a:latin typeface="Poppins" pitchFamily="2" charset="77"/>
                <a:cs typeface="Poppins" pitchFamily="2" charset="77"/>
              </a:rPr>
              <a:t>, which will not incur any discountinuity.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EA6B781-D114-DFF7-47A5-776BE646809F}"/>
                  </a:ext>
                </a:extLst>
              </p:cNvPr>
              <p:cNvSpPr txBox="1"/>
              <p:nvPr/>
            </p:nvSpPr>
            <p:spPr>
              <a:xfrm>
                <a:off x="7888602" y="1634726"/>
                <a:ext cx="12986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W(k-&gt;b)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3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EA6B781-D114-DFF7-47A5-776BE646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602" y="1634726"/>
                <a:ext cx="1298603" cy="307777"/>
              </a:xfrm>
              <a:prstGeom prst="rect">
                <a:avLst/>
              </a:prstGeom>
              <a:blipFill>
                <a:blip r:embed="rId2"/>
                <a:stretch>
                  <a:fillRect l="-1942"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9A1DAE-69C0-8E56-992A-84DA571ACFD8}"/>
                  </a:ext>
                </a:extLst>
              </p:cNvPr>
              <p:cNvSpPr txBox="1"/>
              <p:nvPr/>
            </p:nvSpPr>
            <p:spPr>
              <a:xfrm rot="2331950">
                <a:off x="8088455" y="2891953"/>
                <a:ext cx="12045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W(k-&gt;r)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1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9A1DAE-69C0-8E56-992A-84DA571A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1950">
                <a:off x="8088455" y="2891953"/>
                <a:ext cx="1204513" cy="307777"/>
              </a:xfrm>
              <a:prstGeom prst="rect">
                <a:avLst/>
              </a:prstGeom>
              <a:blipFill>
                <a:blip r:embed="rId3"/>
                <a:stretch>
                  <a:fillRect l="-4396" t="-1250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storyline analysis experimental design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>
                <a:latin typeface="Poppins" pitchFamily="2" charset="77"/>
                <a:cs typeface="Poppins" pitchFamily="2" charset="77"/>
              </a:rPr>
              <a:t>3</a:t>
            </a:fld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9EAF6-FCAA-22D2-8937-E08450E0662E}"/>
              </a:ext>
            </a:extLst>
          </p:cNvPr>
          <p:cNvSpPr/>
          <p:nvPr/>
        </p:nvSpPr>
        <p:spPr>
          <a:xfrm>
            <a:off x="927847" y="87661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D145F9-3222-F136-FC17-8CBB29AAFAF2}"/>
              </a:ext>
            </a:extLst>
          </p:cNvPr>
          <p:cNvSpPr/>
          <p:nvPr/>
        </p:nvSpPr>
        <p:spPr>
          <a:xfrm>
            <a:off x="927847" y="14494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19BD42-406B-9C0F-52BE-8FD6002676B4}"/>
              </a:ext>
            </a:extLst>
          </p:cNvPr>
          <p:cNvSpPr/>
          <p:nvPr/>
        </p:nvSpPr>
        <p:spPr>
          <a:xfrm>
            <a:off x="927847" y="202224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A8353B-7079-CEF3-B97A-998831EFAB35}"/>
              </a:ext>
            </a:extLst>
          </p:cNvPr>
          <p:cNvSpPr/>
          <p:nvPr/>
        </p:nvSpPr>
        <p:spPr>
          <a:xfrm>
            <a:off x="927847" y="265679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42CEC-48C4-F281-07F1-CE9280D053D7}"/>
              </a:ext>
            </a:extLst>
          </p:cNvPr>
          <p:cNvSpPr txBox="1"/>
          <p:nvPr/>
        </p:nvSpPr>
        <p:spPr>
          <a:xfrm>
            <a:off x="713378" y="402435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F0702-FF0E-7C31-B5B4-7880B718F60D}"/>
              </a:ext>
            </a:extLst>
          </p:cNvPr>
          <p:cNvSpPr txBox="1"/>
          <p:nvPr/>
        </p:nvSpPr>
        <p:spPr>
          <a:xfrm>
            <a:off x="0" y="812728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C9FF6-AEC2-716A-3F72-B82CA01ED47D}"/>
              </a:ext>
            </a:extLst>
          </p:cNvPr>
          <p:cNvSpPr txBox="1"/>
          <p:nvPr/>
        </p:nvSpPr>
        <p:spPr>
          <a:xfrm>
            <a:off x="0" y="1383578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A60A-C24E-83FC-ACD7-BBD6375314B4}"/>
              </a:ext>
            </a:extLst>
          </p:cNvPr>
          <p:cNvSpPr txBox="1"/>
          <p:nvPr/>
        </p:nvSpPr>
        <p:spPr>
          <a:xfrm>
            <a:off x="0" y="1958356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B005C-4A6B-8CF2-73FF-4182ADEBA7C9}"/>
              </a:ext>
            </a:extLst>
          </p:cNvPr>
          <p:cNvSpPr txBox="1"/>
          <p:nvPr/>
        </p:nvSpPr>
        <p:spPr>
          <a:xfrm>
            <a:off x="0" y="2598927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CCF8F3-46D4-E90D-BC80-4ABA8537BD4F}"/>
              </a:ext>
            </a:extLst>
          </p:cNvPr>
          <p:cNvCxnSpPr/>
          <p:nvPr/>
        </p:nvCxnSpPr>
        <p:spPr>
          <a:xfrm>
            <a:off x="1214253" y="960437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D990E-CA70-D555-084A-5393CCBE876A}"/>
              </a:ext>
            </a:extLst>
          </p:cNvPr>
          <p:cNvCxnSpPr/>
          <p:nvPr/>
        </p:nvCxnSpPr>
        <p:spPr>
          <a:xfrm>
            <a:off x="1214253" y="1534358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05932-652B-2D8A-64EF-BDE295813075}"/>
              </a:ext>
            </a:extLst>
          </p:cNvPr>
          <p:cNvCxnSpPr/>
          <p:nvPr/>
        </p:nvCxnSpPr>
        <p:spPr>
          <a:xfrm>
            <a:off x="1214253" y="2104932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BEE57-23F2-917B-2040-115D9FC4CD77}"/>
              </a:ext>
            </a:extLst>
          </p:cNvPr>
          <p:cNvCxnSpPr/>
          <p:nvPr/>
        </p:nvCxnSpPr>
        <p:spPr>
          <a:xfrm>
            <a:off x="1214253" y="2739244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5C2D7F-85B1-A4B3-15AA-05FC854C2895}"/>
              </a:ext>
            </a:extLst>
          </p:cNvPr>
          <p:cNvSpPr/>
          <p:nvPr/>
        </p:nvSpPr>
        <p:spPr>
          <a:xfrm>
            <a:off x="2661779" y="870437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8494F8-C356-F2A9-1C88-96FFDA6B9CBA}"/>
              </a:ext>
            </a:extLst>
          </p:cNvPr>
          <p:cNvSpPr/>
          <p:nvPr/>
        </p:nvSpPr>
        <p:spPr>
          <a:xfrm>
            <a:off x="2661779" y="14432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C36D7-54BC-DD36-3A62-50E32B19BBEC}"/>
              </a:ext>
            </a:extLst>
          </p:cNvPr>
          <p:cNvSpPr/>
          <p:nvPr/>
        </p:nvSpPr>
        <p:spPr>
          <a:xfrm>
            <a:off x="2661779" y="2016065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CE0D0A-75F4-B2E4-4AD9-BDEE93014344}"/>
              </a:ext>
            </a:extLst>
          </p:cNvPr>
          <p:cNvSpPr/>
          <p:nvPr/>
        </p:nvSpPr>
        <p:spPr>
          <a:xfrm>
            <a:off x="2661779" y="2650616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691D2-A637-6FA8-9B2E-0E1182F9A180}"/>
              </a:ext>
            </a:extLst>
          </p:cNvPr>
          <p:cNvSpPr txBox="1"/>
          <p:nvPr/>
        </p:nvSpPr>
        <p:spPr>
          <a:xfrm>
            <a:off x="2447310" y="399393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1’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1131D9-4086-8C7E-B276-DA127CC79A9B}"/>
              </a:ext>
            </a:extLst>
          </p:cNvPr>
          <p:cNvSpPr txBox="1"/>
          <p:nvPr/>
        </p:nvSpPr>
        <p:spPr>
          <a:xfrm>
            <a:off x="2180661" y="1039964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P’_1 = 1/4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C798F-B2FA-2454-9697-D7432D80CEB2}"/>
              </a:ext>
            </a:extLst>
          </p:cNvPr>
          <p:cNvSpPr txBox="1"/>
          <p:nvPr/>
        </p:nvSpPr>
        <p:spPr>
          <a:xfrm>
            <a:off x="2180661" y="1698886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P’_2 = 1/4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9667F3-C74E-FB0A-E533-8A0C741C3E2A}"/>
              </a:ext>
            </a:extLst>
          </p:cNvPr>
          <p:cNvSpPr txBox="1"/>
          <p:nvPr/>
        </p:nvSpPr>
        <p:spPr>
          <a:xfrm>
            <a:off x="2180660" y="2257936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P’_3 = 1/4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343020-5989-8F2F-5019-D7C9DF0781D8}"/>
              </a:ext>
            </a:extLst>
          </p:cNvPr>
          <p:cNvSpPr txBox="1"/>
          <p:nvPr/>
        </p:nvSpPr>
        <p:spPr>
          <a:xfrm>
            <a:off x="2180659" y="2900282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P’_4 = 1/4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F153F2-EE0E-44DE-C508-B9E0E21C06D7}"/>
              </a:ext>
            </a:extLst>
          </p:cNvPr>
          <p:cNvCxnSpPr/>
          <p:nvPr/>
        </p:nvCxnSpPr>
        <p:spPr>
          <a:xfrm>
            <a:off x="2948181" y="959065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D38A7D-87D3-495F-347F-AE6243CFEC79}"/>
              </a:ext>
            </a:extLst>
          </p:cNvPr>
          <p:cNvSpPr/>
          <p:nvPr/>
        </p:nvSpPr>
        <p:spPr>
          <a:xfrm>
            <a:off x="4395707" y="86906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270B39-ED07-3EEE-3909-88FCDFCA5AB5}"/>
              </a:ext>
            </a:extLst>
          </p:cNvPr>
          <p:cNvSpPr/>
          <p:nvPr/>
        </p:nvSpPr>
        <p:spPr>
          <a:xfrm>
            <a:off x="4395707" y="1441879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876EE0-BD3A-26AF-518F-5F1575B4FFF3}"/>
              </a:ext>
            </a:extLst>
          </p:cNvPr>
          <p:cNvSpPr/>
          <p:nvPr/>
        </p:nvSpPr>
        <p:spPr>
          <a:xfrm>
            <a:off x="4395707" y="2014693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410E2A-0CED-8740-5468-F6E96518B829}"/>
              </a:ext>
            </a:extLst>
          </p:cNvPr>
          <p:cNvSpPr/>
          <p:nvPr/>
        </p:nvSpPr>
        <p:spPr>
          <a:xfrm>
            <a:off x="4395707" y="26492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4792FE-944B-1F2E-DF5B-710F300D6F30}"/>
              </a:ext>
            </a:extLst>
          </p:cNvPr>
          <p:cNvCxnSpPr>
            <a:cxnSpLocks/>
          </p:cNvCxnSpPr>
          <p:nvPr/>
        </p:nvCxnSpPr>
        <p:spPr>
          <a:xfrm>
            <a:off x="2948181" y="959065"/>
            <a:ext cx="1341120" cy="512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F9B138-4B90-28AA-22A9-641D95AAEC73}"/>
              </a:ext>
            </a:extLst>
          </p:cNvPr>
          <p:cNvCxnSpPr>
            <a:cxnSpLocks/>
          </p:cNvCxnSpPr>
          <p:nvPr/>
        </p:nvCxnSpPr>
        <p:spPr>
          <a:xfrm>
            <a:off x="2948181" y="955061"/>
            <a:ext cx="1386439" cy="1075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0D1182-82FE-02A9-8902-6EE03AF1DB7E}"/>
              </a:ext>
            </a:extLst>
          </p:cNvPr>
          <p:cNvCxnSpPr>
            <a:cxnSpLocks/>
          </p:cNvCxnSpPr>
          <p:nvPr/>
        </p:nvCxnSpPr>
        <p:spPr>
          <a:xfrm>
            <a:off x="2948181" y="1534358"/>
            <a:ext cx="1386439" cy="1122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6393B0-DD55-DE88-1C97-CD4592396640}"/>
              </a:ext>
            </a:extLst>
          </p:cNvPr>
          <p:cNvSpPr txBox="1"/>
          <p:nvPr/>
        </p:nvSpPr>
        <p:spPr>
          <a:xfrm>
            <a:off x="4816757" y="811477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Q_1 = 1/4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3972F-2C18-9D56-ED98-F3BE77CE5E11}"/>
              </a:ext>
            </a:extLst>
          </p:cNvPr>
          <p:cNvSpPr txBox="1"/>
          <p:nvPr/>
        </p:nvSpPr>
        <p:spPr>
          <a:xfrm>
            <a:off x="4782886" y="1378202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Q_2 = 1/4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38779A-84D1-F674-1FF3-88A423A717A5}"/>
              </a:ext>
            </a:extLst>
          </p:cNvPr>
          <p:cNvSpPr txBox="1"/>
          <p:nvPr/>
        </p:nvSpPr>
        <p:spPr>
          <a:xfrm>
            <a:off x="4782886" y="1952980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Q_3 = 1/4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88344-84AD-512B-7289-6FD36AE75378}"/>
              </a:ext>
            </a:extLst>
          </p:cNvPr>
          <p:cNvSpPr txBox="1"/>
          <p:nvPr/>
        </p:nvSpPr>
        <p:spPr>
          <a:xfrm>
            <a:off x="4769944" y="2593551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Q_4 = 1/4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FD8594-003A-6E99-2CAE-4FE9DF3E429F}"/>
              </a:ext>
            </a:extLst>
          </p:cNvPr>
          <p:cNvSpPr txBox="1"/>
          <p:nvPr/>
        </p:nvSpPr>
        <p:spPr>
          <a:xfrm>
            <a:off x="4173949" y="399393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D547A6-DC2E-21A3-E0D9-68C51E9F33E7}"/>
                  </a:ext>
                </a:extLst>
              </p:cNvPr>
              <p:cNvSpPr txBox="1"/>
              <p:nvPr/>
            </p:nvSpPr>
            <p:spPr>
              <a:xfrm>
                <a:off x="2990698" y="642589"/>
                <a:ext cx="12986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W(k-&gt;b)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3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D547A6-DC2E-21A3-E0D9-68C51E9F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98" y="642589"/>
                <a:ext cx="1298603" cy="307777"/>
              </a:xfrm>
              <a:prstGeom prst="rect">
                <a:avLst/>
              </a:prstGeom>
              <a:blipFill>
                <a:blip r:embed="rId2"/>
                <a:stretch>
                  <a:fillRect l="-1942" t="-4000" b="-24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AA24A-0801-2BAC-A2AB-CD6C3F67C45E}"/>
                  </a:ext>
                </a:extLst>
              </p:cNvPr>
              <p:cNvSpPr txBox="1"/>
              <p:nvPr/>
            </p:nvSpPr>
            <p:spPr>
              <a:xfrm rot="2331950">
                <a:off x="3190551" y="1899816"/>
                <a:ext cx="12045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W(k-&gt;r)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1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AA24A-0801-2BAC-A2AB-CD6C3F67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1950">
                <a:off x="3190551" y="1899816"/>
                <a:ext cx="1204513" cy="307777"/>
              </a:xfrm>
              <a:prstGeom prst="rect">
                <a:avLst/>
              </a:prstGeom>
              <a:blipFill>
                <a:blip r:embed="rId3"/>
                <a:stretch>
                  <a:fillRect l="-4396" t="-2500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6E78248C-687B-7DA5-3280-CF2B315A1E13}"/>
              </a:ext>
            </a:extLst>
          </p:cNvPr>
          <p:cNvSpPr/>
          <p:nvPr/>
        </p:nvSpPr>
        <p:spPr>
          <a:xfrm rot="5400000">
            <a:off x="255622" y="2720808"/>
            <a:ext cx="248787" cy="666725"/>
          </a:xfrm>
          <a:prstGeom prst="rightBrace">
            <a:avLst>
              <a:gd name="adj1" fmla="val 3254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76D9CD4-EFF5-E44A-A35E-43F45897AF8C}"/>
              </a:ext>
            </a:extLst>
          </p:cNvPr>
          <p:cNvSpPr/>
          <p:nvPr/>
        </p:nvSpPr>
        <p:spPr>
          <a:xfrm rot="5400000">
            <a:off x="2680586" y="1782829"/>
            <a:ext cx="248787" cy="3181455"/>
          </a:xfrm>
          <a:prstGeom prst="rightBrace">
            <a:avLst>
              <a:gd name="adj1" fmla="val 3254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60F034-0545-A250-2198-6B26E47C7EE7}"/>
              </a:ext>
            </a:extLst>
          </p:cNvPr>
          <p:cNvSpPr txBox="1"/>
          <p:nvPr/>
        </p:nvSpPr>
        <p:spPr>
          <a:xfrm>
            <a:off x="163882" y="3208059"/>
            <a:ext cx="432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oppins" pitchFamily="2" charset="77"/>
                <a:cs typeface="Poppins" pitchFamily="2" charset="77"/>
              </a:rPr>
              <a:t>IC</a:t>
            </a:r>
            <a:endParaRPr lang="en-C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384C3-D313-FF47-0006-48E94854061A}"/>
              </a:ext>
            </a:extLst>
          </p:cNvPr>
          <p:cNvSpPr txBox="1"/>
          <p:nvPr/>
        </p:nvSpPr>
        <p:spPr>
          <a:xfrm>
            <a:off x="2555373" y="3523687"/>
            <a:ext cx="546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BC</a:t>
            </a:r>
            <a:endParaRPr lang="en-C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933795-DFE7-6C1C-301C-0A575209D016}"/>
              </a:ext>
            </a:extLst>
          </p:cNvPr>
          <p:cNvSpPr txBox="1"/>
          <p:nvPr/>
        </p:nvSpPr>
        <p:spPr>
          <a:xfrm>
            <a:off x="6172152" y="199696"/>
            <a:ext cx="5850515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CN" sz="1400" b="1" dirty="0">
                <a:latin typeface="Poppins" pitchFamily="2" charset="77"/>
                <a:cs typeface="Poppins" pitchFamily="2" charset="77"/>
              </a:rPr>
              <a:t>Stochastic I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(resampled from hindcasts/historical observations): what is the probability of a rare DJF drought event?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b="1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CN" sz="1400" b="1" dirty="0">
                <a:latin typeface="Poppins" pitchFamily="2" charset="77"/>
                <a:cs typeface="Poppins" pitchFamily="2" charset="77"/>
              </a:rPr>
              <a:t>Stochastic I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climatological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(like 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Ragone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et al. did in their paper): Given the climatological DJF meteorological forcing conditions, what is the probability of a rare drought event resulted from uncertain preconditions?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Climatological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and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Starting from a neutral precondition, what is the probability of a rare drought event resulted from the internal variability of DJF meteorological forcings?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2014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and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comparing against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1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3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-&gt; what is the contribution of the 2014 drought precondition in leading to the rare drought event?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2014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comparing against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1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2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-&gt; what is the contribution of the 2014 DJF meteorological forcings in leading to the rare drought event?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D57D5-A41B-5756-CB3B-6F802406A054}"/>
              </a:ext>
            </a:extLst>
          </p:cNvPr>
          <p:cNvSpPr txBox="1"/>
          <p:nvPr/>
        </p:nvSpPr>
        <p:spPr>
          <a:xfrm>
            <a:off x="46653" y="4082910"/>
            <a:ext cx="1906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Stoch.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Hist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Future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El Nino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2014 IC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A173A2-68BE-EC16-C1D1-12504B0F2A1E}"/>
              </a:ext>
            </a:extLst>
          </p:cNvPr>
          <p:cNvSpPr txBox="1"/>
          <p:nvPr/>
        </p:nvSpPr>
        <p:spPr>
          <a:xfrm>
            <a:off x="2416656" y="4082909"/>
            <a:ext cx="1906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Stoch.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H</a:t>
            </a:r>
            <a:r>
              <a:rPr lang="en-US" sz="1400" b="1" dirty="0" err="1">
                <a:latin typeface="Poppins" pitchFamily="2" charset="77"/>
                <a:cs typeface="Poppins" pitchFamily="2" charset="77"/>
              </a:rPr>
              <a:t>i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st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Future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El Nino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2014 BC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667C4-6204-4379-9BC6-A2DA51B36EAC}"/>
              </a:ext>
            </a:extLst>
          </p:cNvPr>
          <p:cNvCxnSpPr>
            <a:cxnSpLocks/>
          </p:cNvCxnSpPr>
          <p:nvPr/>
        </p:nvCxnSpPr>
        <p:spPr>
          <a:xfrm>
            <a:off x="1314227" y="4210756"/>
            <a:ext cx="1102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91C0AD-DCA1-AAF8-2BF7-C4F5FE371CB8}"/>
              </a:ext>
            </a:extLst>
          </p:cNvPr>
          <p:cNvCxnSpPr>
            <a:cxnSpLocks/>
          </p:cNvCxnSpPr>
          <p:nvPr/>
        </p:nvCxnSpPr>
        <p:spPr>
          <a:xfrm>
            <a:off x="1314226" y="4214450"/>
            <a:ext cx="1102429" cy="43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9CFD3E1-C285-D973-CA38-7B583271A39A}"/>
              </a:ext>
            </a:extLst>
          </p:cNvPr>
          <p:cNvCxnSpPr>
            <a:cxnSpLocks/>
          </p:cNvCxnSpPr>
          <p:nvPr/>
        </p:nvCxnSpPr>
        <p:spPr>
          <a:xfrm>
            <a:off x="1314225" y="4214450"/>
            <a:ext cx="1102430" cy="87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A064B1-D93D-3A87-B94D-7E8C9D58B531}"/>
              </a:ext>
            </a:extLst>
          </p:cNvPr>
          <p:cNvCxnSpPr>
            <a:cxnSpLocks/>
          </p:cNvCxnSpPr>
          <p:nvPr/>
        </p:nvCxnSpPr>
        <p:spPr>
          <a:xfrm>
            <a:off x="1314224" y="4214450"/>
            <a:ext cx="1102431" cy="12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5C87B3-DDE1-15D8-44FC-1A965A7B181C}"/>
              </a:ext>
            </a:extLst>
          </p:cNvPr>
          <p:cNvCxnSpPr>
            <a:cxnSpLocks/>
          </p:cNvCxnSpPr>
          <p:nvPr/>
        </p:nvCxnSpPr>
        <p:spPr>
          <a:xfrm>
            <a:off x="1314223" y="4214450"/>
            <a:ext cx="1102432" cy="172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F082F3-02DF-3521-EAAD-2200C6F88470}"/>
              </a:ext>
            </a:extLst>
          </p:cNvPr>
          <p:cNvCxnSpPr>
            <a:cxnSpLocks/>
          </p:cNvCxnSpPr>
          <p:nvPr/>
        </p:nvCxnSpPr>
        <p:spPr>
          <a:xfrm flipV="1">
            <a:off x="1319853" y="4214450"/>
            <a:ext cx="1096802" cy="40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430C83-D19E-E7DB-B39C-EDD92DEDA794}"/>
              </a:ext>
            </a:extLst>
          </p:cNvPr>
          <p:cNvCxnSpPr>
            <a:cxnSpLocks/>
          </p:cNvCxnSpPr>
          <p:nvPr/>
        </p:nvCxnSpPr>
        <p:spPr>
          <a:xfrm>
            <a:off x="1319852" y="4623604"/>
            <a:ext cx="1096803" cy="2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7DC12B3-B1A8-41E2-4C7B-79CF3B7C4CD8}"/>
              </a:ext>
            </a:extLst>
          </p:cNvPr>
          <p:cNvCxnSpPr>
            <a:cxnSpLocks/>
          </p:cNvCxnSpPr>
          <p:nvPr/>
        </p:nvCxnSpPr>
        <p:spPr>
          <a:xfrm>
            <a:off x="1319851" y="4623604"/>
            <a:ext cx="1096804" cy="4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ACEA5B-9EE9-E889-A02B-D0F537A19CBD}"/>
              </a:ext>
            </a:extLst>
          </p:cNvPr>
          <p:cNvCxnSpPr>
            <a:cxnSpLocks/>
          </p:cNvCxnSpPr>
          <p:nvPr/>
        </p:nvCxnSpPr>
        <p:spPr>
          <a:xfrm>
            <a:off x="1319850" y="4623604"/>
            <a:ext cx="1096805" cy="87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10410F-99AE-7A73-5763-5E02F26893D8}"/>
              </a:ext>
            </a:extLst>
          </p:cNvPr>
          <p:cNvCxnSpPr>
            <a:cxnSpLocks/>
          </p:cNvCxnSpPr>
          <p:nvPr/>
        </p:nvCxnSpPr>
        <p:spPr>
          <a:xfrm>
            <a:off x="1319849" y="4623604"/>
            <a:ext cx="1096806" cy="131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C6C6BD1-9052-CF13-55AB-51971D95A4AC}"/>
              </a:ext>
            </a:extLst>
          </p:cNvPr>
          <p:cNvCxnSpPr>
            <a:cxnSpLocks/>
          </p:cNvCxnSpPr>
          <p:nvPr/>
        </p:nvCxnSpPr>
        <p:spPr>
          <a:xfrm flipV="1">
            <a:off x="1317192" y="4210756"/>
            <a:ext cx="1099463" cy="86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AB54B52-4436-1E3F-264C-06B6BE6A9C78}"/>
              </a:ext>
            </a:extLst>
          </p:cNvPr>
          <p:cNvCxnSpPr>
            <a:cxnSpLocks/>
          </p:cNvCxnSpPr>
          <p:nvPr/>
        </p:nvCxnSpPr>
        <p:spPr>
          <a:xfrm flipV="1">
            <a:off x="1317191" y="4653484"/>
            <a:ext cx="1099464" cy="42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D8D421-5854-D197-6728-2E8B8DBBCD83}"/>
              </a:ext>
            </a:extLst>
          </p:cNvPr>
          <p:cNvCxnSpPr>
            <a:cxnSpLocks/>
          </p:cNvCxnSpPr>
          <p:nvPr/>
        </p:nvCxnSpPr>
        <p:spPr>
          <a:xfrm>
            <a:off x="1317190" y="5081972"/>
            <a:ext cx="1099465" cy="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B987CBA-1744-9F33-ECE2-7D7752CF56FA}"/>
              </a:ext>
            </a:extLst>
          </p:cNvPr>
          <p:cNvCxnSpPr>
            <a:cxnSpLocks/>
          </p:cNvCxnSpPr>
          <p:nvPr/>
        </p:nvCxnSpPr>
        <p:spPr>
          <a:xfrm>
            <a:off x="1317189" y="5081972"/>
            <a:ext cx="1099466" cy="41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B35DFDD-5359-A286-2791-5C628E77F482}"/>
              </a:ext>
            </a:extLst>
          </p:cNvPr>
          <p:cNvCxnSpPr>
            <a:cxnSpLocks/>
          </p:cNvCxnSpPr>
          <p:nvPr/>
        </p:nvCxnSpPr>
        <p:spPr>
          <a:xfrm>
            <a:off x="1317188" y="5081972"/>
            <a:ext cx="1099467" cy="85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2ACB64E-D20D-53D9-578E-F0FED12FA2AB}"/>
              </a:ext>
            </a:extLst>
          </p:cNvPr>
          <p:cNvCxnSpPr>
            <a:cxnSpLocks/>
          </p:cNvCxnSpPr>
          <p:nvPr/>
        </p:nvCxnSpPr>
        <p:spPr>
          <a:xfrm flipV="1">
            <a:off x="1322818" y="4204262"/>
            <a:ext cx="1090875" cy="128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91FCB62-2E18-3FEF-2433-DAD154455154}"/>
              </a:ext>
            </a:extLst>
          </p:cNvPr>
          <p:cNvCxnSpPr>
            <a:cxnSpLocks/>
          </p:cNvCxnSpPr>
          <p:nvPr/>
        </p:nvCxnSpPr>
        <p:spPr>
          <a:xfrm flipV="1">
            <a:off x="1322817" y="4656831"/>
            <a:ext cx="1090876" cy="8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A1F8DB-9EE2-6E19-2E54-1E1E8C1A7C39}"/>
              </a:ext>
            </a:extLst>
          </p:cNvPr>
          <p:cNvCxnSpPr>
            <a:cxnSpLocks/>
          </p:cNvCxnSpPr>
          <p:nvPr/>
        </p:nvCxnSpPr>
        <p:spPr>
          <a:xfrm flipV="1">
            <a:off x="1322816" y="5088466"/>
            <a:ext cx="1099460" cy="40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400F88D-CECF-62F4-BBC8-C36021AD73D6}"/>
              </a:ext>
            </a:extLst>
          </p:cNvPr>
          <p:cNvCxnSpPr>
            <a:cxnSpLocks/>
          </p:cNvCxnSpPr>
          <p:nvPr/>
        </p:nvCxnSpPr>
        <p:spPr>
          <a:xfrm>
            <a:off x="1322815" y="5491126"/>
            <a:ext cx="1099461" cy="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7523B58-044B-0F11-9D81-6E83F7933D4F}"/>
              </a:ext>
            </a:extLst>
          </p:cNvPr>
          <p:cNvCxnSpPr>
            <a:cxnSpLocks/>
          </p:cNvCxnSpPr>
          <p:nvPr/>
        </p:nvCxnSpPr>
        <p:spPr>
          <a:xfrm>
            <a:off x="1322814" y="5491126"/>
            <a:ext cx="1090879" cy="44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385C605-2413-92C0-1400-8E6A22EC06C4}"/>
              </a:ext>
            </a:extLst>
          </p:cNvPr>
          <p:cNvCxnSpPr>
            <a:cxnSpLocks/>
          </p:cNvCxnSpPr>
          <p:nvPr/>
        </p:nvCxnSpPr>
        <p:spPr>
          <a:xfrm flipV="1">
            <a:off x="1317094" y="4210756"/>
            <a:ext cx="1096599" cy="170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9089DEA-C39B-A383-E244-E878F6174739}"/>
              </a:ext>
            </a:extLst>
          </p:cNvPr>
          <p:cNvCxnSpPr>
            <a:cxnSpLocks/>
          </p:cNvCxnSpPr>
          <p:nvPr/>
        </p:nvCxnSpPr>
        <p:spPr>
          <a:xfrm flipV="1">
            <a:off x="1317093" y="4653484"/>
            <a:ext cx="1096600" cy="126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D4FB530-810A-E316-FB4A-62786FB88552}"/>
              </a:ext>
            </a:extLst>
          </p:cNvPr>
          <p:cNvCxnSpPr>
            <a:cxnSpLocks/>
          </p:cNvCxnSpPr>
          <p:nvPr/>
        </p:nvCxnSpPr>
        <p:spPr>
          <a:xfrm flipV="1">
            <a:off x="1317092" y="5087649"/>
            <a:ext cx="1096601" cy="83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A3C021C-1D8F-83C0-E8D7-8646E7022C0A}"/>
              </a:ext>
            </a:extLst>
          </p:cNvPr>
          <p:cNvCxnSpPr>
            <a:cxnSpLocks/>
          </p:cNvCxnSpPr>
          <p:nvPr/>
        </p:nvCxnSpPr>
        <p:spPr>
          <a:xfrm flipV="1">
            <a:off x="1317091" y="5503278"/>
            <a:ext cx="1105185" cy="41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7BF8132-6875-0CAC-B548-87152A7E6D7D}"/>
              </a:ext>
            </a:extLst>
          </p:cNvPr>
          <p:cNvCxnSpPr>
            <a:cxnSpLocks/>
          </p:cNvCxnSpPr>
          <p:nvPr/>
        </p:nvCxnSpPr>
        <p:spPr>
          <a:xfrm>
            <a:off x="1317090" y="5920318"/>
            <a:ext cx="1096603" cy="1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Python demo interfaces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4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AFAA2-4E7B-168C-1D49-36C2DB4C0FBB}"/>
              </a:ext>
            </a:extLst>
          </p:cNvPr>
          <p:cNvSpPr txBox="1"/>
          <p:nvPr/>
        </p:nvSpPr>
        <p:spPr>
          <a:xfrm>
            <a:off x="65309" y="522514"/>
            <a:ext cx="3644542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CN" sz="1600" dirty="0"/>
              <a:t>__init__(self, paras):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P</a:t>
            </a:r>
            <a:r>
              <a:rPr lang="en-CN" sz="1600" dirty="0"/>
              <a:t>reprocess: 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rename wrfout/wrfrst to </a:t>
            </a:r>
            <a:r>
              <a:rPr lang="en-CN" sz="1600" b="1" dirty="0"/>
              <a:t>traj_j_i</a:t>
            </a:r>
            <a:r>
              <a:rPr lang="en-CN" sz="1600" dirty="0"/>
              <a:t> for the </a:t>
            </a:r>
            <a:r>
              <a:rPr lang="en-CN" sz="1600" b="1" dirty="0"/>
              <a:t>j</a:t>
            </a:r>
            <a:r>
              <a:rPr lang="en-CN" sz="1600" dirty="0"/>
              <a:t>th traj at time </a:t>
            </a:r>
            <a:r>
              <a:rPr lang="en-US" sz="1600" b="1" dirty="0" err="1"/>
              <a:t>i</a:t>
            </a: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dirty="0"/>
              <a:t>Read paras: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K</a:t>
            </a:r>
            <a:r>
              <a:rPr lang="en-US" sz="1600" dirty="0"/>
              <a:t> = 0.1; </a:t>
            </a:r>
            <a:r>
              <a:rPr lang="en-US" sz="1600" b="1" dirty="0"/>
              <a:t>N</a:t>
            </a:r>
            <a:r>
              <a:rPr lang="en-US" sz="1600" dirty="0"/>
              <a:t> = 10; </a:t>
            </a:r>
            <a:r>
              <a:rPr lang="en-US" sz="1600" b="1" dirty="0"/>
              <a:t>T</a:t>
            </a:r>
            <a:r>
              <a:rPr lang="en-US" sz="1600" dirty="0"/>
              <a:t> = 18; </a:t>
            </a:r>
            <a:r>
              <a:rPr lang="en-US" sz="1600" b="1" dirty="0"/>
              <a:t>dt</a:t>
            </a:r>
            <a:r>
              <a:rPr lang="en-US" sz="1600" dirty="0"/>
              <a:t> = 5; </a:t>
            </a:r>
            <a:r>
              <a:rPr lang="en-US" sz="1600" b="1" dirty="0"/>
              <a:t>ref</a:t>
            </a:r>
            <a:r>
              <a:rPr lang="en-US" sz="1600" dirty="0"/>
              <a:t> = 10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S</a:t>
            </a:r>
            <a:r>
              <a:rPr lang="en-CN" sz="1600" dirty="0"/>
              <a:t>et:</a:t>
            </a:r>
          </a:p>
          <a:p>
            <a:pPr>
              <a:spcAft>
                <a:spcPts val="300"/>
              </a:spcAft>
            </a:pPr>
            <a:r>
              <a:rPr lang="en-CN" sz="1600" b="1" dirty="0"/>
              <a:t>I</a:t>
            </a:r>
            <a:r>
              <a:rPr lang="en-US" sz="1600" b="1" dirty="0"/>
              <a:t>Cs</a:t>
            </a:r>
            <a:r>
              <a:rPr lang="en-US" sz="1600" dirty="0"/>
              <a:t> = </a:t>
            </a:r>
            <a:r>
              <a:rPr lang="en-US" sz="1600" b="1" dirty="0"/>
              <a:t>traj_0_0</a:t>
            </a:r>
            <a:r>
              <a:rPr lang="en-US" sz="1600" dirty="0"/>
              <a:t>, …, </a:t>
            </a:r>
            <a:r>
              <a:rPr lang="en-US" sz="1600" b="1" dirty="0"/>
              <a:t>traj_N-1_</a:t>
            </a:r>
            <a:r>
              <a:rPr lang="en-US" altLang="zh-CN" sz="1600" b="1" dirty="0"/>
              <a:t>0</a:t>
            </a:r>
            <a:r>
              <a:rPr lang="en-US" sz="1600" dirty="0"/>
              <a:t>, </a:t>
            </a:r>
            <a:r>
              <a:rPr lang="en-US" sz="1600" b="1" dirty="0"/>
              <a:t>timer</a:t>
            </a:r>
            <a:r>
              <a:rPr lang="en-US" sz="1600" dirty="0"/>
              <a:t> = 0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Initialize: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W</a:t>
            </a:r>
            <a:r>
              <a:rPr lang="en-US" sz="1600" dirty="0"/>
              <a:t>, </a:t>
            </a:r>
            <a:r>
              <a:rPr lang="en-US" sz="1600" b="1" dirty="0"/>
              <a:t>Pa</a:t>
            </a:r>
            <a:r>
              <a:rPr lang="en-US" sz="1600" dirty="0"/>
              <a:t> in Real[T, N], </a:t>
            </a:r>
            <a:r>
              <a:rPr lang="en-US" sz="1600" b="1" dirty="0"/>
              <a:t>R</a:t>
            </a:r>
            <a:r>
              <a:rPr lang="en-US" sz="1600" dirty="0"/>
              <a:t> in Real[T,]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3C04-C835-71F3-44E5-AC12EEFAA4C0}"/>
              </a:ext>
            </a:extLst>
          </p:cNvPr>
          <p:cNvSpPr txBox="1"/>
          <p:nvPr/>
        </p:nvSpPr>
        <p:spPr>
          <a:xfrm>
            <a:off x="65309" y="3849016"/>
            <a:ext cx="3644542" cy="20467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R</a:t>
            </a:r>
            <a:r>
              <a:rPr lang="en-CN" sz="1600" dirty="0"/>
              <a:t>un():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I</a:t>
            </a:r>
            <a:r>
              <a:rPr lang="en-CN" sz="1600" dirty="0"/>
              <a:t>f </a:t>
            </a:r>
            <a:r>
              <a:rPr lang="en-CN" sz="1600" b="1" dirty="0"/>
              <a:t>timer</a:t>
            </a:r>
            <a:r>
              <a:rPr lang="en-CN" sz="1600" dirty="0"/>
              <a:t> &lt; </a:t>
            </a:r>
            <a:r>
              <a:rPr lang="en-CN" sz="1600" b="1" dirty="0"/>
              <a:t>T</a:t>
            </a:r>
            <a:r>
              <a:rPr lang="en-CN" sz="1600" dirty="0"/>
              <a:t>: 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</a:t>
            </a:r>
            <a:r>
              <a:rPr lang="en-CN" sz="1600" b="1" dirty="0"/>
              <a:t>timer</a:t>
            </a:r>
            <a:r>
              <a:rPr lang="en-CN" sz="1600" dirty="0"/>
              <a:t> += 1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update(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evaluate(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resample(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perturb(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DA666B-94B2-26A0-355B-BCEF899881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87580" y="3384836"/>
            <a:ext cx="0" cy="464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E0B0FD-4451-5E51-C38A-37E2DE403483}"/>
              </a:ext>
            </a:extLst>
          </p:cNvPr>
          <p:cNvSpPr txBox="1"/>
          <p:nvPr/>
        </p:nvSpPr>
        <p:spPr>
          <a:xfrm>
            <a:off x="4149627" y="39189"/>
            <a:ext cx="3805654" cy="17620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update</a:t>
            </a:r>
            <a:r>
              <a:rPr lang="en-CN" sz="1600" dirty="0"/>
              <a:t>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</a:t>
            </a:r>
            <a:r>
              <a:rPr lang="en-US" sz="1600" dirty="0"/>
              <a:t>-1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IC = ‘traj_</a:t>
            </a:r>
            <a:r>
              <a:rPr lang="en-US" sz="1600" b="1" dirty="0"/>
              <a:t>j</a:t>
            </a:r>
            <a:r>
              <a:rPr lang="en-US" sz="1600" dirty="0"/>
              <a:t>_</a:t>
            </a:r>
            <a:r>
              <a:rPr lang="en-US" sz="1600" b="1" dirty="0"/>
              <a:t>i-1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cmd</a:t>
            </a:r>
            <a:r>
              <a:rPr lang="en-US" sz="1600" dirty="0"/>
              <a:t> = shell commands to run </a:t>
            </a:r>
            <a:r>
              <a:rPr lang="en-US" sz="1600" dirty="0" err="1"/>
              <a:t>wrf</a:t>
            </a:r>
            <a:r>
              <a:rPr lang="en-US" sz="1600" dirty="0"/>
              <a:t> with IC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os.system</a:t>
            </a:r>
            <a:r>
              <a:rPr lang="en-US" sz="1600" dirty="0"/>
              <a:t>(</a:t>
            </a:r>
            <a:r>
              <a:rPr lang="en-US" sz="1600" dirty="0" err="1"/>
              <a:t>cmd</a:t>
            </a:r>
            <a:r>
              <a:rPr lang="en-US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rename </a:t>
            </a:r>
            <a:r>
              <a:rPr lang="en-US" sz="1600" dirty="0" err="1"/>
              <a:t>wrfout</a:t>
            </a:r>
            <a:r>
              <a:rPr lang="en-US" sz="1600" dirty="0"/>
              <a:t>/</a:t>
            </a:r>
            <a:r>
              <a:rPr lang="en-US" sz="1600" dirty="0" err="1"/>
              <a:t>wrfrst</a:t>
            </a:r>
            <a:r>
              <a:rPr lang="en-US" sz="1600" dirty="0"/>
              <a:t> to </a:t>
            </a:r>
            <a:r>
              <a:rPr lang="en-US" sz="1600" b="1" dirty="0" err="1"/>
              <a:t>traj_j_i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A7895-4131-9C5D-3416-2C95C5EA406E}"/>
              </a:ext>
            </a:extLst>
          </p:cNvPr>
          <p:cNvSpPr txBox="1"/>
          <p:nvPr/>
        </p:nvSpPr>
        <p:spPr>
          <a:xfrm>
            <a:off x="4149627" y="1909121"/>
            <a:ext cx="3805647" cy="20082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e</a:t>
            </a:r>
            <a:r>
              <a:rPr lang="en-CN" sz="1600" dirty="0"/>
              <a:t>valuate(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N-1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prev</a:t>
            </a:r>
            <a:r>
              <a:rPr lang="en-US" sz="1600" dirty="0"/>
              <a:t> = ‘</a:t>
            </a:r>
            <a:r>
              <a:rPr lang="en-US" sz="1600" b="1" dirty="0"/>
              <a:t>traj_j_i-1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cur = ‘</a:t>
            </a:r>
            <a:r>
              <a:rPr lang="en-US" sz="1600" b="1" dirty="0" err="1"/>
              <a:t>traj_j_i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b="1" dirty="0"/>
              <a:t>W[</a:t>
            </a:r>
            <a:r>
              <a:rPr lang="en-US" sz="1600" b="1" dirty="0" err="1"/>
              <a:t>i</a:t>
            </a:r>
            <a:r>
              <a:rPr lang="en-US" sz="1600" b="1" dirty="0"/>
              <a:t>, j] </a:t>
            </a:r>
            <a:r>
              <a:rPr lang="en-US" sz="1600" dirty="0"/>
              <a:t>= exp(</a:t>
            </a:r>
            <a:r>
              <a:rPr lang="en-US" sz="1600" b="1" dirty="0"/>
              <a:t>K</a:t>
            </a:r>
            <a:r>
              <a:rPr lang="en-US" sz="1600" dirty="0"/>
              <a:t>*(</a:t>
            </a:r>
            <a:r>
              <a:rPr lang="en-US" sz="1600" b="1" dirty="0"/>
              <a:t>ref*dt </a:t>
            </a:r>
            <a:r>
              <a:rPr lang="en-US" sz="1600" dirty="0"/>
              <a:t>– (cur[RAINNC] - </a:t>
            </a:r>
            <a:r>
              <a:rPr lang="en-US" sz="1600" dirty="0" err="1"/>
              <a:t>prev</a:t>
            </a:r>
            <a:r>
              <a:rPr lang="en-US" sz="1600" dirty="0"/>
              <a:t>[RAINNC]))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R[</a:t>
            </a:r>
            <a:r>
              <a:rPr lang="en-US" sz="1600" b="1" dirty="0" err="1"/>
              <a:t>i</a:t>
            </a:r>
            <a:r>
              <a:rPr lang="en-US" sz="1600" b="1" dirty="0"/>
              <a:t>] </a:t>
            </a:r>
            <a:r>
              <a:rPr lang="en-US" sz="1600" dirty="0"/>
              <a:t>= mean(</a:t>
            </a:r>
            <a:r>
              <a:rPr lang="en-US" sz="1600" b="1" dirty="0"/>
              <a:t>W[</a:t>
            </a:r>
            <a:r>
              <a:rPr lang="en-US" sz="1600" b="1" dirty="0" err="1"/>
              <a:t>i</a:t>
            </a:r>
            <a:r>
              <a:rPr lang="en-US" sz="1600" b="1" dirty="0"/>
              <a:t>,:]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39A82-1F4F-6041-B1A7-6D35D76E8715}"/>
                  </a:ext>
                </a:extLst>
              </p:cNvPr>
              <p:cNvSpPr txBox="1"/>
              <p:nvPr/>
            </p:nvSpPr>
            <p:spPr>
              <a:xfrm>
                <a:off x="4149627" y="4037305"/>
                <a:ext cx="3805647" cy="147732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/>
                  <a:t>resample</a:t>
                </a:r>
                <a:r>
                  <a:rPr lang="en-CN" sz="1600" dirty="0"/>
                  <a:t>(</a:t>
                </a:r>
                <a:r>
                  <a:rPr lang="en-CN" sz="1600" b="1" dirty="0"/>
                  <a:t>i</a:t>
                </a:r>
                <a:r>
                  <a:rPr lang="en-CN" sz="1600" dirty="0"/>
                  <a:t>):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For </a:t>
                </a:r>
                <a:r>
                  <a:rPr lang="en-US" sz="1600" b="1" dirty="0"/>
                  <a:t>j</a:t>
                </a:r>
                <a:r>
                  <a:rPr lang="en-US" sz="1600" dirty="0"/>
                  <a:t> = 0,…, </a:t>
                </a:r>
                <a:r>
                  <a:rPr lang="en-US" sz="1600" b="1" dirty="0"/>
                  <a:t>N-1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   draw temp(j) = x with P(x)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W[</a:t>
                </a:r>
                <a:r>
                  <a:rPr lang="en-US" sz="1600" b="1" dirty="0" err="1"/>
                  <a:t>i,x</a:t>
                </a:r>
                <a:r>
                  <a:rPr lang="en-US" sz="1600" b="1" dirty="0"/>
                  <a:t>]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    </a:t>
                </a:r>
                <a:r>
                  <a:rPr lang="en-US" sz="1600" dirty="0"/>
                  <a:t>Pa(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) = x</a:t>
                </a:r>
                <a:endParaRPr lang="en-US" sz="1600" b="1" dirty="0"/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rename temp(j) to replace </a:t>
                </a:r>
                <a:r>
                  <a:rPr lang="en-US" sz="1600" b="1" dirty="0" err="1"/>
                  <a:t>traj_j_i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39A82-1F4F-6041-B1A7-6D35D76E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27" y="4037305"/>
                <a:ext cx="3805647" cy="1477328"/>
              </a:xfrm>
              <a:prstGeom prst="rect">
                <a:avLst/>
              </a:prstGeom>
              <a:blipFill>
                <a:blip r:embed="rId2"/>
                <a:stretch>
                  <a:fillRect l="-662" t="-840" b="-33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AD43BFF-9D68-111A-E878-541ECA36DAAE}"/>
              </a:ext>
            </a:extLst>
          </p:cNvPr>
          <p:cNvSpPr txBox="1"/>
          <p:nvPr/>
        </p:nvSpPr>
        <p:spPr>
          <a:xfrm>
            <a:off x="4149627" y="5639734"/>
            <a:ext cx="3805647" cy="9079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perturb</a:t>
            </a:r>
            <a:r>
              <a:rPr lang="en-CN" sz="1600" dirty="0"/>
              <a:t>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N-1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   </a:t>
            </a:r>
            <a:r>
              <a:rPr lang="en-US" sz="1600" b="1" dirty="0" err="1"/>
              <a:t>traj_j_i</a:t>
            </a:r>
            <a:r>
              <a:rPr lang="en-US" sz="1600" b="1" dirty="0"/>
              <a:t>[SM] *=  </a:t>
            </a:r>
            <a:r>
              <a:rPr lang="en-US" sz="1600" dirty="0"/>
              <a:t>1 – 0.1*rand()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6614A39-9C96-2B68-CA8B-FC5AF411D8FE}"/>
              </a:ext>
            </a:extLst>
          </p:cNvPr>
          <p:cNvCxnSpPr>
            <a:cxnSpLocks/>
          </p:cNvCxnSpPr>
          <p:nvPr/>
        </p:nvCxnSpPr>
        <p:spPr>
          <a:xfrm flipV="1">
            <a:off x="3709851" y="202585"/>
            <a:ext cx="439776" cy="3971410"/>
          </a:xfrm>
          <a:prstGeom prst="bentConnector3">
            <a:avLst>
              <a:gd name="adj1" fmla="val 250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B59F468-6B2C-E6BD-9C9B-EBB115CF8931}"/>
              </a:ext>
            </a:extLst>
          </p:cNvPr>
          <p:cNvCxnSpPr>
            <a:cxnSpLocks/>
          </p:cNvCxnSpPr>
          <p:nvPr/>
        </p:nvCxnSpPr>
        <p:spPr>
          <a:xfrm flipV="1">
            <a:off x="3709851" y="2596038"/>
            <a:ext cx="439776" cy="18238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02F67A1-A427-B1B3-2FEB-377183C1E267}"/>
              </a:ext>
            </a:extLst>
          </p:cNvPr>
          <p:cNvCxnSpPr>
            <a:cxnSpLocks/>
          </p:cNvCxnSpPr>
          <p:nvPr/>
        </p:nvCxnSpPr>
        <p:spPr>
          <a:xfrm>
            <a:off x="3709851" y="4609311"/>
            <a:ext cx="439776" cy="334304"/>
          </a:xfrm>
          <a:prstGeom prst="bentConnector3">
            <a:avLst>
              <a:gd name="adj1" fmla="val 678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C639A4-BE1E-3838-D9EF-93D64758C39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709851" y="4872373"/>
            <a:ext cx="439776" cy="12213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D006FF-3F2E-0DB6-3E31-A22A4694F77C}"/>
              </a:ext>
            </a:extLst>
          </p:cNvPr>
          <p:cNvSpPr txBox="1"/>
          <p:nvPr/>
        </p:nvSpPr>
        <p:spPr>
          <a:xfrm>
            <a:off x="8140148" y="1674674"/>
            <a:ext cx="3653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latin typeface="Poppins" pitchFamily="2" charset="77"/>
                <a:cs typeface="Poppins" pitchFamily="2" charset="77"/>
              </a:rPr>
              <a:t>Check here for further details:</a:t>
            </a:r>
          </a:p>
          <a:p>
            <a:r>
              <a:rPr lang="en-CN" dirty="0">
                <a:latin typeface="Poppins" pitchFamily="2" charset="77"/>
                <a:cs typeface="Poppins" pitchFamily="2" charset="77"/>
                <a:hlinkClick r:id="rId3"/>
              </a:rPr>
              <a:t>https://github.com/cruiseryy/large-deviation-algorithm-demo/blob/main/python_demo/test.py</a:t>
            </a:r>
            <a:endParaRPr lang="en-CN" dirty="0">
              <a:latin typeface="Poppins" pitchFamily="2" charset="77"/>
              <a:cs typeface="Poppins" pitchFamily="2" charset="77"/>
            </a:endParaRPr>
          </a:p>
          <a:p>
            <a:endParaRPr lang="en-CN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35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Issues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5</a:t>
            </a:fld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5058-D1FE-F552-C97B-2C8817CE80FC}"/>
              </a:ext>
            </a:extLst>
          </p:cNvPr>
          <p:cNvSpPr txBox="1"/>
          <p:nvPr/>
        </p:nvSpPr>
        <p:spPr>
          <a:xfrm>
            <a:off x="164179" y="584009"/>
            <a:ext cx="11431473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Poppins" pitchFamily="2" charset="77"/>
                <a:cs typeface="Poppins" pitchFamily="2" charset="77"/>
              </a:rPr>
              <a:t>It is not appropriate to fix BCs from a statistical perspective: significantly overestimated return period when fixing BCs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Poppins" pitchFamily="2" charset="77"/>
                <a:cs typeface="Poppins" pitchFamily="2" charset="77"/>
              </a:rPr>
              <a:t>For the ‘altering ICs + fixing BCs’ experiment, how do we add perturbations?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There are multiple vars associated with soil moisture in </a:t>
            </a:r>
            <a:r>
              <a:rPr lang="en-US" sz="1400" b="1" dirty="0" err="1">
                <a:latin typeface="Poppins" pitchFamily="2" charset="77"/>
                <a:cs typeface="Poppins" pitchFamily="2" charset="77"/>
              </a:rPr>
              <a:t>wrfrst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across which the consistency must be preserved.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How to generate stochastic BCs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that preserve a physical cross correlation structure across forcing variables? The simpler way is to bootstrap 5-day forcing var but how do we preserve the inter-5-day temporal correlations (if there are any)?</a:t>
            </a:r>
            <a:br>
              <a:rPr lang="en-US" sz="1400" dirty="0">
                <a:latin typeface="Poppins" pitchFamily="2" charset="77"/>
                <a:cs typeface="Poppins" pitchFamily="2" charset="77"/>
              </a:rPr>
            </a:br>
            <a:r>
              <a:rPr lang="en-US" sz="1400" dirty="0">
                <a:latin typeface="Poppins" pitchFamily="2" charset="77"/>
                <a:cs typeface="Poppins" pitchFamily="2" charset="77"/>
              </a:rPr>
              <a:t>Q1: how BCs are forced in WRF and what vars are used? </a:t>
            </a:r>
            <a:br>
              <a:rPr lang="en-US" sz="1400" dirty="0">
                <a:latin typeface="Poppins" pitchFamily="2" charset="77"/>
                <a:cs typeface="Poppins" pitchFamily="2" charset="77"/>
              </a:rPr>
            </a:br>
            <a:r>
              <a:rPr lang="en-US" sz="1400" dirty="0">
                <a:latin typeface="Poppins" pitchFamily="2" charset="77"/>
                <a:cs typeface="Poppins" pitchFamily="2" charset="77"/>
              </a:rPr>
              <a:t>Q2: is there any inter-5-day correlations in BC vars? Will check that using the corresponding 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wrfout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var values from Q1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endParaRPr lang="en-US" sz="14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D3F72-F037-CFB8-F6FE-E6AB22ED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934063"/>
            <a:ext cx="7404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5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1228</Words>
  <Application>Microsoft Macintosh PowerPoint</Application>
  <PresentationFormat>Widescreen</PresentationFormat>
  <Paragraphs>178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Poppins</vt:lpstr>
      <vt:lpstr>Office Theme</vt:lpstr>
      <vt:lpstr>Catalogue</vt:lpstr>
      <vt:lpstr>large deviation algorithm workflow</vt:lpstr>
      <vt:lpstr>large deviation algorithm + storyline analysis</vt:lpstr>
      <vt:lpstr>storyline analysis experimental design</vt:lpstr>
      <vt:lpstr>Python demo interfaces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Peng</dc:creator>
  <cp:lastModifiedBy>Xiao Peng</cp:lastModifiedBy>
  <cp:revision>28</cp:revision>
  <dcterms:created xsi:type="dcterms:W3CDTF">2023-03-08T02:20:05Z</dcterms:created>
  <dcterms:modified xsi:type="dcterms:W3CDTF">2023-03-24T03:31:21Z</dcterms:modified>
</cp:coreProperties>
</file>