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8"/>
  </p:notesMasterIdLst>
  <p:handoutMasterIdLst>
    <p:handoutMasterId r:id="rId29"/>
  </p:handoutMasterIdLst>
  <p:sldIdLst>
    <p:sldId id="350" r:id="rId2"/>
    <p:sldId id="302" r:id="rId3"/>
    <p:sldId id="339" r:id="rId4"/>
    <p:sldId id="360" r:id="rId5"/>
    <p:sldId id="359" r:id="rId6"/>
    <p:sldId id="361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371" r:id="rId17"/>
    <p:sldId id="372" r:id="rId18"/>
    <p:sldId id="378" r:id="rId19"/>
    <p:sldId id="373" r:id="rId20"/>
    <p:sldId id="374" r:id="rId21"/>
    <p:sldId id="375" r:id="rId22"/>
    <p:sldId id="376" r:id="rId23"/>
    <p:sldId id="303" r:id="rId24"/>
    <p:sldId id="377" r:id="rId25"/>
    <p:sldId id="358" r:id="rId26"/>
    <p:sldId id="346" r:id="rId27"/>
  </p:sldIdLst>
  <p:sldSz cx="9144000" cy="5143500" type="screen16x9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2" userDrawn="1">
          <p15:clr>
            <a:srgbClr val="A4A3A4"/>
          </p15:clr>
        </p15:guide>
        <p15:guide id="2">
          <p15:clr>
            <a:srgbClr val="A4A3A4"/>
          </p15:clr>
        </p15:guide>
        <p15:guide id="3" pos="5760" userDrawn="1">
          <p15:clr>
            <a:srgbClr val="A4A3A4"/>
          </p15:clr>
        </p15:guide>
        <p15:guide id="4" orient="horz" pos="5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173">
          <p15:clr>
            <a:srgbClr val="A4A3A4"/>
          </p15:clr>
        </p15:guide>
        <p15:guide id="4" pos="414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hleen Watson" initials="KW" lastIdx="1" clrIdx="0">
    <p:extLst/>
  </p:cmAuthor>
  <p:cmAuthor id="2" name="Kathleen Watson" initials="KW [2]" lastIdx="1" clrIdx="1">
    <p:extLst/>
  </p:cmAuthor>
  <p:cmAuthor id="3" name="Kathleen Watson" initials="KW [3]" lastIdx="1" clrIdx="2">
    <p:extLst/>
  </p:cmAuthor>
  <p:cmAuthor id="4" name="Kathleen Watson" initials="KW [4]" lastIdx="1" clrIdx="3">
    <p:extLst/>
  </p:cmAuthor>
  <p:cmAuthor id="5" name="Kathleen Watson" initials="KW [5]" lastIdx="1" clrIdx="4">
    <p:extLst/>
  </p:cmAuthor>
  <p:cmAuthor id="6" name="Kathleen Watson" initials="KW [6]" lastIdx="1" clrIdx="5">
    <p:extLst/>
  </p:cmAuthor>
  <p:cmAuthor id="7" name="Kathleen Watson" initials="KW [7]" lastIdx="1" clrIdx="6">
    <p:extLst/>
  </p:cmAuthor>
  <p:cmAuthor id="8" name="Kathleen Watson" initials="KW [8]" lastIdx="1" clrIdx="7">
    <p:extLst/>
  </p:cmAuthor>
  <p:cmAuthor id="9" name="Kathleen Watson" initials="KW [9]" lastIdx="1" clrIdx="8">
    <p:extLst/>
  </p:cmAuthor>
  <p:cmAuthor id="10" name="Kathleen Watson" initials="KW [10]" lastIdx="1" clrIdx="9">
    <p:extLst/>
  </p:cmAuthor>
  <p:cmAuthor id="11" name="Kathleen Watson" initials="KW [11]" lastIdx="1" clrIdx="10">
    <p:extLst/>
  </p:cmAuthor>
  <p:cmAuthor id="12" name="Kathleen Watson" initials="KW [12]" lastIdx="1" clrIdx="11">
    <p:extLst/>
  </p:cmAuthor>
  <p:cmAuthor id="13" name="Jeff San Miguel" initials="JSM" lastIdx="1" clrIdx="12">
    <p:extLst/>
  </p:cmAuthor>
  <p:cmAuthor id="14" name="Jeff San Miguel" initials="JSM [2]" lastIdx="1" clrIdx="13">
    <p:extLst/>
  </p:cmAuthor>
  <p:cmAuthor id="15" name="Jeff San Miguel" initials="JSM [3]" lastIdx="1" clrIdx="14">
    <p:extLst/>
  </p:cmAuthor>
  <p:cmAuthor id="16" name="Jeff San Miguel" initials="JSM [4]" lastIdx="1" clrIdx="15">
    <p:extLst/>
  </p:cmAuthor>
  <p:cmAuthor id="17" name="Jeff San Miguel" initials="JSM [5]" lastIdx="1" clrIdx="16">
    <p:extLst/>
  </p:cmAuthor>
  <p:cmAuthor id="18" name="Jeff San Miguel" initials="JSM [6]" lastIdx="1" clrIdx="17">
    <p:extLst/>
  </p:cmAuthor>
  <p:cmAuthor id="19" name="Jeff San Miguel" initials="JSM [7]" lastIdx="1" clrIdx="18">
    <p:extLst/>
  </p:cmAuthor>
  <p:cmAuthor id="20" name="Jeff San Miguel" initials="JSM [8]" lastIdx="1" clrIdx="19">
    <p:extLst/>
  </p:cmAuthor>
  <p:cmAuthor id="21" name="Jeff San Miguel" initials="JSM [9]" lastIdx="1" clrIdx="2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1628"/>
    <a:srgbClr val="000000"/>
    <a:srgbClr val="135295"/>
    <a:srgbClr val="032F46"/>
    <a:srgbClr val="06252F"/>
    <a:srgbClr val="0B3F4E"/>
    <a:srgbClr val="0A2F3B"/>
    <a:srgbClr val="155E74"/>
    <a:srgbClr val="0D143C"/>
    <a:srgbClr val="A4CE4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182" autoAdjust="0"/>
  </p:normalViewPr>
  <p:slideViewPr>
    <p:cSldViewPr snapToGrid="0" snapToObjects="1" showGuides="1">
      <p:cViewPr varScale="1">
        <p:scale>
          <a:sx n="128" d="100"/>
          <a:sy n="128" d="100"/>
        </p:scale>
        <p:origin x="96" y="96"/>
      </p:cViewPr>
      <p:guideLst>
        <p:guide orient="horz" pos="132"/>
        <p:guide/>
        <p:guide pos="5760"/>
        <p:guide orient="horz" pos="5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notesViewPr>
    <p:cSldViewPr snapToGrid="0" snapToObjects="1">
      <p:cViewPr varScale="1">
        <p:scale>
          <a:sx n="153" d="100"/>
          <a:sy n="153" d="100"/>
        </p:scale>
        <p:origin x="5880" y="176"/>
      </p:cViewPr>
      <p:guideLst>
        <p:guide orient="horz" pos="2880"/>
        <p:guide pos="2160"/>
        <p:guide pos="173"/>
        <p:guide pos="41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pPr/>
              <a:t>10/3/2017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806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84200" y="849313"/>
            <a:ext cx="5689600" cy="3200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5010" y="4236396"/>
            <a:ext cx="6414557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262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11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5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8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84200" y="849313"/>
            <a:ext cx="5689600" cy="3200400"/>
          </a:xfrm>
          <a:ln/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230" y="8684293"/>
            <a:ext cx="2972588" cy="4576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1863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1863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1863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1863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2D971DE-4B93-1441-B43C-EA19108F981A}" type="slidenum">
              <a:rPr lang="en-US" sz="1200"/>
              <a:pPr eaLnBrk="1" hangingPunct="1"/>
              <a:t>23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4132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84200" y="849313"/>
            <a:ext cx="5689600" cy="3200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01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9152831" cy="5143500"/>
          </a:xfrm>
          <a:prstGeom prst="rect">
            <a:avLst/>
          </a:prstGeom>
        </p:spPr>
      </p:pic>
      <p:sp>
        <p:nvSpPr>
          <p:cNvPr id="37" name="Rectangle 36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734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57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880980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2 Line Hitachi Title Slide Placeholder </a:t>
            </a:r>
            <a:br>
              <a:rPr lang="en-US" dirty="0"/>
            </a:br>
            <a:r>
              <a:rPr lang="en-US" dirty="0"/>
              <a:t>2 Line Hitachi Title Slide Placeholder</a:t>
            </a:r>
          </a:p>
        </p:txBody>
      </p:sp>
      <p:sp>
        <p:nvSpPr>
          <p:cNvPr id="5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7733" y="4068884"/>
            <a:ext cx="5221816" cy="307777"/>
          </a:xfrm>
          <a:ln>
            <a:noFill/>
          </a:ln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807733" y="4298226"/>
            <a:ext cx="5221816" cy="461665"/>
          </a:xfrm>
          <a:ln>
            <a:noFill/>
          </a:ln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-1" y="0"/>
            <a:ext cx="9152831" cy="1487714"/>
          </a:xfrm>
          <a:prstGeom prst="rect">
            <a:avLst/>
          </a:prstGeom>
          <a:gradFill flip="none" rotWithShape="1">
            <a:gsLst>
              <a:gs pos="11000">
                <a:srgbClr val="0E1628">
                  <a:lumMod val="0"/>
                  <a:alpha val="72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40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1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5" name="TextBox 34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  <p:sp>
        <p:nvSpPr>
          <p:cNvPr id="67" name="TextBox 66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20000"/>
                    <a:lumOff val="8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  <p:sp>
        <p:nvSpPr>
          <p:cNvPr id="68" name="Rectangle 67"/>
          <p:cNvSpPr/>
          <p:nvPr userDrawn="1"/>
        </p:nvSpPr>
        <p:spPr>
          <a:xfrm>
            <a:off x="264160" y="4911122"/>
            <a:ext cx="54254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rtl="0" eaLnBrk="1" latinLnBrk="0" hangingPunct="1">
              <a:lnSpc>
                <a:spcPct val="100000"/>
              </a:lnSpc>
            </a:pPr>
            <a:r>
              <a:rPr lang="en-US" sz="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 – For use by Hitachi, Ltd. employees and other audiences under NDA only.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36844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9152831" cy="5143500"/>
          </a:xfrm>
          <a:prstGeom prst="rect">
            <a:avLst/>
          </a:prstGeom>
        </p:spPr>
      </p:pic>
      <p:sp>
        <p:nvSpPr>
          <p:cNvPr id="37" name="Rectangle 36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39" name="TextBox 38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-1" y="0"/>
            <a:ext cx="9152831" cy="1487714"/>
          </a:xfrm>
          <a:prstGeom prst="rect">
            <a:avLst/>
          </a:prstGeom>
          <a:gradFill flip="none" rotWithShape="1">
            <a:gsLst>
              <a:gs pos="11000">
                <a:srgbClr val="0E1628">
                  <a:lumMod val="0"/>
                  <a:alpha val="72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430887"/>
          </a:xfrm>
          <a:prstGeom prst="rect">
            <a:avLst/>
          </a:prstGeom>
          <a:effectLst/>
        </p:spPr>
        <p:txBody>
          <a:bodyPr anchor="t">
            <a:sp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grpSp>
        <p:nvGrpSpPr>
          <p:cNvPr id="67" name="Group 66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8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5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6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7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8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9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0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91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2" name="TextBox 31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20000"/>
                    <a:lumOff val="8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-1"/>
            <a:ext cx="9152832" cy="5143501"/>
          </a:xfrm>
          <a:prstGeom prst="rect">
            <a:avLst/>
          </a:prstGeom>
        </p:spPr>
      </p:pic>
      <p:sp>
        <p:nvSpPr>
          <p:cNvPr id="133" name="Rectangle 132"/>
          <p:cNvSpPr/>
          <p:nvPr userDrawn="1"/>
        </p:nvSpPr>
        <p:spPr>
          <a:xfrm>
            <a:off x="-1" y="0"/>
            <a:ext cx="9152831" cy="1145894"/>
          </a:xfrm>
          <a:prstGeom prst="rect">
            <a:avLst/>
          </a:prstGeom>
          <a:gradFill flip="none" rotWithShape="1">
            <a:gsLst>
              <a:gs pos="0">
                <a:srgbClr val="0E1628">
                  <a:alpha val="40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52" name="Rectangle 151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54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430887"/>
          </a:xfrm>
          <a:prstGeom prst="rect">
            <a:avLst/>
          </a:prstGeom>
          <a:effectLst/>
        </p:spPr>
        <p:txBody>
          <a:bodyPr anchor="t">
            <a:sp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158" name="TextBox 157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61" name="Group 60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2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9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4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2" name="TextBox 31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20000"/>
                    <a:lumOff val="8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 bwMode="gray">
          <a:xfrm>
            <a:off x="3226003" y="2167156"/>
            <a:ext cx="2691994" cy="77238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6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3226003" y="2167156"/>
            <a:ext cx="2691994" cy="772380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-1"/>
            <a:ext cx="9152832" cy="5143501"/>
          </a:xfrm>
          <a:prstGeom prst="rect">
            <a:avLst/>
          </a:prstGeom>
        </p:spPr>
      </p:pic>
      <p:sp>
        <p:nvSpPr>
          <p:cNvPr id="133" name="Rectangle 132"/>
          <p:cNvSpPr/>
          <p:nvPr userDrawn="1"/>
        </p:nvSpPr>
        <p:spPr>
          <a:xfrm>
            <a:off x="-1" y="0"/>
            <a:ext cx="9152831" cy="1145894"/>
          </a:xfrm>
          <a:prstGeom prst="rect">
            <a:avLst/>
          </a:prstGeom>
          <a:gradFill flip="none" rotWithShape="1">
            <a:gsLst>
              <a:gs pos="0">
                <a:srgbClr val="0E1628">
                  <a:alpha val="40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52" name="Rectangle 151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15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734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54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880980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2 Line Hitachi Title Slide Placeholder </a:t>
            </a:r>
            <a:br>
              <a:rPr lang="en-US" dirty="0"/>
            </a:br>
            <a:r>
              <a:rPr lang="en-US" dirty="0"/>
              <a:t>2 Line Hitachi Title Slide Placeholder</a:t>
            </a:r>
          </a:p>
        </p:txBody>
      </p:sp>
      <p:sp>
        <p:nvSpPr>
          <p:cNvPr id="15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7733" y="4068884"/>
            <a:ext cx="5221816" cy="307777"/>
          </a:xfrm>
          <a:ln>
            <a:noFill/>
          </a:ln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56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807733" y="4298226"/>
            <a:ext cx="5221816" cy="461665"/>
          </a:xfrm>
          <a:ln>
            <a:noFill/>
          </a:ln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>
                <a:solidFill>
                  <a:schemeClr val="bg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158" name="TextBox 157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61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2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3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4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5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6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7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8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69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0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1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2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3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4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5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6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7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8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79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0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8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36" name="TextBox 35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7734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62" name="Title 1"/>
          <p:cNvSpPr>
            <a:spLocks noGrp="1"/>
          </p:cNvSpPr>
          <p:nvPr>
            <p:ph type="ctrTitle" hasCustomPrompt="1"/>
          </p:nvPr>
        </p:nvSpPr>
        <p:spPr>
          <a:xfrm>
            <a:off x="807734" y="2296200"/>
            <a:ext cx="7653702" cy="880980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Hitachi Title Slide Placeholder </a:t>
            </a:r>
            <a:br>
              <a:rPr lang="en-US" dirty="0"/>
            </a:br>
            <a:r>
              <a:rPr lang="en-US" dirty="0"/>
              <a:t>2 Line Hitachi Title Slide Placeholder</a:t>
            </a:r>
          </a:p>
        </p:txBody>
      </p:sp>
      <p:sp>
        <p:nvSpPr>
          <p:cNvPr id="6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07733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>
                <a:solidFill>
                  <a:schemeClr val="tx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807733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>
                <a:solidFill>
                  <a:schemeClr val="tx1"/>
                </a:solidFill>
              </a:defRPr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9" name="Rectangle 38"/>
          <p:cNvSpPr/>
          <p:nvPr userDrawn="1"/>
        </p:nvSpPr>
        <p:spPr>
          <a:xfrm>
            <a:off x="0" y="0"/>
            <a:ext cx="9144000" cy="2154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0" name="TextBox 39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2" name="グループ化 34"/>
          <p:cNvGrpSpPr/>
          <p:nvPr userDrawn="1"/>
        </p:nvGrpSpPr>
        <p:grpSpPr bwMode="gray">
          <a:xfrm>
            <a:off x="324487" y="2057426"/>
            <a:ext cx="8495663" cy="97507"/>
            <a:chOff x="324487" y="2057426"/>
            <a:chExt cx="8495663" cy="97507"/>
          </a:xfrm>
        </p:grpSpPr>
        <p:sp>
          <p:nvSpPr>
            <p:cNvPr id="43" name="正方形/長方形 11"/>
            <p:cNvSpPr>
              <a:spLocks noChangeArrowheads="1"/>
            </p:cNvSpPr>
            <p:nvPr/>
          </p:nvSpPr>
          <p:spPr bwMode="gray">
            <a:xfrm>
              <a:off x="324489" y="2057426"/>
              <a:ext cx="8495661" cy="97488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44" name="グループ化 16"/>
            <p:cNvGrpSpPr/>
            <p:nvPr/>
          </p:nvGrpSpPr>
          <p:grpSpPr bwMode="gray">
            <a:xfrm>
              <a:off x="324487" y="2057439"/>
              <a:ext cx="1938811" cy="97494"/>
              <a:chOff x="312738" y="2747961"/>
              <a:chExt cx="1970086" cy="109543"/>
            </a:xfrm>
          </p:grpSpPr>
          <p:sp>
            <p:nvSpPr>
              <p:cNvPr id="45" name="正方形/長方形 37"/>
              <p:cNvSpPr/>
              <p:nvPr/>
            </p:nvSpPr>
            <p:spPr bwMode="gray">
              <a:xfrm>
                <a:off x="1298574" y="2747961"/>
                <a:ext cx="984250" cy="10953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" name="正方形/長方形 38"/>
              <p:cNvSpPr/>
              <p:nvPr/>
            </p:nvSpPr>
            <p:spPr bwMode="gray">
              <a:xfrm>
                <a:off x="312738" y="2747967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41" name="Group 40"/>
          <p:cNvGrpSpPr/>
          <p:nvPr userDrawn="1"/>
        </p:nvGrpSpPr>
        <p:grpSpPr>
          <a:xfrm>
            <a:off x="7684913" y="225822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47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lor BG"/>
          <p:cNvSpPr/>
          <p:nvPr/>
        </p:nvSpPr>
        <p:spPr>
          <a:xfrm>
            <a:off x="0" y="-7472"/>
            <a:ext cx="9144000" cy="515097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6" name="Gradient Overlay"/>
          <p:cNvSpPr/>
          <p:nvPr/>
        </p:nvSpPr>
        <p:spPr>
          <a:xfrm>
            <a:off x="0" y="-7473"/>
            <a:ext cx="9144000" cy="5143500"/>
          </a:xfrm>
          <a:prstGeom prst="rect">
            <a:avLst/>
          </a:prstGeom>
          <a:gradFill flip="none" rotWithShape="1">
            <a:gsLst>
              <a:gs pos="73000">
                <a:srgbClr val="000000">
                  <a:alpha val="10000"/>
                </a:srgbClr>
              </a:gs>
              <a:gs pos="32000">
                <a:srgbClr val="000000">
                  <a:alpha val="10000"/>
                </a:srgbClr>
              </a:gs>
              <a:gs pos="0">
                <a:srgbClr val="000000">
                  <a:alpha val="55000"/>
                </a:srgbClr>
              </a:gs>
              <a:gs pos="100000">
                <a:srgbClr val="000000">
                  <a:alpha val="5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pic>
        <p:nvPicPr>
          <p:cNvPr id="61" name="Smart Texture"/>
          <p:cNvPicPr>
            <a:picLocks noChangeAspect="1"/>
          </p:cNvPicPr>
          <p:nvPr userDrawn="1"/>
        </p:nvPicPr>
        <p:blipFill rotWithShape="1"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49740" y="-74140"/>
            <a:ext cx="9398875" cy="5305168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7" name="Divider Slide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4" name="Slide Number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3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60" name="TextBox 59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lor BG"/>
          <p:cNvSpPr/>
          <p:nvPr/>
        </p:nvSpPr>
        <p:spPr>
          <a:xfrm>
            <a:off x="0" y="-7472"/>
            <a:ext cx="9144000" cy="515097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5" name="Smart Texture"/>
          <p:cNvPicPr>
            <a:picLocks noChangeAspect="1"/>
          </p:cNvPicPr>
          <p:nvPr/>
        </p:nvPicPr>
        <p:blipFill rotWithShape="1">
          <a:blip r:embed="rId2" cstate="print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2089" y="-74140"/>
            <a:ext cx="9398875" cy="5305168"/>
          </a:xfrm>
          <a:prstGeom prst="rect">
            <a:avLst/>
          </a:prstGeom>
        </p:spPr>
      </p:pic>
      <p:sp>
        <p:nvSpPr>
          <p:cNvPr id="56" name="Gradient Overlay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73000">
                <a:srgbClr val="000000">
                  <a:alpha val="10000"/>
                </a:srgbClr>
              </a:gs>
              <a:gs pos="32000">
                <a:srgbClr val="000000">
                  <a:alpha val="10000"/>
                </a:srgbClr>
              </a:gs>
              <a:gs pos="0">
                <a:srgbClr val="000000">
                  <a:alpha val="55000"/>
                </a:srgbClr>
              </a:gs>
              <a:gs pos="100000">
                <a:srgbClr val="000000">
                  <a:alpha val="5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7" name="Divider Slide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4" name="Slide Number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chemeClr val="bg1"/>
          </a:solidFill>
        </p:grpSpPr>
        <p:sp>
          <p:nvSpPr>
            <p:cNvPr id="3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60" name="TextBox 59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lor BG"/>
          <p:cNvSpPr/>
          <p:nvPr/>
        </p:nvSpPr>
        <p:spPr>
          <a:xfrm>
            <a:off x="0" y="-7472"/>
            <a:ext cx="9144000" cy="515097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5" name="Smart Texture"/>
          <p:cNvPicPr>
            <a:picLocks noChangeAspect="1"/>
          </p:cNvPicPr>
          <p:nvPr/>
        </p:nvPicPr>
        <p:blipFill rotWithShape="1">
          <a:blip r:embed="rId2" cstate="print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2089" y="-74140"/>
            <a:ext cx="9398875" cy="5305168"/>
          </a:xfrm>
          <a:prstGeom prst="rect">
            <a:avLst/>
          </a:prstGeom>
        </p:spPr>
      </p:pic>
      <p:sp>
        <p:nvSpPr>
          <p:cNvPr id="56" name="Gradient Overlay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73000">
                <a:srgbClr val="000000">
                  <a:alpha val="10000"/>
                </a:srgbClr>
              </a:gs>
              <a:gs pos="32000">
                <a:srgbClr val="000000">
                  <a:alpha val="10000"/>
                </a:srgbClr>
              </a:gs>
              <a:gs pos="0">
                <a:srgbClr val="000000">
                  <a:alpha val="55000"/>
                </a:srgbClr>
              </a:gs>
              <a:gs pos="100000">
                <a:srgbClr val="000000">
                  <a:alpha val="5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9" name="Rectangle 58"/>
          <p:cNvSpPr/>
          <p:nvPr userDrawn="1"/>
        </p:nvSpPr>
        <p:spPr>
          <a:xfrm>
            <a:off x="0" y="2069718"/>
            <a:ext cx="9152831" cy="307378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5000"/>
                </a:srgbClr>
              </a:gs>
              <a:gs pos="100000">
                <a:srgbClr val="000000">
                  <a:alpha val="2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7" name="Divider Slide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34" name="Slide Number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7684916" y="225821"/>
            <a:ext cx="1247901" cy="356665"/>
            <a:chOff x="2751138" y="3262313"/>
            <a:chExt cx="4665662" cy="1333500"/>
          </a:xfrm>
          <a:solidFill>
            <a:srgbClr val="FFFFFF"/>
          </a:solidFill>
        </p:grpSpPr>
        <p:sp>
          <p:nvSpPr>
            <p:cNvPr id="33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2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3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4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5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6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7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8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49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0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1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2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3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4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5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7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  <p:sp>
          <p:nvSpPr>
            <p:cNvPr id="58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414141"/>
                </a:solidFill>
                <a:latin typeface="Arial"/>
              </a:endParaRPr>
            </a:p>
          </p:txBody>
        </p:sp>
      </p:grpSp>
      <p:sp>
        <p:nvSpPr>
          <p:cNvPr id="60" name="TextBox 59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64160" y="4911122"/>
            <a:ext cx="542544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rtl="0" eaLnBrk="1" latinLnBrk="0" hangingPunct="1">
              <a:lnSpc>
                <a:spcPct val="100000"/>
              </a:lnSpc>
            </a:pPr>
            <a:r>
              <a:rPr lang="en-US" sz="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CONFIDENTIAL – For use by Hitachi, Ltd. employees and other audiences under NDA only.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グループ化 59"/>
          <p:cNvGrpSpPr/>
          <p:nvPr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/>
          </p:nvGrpSpPr>
          <p:grpSpPr>
            <a:xfrm>
              <a:off x="-4" y="740968"/>
              <a:ext cx="1481335" cy="74492"/>
              <a:chOff x="312738" y="2749710"/>
              <a:chExt cx="1970086" cy="10954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9710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9720"/>
                <a:ext cx="985838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80" name="AutoShape 42"/>
          <p:cNvSpPr>
            <a:spLocks noChangeAspect="1" noChangeArrowheads="1" noTextEdit="1"/>
          </p:cNvSpPr>
          <p:nvPr/>
        </p:nvSpPr>
        <p:spPr bwMode="auto">
          <a:xfrm>
            <a:off x="-2081054" y="-12701"/>
            <a:ext cx="11241148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43936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7684913" y="225822"/>
            <a:ext cx="1247904" cy="356665"/>
            <a:chOff x="2751138" y="3262313"/>
            <a:chExt cx="4665662" cy="1333500"/>
          </a:xfrm>
          <a:solidFill>
            <a:schemeClr val="tx1"/>
          </a:solidFill>
        </p:grpSpPr>
        <p:sp>
          <p:nvSpPr>
            <p:cNvPr id="84" name="Freeform 1"/>
            <p:cNvSpPr>
              <a:spLocks noChangeArrowheads="1"/>
            </p:cNvSpPr>
            <p:nvPr/>
          </p:nvSpPr>
          <p:spPr bwMode="auto">
            <a:xfrm>
              <a:off x="618013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4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2"/>
            <p:cNvSpPr>
              <a:spLocks noChangeArrowheads="1"/>
            </p:cNvSpPr>
            <p:nvPr/>
          </p:nvSpPr>
          <p:spPr bwMode="auto">
            <a:xfrm>
              <a:off x="4083050" y="3275013"/>
              <a:ext cx="677863" cy="631825"/>
            </a:xfrm>
            <a:custGeom>
              <a:avLst/>
              <a:gdLst>
                <a:gd name="T0" fmla="*/ 1883 w 1884"/>
                <a:gd name="T1" fmla="*/ 0 h 1755"/>
                <a:gd name="T2" fmla="*/ 1883 w 1884"/>
                <a:gd name="T3" fmla="*/ 298 h 1755"/>
                <a:gd name="T4" fmla="*/ 1174 w 1884"/>
                <a:gd name="T5" fmla="*/ 298 h 1755"/>
                <a:gd name="T6" fmla="*/ 1174 w 1884"/>
                <a:gd name="T7" fmla="*/ 1754 h 1755"/>
                <a:gd name="T8" fmla="*/ 709 w 1884"/>
                <a:gd name="T9" fmla="*/ 1754 h 1755"/>
                <a:gd name="T10" fmla="*/ 709 w 1884"/>
                <a:gd name="T11" fmla="*/ 298 h 1755"/>
                <a:gd name="T12" fmla="*/ 0 w 1884"/>
                <a:gd name="T13" fmla="*/ 298 h 1755"/>
                <a:gd name="T14" fmla="*/ 0 w 1884"/>
                <a:gd name="T15" fmla="*/ 0 h 1755"/>
                <a:gd name="T16" fmla="*/ 1883 w 1884"/>
                <a:gd name="T17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4" h="1755">
                  <a:moveTo>
                    <a:pt x="1883" y="0"/>
                  </a:moveTo>
                  <a:cubicBezTo>
                    <a:pt x="1883" y="4"/>
                    <a:pt x="1883" y="298"/>
                    <a:pt x="1883" y="298"/>
                  </a:cubicBezTo>
                  <a:lnTo>
                    <a:pt x="1174" y="298"/>
                  </a:lnTo>
                  <a:lnTo>
                    <a:pt x="1174" y="1754"/>
                  </a:lnTo>
                  <a:lnTo>
                    <a:pt x="709" y="1754"/>
                  </a:lnTo>
                  <a:lnTo>
                    <a:pt x="709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1883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3"/>
            <p:cNvSpPr>
              <a:spLocks noChangeArrowheads="1"/>
            </p:cNvSpPr>
            <p:nvPr/>
          </p:nvSpPr>
          <p:spPr bwMode="auto">
            <a:xfrm>
              <a:off x="4614863" y="3275013"/>
              <a:ext cx="796925" cy="631825"/>
            </a:xfrm>
            <a:custGeom>
              <a:avLst/>
              <a:gdLst>
                <a:gd name="T0" fmla="*/ 2214 w 2215"/>
                <a:gd name="T1" fmla="*/ 1754 h 1755"/>
                <a:gd name="T2" fmla="*/ 1695 w 2215"/>
                <a:gd name="T3" fmla="*/ 1754 h 1755"/>
                <a:gd name="T4" fmla="*/ 1542 w 2215"/>
                <a:gd name="T5" fmla="*/ 1377 h 1755"/>
                <a:gd name="T6" fmla="*/ 672 w 2215"/>
                <a:gd name="T7" fmla="*/ 1377 h 1755"/>
                <a:gd name="T8" fmla="*/ 518 w 2215"/>
                <a:gd name="T9" fmla="*/ 1754 h 1755"/>
                <a:gd name="T10" fmla="*/ 0 w 2215"/>
                <a:gd name="T11" fmla="*/ 1754 h 1755"/>
                <a:gd name="T12" fmla="*/ 825 w 2215"/>
                <a:gd name="T13" fmla="*/ 0 h 1755"/>
                <a:gd name="T14" fmla="*/ 1392 w 2215"/>
                <a:gd name="T15" fmla="*/ 0 h 1755"/>
                <a:gd name="T16" fmla="*/ 2214 w 2215"/>
                <a:gd name="T17" fmla="*/ 1754 h 1755"/>
                <a:gd name="T18" fmla="*/ 788 w 2215"/>
                <a:gd name="T19" fmla="*/ 1095 h 1755"/>
                <a:gd name="T20" fmla="*/ 1434 w 2215"/>
                <a:gd name="T21" fmla="*/ 1095 h 1755"/>
                <a:gd name="T22" fmla="*/ 1107 w 2215"/>
                <a:gd name="T23" fmla="*/ 298 h 1755"/>
                <a:gd name="T24" fmla="*/ 788 w 2215"/>
                <a:gd name="T25" fmla="*/ 1095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5" h="1755">
                  <a:moveTo>
                    <a:pt x="2214" y="1754"/>
                  </a:moveTo>
                  <a:cubicBezTo>
                    <a:pt x="2214" y="1754"/>
                    <a:pt x="1691" y="1754"/>
                    <a:pt x="1695" y="1754"/>
                  </a:cubicBezTo>
                  <a:lnTo>
                    <a:pt x="1542" y="1377"/>
                  </a:lnTo>
                  <a:lnTo>
                    <a:pt x="672" y="1377"/>
                  </a:lnTo>
                  <a:cubicBezTo>
                    <a:pt x="672" y="1377"/>
                    <a:pt x="522" y="1754"/>
                    <a:pt x="518" y="1754"/>
                  </a:cubicBezTo>
                  <a:lnTo>
                    <a:pt x="0" y="1754"/>
                  </a:lnTo>
                  <a:lnTo>
                    <a:pt x="825" y="0"/>
                  </a:lnTo>
                  <a:lnTo>
                    <a:pt x="1392" y="0"/>
                  </a:lnTo>
                  <a:lnTo>
                    <a:pt x="2214" y="1754"/>
                  </a:lnTo>
                  <a:close/>
                  <a:moveTo>
                    <a:pt x="788" y="1095"/>
                  </a:moveTo>
                  <a:lnTo>
                    <a:pt x="1434" y="1095"/>
                  </a:lnTo>
                  <a:lnTo>
                    <a:pt x="1107" y="298"/>
                  </a:lnTo>
                  <a:lnTo>
                    <a:pt x="788" y="10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4"/>
            <p:cNvSpPr>
              <a:spLocks noChangeArrowheads="1"/>
            </p:cNvSpPr>
            <p:nvPr/>
          </p:nvSpPr>
          <p:spPr bwMode="auto">
            <a:xfrm>
              <a:off x="6985000" y="3275013"/>
              <a:ext cx="166688" cy="631825"/>
            </a:xfrm>
            <a:custGeom>
              <a:avLst/>
              <a:gdLst>
                <a:gd name="T0" fmla="*/ 232 w 465"/>
                <a:gd name="T1" fmla="*/ 1754 h 1755"/>
                <a:gd name="T2" fmla="*/ 0 w 465"/>
                <a:gd name="T3" fmla="*/ 1754 h 1755"/>
                <a:gd name="T4" fmla="*/ 0 w 465"/>
                <a:gd name="T5" fmla="*/ 0 h 1755"/>
                <a:gd name="T6" fmla="*/ 464 w 465"/>
                <a:gd name="T7" fmla="*/ 0 h 1755"/>
                <a:gd name="T8" fmla="*/ 464 w 465"/>
                <a:gd name="T9" fmla="*/ 1754 h 1755"/>
                <a:gd name="T10" fmla="*/ 232 w 465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" h="1755">
                  <a:moveTo>
                    <a:pt x="232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4" y="0"/>
                  </a:lnTo>
                  <a:lnTo>
                    <a:pt x="464" y="1754"/>
                  </a:lnTo>
                  <a:lnTo>
                    <a:pt x="232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5"/>
            <p:cNvSpPr>
              <a:spLocks noChangeArrowheads="1"/>
            </p:cNvSpPr>
            <p:nvPr/>
          </p:nvSpPr>
          <p:spPr bwMode="auto">
            <a:xfrm>
              <a:off x="3049588" y="3275013"/>
              <a:ext cx="673100" cy="631825"/>
            </a:xfrm>
            <a:custGeom>
              <a:avLst/>
              <a:gdLst>
                <a:gd name="T0" fmla="*/ 465 w 1868"/>
                <a:gd name="T1" fmla="*/ 0 h 1755"/>
                <a:gd name="T2" fmla="*/ 465 w 1868"/>
                <a:gd name="T3" fmla="*/ 700 h 1755"/>
                <a:gd name="T4" fmla="*/ 1402 w 1868"/>
                <a:gd name="T5" fmla="*/ 700 h 1755"/>
                <a:gd name="T6" fmla="*/ 1402 w 1868"/>
                <a:gd name="T7" fmla="*/ 0 h 1755"/>
                <a:gd name="T8" fmla="*/ 1867 w 1868"/>
                <a:gd name="T9" fmla="*/ 0 h 1755"/>
                <a:gd name="T10" fmla="*/ 1867 w 1868"/>
                <a:gd name="T11" fmla="*/ 1754 h 1755"/>
                <a:gd name="T12" fmla="*/ 1402 w 1868"/>
                <a:gd name="T13" fmla="*/ 1754 h 1755"/>
                <a:gd name="T14" fmla="*/ 1402 w 1868"/>
                <a:gd name="T15" fmla="*/ 983 h 1755"/>
                <a:gd name="T16" fmla="*/ 465 w 1868"/>
                <a:gd name="T17" fmla="*/ 983 h 1755"/>
                <a:gd name="T18" fmla="*/ 465 w 1868"/>
                <a:gd name="T19" fmla="*/ 1754 h 1755"/>
                <a:gd name="T20" fmla="*/ 0 w 1868"/>
                <a:gd name="T21" fmla="*/ 1754 h 1755"/>
                <a:gd name="T22" fmla="*/ 0 w 1868"/>
                <a:gd name="T23" fmla="*/ 0 h 1755"/>
                <a:gd name="T24" fmla="*/ 465 w 1868"/>
                <a:gd name="T25" fmla="*/ 0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8" h="1755">
                  <a:moveTo>
                    <a:pt x="465" y="0"/>
                  </a:moveTo>
                  <a:cubicBezTo>
                    <a:pt x="465" y="0"/>
                    <a:pt x="465" y="705"/>
                    <a:pt x="465" y="700"/>
                  </a:cubicBezTo>
                  <a:lnTo>
                    <a:pt x="1402" y="700"/>
                  </a:lnTo>
                  <a:cubicBezTo>
                    <a:pt x="1402" y="705"/>
                    <a:pt x="1402" y="0"/>
                    <a:pt x="1402" y="0"/>
                  </a:cubicBezTo>
                  <a:cubicBezTo>
                    <a:pt x="1402" y="0"/>
                    <a:pt x="1863" y="0"/>
                    <a:pt x="1867" y="0"/>
                  </a:cubicBezTo>
                  <a:cubicBezTo>
                    <a:pt x="1867" y="0"/>
                    <a:pt x="1867" y="1750"/>
                    <a:pt x="1867" y="1754"/>
                  </a:cubicBezTo>
                  <a:lnTo>
                    <a:pt x="1402" y="1754"/>
                  </a:lnTo>
                  <a:cubicBezTo>
                    <a:pt x="1402" y="1754"/>
                    <a:pt x="1402" y="987"/>
                    <a:pt x="1402" y="983"/>
                  </a:cubicBezTo>
                  <a:cubicBezTo>
                    <a:pt x="1402" y="987"/>
                    <a:pt x="465" y="983"/>
                    <a:pt x="465" y="983"/>
                  </a:cubicBezTo>
                  <a:cubicBezTo>
                    <a:pt x="465" y="987"/>
                    <a:pt x="465" y="1754"/>
                    <a:pt x="465" y="1754"/>
                  </a:cubicBezTo>
                  <a:lnTo>
                    <a:pt x="0" y="1754"/>
                  </a:lnTo>
                  <a:cubicBezTo>
                    <a:pt x="0" y="1754"/>
                    <a:pt x="5" y="0"/>
                    <a:pt x="0" y="0"/>
                  </a:cubicBezTo>
                  <a:lnTo>
                    <a:pt x="4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6"/>
            <p:cNvSpPr>
              <a:spLocks noChangeArrowheads="1"/>
            </p:cNvSpPr>
            <p:nvPr/>
          </p:nvSpPr>
          <p:spPr bwMode="auto">
            <a:xfrm>
              <a:off x="3854450" y="3275013"/>
              <a:ext cx="168275" cy="631825"/>
            </a:xfrm>
            <a:custGeom>
              <a:avLst/>
              <a:gdLst>
                <a:gd name="T0" fmla="*/ 233 w 466"/>
                <a:gd name="T1" fmla="*/ 1754 h 1755"/>
                <a:gd name="T2" fmla="*/ 0 w 466"/>
                <a:gd name="T3" fmla="*/ 1754 h 1755"/>
                <a:gd name="T4" fmla="*/ 0 w 466"/>
                <a:gd name="T5" fmla="*/ 0 h 1755"/>
                <a:gd name="T6" fmla="*/ 465 w 466"/>
                <a:gd name="T7" fmla="*/ 0 h 1755"/>
                <a:gd name="T8" fmla="*/ 465 w 466"/>
                <a:gd name="T9" fmla="*/ 1754 h 1755"/>
                <a:gd name="T10" fmla="*/ 233 w 466"/>
                <a:gd name="T11" fmla="*/ 1754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6" h="1755">
                  <a:moveTo>
                    <a:pt x="233" y="1754"/>
                  </a:moveTo>
                  <a:lnTo>
                    <a:pt x="0" y="1754"/>
                  </a:lnTo>
                  <a:lnTo>
                    <a:pt x="0" y="0"/>
                  </a:lnTo>
                  <a:lnTo>
                    <a:pt x="465" y="0"/>
                  </a:lnTo>
                  <a:lnTo>
                    <a:pt x="465" y="1754"/>
                  </a:lnTo>
                  <a:lnTo>
                    <a:pt x="233" y="17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7"/>
            <p:cNvSpPr>
              <a:spLocks noChangeArrowheads="1"/>
            </p:cNvSpPr>
            <p:nvPr/>
          </p:nvSpPr>
          <p:spPr bwMode="auto">
            <a:xfrm>
              <a:off x="5383213" y="3262313"/>
              <a:ext cx="715962" cy="663575"/>
            </a:xfrm>
            <a:custGeom>
              <a:avLst/>
              <a:gdLst>
                <a:gd name="T0" fmla="*/ 62 w 1988"/>
                <a:gd name="T1" fmla="*/ 1307 h 1842"/>
                <a:gd name="T2" fmla="*/ 0 w 1988"/>
                <a:gd name="T3" fmla="*/ 933 h 1842"/>
                <a:gd name="T4" fmla="*/ 120 w 1988"/>
                <a:gd name="T5" fmla="*/ 423 h 1842"/>
                <a:gd name="T6" fmla="*/ 518 w 1988"/>
                <a:gd name="T7" fmla="*/ 91 h 1842"/>
                <a:gd name="T8" fmla="*/ 1033 w 1988"/>
                <a:gd name="T9" fmla="*/ 0 h 1842"/>
                <a:gd name="T10" fmla="*/ 1618 w 1988"/>
                <a:gd name="T11" fmla="*/ 125 h 1842"/>
                <a:gd name="T12" fmla="*/ 1950 w 1988"/>
                <a:gd name="T13" fmla="*/ 531 h 1842"/>
                <a:gd name="T14" fmla="*/ 1966 w 1988"/>
                <a:gd name="T15" fmla="*/ 643 h 1842"/>
                <a:gd name="T16" fmla="*/ 1481 w 1988"/>
                <a:gd name="T17" fmla="*/ 643 h 1842"/>
                <a:gd name="T18" fmla="*/ 1456 w 1988"/>
                <a:gd name="T19" fmla="*/ 506 h 1842"/>
                <a:gd name="T20" fmla="*/ 1240 w 1988"/>
                <a:gd name="T21" fmla="*/ 303 h 1842"/>
                <a:gd name="T22" fmla="*/ 1037 w 1988"/>
                <a:gd name="T23" fmla="*/ 274 h 1842"/>
                <a:gd name="T24" fmla="*/ 809 w 1988"/>
                <a:gd name="T25" fmla="*/ 315 h 1842"/>
                <a:gd name="T26" fmla="*/ 556 w 1988"/>
                <a:gd name="T27" fmla="*/ 573 h 1842"/>
                <a:gd name="T28" fmla="*/ 494 w 1988"/>
                <a:gd name="T29" fmla="*/ 942 h 1842"/>
                <a:gd name="T30" fmla="*/ 539 w 1988"/>
                <a:gd name="T31" fmla="*/ 1249 h 1842"/>
                <a:gd name="T32" fmla="*/ 792 w 1988"/>
                <a:gd name="T33" fmla="*/ 1527 h 1842"/>
                <a:gd name="T34" fmla="*/ 1041 w 1988"/>
                <a:gd name="T35" fmla="*/ 1572 h 1842"/>
                <a:gd name="T36" fmla="*/ 1257 w 1988"/>
                <a:gd name="T37" fmla="*/ 1539 h 1842"/>
                <a:gd name="T38" fmla="*/ 1460 w 1988"/>
                <a:gd name="T39" fmla="*/ 1356 h 1842"/>
                <a:gd name="T40" fmla="*/ 1497 w 1988"/>
                <a:gd name="T41" fmla="*/ 1170 h 1842"/>
                <a:gd name="T42" fmla="*/ 1987 w 1988"/>
                <a:gd name="T43" fmla="*/ 1170 h 1842"/>
                <a:gd name="T44" fmla="*/ 1962 w 1988"/>
                <a:gd name="T45" fmla="*/ 1336 h 1842"/>
                <a:gd name="T46" fmla="*/ 1638 w 1988"/>
                <a:gd name="T47" fmla="*/ 1721 h 1842"/>
                <a:gd name="T48" fmla="*/ 1041 w 1988"/>
                <a:gd name="T49" fmla="*/ 1841 h 1842"/>
                <a:gd name="T50" fmla="*/ 568 w 1988"/>
                <a:gd name="T51" fmla="*/ 1771 h 1842"/>
                <a:gd name="T52" fmla="*/ 62 w 1988"/>
                <a:gd name="T53" fmla="*/ 1307 h 1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88" h="1842">
                  <a:moveTo>
                    <a:pt x="62" y="1307"/>
                  </a:moveTo>
                  <a:cubicBezTo>
                    <a:pt x="21" y="1191"/>
                    <a:pt x="0" y="1066"/>
                    <a:pt x="0" y="933"/>
                  </a:cubicBezTo>
                  <a:cubicBezTo>
                    <a:pt x="0" y="751"/>
                    <a:pt x="33" y="573"/>
                    <a:pt x="120" y="423"/>
                  </a:cubicBezTo>
                  <a:cubicBezTo>
                    <a:pt x="211" y="270"/>
                    <a:pt x="348" y="154"/>
                    <a:pt x="518" y="91"/>
                  </a:cubicBezTo>
                  <a:cubicBezTo>
                    <a:pt x="680" y="33"/>
                    <a:pt x="850" y="0"/>
                    <a:pt x="1033" y="0"/>
                  </a:cubicBezTo>
                  <a:cubicBezTo>
                    <a:pt x="1240" y="0"/>
                    <a:pt x="1439" y="46"/>
                    <a:pt x="1618" y="125"/>
                  </a:cubicBezTo>
                  <a:cubicBezTo>
                    <a:pt x="1784" y="195"/>
                    <a:pt x="1912" y="349"/>
                    <a:pt x="1950" y="531"/>
                  </a:cubicBezTo>
                  <a:cubicBezTo>
                    <a:pt x="1958" y="568"/>
                    <a:pt x="1962" y="606"/>
                    <a:pt x="1966" y="643"/>
                  </a:cubicBezTo>
                  <a:lnTo>
                    <a:pt x="1481" y="643"/>
                  </a:lnTo>
                  <a:cubicBezTo>
                    <a:pt x="1481" y="597"/>
                    <a:pt x="1472" y="552"/>
                    <a:pt x="1456" y="506"/>
                  </a:cubicBezTo>
                  <a:cubicBezTo>
                    <a:pt x="1419" y="411"/>
                    <a:pt x="1340" y="332"/>
                    <a:pt x="1240" y="303"/>
                  </a:cubicBezTo>
                  <a:cubicBezTo>
                    <a:pt x="1174" y="282"/>
                    <a:pt x="1107" y="274"/>
                    <a:pt x="1037" y="274"/>
                  </a:cubicBezTo>
                  <a:cubicBezTo>
                    <a:pt x="958" y="274"/>
                    <a:pt x="879" y="286"/>
                    <a:pt x="809" y="315"/>
                  </a:cubicBezTo>
                  <a:cubicBezTo>
                    <a:pt x="688" y="357"/>
                    <a:pt x="597" y="452"/>
                    <a:pt x="556" y="573"/>
                  </a:cubicBezTo>
                  <a:cubicBezTo>
                    <a:pt x="514" y="689"/>
                    <a:pt x="494" y="813"/>
                    <a:pt x="494" y="942"/>
                  </a:cubicBezTo>
                  <a:cubicBezTo>
                    <a:pt x="494" y="1050"/>
                    <a:pt x="510" y="1153"/>
                    <a:pt x="539" y="1249"/>
                  </a:cubicBezTo>
                  <a:cubicBezTo>
                    <a:pt x="572" y="1377"/>
                    <a:pt x="672" y="1481"/>
                    <a:pt x="792" y="1527"/>
                  </a:cubicBezTo>
                  <a:cubicBezTo>
                    <a:pt x="871" y="1556"/>
                    <a:pt x="954" y="1572"/>
                    <a:pt x="1041" y="1572"/>
                  </a:cubicBezTo>
                  <a:cubicBezTo>
                    <a:pt x="1116" y="1572"/>
                    <a:pt x="1186" y="1560"/>
                    <a:pt x="1257" y="1539"/>
                  </a:cubicBezTo>
                  <a:cubicBezTo>
                    <a:pt x="1348" y="1510"/>
                    <a:pt x="1423" y="1444"/>
                    <a:pt x="1460" y="1356"/>
                  </a:cubicBezTo>
                  <a:cubicBezTo>
                    <a:pt x="1485" y="1298"/>
                    <a:pt x="1497" y="1236"/>
                    <a:pt x="1497" y="1170"/>
                  </a:cubicBezTo>
                  <a:lnTo>
                    <a:pt x="1987" y="1170"/>
                  </a:lnTo>
                  <a:cubicBezTo>
                    <a:pt x="1983" y="1228"/>
                    <a:pt x="1974" y="1282"/>
                    <a:pt x="1962" y="1336"/>
                  </a:cubicBezTo>
                  <a:cubicBezTo>
                    <a:pt x="1920" y="1510"/>
                    <a:pt x="1800" y="1655"/>
                    <a:pt x="1638" y="1721"/>
                  </a:cubicBezTo>
                  <a:cubicBezTo>
                    <a:pt x="1456" y="1800"/>
                    <a:pt x="1253" y="1841"/>
                    <a:pt x="1041" y="1841"/>
                  </a:cubicBezTo>
                  <a:cubicBezTo>
                    <a:pt x="875" y="1841"/>
                    <a:pt x="718" y="1817"/>
                    <a:pt x="568" y="1771"/>
                  </a:cubicBezTo>
                  <a:cubicBezTo>
                    <a:pt x="336" y="1692"/>
                    <a:pt x="137" y="1527"/>
                    <a:pt x="62" y="130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8"/>
            <p:cNvSpPr>
              <a:spLocks noChangeArrowheads="1"/>
            </p:cNvSpPr>
            <p:nvPr/>
          </p:nvSpPr>
          <p:spPr bwMode="auto">
            <a:xfrm>
              <a:off x="2751138" y="4083050"/>
              <a:ext cx="153987" cy="398463"/>
            </a:xfrm>
            <a:custGeom>
              <a:avLst/>
              <a:gdLst>
                <a:gd name="T0" fmla="*/ 415 w 428"/>
                <a:gd name="T1" fmla="*/ 0 h 1109"/>
                <a:gd name="T2" fmla="*/ 0 w 428"/>
                <a:gd name="T3" fmla="*/ 38 h 1109"/>
                <a:gd name="T4" fmla="*/ 0 w 428"/>
                <a:gd name="T5" fmla="*/ 100 h 1109"/>
                <a:gd name="T6" fmla="*/ 12 w 428"/>
                <a:gd name="T7" fmla="*/ 100 h 1109"/>
                <a:gd name="T8" fmla="*/ 178 w 428"/>
                <a:gd name="T9" fmla="*/ 241 h 1109"/>
                <a:gd name="T10" fmla="*/ 178 w 428"/>
                <a:gd name="T11" fmla="*/ 1108 h 1109"/>
                <a:gd name="T12" fmla="*/ 427 w 428"/>
                <a:gd name="T13" fmla="*/ 1108 h 1109"/>
                <a:gd name="T14" fmla="*/ 427 w 428"/>
                <a:gd name="T15" fmla="*/ 0 h 1109"/>
                <a:gd name="T16" fmla="*/ 415 w 428"/>
                <a:gd name="T17" fmla="*/ 0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8" h="1109">
                  <a:moveTo>
                    <a:pt x="415" y="0"/>
                  </a:moveTo>
                  <a:lnTo>
                    <a:pt x="0" y="38"/>
                  </a:lnTo>
                  <a:lnTo>
                    <a:pt x="0" y="100"/>
                  </a:lnTo>
                  <a:lnTo>
                    <a:pt x="12" y="100"/>
                  </a:lnTo>
                  <a:cubicBezTo>
                    <a:pt x="178" y="121"/>
                    <a:pt x="178" y="121"/>
                    <a:pt x="178" y="241"/>
                  </a:cubicBezTo>
                  <a:lnTo>
                    <a:pt x="178" y="1108"/>
                  </a:lnTo>
                  <a:lnTo>
                    <a:pt x="427" y="1108"/>
                  </a:lnTo>
                  <a:lnTo>
                    <a:pt x="427" y="0"/>
                  </a:lnTo>
                  <a:lnTo>
                    <a:pt x="41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9"/>
            <p:cNvSpPr>
              <a:spLocks noChangeArrowheads="1"/>
            </p:cNvSpPr>
            <p:nvPr/>
          </p:nvSpPr>
          <p:spPr bwMode="auto">
            <a:xfrm>
              <a:off x="2986088" y="4198938"/>
              <a:ext cx="315912" cy="282575"/>
            </a:xfrm>
            <a:custGeom>
              <a:avLst/>
              <a:gdLst>
                <a:gd name="T0" fmla="*/ 643 w 876"/>
                <a:gd name="T1" fmla="*/ 4 h 785"/>
                <a:gd name="T2" fmla="*/ 353 w 876"/>
                <a:gd name="T3" fmla="*/ 170 h 785"/>
                <a:gd name="T4" fmla="*/ 353 w 876"/>
                <a:gd name="T5" fmla="*/ 0 h 785"/>
                <a:gd name="T6" fmla="*/ 336 w 876"/>
                <a:gd name="T7" fmla="*/ 4 h 785"/>
                <a:gd name="T8" fmla="*/ 0 w 876"/>
                <a:gd name="T9" fmla="*/ 58 h 785"/>
                <a:gd name="T10" fmla="*/ 0 w 876"/>
                <a:gd name="T11" fmla="*/ 116 h 785"/>
                <a:gd name="T12" fmla="*/ 17 w 876"/>
                <a:gd name="T13" fmla="*/ 116 h 785"/>
                <a:gd name="T14" fmla="*/ 145 w 876"/>
                <a:gd name="T15" fmla="*/ 240 h 785"/>
                <a:gd name="T16" fmla="*/ 145 w 876"/>
                <a:gd name="T17" fmla="*/ 784 h 785"/>
                <a:gd name="T18" fmla="*/ 353 w 876"/>
                <a:gd name="T19" fmla="*/ 784 h 785"/>
                <a:gd name="T20" fmla="*/ 353 w 876"/>
                <a:gd name="T21" fmla="*/ 386 h 785"/>
                <a:gd name="T22" fmla="*/ 560 w 876"/>
                <a:gd name="T23" fmla="*/ 141 h 785"/>
                <a:gd name="T24" fmla="*/ 664 w 876"/>
                <a:gd name="T25" fmla="*/ 361 h 785"/>
                <a:gd name="T26" fmla="*/ 664 w 876"/>
                <a:gd name="T27" fmla="*/ 784 h 785"/>
                <a:gd name="T28" fmla="*/ 871 w 876"/>
                <a:gd name="T29" fmla="*/ 784 h 785"/>
                <a:gd name="T30" fmla="*/ 871 w 876"/>
                <a:gd name="T31" fmla="*/ 240 h 785"/>
                <a:gd name="T32" fmla="*/ 643 w 876"/>
                <a:gd name="T33" fmla="*/ 4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6" h="785">
                  <a:moveTo>
                    <a:pt x="643" y="4"/>
                  </a:moveTo>
                  <a:cubicBezTo>
                    <a:pt x="490" y="4"/>
                    <a:pt x="398" y="108"/>
                    <a:pt x="353" y="170"/>
                  </a:cubicBezTo>
                  <a:cubicBezTo>
                    <a:pt x="353" y="112"/>
                    <a:pt x="353" y="0"/>
                    <a:pt x="353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7" y="116"/>
                  </a:lnTo>
                  <a:cubicBezTo>
                    <a:pt x="124" y="120"/>
                    <a:pt x="145" y="141"/>
                    <a:pt x="145" y="240"/>
                  </a:cubicBezTo>
                  <a:lnTo>
                    <a:pt x="145" y="784"/>
                  </a:lnTo>
                  <a:lnTo>
                    <a:pt x="353" y="784"/>
                  </a:lnTo>
                  <a:lnTo>
                    <a:pt x="353" y="386"/>
                  </a:lnTo>
                  <a:cubicBezTo>
                    <a:pt x="353" y="278"/>
                    <a:pt x="452" y="141"/>
                    <a:pt x="560" y="141"/>
                  </a:cubicBezTo>
                  <a:cubicBezTo>
                    <a:pt x="660" y="141"/>
                    <a:pt x="664" y="224"/>
                    <a:pt x="664" y="361"/>
                  </a:cubicBezTo>
                  <a:lnTo>
                    <a:pt x="664" y="784"/>
                  </a:lnTo>
                  <a:lnTo>
                    <a:pt x="871" y="784"/>
                  </a:lnTo>
                  <a:lnTo>
                    <a:pt x="871" y="240"/>
                  </a:lnTo>
                  <a:cubicBezTo>
                    <a:pt x="875" y="87"/>
                    <a:pt x="792" y="4"/>
                    <a:pt x="643" y="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0"/>
            <p:cNvSpPr>
              <a:spLocks noChangeArrowheads="1"/>
            </p:cNvSpPr>
            <p:nvPr/>
          </p:nvSpPr>
          <p:spPr bwMode="auto">
            <a:xfrm>
              <a:off x="3386138" y="4200525"/>
              <a:ext cx="212725" cy="288925"/>
            </a:xfrm>
            <a:custGeom>
              <a:avLst/>
              <a:gdLst>
                <a:gd name="T0" fmla="*/ 348 w 590"/>
                <a:gd name="T1" fmla="*/ 303 h 802"/>
                <a:gd name="T2" fmla="*/ 195 w 590"/>
                <a:gd name="T3" fmla="*/ 170 h 802"/>
                <a:gd name="T4" fmla="*/ 307 w 590"/>
                <a:gd name="T5" fmla="*/ 100 h 802"/>
                <a:gd name="T6" fmla="*/ 502 w 590"/>
                <a:gd name="T7" fmla="*/ 166 h 802"/>
                <a:gd name="T8" fmla="*/ 535 w 590"/>
                <a:gd name="T9" fmla="*/ 187 h 802"/>
                <a:gd name="T10" fmla="*/ 535 w 590"/>
                <a:gd name="T11" fmla="*/ 162 h 802"/>
                <a:gd name="T12" fmla="*/ 535 w 590"/>
                <a:gd name="T13" fmla="*/ 33 h 802"/>
                <a:gd name="T14" fmla="*/ 506 w 590"/>
                <a:gd name="T15" fmla="*/ 25 h 802"/>
                <a:gd name="T16" fmla="*/ 315 w 590"/>
                <a:gd name="T17" fmla="*/ 0 h 802"/>
                <a:gd name="T18" fmla="*/ 0 w 590"/>
                <a:gd name="T19" fmla="*/ 224 h 802"/>
                <a:gd name="T20" fmla="*/ 228 w 590"/>
                <a:gd name="T21" fmla="*/ 465 h 802"/>
                <a:gd name="T22" fmla="*/ 390 w 590"/>
                <a:gd name="T23" fmla="*/ 606 h 802"/>
                <a:gd name="T24" fmla="*/ 249 w 590"/>
                <a:gd name="T25" fmla="*/ 697 h 802"/>
                <a:gd name="T26" fmla="*/ 20 w 590"/>
                <a:gd name="T27" fmla="*/ 618 h 802"/>
                <a:gd name="T28" fmla="*/ 0 w 590"/>
                <a:gd name="T29" fmla="*/ 606 h 802"/>
                <a:gd name="T30" fmla="*/ 0 w 590"/>
                <a:gd name="T31" fmla="*/ 767 h 802"/>
                <a:gd name="T32" fmla="*/ 16 w 590"/>
                <a:gd name="T33" fmla="*/ 771 h 802"/>
                <a:gd name="T34" fmla="*/ 244 w 590"/>
                <a:gd name="T35" fmla="*/ 801 h 802"/>
                <a:gd name="T36" fmla="*/ 580 w 590"/>
                <a:gd name="T37" fmla="*/ 568 h 802"/>
                <a:gd name="T38" fmla="*/ 348 w 590"/>
                <a:gd name="T39" fmla="*/ 303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90" h="802">
                  <a:moveTo>
                    <a:pt x="348" y="303"/>
                  </a:moveTo>
                  <a:cubicBezTo>
                    <a:pt x="265" y="261"/>
                    <a:pt x="195" y="228"/>
                    <a:pt x="195" y="170"/>
                  </a:cubicBezTo>
                  <a:cubicBezTo>
                    <a:pt x="195" y="104"/>
                    <a:pt x="274" y="100"/>
                    <a:pt x="307" y="100"/>
                  </a:cubicBezTo>
                  <a:cubicBezTo>
                    <a:pt x="394" y="100"/>
                    <a:pt x="468" y="145"/>
                    <a:pt x="502" y="166"/>
                  </a:cubicBezTo>
                  <a:lnTo>
                    <a:pt x="535" y="187"/>
                  </a:lnTo>
                  <a:lnTo>
                    <a:pt x="535" y="162"/>
                  </a:lnTo>
                  <a:lnTo>
                    <a:pt x="535" y="33"/>
                  </a:lnTo>
                  <a:lnTo>
                    <a:pt x="506" y="25"/>
                  </a:lnTo>
                  <a:cubicBezTo>
                    <a:pt x="468" y="17"/>
                    <a:pt x="398" y="0"/>
                    <a:pt x="315" y="0"/>
                  </a:cubicBezTo>
                  <a:cubicBezTo>
                    <a:pt x="120" y="0"/>
                    <a:pt x="0" y="83"/>
                    <a:pt x="0" y="224"/>
                  </a:cubicBezTo>
                  <a:cubicBezTo>
                    <a:pt x="0" y="353"/>
                    <a:pt x="124" y="411"/>
                    <a:pt x="228" y="465"/>
                  </a:cubicBezTo>
                  <a:cubicBezTo>
                    <a:pt x="311" y="506"/>
                    <a:pt x="390" y="543"/>
                    <a:pt x="390" y="606"/>
                  </a:cubicBezTo>
                  <a:cubicBezTo>
                    <a:pt x="390" y="664"/>
                    <a:pt x="340" y="697"/>
                    <a:pt x="249" y="697"/>
                  </a:cubicBezTo>
                  <a:cubicBezTo>
                    <a:pt x="149" y="697"/>
                    <a:pt x="70" y="647"/>
                    <a:pt x="20" y="618"/>
                  </a:cubicBezTo>
                  <a:lnTo>
                    <a:pt x="0" y="606"/>
                  </a:lnTo>
                  <a:lnTo>
                    <a:pt x="0" y="767"/>
                  </a:lnTo>
                  <a:lnTo>
                    <a:pt x="16" y="771"/>
                  </a:lnTo>
                  <a:cubicBezTo>
                    <a:pt x="58" y="780"/>
                    <a:pt x="137" y="801"/>
                    <a:pt x="244" y="801"/>
                  </a:cubicBezTo>
                  <a:cubicBezTo>
                    <a:pt x="456" y="801"/>
                    <a:pt x="580" y="713"/>
                    <a:pt x="580" y="568"/>
                  </a:cubicBezTo>
                  <a:cubicBezTo>
                    <a:pt x="589" y="419"/>
                    <a:pt x="460" y="357"/>
                    <a:pt x="348" y="3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1"/>
            <p:cNvSpPr>
              <a:spLocks noChangeArrowheads="1"/>
            </p:cNvSpPr>
            <p:nvPr/>
          </p:nvSpPr>
          <p:spPr bwMode="auto">
            <a:xfrm>
              <a:off x="3635375" y="4198938"/>
              <a:ext cx="325438" cy="396875"/>
            </a:xfrm>
            <a:custGeom>
              <a:avLst/>
              <a:gdLst>
                <a:gd name="T0" fmla="*/ 577 w 906"/>
                <a:gd name="T1" fmla="*/ 4 h 1104"/>
                <a:gd name="T2" fmla="*/ 357 w 906"/>
                <a:gd name="T3" fmla="*/ 112 h 1104"/>
                <a:gd name="T4" fmla="*/ 357 w 906"/>
                <a:gd name="T5" fmla="*/ 0 h 1104"/>
                <a:gd name="T6" fmla="*/ 336 w 906"/>
                <a:gd name="T7" fmla="*/ 4 h 1104"/>
                <a:gd name="T8" fmla="*/ 0 w 906"/>
                <a:gd name="T9" fmla="*/ 58 h 1104"/>
                <a:gd name="T10" fmla="*/ 0 w 906"/>
                <a:gd name="T11" fmla="*/ 116 h 1104"/>
                <a:gd name="T12" fmla="*/ 13 w 906"/>
                <a:gd name="T13" fmla="*/ 116 h 1104"/>
                <a:gd name="T14" fmla="*/ 137 w 906"/>
                <a:gd name="T15" fmla="*/ 240 h 1104"/>
                <a:gd name="T16" fmla="*/ 137 w 906"/>
                <a:gd name="T17" fmla="*/ 1103 h 1104"/>
                <a:gd name="T18" fmla="*/ 345 w 906"/>
                <a:gd name="T19" fmla="*/ 1103 h 1104"/>
                <a:gd name="T20" fmla="*/ 345 w 906"/>
                <a:gd name="T21" fmla="*/ 709 h 1104"/>
                <a:gd name="T22" fmla="*/ 560 w 906"/>
                <a:gd name="T23" fmla="*/ 800 h 1104"/>
                <a:gd name="T24" fmla="*/ 896 w 906"/>
                <a:gd name="T25" fmla="*/ 390 h 1104"/>
                <a:gd name="T26" fmla="*/ 577 w 906"/>
                <a:gd name="T27" fmla="*/ 4 h 1104"/>
                <a:gd name="T28" fmla="*/ 515 w 906"/>
                <a:gd name="T29" fmla="*/ 120 h 1104"/>
                <a:gd name="T30" fmla="*/ 672 w 906"/>
                <a:gd name="T31" fmla="*/ 394 h 1104"/>
                <a:gd name="T32" fmla="*/ 515 w 906"/>
                <a:gd name="T33" fmla="*/ 688 h 1104"/>
                <a:gd name="T34" fmla="*/ 349 w 906"/>
                <a:gd name="T35" fmla="*/ 456 h 1104"/>
                <a:gd name="T36" fmla="*/ 349 w 906"/>
                <a:gd name="T37" fmla="*/ 390 h 1104"/>
                <a:gd name="T38" fmla="*/ 515 w 906"/>
                <a:gd name="T39" fmla="*/ 12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6" h="1104">
                  <a:moveTo>
                    <a:pt x="577" y="4"/>
                  </a:moveTo>
                  <a:cubicBezTo>
                    <a:pt x="498" y="4"/>
                    <a:pt x="424" y="41"/>
                    <a:pt x="357" y="112"/>
                  </a:cubicBezTo>
                  <a:cubicBezTo>
                    <a:pt x="357" y="75"/>
                    <a:pt x="357" y="0"/>
                    <a:pt x="357" y="0"/>
                  </a:cubicBezTo>
                  <a:lnTo>
                    <a:pt x="336" y="4"/>
                  </a:lnTo>
                  <a:lnTo>
                    <a:pt x="0" y="58"/>
                  </a:lnTo>
                  <a:lnTo>
                    <a:pt x="0" y="116"/>
                  </a:lnTo>
                  <a:lnTo>
                    <a:pt x="13" y="116"/>
                  </a:lnTo>
                  <a:cubicBezTo>
                    <a:pt x="117" y="120"/>
                    <a:pt x="137" y="141"/>
                    <a:pt x="137" y="240"/>
                  </a:cubicBezTo>
                  <a:lnTo>
                    <a:pt x="137" y="1103"/>
                  </a:lnTo>
                  <a:lnTo>
                    <a:pt x="345" y="1103"/>
                  </a:lnTo>
                  <a:cubicBezTo>
                    <a:pt x="345" y="1103"/>
                    <a:pt x="345" y="775"/>
                    <a:pt x="345" y="709"/>
                  </a:cubicBezTo>
                  <a:cubicBezTo>
                    <a:pt x="382" y="755"/>
                    <a:pt x="444" y="800"/>
                    <a:pt x="560" y="800"/>
                  </a:cubicBezTo>
                  <a:cubicBezTo>
                    <a:pt x="780" y="800"/>
                    <a:pt x="896" y="659"/>
                    <a:pt x="896" y="390"/>
                  </a:cubicBezTo>
                  <a:cubicBezTo>
                    <a:pt x="905" y="145"/>
                    <a:pt x="784" y="4"/>
                    <a:pt x="577" y="4"/>
                  </a:cubicBezTo>
                  <a:close/>
                  <a:moveTo>
                    <a:pt x="515" y="120"/>
                  </a:moveTo>
                  <a:cubicBezTo>
                    <a:pt x="656" y="120"/>
                    <a:pt x="672" y="274"/>
                    <a:pt x="672" y="394"/>
                  </a:cubicBezTo>
                  <a:cubicBezTo>
                    <a:pt x="672" y="593"/>
                    <a:pt x="623" y="688"/>
                    <a:pt x="515" y="688"/>
                  </a:cubicBezTo>
                  <a:cubicBezTo>
                    <a:pt x="378" y="688"/>
                    <a:pt x="349" y="560"/>
                    <a:pt x="349" y="456"/>
                  </a:cubicBezTo>
                  <a:lnTo>
                    <a:pt x="349" y="390"/>
                  </a:lnTo>
                  <a:cubicBezTo>
                    <a:pt x="353" y="307"/>
                    <a:pt x="370" y="120"/>
                    <a:pt x="515" y="1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2"/>
            <p:cNvSpPr>
              <a:spLocks noChangeArrowheads="1"/>
            </p:cNvSpPr>
            <p:nvPr/>
          </p:nvSpPr>
          <p:spPr bwMode="auto">
            <a:xfrm>
              <a:off x="4013200" y="4198938"/>
              <a:ext cx="123825" cy="282575"/>
            </a:xfrm>
            <a:custGeom>
              <a:avLst/>
              <a:gdLst>
                <a:gd name="T0" fmla="*/ 0 w 345"/>
                <a:gd name="T1" fmla="*/ 58 h 785"/>
                <a:gd name="T2" fmla="*/ 0 w 345"/>
                <a:gd name="T3" fmla="*/ 116 h 785"/>
                <a:gd name="T4" fmla="*/ 12 w 345"/>
                <a:gd name="T5" fmla="*/ 116 h 785"/>
                <a:gd name="T6" fmla="*/ 137 w 345"/>
                <a:gd name="T7" fmla="*/ 240 h 785"/>
                <a:gd name="T8" fmla="*/ 137 w 345"/>
                <a:gd name="T9" fmla="*/ 784 h 785"/>
                <a:gd name="T10" fmla="*/ 344 w 345"/>
                <a:gd name="T11" fmla="*/ 784 h 785"/>
                <a:gd name="T12" fmla="*/ 344 w 345"/>
                <a:gd name="T13" fmla="*/ 0 h 785"/>
                <a:gd name="T14" fmla="*/ 328 w 345"/>
                <a:gd name="T15" fmla="*/ 4 h 785"/>
                <a:gd name="T16" fmla="*/ 0 w 345"/>
                <a:gd name="T17" fmla="*/ 58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785">
                  <a:moveTo>
                    <a:pt x="0" y="58"/>
                  </a:moveTo>
                  <a:lnTo>
                    <a:pt x="0" y="116"/>
                  </a:lnTo>
                  <a:lnTo>
                    <a:pt x="12" y="116"/>
                  </a:lnTo>
                  <a:cubicBezTo>
                    <a:pt x="116" y="120"/>
                    <a:pt x="137" y="141"/>
                    <a:pt x="137" y="240"/>
                  </a:cubicBezTo>
                  <a:lnTo>
                    <a:pt x="137" y="784"/>
                  </a:lnTo>
                  <a:lnTo>
                    <a:pt x="344" y="784"/>
                  </a:lnTo>
                  <a:lnTo>
                    <a:pt x="344" y="0"/>
                  </a:lnTo>
                  <a:lnTo>
                    <a:pt x="328" y="4"/>
                  </a:ln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13"/>
            <p:cNvSpPr>
              <a:spLocks noChangeArrowheads="1"/>
            </p:cNvSpPr>
            <p:nvPr/>
          </p:nvSpPr>
          <p:spPr bwMode="auto">
            <a:xfrm>
              <a:off x="4056063" y="4084638"/>
              <a:ext cx="93662" cy="82550"/>
            </a:xfrm>
            <a:custGeom>
              <a:avLst/>
              <a:gdLst>
                <a:gd name="T0" fmla="*/ 129 w 262"/>
                <a:gd name="T1" fmla="*/ 228 h 229"/>
                <a:gd name="T2" fmla="*/ 261 w 262"/>
                <a:gd name="T3" fmla="*/ 112 h 229"/>
                <a:gd name="T4" fmla="*/ 133 w 262"/>
                <a:gd name="T5" fmla="*/ 0 h 229"/>
                <a:gd name="T6" fmla="*/ 4 w 262"/>
                <a:gd name="T7" fmla="*/ 112 h 229"/>
                <a:gd name="T8" fmla="*/ 129 w 262"/>
                <a:gd name="T9" fmla="*/ 22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29">
                  <a:moveTo>
                    <a:pt x="129" y="228"/>
                  </a:moveTo>
                  <a:cubicBezTo>
                    <a:pt x="199" y="228"/>
                    <a:pt x="261" y="178"/>
                    <a:pt x="261" y="112"/>
                  </a:cubicBezTo>
                  <a:cubicBezTo>
                    <a:pt x="261" y="49"/>
                    <a:pt x="203" y="0"/>
                    <a:pt x="133" y="0"/>
                  </a:cubicBezTo>
                  <a:cubicBezTo>
                    <a:pt x="62" y="0"/>
                    <a:pt x="4" y="49"/>
                    <a:pt x="4" y="112"/>
                  </a:cubicBezTo>
                  <a:cubicBezTo>
                    <a:pt x="0" y="178"/>
                    <a:pt x="58" y="228"/>
                    <a:pt x="129" y="22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14"/>
            <p:cNvSpPr>
              <a:spLocks noChangeArrowheads="1"/>
            </p:cNvSpPr>
            <p:nvPr/>
          </p:nvSpPr>
          <p:spPr bwMode="auto">
            <a:xfrm>
              <a:off x="4211638" y="4200525"/>
              <a:ext cx="244475" cy="280988"/>
            </a:xfrm>
            <a:custGeom>
              <a:avLst/>
              <a:gdLst>
                <a:gd name="T0" fmla="*/ 676 w 677"/>
                <a:gd name="T1" fmla="*/ 174 h 781"/>
                <a:gd name="T2" fmla="*/ 676 w 677"/>
                <a:gd name="T3" fmla="*/ 12 h 781"/>
                <a:gd name="T4" fmla="*/ 663 w 677"/>
                <a:gd name="T5" fmla="*/ 12 h 781"/>
                <a:gd name="T6" fmla="*/ 564 w 677"/>
                <a:gd name="T7" fmla="*/ 4 h 781"/>
                <a:gd name="T8" fmla="*/ 348 w 677"/>
                <a:gd name="T9" fmla="*/ 158 h 781"/>
                <a:gd name="T10" fmla="*/ 348 w 677"/>
                <a:gd name="T11" fmla="*/ 0 h 781"/>
                <a:gd name="T12" fmla="*/ 331 w 677"/>
                <a:gd name="T13" fmla="*/ 0 h 781"/>
                <a:gd name="T14" fmla="*/ 0 w 677"/>
                <a:gd name="T15" fmla="*/ 54 h 781"/>
                <a:gd name="T16" fmla="*/ 0 w 677"/>
                <a:gd name="T17" fmla="*/ 112 h 781"/>
                <a:gd name="T18" fmla="*/ 12 w 677"/>
                <a:gd name="T19" fmla="*/ 112 h 781"/>
                <a:gd name="T20" fmla="*/ 141 w 677"/>
                <a:gd name="T21" fmla="*/ 236 h 781"/>
                <a:gd name="T22" fmla="*/ 141 w 677"/>
                <a:gd name="T23" fmla="*/ 780 h 781"/>
                <a:gd name="T24" fmla="*/ 348 w 677"/>
                <a:gd name="T25" fmla="*/ 780 h 781"/>
                <a:gd name="T26" fmla="*/ 348 w 677"/>
                <a:gd name="T27" fmla="*/ 390 h 781"/>
                <a:gd name="T28" fmla="*/ 568 w 677"/>
                <a:gd name="T29" fmla="*/ 170 h 781"/>
                <a:gd name="T30" fmla="*/ 643 w 677"/>
                <a:gd name="T31" fmla="*/ 183 h 781"/>
                <a:gd name="T32" fmla="*/ 676 w 677"/>
                <a:gd name="T33" fmla="*/ 191 h 781"/>
                <a:gd name="T34" fmla="*/ 676 w 677"/>
                <a:gd name="T35" fmla="*/ 174 h 7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7" h="781">
                  <a:moveTo>
                    <a:pt x="676" y="174"/>
                  </a:moveTo>
                  <a:lnTo>
                    <a:pt x="676" y="12"/>
                  </a:lnTo>
                  <a:lnTo>
                    <a:pt x="663" y="12"/>
                  </a:lnTo>
                  <a:cubicBezTo>
                    <a:pt x="630" y="8"/>
                    <a:pt x="593" y="4"/>
                    <a:pt x="564" y="4"/>
                  </a:cubicBezTo>
                  <a:cubicBezTo>
                    <a:pt x="443" y="4"/>
                    <a:pt x="381" y="91"/>
                    <a:pt x="348" y="158"/>
                  </a:cubicBezTo>
                  <a:cubicBezTo>
                    <a:pt x="348" y="95"/>
                    <a:pt x="348" y="0"/>
                    <a:pt x="348" y="0"/>
                  </a:cubicBezTo>
                  <a:lnTo>
                    <a:pt x="331" y="0"/>
                  </a:lnTo>
                  <a:lnTo>
                    <a:pt x="0" y="54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16" y="116"/>
                    <a:pt x="141" y="137"/>
                    <a:pt x="141" y="236"/>
                  </a:cubicBezTo>
                  <a:lnTo>
                    <a:pt x="141" y="780"/>
                  </a:lnTo>
                  <a:lnTo>
                    <a:pt x="348" y="780"/>
                  </a:lnTo>
                  <a:lnTo>
                    <a:pt x="348" y="390"/>
                  </a:lnTo>
                  <a:cubicBezTo>
                    <a:pt x="348" y="324"/>
                    <a:pt x="369" y="170"/>
                    <a:pt x="568" y="170"/>
                  </a:cubicBezTo>
                  <a:cubicBezTo>
                    <a:pt x="593" y="170"/>
                    <a:pt x="618" y="178"/>
                    <a:pt x="643" y="183"/>
                  </a:cubicBezTo>
                  <a:lnTo>
                    <a:pt x="676" y="191"/>
                  </a:lnTo>
                  <a:lnTo>
                    <a:pt x="676" y="17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15"/>
            <p:cNvSpPr>
              <a:spLocks noChangeArrowheads="1"/>
            </p:cNvSpPr>
            <p:nvPr/>
          </p:nvSpPr>
          <p:spPr bwMode="auto">
            <a:xfrm>
              <a:off x="4486275" y="4200525"/>
              <a:ext cx="266700" cy="287338"/>
            </a:xfrm>
            <a:custGeom>
              <a:avLst/>
              <a:gdLst>
                <a:gd name="T0" fmla="*/ 738 w 743"/>
                <a:gd name="T1" fmla="*/ 315 h 797"/>
                <a:gd name="T2" fmla="*/ 390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738 w 743"/>
                <a:gd name="T25" fmla="*/ 315 h 797"/>
                <a:gd name="T26" fmla="*/ 386 w 743"/>
                <a:gd name="T27" fmla="*/ 83 h 797"/>
                <a:gd name="T28" fmla="*/ 531 w 743"/>
                <a:gd name="T29" fmla="*/ 236 h 797"/>
                <a:gd name="T30" fmla="*/ 228 w 743"/>
                <a:gd name="T31" fmla="*/ 236 h 797"/>
                <a:gd name="T32" fmla="*/ 386 w 743"/>
                <a:gd name="T33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3" h="797">
                  <a:moveTo>
                    <a:pt x="738" y="315"/>
                  </a:moveTo>
                  <a:cubicBezTo>
                    <a:pt x="738" y="104"/>
                    <a:pt x="622" y="0"/>
                    <a:pt x="390" y="0"/>
                  </a:cubicBezTo>
                  <a:cubicBezTo>
                    <a:pt x="128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lnTo>
                    <a:pt x="738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2" y="183"/>
                    <a:pt x="269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16"/>
            <p:cNvSpPr>
              <a:spLocks noChangeArrowheads="1"/>
            </p:cNvSpPr>
            <p:nvPr/>
          </p:nvSpPr>
          <p:spPr bwMode="auto">
            <a:xfrm>
              <a:off x="5210175" y="4071938"/>
              <a:ext cx="314325" cy="409575"/>
            </a:xfrm>
            <a:custGeom>
              <a:avLst/>
              <a:gdLst>
                <a:gd name="T0" fmla="*/ 634 w 872"/>
                <a:gd name="T1" fmla="*/ 357 h 1138"/>
                <a:gd name="T2" fmla="*/ 348 w 872"/>
                <a:gd name="T3" fmla="*/ 523 h 1138"/>
                <a:gd name="T4" fmla="*/ 348 w 872"/>
                <a:gd name="T5" fmla="*/ 0 h 1138"/>
                <a:gd name="T6" fmla="*/ 332 w 872"/>
                <a:gd name="T7" fmla="*/ 4 h 1138"/>
                <a:gd name="T8" fmla="*/ 0 w 872"/>
                <a:gd name="T9" fmla="*/ 46 h 1138"/>
                <a:gd name="T10" fmla="*/ 0 w 872"/>
                <a:gd name="T11" fmla="*/ 104 h 1138"/>
                <a:gd name="T12" fmla="*/ 16 w 872"/>
                <a:gd name="T13" fmla="*/ 104 h 1138"/>
                <a:gd name="T14" fmla="*/ 141 w 872"/>
                <a:gd name="T15" fmla="*/ 233 h 1138"/>
                <a:gd name="T16" fmla="*/ 141 w 872"/>
                <a:gd name="T17" fmla="*/ 1137 h 1138"/>
                <a:gd name="T18" fmla="*/ 348 w 872"/>
                <a:gd name="T19" fmla="*/ 1137 h 1138"/>
                <a:gd name="T20" fmla="*/ 348 w 872"/>
                <a:gd name="T21" fmla="*/ 747 h 1138"/>
                <a:gd name="T22" fmla="*/ 547 w 872"/>
                <a:gd name="T23" fmla="*/ 494 h 1138"/>
                <a:gd name="T24" fmla="*/ 663 w 872"/>
                <a:gd name="T25" fmla="*/ 660 h 1138"/>
                <a:gd name="T26" fmla="*/ 663 w 872"/>
                <a:gd name="T27" fmla="*/ 1137 h 1138"/>
                <a:gd name="T28" fmla="*/ 871 w 872"/>
                <a:gd name="T29" fmla="*/ 1137 h 1138"/>
                <a:gd name="T30" fmla="*/ 871 w 872"/>
                <a:gd name="T31" fmla="*/ 635 h 1138"/>
                <a:gd name="T32" fmla="*/ 634 w 872"/>
                <a:gd name="T33" fmla="*/ 357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2" h="1138">
                  <a:moveTo>
                    <a:pt x="634" y="357"/>
                  </a:moveTo>
                  <a:cubicBezTo>
                    <a:pt x="481" y="357"/>
                    <a:pt x="394" y="452"/>
                    <a:pt x="348" y="523"/>
                  </a:cubicBezTo>
                  <a:cubicBezTo>
                    <a:pt x="348" y="440"/>
                    <a:pt x="348" y="0"/>
                    <a:pt x="348" y="0"/>
                  </a:cubicBezTo>
                  <a:lnTo>
                    <a:pt x="332" y="4"/>
                  </a:lnTo>
                  <a:lnTo>
                    <a:pt x="0" y="46"/>
                  </a:lnTo>
                  <a:lnTo>
                    <a:pt x="0" y="104"/>
                  </a:lnTo>
                  <a:lnTo>
                    <a:pt x="16" y="104"/>
                  </a:lnTo>
                  <a:cubicBezTo>
                    <a:pt x="120" y="108"/>
                    <a:pt x="141" y="133"/>
                    <a:pt x="141" y="233"/>
                  </a:cubicBezTo>
                  <a:lnTo>
                    <a:pt x="141" y="1137"/>
                  </a:lnTo>
                  <a:lnTo>
                    <a:pt x="348" y="1137"/>
                  </a:lnTo>
                  <a:lnTo>
                    <a:pt x="348" y="747"/>
                  </a:lnTo>
                  <a:cubicBezTo>
                    <a:pt x="348" y="606"/>
                    <a:pt x="456" y="494"/>
                    <a:pt x="547" y="494"/>
                  </a:cubicBezTo>
                  <a:cubicBezTo>
                    <a:pt x="663" y="494"/>
                    <a:pt x="663" y="581"/>
                    <a:pt x="663" y="660"/>
                  </a:cubicBezTo>
                  <a:lnTo>
                    <a:pt x="663" y="1137"/>
                  </a:lnTo>
                  <a:lnTo>
                    <a:pt x="871" y="1137"/>
                  </a:lnTo>
                  <a:lnTo>
                    <a:pt x="871" y="635"/>
                  </a:lnTo>
                  <a:cubicBezTo>
                    <a:pt x="871" y="552"/>
                    <a:pt x="871" y="357"/>
                    <a:pt x="634" y="3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17"/>
            <p:cNvSpPr>
              <a:spLocks noChangeArrowheads="1"/>
            </p:cNvSpPr>
            <p:nvPr/>
          </p:nvSpPr>
          <p:spPr bwMode="auto">
            <a:xfrm>
              <a:off x="5594350" y="4200525"/>
              <a:ext cx="266700" cy="287338"/>
            </a:xfrm>
            <a:custGeom>
              <a:avLst/>
              <a:gdLst>
                <a:gd name="T0" fmla="*/ 742 w 743"/>
                <a:gd name="T1" fmla="*/ 315 h 797"/>
                <a:gd name="T2" fmla="*/ 394 w 743"/>
                <a:gd name="T3" fmla="*/ 0 h 797"/>
                <a:gd name="T4" fmla="*/ 0 w 743"/>
                <a:gd name="T5" fmla="*/ 373 h 797"/>
                <a:gd name="T6" fmla="*/ 456 w 743"/>
                <a:gd name="T7" fmla="*/ 796 h 797"/>
                <a:gd name="T8" fmla="*/ 713 w 743"/>
                <a:gd name="T9" fmla="*/ 755 h 797"/>
                <a:gd name="T10" fmla="*/ 726 w 743"/>
                <a:gd name="T11" fmla="*/ 751 h 797"/>
                <a:gd name="T12" fmla="*/ 726 w 743"/>
                <a:gd name="T13" fmla="*/ 651 h 797"/>
                <a:gd name="T14" fmla="*/ 705 w 743"/>
                <a:gd name="T15" fmla="*/ 660 h 797"/>
                <a:gd name="T16" fmla="*/ 543 w 743"/>
                <a:gd name="T17" fmla="*/ 684 h 797"/>
                <a:gd name="T18" fmla="*/ 232 w 743"/>
                <a:gd name="T19" fmla="*/ 332 h 797"/>
                <a:gd name="T20" fmla="*/ 742 w 743"/>
                <a:gd name="T21" fmla="*/ 332 h 797"/>
                <a:gd name="T22" fmla="*/ 742 w 743"/>
                <a:gd name="T23" fmla="*/ 315 h 797"/>
                <a:gd name="T24" fmla="*/ 386 w 743"/>
                <a:gd name="T25" fmla="*/ 83 h 797"/>
                <a:gd name="T26" fmla="*/ 531 w 743"/>
                <a:gd name="T27" fmla="*/ 236 h 797"/>
                <a:gd name="T28" fmla="*/ 228 w 743"/>
                <a:gd name="T29" fmla="*/ 236 h 797"/>
                <a:gd name="T30" fmla="*/ 386 w 743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3" h="797">
                  <a:moveTo>
                    <a:pt x="742" y="315"/>
                  </a:moveTo>
                  <a:cubicBezTo>
                    <a:pt x="742" y="104"/>
                    <a:pt x="626" y="0"/>
                    <a:pt x="394" y="0"/>
                  </a:cubicBezTo>
                  <a:cubicBezTo>
                    <a:pt x="133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3"/>
                    <a:pt x="713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43" y="684"/>
                  </a:cubicBezTo>
                  <a:cubicBezTo>
                    <a:pt x="319" y="684"/>
                    <a:pt x="236" y="498"/>
                    <a:pt x="232" y="332"/>
                  </a:cubicBezTo>
                  <a:cubicBezTo>
                    <a:pt x="261" y="332"/>
                    <a:pt x="742" y="332"/>
                    <a:pt x="742" y="332"/>
                  </a:cubicBezTo>
                  <a:lnTo>
                    <a:pt x="742" y="315"/>
                  </a:lnTo>
                  <a:close/>
                  <a:moveTo>
                    <a:pt x="386" y="83"/>
                  </a:moveTo>
                  <a:cubicBezTo>
                    <a:pt x="498" y="83"/>
                    <a:pt x="527" y="166"/>
                    <a:pt x="531" y="236"/>
                  </a:cubicBezTo>
                  <a:cubicBezTo>
                    <a:pt x="506" y="236"/>
                    <a:pt x="257" y="236"/>
                    <a:pt x="228" y="236"/>
                  </a:cubicBezTo>
                  <a:cubicBezTo>
                    <a:pt x="236" y="183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18"/>
            <p:cNvSpPr>
              <a:spLocks noChangeArrowheads="1"/>
            </p:cNvSpPr>
            <p:nvPr/>
          </p:nvSpPr>
          <p:spPr bwMode="auto">
            <a:xfrm>
              <a:off x="4964113" y="4121150"/>
              <a:ext cx="212725" cy="366713"/>
            </a:xfrm>
            <a:custGeom>
              <a:avLst/>
              <a:gdLst>
                <a:gd name="T0" fmla="*/ 141 w 589"/>
                <a:gd name="T1" fmla="*/ 237 h 1017"/>
                <a:gd name="T2" fmla="*/ 0 w 589"/>
                <a:gd name="T3" fmla="*/ 237 h 1017"/>
                <a:gd name="T4" fmla="*/ 0 w 589"/>
                <a:gd name="T5" fmla="*/ 328 h 1017"/>
                <a:gd name="T6" fmla="*/ 141 w 589"/>
                <a:gd name="T7" fmla="*/ 328 h 1017"/>
                <a:gd name="T8" fmla="*/ 141 w 589"/>
                <a:gd name="T9" fmla="*/ 797 h 1017"/>
                <a:gd name="T10" fmla="*/ 427 w 589"/>
                <a:gd name="T11" fmla="*/ 1016 h 1017"/>
                <a:gd name="T12" fmla="*/ 551 w 589"/>
                <a:gd name="T13" fmla="*/ 1004 h 1017"/>
                <a:gd name="T14" fmla="*/ 564 w 589"/>
                <a:gd name="T15" fmla="*/ 1004 h 1017"/>
                <a:gd name="T16" fmla="*/ 564 w 589"/>
                <a:gd name="T17" fmla="*/ 909 h 1017"/>
                <a:gd name="T18" fmla="*/ 547 w 589"/>
                <a:gd name="T19" fmla="*/ 913 h 1017"/>
                <a:gd name="T20" fmla="*/ 485 w 589"/>
                <a:gd name="T21" fmla="*/ 917 h 1017"/>
                <a:gd name="T22" fmla="*/ 352 w 589"/>
                <a:gd name="T23" fmla="*/ 772 h 1017"/>
                <a:gd name="T24" fmla="*/ 352 w 589"/>
                <a:gd name="T25" fmla="*/ 328 h 1017"/>
                <a:gd name="T26" fmla="*/ 588 w 589"/>
                <a:gd name="T27" fmla="*/ 328 h 1017"/>
                <a:gd name="T28" fmla="*/ 588 w 589"/>
                <a:gd name="T29" fmla="*/ 237 h 1017"/>
                <a:gd name="T30" fmla="*/ 352 w 589"/>
                <a:gd name="T31" fmla="*/ 237 h 1017"/>
                <a:gd name="T32" fmla="*/ 352 w 589"/>
                <a:gd name="T33" fmla="*/ 0 h 1017"/>
                <a:gd name="T34" fmla="*/ 141 w 589"/>
                <a:gd name="T35" fmla="*/ 0 h 1017"/>
                <a:gd name="T36" fmla="*/ 141 w 589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9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70" y="1016"/>
                    <a:pt x="427" y="1016"/>
                  </a:cubicBezTo>
                  <a:cubicBezTo>
                    <a:pt x="464" y="1016"/>
                    <a:pt x="505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0" y="917"/>
                    <a:pt x="510" y="917"/>
                    <a:pt x="485" y="917"/>
                  </a:cubicBezTo>
                  <a:cubicBezTo>
                    <a:pt x="360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8" y="328"/>
                  </a:lnTo>
                  <a:lnTo>
                    <a:pt x="588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19"/>
            <p:cNvSpPr>
              <a:spLocks noChangeArrowheads="1"/>
            </p:cNvSpPr>
            <p:nvPr/>
          </p:nvSpPr>
          <p:spPr bwMode="auto">
            <a:xfrm>
              <a:off x="6049963" y="4087813"/>
              <a:ext cx="450850" cy="395287"/>
            </a:xfrm>
            <a:custGeom>
              <a:avLst/>
              <a:gdLst>
                <a:gd name="T0" fmla="*/ 1245 w 1254"/>
                <a:gd name="T1" fmla="*/ 0 h 1096"/>
                <a:gd name="T2" fmla="*/ 1033 w 1254"/>
                <a:gd name="T3" fmla="*/ 0 h 1096"/>
                <a:gd name="T4" fmla="*/ 1033 w 1254"/>
                <a:gd name="T5" fmla="*/ 829 h 1096"/>
                <a:gd name="T6" fmla="*/ 485 w 1254"/>
                <a:gd name="T7" fmla="*/ 0 h 1096"/>
                <a:gd name="T8" fmla="*/ 0 w 1254"/>
                <a:gd name="T9" fmla="*/ 0 h 1096"/>
                <a:gd name="T10" fmla="*/ 0 w 1254"/>
                <a:gd name="T11" fmla="*/ 62 h 1096"/>
                <a:gd name="T12" fmla="*/ 42 w 1254"/>
                <a:gd name="T13" fmla="*/ 70 h 1096"/>
                <a:gd name="T14" fmla="*/ 178 w 1254"/>
                <a:gd name="T15" fmla="*/ 220 h 1096"/>
                <a:gd name="T16" fmla="*/ 178 w 1254"/>
                <a:gd name="T17" fmla="*/ 1095 h 1096"/>
                <a:gd name="T18" fmla="*/ 403 w 1254"/>
                <a:gd name="T19" fmla="*/ 1095 h 1096"/>
                <a:gd name="T20" fmla="*/ 403 w 1254"/>
                <a:gd name="T21" fmla="*/ 228 h 1096"/>
                <a:gd name="T22" fmla="*/ 975 w 1254"/>
                <a:gd name="T23" fmla="*/ 1095 h 1096"/>
                <a:gd name="T24" fmla="*/ 1253 w 1254"/>
                <a:gd name="T25" fmla="*/ 1095 h 1096"/>
                <a:gd name="T26" fmla="*/ 1253 w 1254"/>
                <a:gd name="T27" fmla="*/ 0 h 1096"/>
                <a:gd name="T28" fmla="*/ 1245 w 1254"/>
                <a:gd name="T29" fmla="*/ 0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54" h="1096">
                  <a:moveTo>
                    <a:pt x="1245" y="0"/>
                  </a:moveTo>
                  <a:lnTo>
                    <a:pt x="1033" y="0"/>
                  </a:lnTo>
                  <a:cubicBezTo>
                    <a:pt x="1033" y="0"/>
                    <a:pt x="1033" y="751"/>
                    <a:pt x="1033" y="829"/>
                  </a:cubicBezTo>
                  <a:cubicBezTo>
                    <a:pt x="992" y="763"/>
                    <a:pt x="485" y="0"/>
                    <a:pt x="485" y="0"/>
                  </a:cubicBezTo>
                  <a:lnTo>
                    <a:pt x="0" y="0"/>
                  </a:lnTo>
                  <a:lnTo>
                    <a:pt x="0" y="62"/>
                  </a:lnTo>
                  <a:lnTo>
                    <a:pt x="42" y="70"/>
                  </a:lnTo>
                  <a:cubicBezTo>
                    <a:pt x="170" y="91"/>
                    <a:pt x="178" y="95"/>
                    <a:pt x="178" y="220"/>
                  </a:cubicBezTo>
                  <a:lnTo>
                    <a:pt x="178" y="1095"/>
                  </a:lnTo>
                  <a:lnTo>
                    <a:pt x="403" y="1095"/>
                  </a:lnTo>
                  <a:cubicBezTo>
                    <a:pt x="403" y="1095"/>
                    <a:pt x="403" y="307"/>
                    <a:pt x="403" y="228"/>
                  </a:cubicBezTo>
                  <a:cubicBezTo>
                    <a:pt x="448" y="294"/>
                    <a:pt x="975" y="1095"/>
                    <a:pt x="975" y="1095"/>
                  </a:cubicBezTo>
                  <a:lnTo>
                    <a:pt x="1253" y="1095"/>
                  </a:lnTo>
                  <a:lnTo>
                    <a:pt x="1253" y="0"/>
                  </a:lnTo>
                  <a:lnTo>
                    <a:pt x="12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20"/>
            <p:cNvSpPr>
              <a:spLocks noChangeArrowheads="1"/>
            </p:cNvSpPr>
            <p:nvPr/>
          </p:nvSpPr>
          <p:spPr bwMode="auto">
            <a:xfrm>
              <a:off x="6573838" y="4200525"/>
              <a:ext cx="266700" cy="287338"/>
            </a:xfrm>
            <a:custGeom>
              <a:avLst/>
              <a:gdLst>
                <a:gd name="T0" fmla="*/ 390 w 740"/>
                <a:gd name="T1" fmla="*/ 0 h 797"/>
                <a:gd name="T2" fmla="*/ 0 w 740"/>
                <a:gd name="T3" fmla="*/ 373 h 797"/>
                <a:gd name="T4" fmla="*/ 456 w 740"/>
                <a:gd name="T5" fmla="*/ 796 h 797"/>
                <a:gd name="T6" fmla="*/ 714 w 740"/>
                <a:gd name="T7" fmla="*/ 755 h 797"/>
                <a:gd name="T8" fmla="*/ 726 w 740"/>
                <a:gd name="T9" fmla="*/ 751 h 797"/>
                <a:gd name="T10" fmla="*/ 726 w 740"/>
                <a:gd name="T11" fmla="*/ 651 h 797"/>
                <a:gd name="T12" fmla="*/ 705 w 740"/>
                <a:gd name="T13" fmla="*/ 660 h 797"/>
                <a:gd name="T14" fmla="*/ 539 w 740"/>
                <a:gd name="T15" fmla="*/ 684 h 797"/>
                <a:gd name="T16" fmla="*/ 228 w 740"/>
                <a:gd name="T17" fmla="*/ 332 h 797"/>
                <a:gd name="T18" fmla="*/ 739 w 740"/>
                <a:gd name="T19" fmla="*/ 332 h 797"/>
                <a:gd name="T20" fmla="*/ 739 w 740"/>
                <a:gd name="T21" fmla="*/ 315 h 797"/>
                <a:gd name="T22" fmla="*/ 390 w 740"/>
                <a:gd name="T23" fmla="*/ 0 h 797"/>
                <a:gd name="T24" fmla="*/ 386 w 740"/>
                <a:gd name="T25" fmla="*/ 83 h 797"/>
                <a:gd name="T26" fmla="*/ 531 w 740"/>
                <a:gd name="T27" fmla="*/ 236 h 797"/>
                <a:gd name="T28" fmla="*/ 228 w 740"/>
                <a:gd name="T29" fmla="*/ 236 h 797"/>
                <a:gd name="T30" fmla="*/ 386 w 740"/>
                <a:gd name="T31" fmla="*/ 83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40" h="797">
                  <a:moveTo>
                    <a:pt x="390" y="0"/>
                  </a:moveTo>
                  <a:cubicBezTo>
                    <a:pt x="129" y="0"/>
                    <a:pt x="0" y="124"/>
                    <a:pt x="0" y="373"/>
                  </a:cubicBezTo>
                  <a:cubicBezTo>
                    <a:pt x="0" y="639"/>
                    <a:pt x="170" y="796"/>
                    <a:pt x="456" y="796"/>
                  </a:cubicBezTo>
                  <a:cubicBezTo>
                    <a:pt x="581" y="796"/>
                    <a:pt x="676" y="767"/>
                    <a:pt x="714" y="755"/>
                  </a:cubicBezTo>
                  <a:lnTo>
                    <a:pt x="726" y="751"/>
                  </a:lnTo>
                  <a:lnTo>
                    <a:pt x="726" y="651"/>
                  </a:lnTo>
                  <a:lnTo>
                    <a:pt x="705" y="660"/>
                  </a:lnTo>
                  <a:cubicBezTo>
                    <a:pt x="672" y="672"/>
                    <a:pt x="610" y="684"/>
                    <a:pt x="539" y="684"/>
                  </a:cubicBezTo>
                  <a:cubicBezTo>
                    <a:pt x="315" y="684"/>
                    <a:pt x="232" y="498"/>
                    <a:pt x="228" y="332"/>
                  </a:cubicBezTo>
                  <a:lnTo>
                    <a:pt x="739" y="332"/>
                  </a:lnTo>
                  <a:lnTo>
                    <a:pt x="739" y="315"/>
                  </a:lnTo>
                  <a:cubicBezTo>
                    <a:pt x="739" y="104"/>
                    <a:pt x="622" y="0"/>
                    <a:pt x="390" y="0"/>
                  </a:cubicBezTo>
                  <a:close/>
                  <a:moveTo>
                    <a:pt x="386" y="83"/>
                  </a:moveTo>
                  <a:cubicBezTo>
                    <a:pt x="498" y="83"/>
                    <a:pt x="527" y="162"/>
                    <a:pt x="531" y="236"/>
                  </a:cubicBezTo>
                  <a:lnTo>
                    <a:pt x="228" y="236"/>
                  </a:lnTo>
                  <a:cubicBezTo>
                    <a:pt x="232" y="187"/>
                    <a:pt x="270" y="83"/>
                    <a:pt x="386" y="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21"/>
            <p:cNvSpPr>
              <a:spLocks noChangeArrowheads="1"/>
            </p:cNvSpPr>
            <p:nvPr/>
          </p:nvSpPr>
          <p:spPr bwMode="auto">
            <a:xfrm>
              <a:off x="7204075" y="4121150"/>
              <a:ext cx="212725" cy="366713"/>
            </a:xfrm>
            <a:custGeom>
              <a:avLst/>
              <a:gdLst>
                <a:gd name="T0" fmla="*/ 141 w 590"/>
                <a:gd name="T1" fmla="*/ 237 h 1017"/>
                <a:gd name="T2" fmla="*/ 0 w 590"/>
                <a:gd name="T3" fmla="*/ 237 h 1017"/>
                <a:gd name="T4" fmla="*/ 0 w 590"/>
                <a:gd name="T5" fmla="*/ 328 h 1017"/>
                <a:gd name="T6" fmla="*/ 141 w 590"/>
                <a:gd name="T7" fmla="*/ 328 h 1017"/>
                <a:gd name="T8" fmla="*/ 141 w 590"/>
                <a:gd name="T9" fmla="*/ 797 h 1017"/>
                <a:gd name="T10" fmla="*/ 427 w 590"/>
                <a:gd name="T11" fmla="*/ 1016 h 1017"/>
                <a:gd name="T12" fmla="*/ 551 w 590"/>
                <a:gd name="T13" fmla="*/ 1004 h 1017"/>
                <a:gd name="T14" fmla="*/ 564 w 590"/>
                <a:gd name="T15" fmla="*/ 1004 h 1017"/>
                <a:gd name="T16" fmla="*/ 564 w 590"/>
                <a:gd name="T17" fmla="*/ 909 h 1017"/>
                <a:gd name="T18" fmla="*/ 547 w 590"/>
                <a:gd name="T19" fmla="*/ 913 h 1017"/>
                <a:gd name="T20" fmla="*/ 485 w 590"/>
                <a:gd name="T21" fmla="*/ 917 h 1017"/>
                <a:gd name="T22" fmla="*/ 352 w 590"/>
                <a:gd name="T23" fmla="*/ 772 h 1017"/>
                <a:gd name="T24" fmla="*/ 352 w 590"/>
                <a:gd name="T25" fmla="*/ 328 h 1017"/>
                <a:gd name="T26" fmla="*/ 589 w 590"/>
                <a:gd name="T27" fmla="*/ 328 h 1017"/>
                <a:gd name="T28" fmla="*/ 589 w 590"/>
                <a:gd name="T29" fmla="*/ 237 h 1017"/>
                <a:gd name="T30" fmla="*/ 352 w 590"/>
                <a:gd name="T31" fmla="*/ 237 h 1017"/>
                <a:gd name="T32" fmla="*/ 352 w 590"/>
                <a:gd name="T33" fmla="*/ 0 h 1017"/>
                <a:gd name="T34" fmla="*/ 141 w 590"/>
                <a:gd name="T35" fmla="*/ 0 h 1017"/>
                <a:gd name="T36" fmla="*/ 141 w 590"/>
                <a:gd name="T37" fmla="*/ 23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0" h="1017">
                  <a:moveTo>
                    <a:pt x="141" y="237"/>
                  </a:moveTo>
                  <a:lnTo>
                    <a:pt x="0" y="237"/>
                  </a:lnTo>
                  <a:lnTo>
                    <a:pt x="0" y="328"/>
                  </a:lnTo>
                  <a:lnTo>
                    <a:pt x="141" y="328"/>
                  </a:lnTo>
                  <a:lnTo>
                    <a:pt x="141" y="797"/>
                  </a:lnTo>
                  <a:cubicBezTo>
                    <a:pt x="141" y="1000"/>
                    <a:pt x="269" y="1016"/>
                    <a:pt x="427" y="1016"/>
                  </a:cubicBezTo>
                  <a:cubicBezTo>
                    <a:pt x="464" y="1016"/>
                    <a:pt x="506" y="1012"/>
                    <a:pt x="551" y="1004"/>
                  </a:cubicBezTo>
                  <a:lnTo>
                    <a:pt x="564" y="1004"/>
                  </a:lnTo>
                  <a:lnTo>
                    <a:pt x="564" y="909"/>
                  </a:lnTo>
                  <a:lnTo>
                    <a:pt x="547" y="913"/>
                  </a:lnTo>
                  <a:cubicBezTo>
                    <a:pt x="531" y="917"/>
                    <a:pt x="510" y="917"/>
                    <a:pt x="485" y="917"/>
                  </a:cubicBezTo>
                  <a:cubicBezTo>
                    <a:pt x="361" y="917"/>
                    <a:pt x="352" y="880"/>
                    <a:pt x="352" y="772"/>
                  </a:cubicBezTo>
                  <a:lnTo>
                    <a:pt x="352" y="328"/>
                  </a:lnTo>
                  <a:lnTo>
                    <a:pt x="589" y="328"/>
                  </a:lnTo>
                  <a:lnTo>
                    <a:pt x="589" y="237"/>
                  </a:lnTo>
                  <a:lnTo>
                    <a:pt x="352" y="237"/>
                  </a:lnTo>
                  <a:lnTo>
                    <a:pt x="352" y="0"/>
                  </a:lnTo>
                  <a:lnTo>
                    <a:pt x="141" y="0"/>
                  </a:lnTo>
                  <a:lnTo>
                    <a:pt x="141" y="23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22"/>
            <p:cNvSpPr>
              <a:spLocks noChangeArrowheads="1"/>
            </p:cNvSpPr>
            <p:nvPr/>
          </p:nvSpPr>
          <p:spPr bwMode="auto">
            <a:xfrm>
              <a:off x="6850063" y="4206875"/>
              <a:ext cx="331787" cy="274638"/>
            </a:xfrm>
            <a:custGeom>
              <a:avLst/>
              <a:gdLst>
                <a:gd name="T0" fmla="*/ 705 w 921"/>
                <a:gd name="T1" fmla="*/ 248 h 764"/>
                <a:gd name="T2" fmla="*/ 920 w 921"/>
                <a:gd name="T3" fmla="*/ 0 h 764"/>
                <a:gd name="T4" fmla="*/ 701 w 921"/>
                <a:gd name="T5" fmla="*/ 0 h 764"/>
                <a:gd name="T6" fmla="*/ 497 w 921"/>
                <a:gd name="T7" fmla="*/ 236 h 764"/>
                <a:gd name="T8" fmla="*/ 319 w 921"/>
                <a:gd name="T9" fmla="*/ 0 h 764"/>
                <a:gd name="T10" fmla="*/ 0 w 921"/>
                <a:gd name="T11" fmla="*/ 0 h 764"/>
                <a:gd name="T12" fmla="*/ 0 w 921"/>
                <a:gd name="T13" fmla="*/ 62 h 764"/>
                <a:gd name="T14" fmla="*/ 12 w 921"/>
                <a:gd name="T15" fmla="*/ 62 h 764"/>
                <a:gd name="T16" fmla="*/ 211 w 921"/>
                <a:gd name="T17" fmla="*/ 178 h 764"/>
                <a:gd name="T18" fmla="*/ 344 w 921"/>
                <a:gd name="T19" fmla="*/ 352 h 764"/>
                <a:gd name="T20" fmla="*/ 128 w 921"/>
                <a:gd name="T21" fmla="*/ 601 h 764"/>
                <a:gd name="T22" fmla="*/ 348 w 921"/>
                <a:gd name="T23" fmla="*/ 601 h 764"/>
                <a:gd name="T24" fmla="*/ 443 w 921"/>
                <a:gd name="T25" fmla="*/ 489 h 764"/>
                <a:gd name="T26" fmla="*/ 651 w 921"/>
                <a:gd name="T27" fmla="*/ 763 h 764"/>
                <a:gd name="T28" fmla="*/ 900 w 921"/>
                <a:gd name="T29" fmla="*/ 763 h 764"/>
                <a:gd name="T30" fmla="*/ 506 w 921"/>
                <a:gd name="T31" fmla="*/ 248 h 764"/>
                <a:gd name="T32" fmla="*/ 705 w 921"/>
                <a:gd name="T33" fmla="*/ 24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1" h="764">
                  <a:moveTo>
                    <a:pt x="705" y="248"/>
                  </a:moveTo>
                  <a:lnTo>
                    <a:pt x="920" y="0"/>
                  </a:lnTo>
                  <a:lnTo>
                    <a:pt x="701" y="0"/>
                  </a:lnTo>
                  <a:lnTo>
                    <a:pt x="497" y="236"/>
                  </a:lnTo>
                  <a:lnTo>
                    <a:pt x="319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  <a:cubicBezTo>
                    <a:pt x="120" y="70"/>
                    <a:pt x="145" y="87"/>
                    <a:pt x="211" y="178"/>
                  </a:cubicBezTo>
                  <a:lnTo>
                    <a:pt x="344" y="352"/>
                  </a:lnTo>
                  <a:lnTo>
                    <a:pt x="128" y="601"/>
                  </a:lnTo>
                  <a:lnTo>
                    <a:pt x="348" y="601"/>
                  </a:lnTo>
                  <a:lnTo>
                    <a:pt x="443" y="489"/>
                  </a:lnTo>
                  <a:lnTo>
                    <a:pt x="651" y="763"/>
                  </a:lnTo>
                  <a:lnTo>
                    <a:pt x="900" y="763"/>
                  </a:lnTo>
                  <a:lnTo>
                    <a:pt x="506" y="248"/>
                  </a:lnTo>
                  <a:lnTo>
                    <a:pt x="705" y="2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23"/>
            <p:cNvSpPr>
              <a:spLocks noChangeArrowheads="1"/>
            </p:cNvSpPr>
            <p:nvPr/>
          </p:nvSpPr>
          <p:spPr bwMode="auto">
            <a:xfrm>
              <a:off x="7175500" y="4010025"/>
              <a:ext cx="176213" cy="111125"/>
            </a:xfrm>
            <a:custGeom>
              <a:avLst/>
              <a:gdLst>
                <a:gd name="T0" fmla="*/ 224 w 490"/>
                <a:gd name="T1" fmla="*/ 307 h 308"/>
                <a:gd name="T2" fmla="*/ 0 w 490"/>
                <a:gd name="T3" fmla="*/ 307 h 308"/>
                <a:gd name="T4" fmla="*/ 269 w 490"/>
                <a:gd name="T5" fmla="*/ 0 h 308"/>
                <a:gd name="T6" fmla="*/ 489 w 490"/>
                <a:gd name="T7" fmla="*/ 0 h 308"/>
                <a:gd name="T8" fmla="*/ 224 w 490"/>
                <a:gd name="T9" fmla="*/ 30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308">
                  <a:moveTo>
                    <a:pt x="224" y="307"/>
                  </a:moveTo>
                  <a:lnTo>
                    <a:pt x="0" y="307"/>
                  </a:lnTo>
                  <a:lnTo>
                    <a:pt x="269" y="0"/>
                  </a:lnTo>
                  <a:lnTo>
                    <a:pt x="489" y="0"/>
                  </a:lnTo>
                  <a:lnTo>
                    <a:pt x="224" y="30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" name="TextBox 37"/>
          <p:cNvSpPr txBox="1"/>
          <p:nvPr userDrawn="1"/>
        </p:nvSpPr>
        <p:spPr>
          <a:xfrm>
            <a:off x="7048957" y="4911221"/>
            <a:ext cx="20553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kern="1200" dirty="0">
                <a:solidFill>
                  <a:schemeClr val="tx1">
                    <a:lumMod val="40000"/>
                    <a:lumOff val="60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© Hitachi, Ltd. 2017.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81819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796" r:id="rId2"/>
    <p:sldLayoutId id="2147483801" r:id="rId3"/>
    <p:sldLayoutId id="2147483802" r:id="rId4"/>
    <p:sldLayoutId id="2147483813" r:id="rId5"/>
    <p:sldLayoutId id="2147483814" r:id="rId6"/>
    <p:sldLayoutId id="2147483805" r:id="rId7"/>
    <p:sldLayoutId id="2147483806" r:id="rId8"/>
    <p:sldLayoutId id="2147483807" r:id="rId9"/>
    <p:sldLayoutId id="2147483808" r:id="rId10"/>
    <p:sldLayoutId id="2147483822" r:id="rId11"/>
    <p:sldLayoutId id="2147483823" r:id="rId12"/>
    <p:sldLayoutId id="2147483812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0988" indent="-280988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3688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280988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613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2863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Internal only</a:t>
            </a:r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London Air Quality </a:t>
            </a:r>
            <a:br>
              <a:rPr lang="en-US" dirty="0"/>
            </a:br>
            <a:r>
              <a:rPr lang="en-US" dirty="0"/>
              <a:t>Predictive demo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807733" y="4068884"/>
            <a:ext cx="6065208" cy="307777"/>
          </a:xfrm>
        </p:spPr>
        <p:txBody>
          <a:bodyPr/>
          <a:lstStyle/>
          <a:p>
            <a:r>
              <a:rPr lang="en-US" dirty="0"/>
              <a:t>A. Rumyantseva, J. Doering, M. Semenenko, D. Classen, W. Elrifai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807733" y="4319491"/>
            <a:ext cx="5221816" cy="461665"/>
          </a:xfrm>
        </p:spPr>
        <p:txBody>
          <a:bodyPr/>
          <a:lstStyle/>
          <a:p>
            <a:r>
              <a:rPr lang="en-US" dirty="0"/>
              <a:t>Hitachi </a:t>
            </a:r>
            <a:r>
              <a:rPr lang="en-US" dirty="0" err="1"/>
              <a:t>Vantara</a:t>
            </a:r>
            <a:br>
              <a:rPr lang="en-US" dirty="0"/>
            </a:br>
            <a:r>
              <a:rPr lang="en-US" dirty="0"/>
              <a:t>01/10/2017</a:t>
            </a:r>
          </a:p>
        </p:txBody>
      </p:sp>
    </p:spTree>
    <p:extLst>
      <p:ext uri="{BB962C8B-B14F-4D97-AF65-F5344CB8AC3E}">
        <p14:creationId xmlns:p14="http://schemas.microsoft.com/office/powerpoint/2010/main" val="187296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707886"/>
          </a:xfrm>
        </p:spPr>
        <p:txBody>
          <a:bodyPr/>
          <a:lstStyle/>
          <a:p>
            <a:r>
              <a:rPr lang="en-US" dirty="0"/>
              <a:t>Pentaho platform remove bottlenecks in four key areas of machine learning workflow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Machine Learning Orchestration</a:t>
            </a:r>
            <a:br>
              <a:rPr lang="en-US" sz="2400" dirty="0"/>
            </a:br>
            <a:r>
              <a:rPr lang="en-US" sz="1800" b="0" dirty="0"/>
              <a:t>4 Key Areas</a:t>
            </a:r>
          </a:p>
        </p:txBody>
      </p:sp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7792EBBD-4685-4798-9E22-68C11A4C0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73" y="1857482"/>
            <a:ext cx="8565622" cy="25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16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 Components</a:t>
            </a:r>
          </a:p>
        </p:txBody>
      </p:sp>
    </p:spTree>
    <p:extLst>
      <p:ext uri="{BB962C8B-B14F-4D97-AF65-F5344CB8AC3E}">
        <p14:creationId xmlns:p14="http://schemas.microsoft.com/office/powerpoint/2010/main" val="370162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64D5C-0AE4-4242-BCC8-E09FF8640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3093154"/>
          </a:xfrm>
        </p:spPr>
        <p:txBody>
          <a:bodyPr/>
          <a:lstStyle/>
          <a:p>
            <a:r>
              <a:rPr lang="en-GB" dirty="0"/>
              <a:t>Data preparation and feature engineering workflow</a:t>
            </a:r>
          </a:p>
          <a:p>
            <a:r>
              <a:rPr lang="en-GB" dirty="0"/>
              <a:t>Workflow for training a predictive model</a:t>
            </a:r>
          </a:p>
          <a:p>
            <a:r>
              <a:rPr lang="en-GB" dirty="0"/>
              <a:t>Workflow for using the model for air quality prediction</a:t>
            </a:r>
          </a:p>
          <a:p>
            <a:r>
              <a:rPr lang="en-GB" dirty="0"/>
              <a:t>Workflow for regular model update</a:t>
            </a:r>
          </a:p>
          <a:p>
            <a:r>
              <a:rPr lang="en-GB" dirty="0"/>
              <a:t>Model scores assessment</a:t>
            </a:r>
          </a:p>
          <a:p>
            <a:r>
              <a:rPr lang="en-GB" dirty="0"/>
              <a:t>Dashboards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2C6A54-D43D-4D05-91A4-904B5735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 of Components</a:t>
            </a:r>
          </a:p>
        </p:txBody>
      </p:sp>
    </p:spTree>
    <p:extLst>
      <p:ext uri="{BB962C8B-B14F-4D97-AF65-F5344CB8AC3E}">
        <p14:creationId xmlns:p14="http://schemas.microsoft.com/office/powerpoint/2010/main" val="327976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817CBF-8706-4910-AF8F-F6C8B0CFE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4130040" cy="2400657"/>
          </a:xfrm>
        </p:spPr>
        <p:txBody>
          <a:bodyPr/>
          <a:lstStyle/>
          <a:p>
            <a:r>
              <a:rPr lang="en-GB" dirty="0"/>
              <a:t>Implemented using Pentaho OOTB capabilities</a:t>
            </a:r>
          </a:p>
          <a:p>
            <a:r>
              <a:rPr lang="en-GB" dirty="0"/>
              <a:t>Eliminating data quality issues: duplicate entries, missing values</a:t>
            </a:r>
          </a:p>
          <a:p>
            <a:r>
              <a:rPr lang="en-GB" dirty="0"/>
              <a:t>Transforming data into features that make models work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50ED1A-C675-4555-BAAC-AD953B385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preparation and feature engineering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AD3AA7-F7AA-4863-8193-D11DAF173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419" y="1230562"/>
            <a:ext cx="3200677" cy="18746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6F5ADD3-DF19-44FF-B6E6-CF359A949E9D}"/>
              </a:ext>
            </a:extLst>
          </p:cNvPr>
          <p:cNvSpPr txBox="1"/>
          <p:nvPr/>
        </p:nvSpPr>
        <p:spPr>
          <a:xfrm>
            <a:off x="541835" y="3959525"/>
            <a:ext cx="6495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err="1"/>
              <a:t>LAQ_LSTM_train.kjb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298680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817CBF-8706-4910-AF8F-F6C8B0CFE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4130040" cy="1554272"/>
          </a:xfrm>
        </p:spPr>
        <p:txBody>
          <a:bodyPr/>
          <a:lstStyle/>
          <a:p>
            <a:r>
              <a:rPr lang="en-GB" dirty="0"/>
              <a:t>The model is trained on the historical data </a:t>
            </a:r>
          </a:p>
          <a:p>
            <a:r>
              <a:rPr lang="en-GB" dirty="0"/>
              <a:t>Model weights are saved in JSON format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50ED1A-C675-4555-BAAC-AD953B385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Workflow for model training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F5ADD3-DF19-44FF-B6E6-CF359A949E9D}"/>
              </a:ext>
            </a:extLst>
          </p:cNvPr>
          <p:cNvSpPr txBox="1"/>
          <p:nvPr/>
        </p:nvSpPr>
        <p:spPr>
          <a:xfrm>
            <a:off x="602220" y="3959525"/>
            <a:ext cx="6495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err="1"/>
              <a:t>LAQ_LSTM_train.kjb</a:t>
            </a:r>
            <a:endParaRPr lang="en-GB" u="sn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F21203-F427-44E9-B88C-310FFDE17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449" y="1135875"/>
            <a:ext cx="1577477" cy="183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0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817CBF-8706-4910-AF8F-F6C8B0CFE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4130040" cy="1862048"/>
          </a:xfrm>
        </p:spPr>
        <p:txBody>
          <a:bodyPr/>
          <a:lstStyle/>
          <a:p>
            <a:r>
              <a:rPr lang="en-GB" dirty="0"/>
              <a:t>New data fetched from API every day</a:t>
            </a:r>
          </a:p>
          <a:p>
            <a:r>
              <a:rPr lang="en-GB" dirty="0"/>
              <a:t>Pentaho job is scheduled to make predictions on new data every day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50ED1A-C675-4555-BAAC-AD953B385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the model for air quality prediction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F5ADD3-DF19-44FF-B6E6-CF359A949E9D}"/>
              </a:ext>
            </a:extLst>
          </p:cNvPr>
          <p:cNvSpPr txBox="1"/>
          <p:nvPr/>
        </p:nvSpPr>
        <p:spPr>
          <a:xfrm>
            <a:off x="602220" y="3959525"/>
            <a:ext cx="6495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err="1"/>
              <a:t>LAQ_LSTM_apply_on_new_data.kjb</a:t>
            </a:r>
            <a:endParaRPr lang="en-GB" u="sng" dirty="0"/>
          </a:p>
        </p:txBody>
      </p:sp>
      <p:pic>
        <p:nvPicPr>
          <p:cNvPr id="6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ADBC7974-8092-4135-A413-DC7A2885B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102" y="1328599"/>
            <a:ext cx="2286000" cy="104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4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817CBF-8706-4910-AF8F-F6C8B0CFE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4130040" cy="2092881"/>
          </a:xfrm>
        </p:spPr>
        <p:txBody>
          <a:bodyPr/>
          <a:lstStyle/>
          <a:p>
            <a:r>
              <a:rPr lang="en-GB" dirty="0"/>
              <a:t>As more data become available the model weights are updated</a:t>
            </a:r>
          </a:p>
          <a:p>
            <a:r>
              <a:rPr lang="en-GB" dirty="0"/>
              <a:t>Pentaho job for model updated is scheduled to run regularly</a:t>
            </a:r>
          </a:p>
          <a:p>
            <a:r>
              <a:rPr lang="en-GB" dirty="0"/>
              <a:t>Model score update is stored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50ED1A-C675-4555-BAAC-AD953B385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Regular model update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F5ADD3-DF19-44FF-B6E6-CF359A949E9D}"/>
              </a:ext>
            </a:extLst>
          </p:cNvPr>
          <p:cNvSpPr txBox="1"/>
          <p:nvPr/>
        </p:nvSpPr>
        <p:spPr>
          <a:xfrm>
            <a:off x="602220" y="3959525"/>
            <a:ext cx="6495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err="1"/>
              <a:t>LAQ_LSTM_update_the_model.kjb</a:t>
            </a:r>
            <a:endParaRPr lang="en-GB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BC7974-8092-4135-A413-DC7A2885B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504" y="1328599"/>
            <a:ext cx="2011058" cy="11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2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8C56C-C594-4F89-B1C1-F04348FA0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4130040" cy="2400657"/>
          </a:xfrm>
        </p:spPr>
        <p:txBody>
          <a:bodyPr/>
          <a:lstStyle/>
          <a:p>
            <a:r>
              <a:rPr lang="en-GB" dirty="0"/>
              <a:t>Model accuracy estimated on model training and update</a:t>
            </a:r>
          </a:p>
          <a:p>
            <a:r>
              <a:rPr lang="en-GB" dirty="0"/>
              <a:t>RMSE metric evaluated when previous predictions are compared to data</a:t>
            </a:r>
          </a:p>
          <a:p>
            <a:r>
              <a:rPr lang="en-GB" dirty="0"/>
              <a:t>Model scores are stored in DB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738DFD-D728-43DB-859E-D4AF826C6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scores assessment</a:t>
            </a:r>
          </a:p>
        </p:txBody>
      </p:sp>
      <p:pic>
        <p:nvPicPr>
          <p:cNvPr id="10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0F380E5-548F-445D-A67B-68D0A7828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216" y="1268773"/>
            <a:ext cx="3806598" cy="2556000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3615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4DDDA8C-2800-4DD2-AD60-B50F58A538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99" y="1033443"/>
            <a:ext cx="7734599" cy="3765635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B1CAF30-5BBA-499B-A830-DDC6703F3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Dashboards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EB8D4E-5A51-4416-8A3C-8523475B3A3E}"/>
              </a:ext>
            </a:extLst>
          </p:cNvPr>
          <p:cNvSpPr txBox="1"/>
          <p:nvPr/>
        </p:nvSpPr>
        <p:spPr>
          <a:xfrm>
            <a:off x="1248937" y="1895707"/>
            <a:ext cx="2564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C00000"/>
                </a:solidFill>
              </a:rPr>
              <a:t>Current predictions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F1B1DB-01ED-4811-B701-A22F8A90EC4C}"/>
              </a:ext>
            </a:extLst>
          </p:cNvPr>
          <p:cNvSpPr txBox="1"/>
          <p:nvPr/>
        </p:nvSpPr>
        <p:spPr>
          <a:xfrm>
            <a:off x="1248937" y="4352692"/>
            <a:ext cx="3055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C00000"/>
                </a:solidFill>
              </a:rPr>
              <a:t>Accuracy of previous predictions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FE80A0-6749-49E0-8639-B7AAF58411B8}"/>
              </a:ext>
            </a:extLst>
          </p:cNvPr>
          <p:cNvSpPr txBox="1"/>
          <p:nvPr/>
        </p:nvSpPr>
        <p:spPr>
          <a:xfrm>
            <a:off x="5443364" y="3330497"/>
            <a:ext cx="3055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C00000"/>
                </a:solidFill>
              </a:rPr>
              <a:t>Loss curve for model training</a:t>
            </a:r>
          </a:p>
        </p:txBody>
      </p:sp>
    </p:spTree>
    <p:extLst>
      <p:ext uri="{BB962C8B-B14F-4D97-AF65-F5344CB8AC3E}">
        <p14:creationId xmlns:p14="http://schemas.microsoft.com/office/powerpoint/2010/main" val="371798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Implemented Predictive Model</a:t>
            </a:r>
          </a:p>
        </p:txBody>
      </p:sp>
    </p:spTree>
    <p:extLst>
      <p:ext uri="{BB962C8B-B14F-4D97-AF65-F5344CB8AC3E}">
        <p14:creationId xmlns:p14="http://schemas.microsoft.com/office/powerpoint/2010/main" val="335818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554545"/>
          </a:xfrm>
        </p:spPr>
        <p:txBody>
          <a:bodyPr/>
          <a:lstStyle/>
          <a:p>
            <a:r>
              <a:rPr lang="en-US" dirty="0"/>
              <a:t>London Air Quality Use Case</a:t>
            </a:r>
          </a:p>
          <a:p>
            <a:r>
              <a:rPr lang="en-US" dirty="0"/>
              <a:t>Machine Learning Orchestration Blueprint (MLOB)</a:t>
            </a:r>
          </a:p>
          <a:p>
            <a:r>
              <a:rPr lang="en-US" dirty="0"/>
              <a:t>Demo Components</a:t>
            </a:r>
          </a:p>
          <a:p>
            <a:r>
              <a:rPr lang="en-US" dirty="0"/>
              <a:t>Implemented Predictive Model</a:t>
            </a:r>
          </a:p>
          <a:p>
            <a:r>
              <a:rPr lang="en-US" dirty="0"/>
              <a:t>Summary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Bullet Slide </a:t>
            </a:r>
            <a:r>
              <a:rPr lang="en-US" dirty="0"/>
              <a:t>E</a:t>
            </a:r>
            <a:r>
              <a:rPr lang="en-US" sz="2400" dirty="0"/>
              <a:t>xample</a:t>
            </a:r>
          </a:p>
        </p:txBody>
      </p:sp>
    </p:spTree>
    <p:extLst>
      <p:ext uri="{BB962C8B-B14F-4D97-AF65-F5344CB8AC3E}">
        <p14:creationId xmlns:p14="http://schemas.microsoft.com/office/powerpoint/2010/main" val="185611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8C56C-C594-4F89-B1C1-F04348FA0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4130040" cy="2868991"/>
          </a:xfrm>
        </p:spPr>
        <p:txBody>
          <a:bodyPr/>
          <a:lstStyle/>
          <a:p>
            <a:r>
              <a:rPr lang="en-GB" dirty="0"/>
              <a:t>Long short-term memory network is a recurrent neural network architecture that remembers values over arbitrary intervals</a:t>
            </a:r>
          </a:p>
          <a:p>
            <a:pPr lvl="1"/>
            <a:r>
              <a:rPr lang="en-GB" dirty="0"/>
              <a:t>Trends</a:t>
            </a:r>
          </a:p>
          <a:p>
            <a:pPr lvl="1"/>
            <a:r>
              <a:rPr lang="en-GB" dirty="0"/>
              <a:t>Seasonal patterns</a:t>
            </a:r>
          </a:p>
          <a:p>
            <a:pPr lvl="1"/>
            <a:r>
              <a:rPr lang="en-GB" dirty="0"/>
              <a:t>Short-term variability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738DFD-D728-43DB-859E-D4AF826C6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Long Short Term Memory (LSTM) network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9FB6A4-06A7-48C2-AB67-4DAAF3CD10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649" y="1106070"/>
            <a:ext cx="2574684" cy="2592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73AFB0-4847-4C92-8BC9-EA80E29CA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034" y="3836566"/>
            <a:ext cx="3030262" cy="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40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8C56C-C594-4F89-B1C1-F04348FA0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1190600"/>
            <a:ext cx="3371138" cy="1477328"/>
          </a:xfrm>
        </p:spPr>
        <p:txBody>
          <a:bodyPr/>
          <a:lstStyle/>
          <a:p>
            <a:r>
              <a:rPr lang="en-GB" dirty="0"/>
              <a:t>4 lag features</a:t>
            </a:r>
          </a:p>
          <a:p>
            <a:r>
              <a:rPr lang="en-GB" dirty="0"/>
              <a:t>12 hours ahead prediction</a:t>
            </a:r>
          </a:p>
          <a:p>
            <a:r>
              <a:rPr lang="en-GB" dirty="0"/>
              <a:t>Great performance on test set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738DFD-D728-43DB-859E-D4AF826C6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LSTM Configuration</a:t>
            </a:r>
          </a:p>
        </p:txBody>
      </p:sp>
      <p:pic>
        <p:nvPicPr>
          <p:cNvPr id="10" name="Picture 9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1F62B1E6-3B11-48F9-B7B7-595AE8D5C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680" y="996380"/>
            <a:ext cx="5072735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6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10995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160" y="967575"/>
            <a:ext cx="4130040" cy="2477601"/>
          </a:xfrm>
        </p:spPr>
        <p:txBody>
          <a:bodyPr/>
          <a:lstStyle/>
          <a:p>
            <a:r>
              <a:rPr lang="en-US" dirty="0"/>
              <a:t>End-to-end workflow and machine learning orchestration were implemented on London Air Quality data</a:t>
            </a:r>
          </a:p>
          <a:p>
            <a:r>
              <a:rPr lang="en-US" dirty="0"/>
              <a:t>Deep learning model for time series prediction was embedded into Pentaho workflow</a:t>
            </a:r>
          </a:p>
        </p:txBody>
      </p:sp>
      <p:sp>
        <p:nvSpPr>
          <p:cNvPr id="48143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Summary</a:t>
            </a:r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gray">
          <a:xfrm>
            <a:off x="6192165" y="1367640"/>
            <a:ext cx="952532" cy="510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r>
              <a:rPr lang="en-US" dirty="0">
                <a:solidFill>
                  <a:srgbClr val="FFFFFF"/>
                </a:solidFill>
              </a:rPr>
              <a:t>SUB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POINT</a:t>
            </a:r>
          </a:p>
        </p:txBody>
      </p:sp>
      <p:sp>
        <p:nvSpPr>
          <p:cNvPr id="34" name="Text Box 16"/>
          <p:cNvSpPr txBox="1">
            <a:spLocks noChangeArrowheads="1"/>
          </p:cNvSpPr>
          <p:nvPr/>
        </p:nvSpPr>
        <p:spPr bwMode="gray">
          <a:xfrm>
            <a:off x="7489191" y="2314150"/>
            <a:ext cx="952532" cy="510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r>
              <a:rPr lang="en-US" dirty="0">
                <a:solidFill>
                  <a:srgbClr val="FFFFFF"/>
                </a:solidFill>
              </a:rPr>
              <a:t>SUB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POINT</a:t>
            </a:r>
          </a:p>
        </p:txBody>
      </p:sp>
      <p:sp>
        <p:nvSpPr>
          <p:cNvPr id="36" name="Text Box 16"/>
          <p:cNvSpPr txBox="1">
            <a:spLocks noChangeArrowheads="1"/>
          </p:cNvSpPr>
          <p:nvPr/>
        </p:nvSpPr>
        <p:spPr bwMode="gray">
          <a:xfrm>
            <a:off x="6995893" y="3868788"/>
            <a:ext cx="952532" cy="510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r>
              <a:rPr lang="en-US" dirty="0">
                <a:solidFill>
                  <a:srgbClr val="FFFFFF"/>
                </a:solidFill>
              </a:rPr>
              <a:t>SUB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POINT</a:t>
            </a:r>
          </a:p>
        </p:txBody>
      </p:sp>
      <p:sp>
        <p:nvSpPr>
          <p:cNvPr id="37" name="Text Box 16"/>
          <p:cNvSpPr txBox="1">
            <a:spLocks noChangeArrowheads="1"/>
          </p:cNvSpPr>
          <p:nvPr/>
        </p:nvSpPr>
        <p:spPr bwMode="gray">
          <a:xfrm>
            <a:off x="5364247" y="3868788"/>
            <a:ext cx="952532" cy="510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r>
              <a:rPr lang="en-US" dirty="0">
                <a:solidFill>
                  <a:srgbClr val="FFFFFF"/>
                </a:solidFill>
              </a:rPr>
              <a:t>SUB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POINT</a:t>
            </a:r>
          </a:p>
        </p:txBody>
      </p:sp>
      <p:sp>
        <p:nvSpPr>
          <p:cNvPr id="38" name="Text Box 16"/>
          <p:cNvSpPr txBox="1">
            <a:spLocks noChangeArrowheads="1"/>
          </p:cNvSpPr>
          <p:nvPr/>
        </p:nvSpPr>
        <p:spPr bwMode="gray">
          <a:xfrm>
            <a:off x="4876552" y="2314150"/>
            <a:ext cx="952532" cy="510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r>
              <a:rPr lang="en-US" dirty="0">
                <a:solidFill>
                  <a:srgbClr val="FFFFFF"/>
                </a:solidFill>
              </a:rPr>
              <a:t>SUB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POINT</a:t>
            </a:r>
          </a:p>
        </p:txBody>
      </p:sp>
      <p:sp>
        <p:nvSpPr>
          <p:cNvPr id="41" name="Freeform 40"/>
          <p:cNvSpPr>
            <a:spLocks noChangeArrowheads="1"/>
          </p:cNvSpPr>
          <p:nvPr/>
        </p:nvSpPr>
        <p:spPr bwMode="auto">
          <a:xfrm>
            <a:off x="4981256" y="3368671"/>
            <a:ext cx="1584776" cy="1443032"/>
          </a:xfrm>
          <a:custGeom>
            <a:avLst/>
            <a:gdLst>
              <a:gd name="T0" fmla="*/ 7099 w 7100"/>
              <a:gd name="T1" fmla="*/ 1730 h 6464"/>
              <a:gd name="T2" fmla="*/ 7099 w 7100"/>
              <a:gd name="T3" fmla="*/ 6463 h 6464"/>
              <a:gd name="T4" fmla="*/ 6441 w 7100"/>
              <a:gd name="T5" fmla="*/ 6427 h 6464"/>
              <a:gd name="T6" fmla="*/ 6376 w 7100"/>
              <a:gd name="T7" fmla="*/ 6421 h 6464"/>
              <a:gd name="T8" fmla="*/ 3074 w 7100"/>
              <a:gd name="T9" fmla="*/ 5368 h 6464"/>
              <a:gd name="T10" fmla="*/ 2998 w 7100"/>
              <a:gd name="T11" fmla="*/ 5324 h 6464"/>
              <a:gd name="T12" fmla="*/ 2224 w 7100"/>
              <a:gd name="T13" fmla="*/ 4814 h 6464"/>
              <a:gd name="T14" fmla="*/ 468 w 7100"/>
              <a:gd name="T15" fmla="*/ 3062 h 6464"/>
              <a:gd name="T16" fmla="*/ 464 w 7100"/>
              <a:gd name="T17" fmla="*/ 3056 h 6464"/>
              <a:gd name="T18" fmla="*/ 414 w 7100"/>
              <a:gd name="T19" fmla="*/ 2989 h 6464"/>
              <a:gd name="T20" fmla="*/ 386 w 7100"/>
              <a:gd name="T21" fmla="*/ 2951 h 6464"/>
              <a:gd name="T22" fmla="*/ 0 w 7100"/>
              <a:gd name="T23" fmla="*/ 2366 h 6464"/>
              <a:gd name="T24" fmla="*/ 0 w 7100"/>
              <a:gd name="T25" fmla="*/ 2366 h 6464"/>
              <a:gd name="T26" fmla="*/ 4099 w 7100"/>
              <a:gd name="T27" fmla="*/ 0 h 6464"/>
              <a:gd name="T28" fmla="*/ 7099 w 7100"/>
              <a:gd name="T29" fmla="*/ 1730 h 6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100" h="6464">
                <a:moveTo>
                  <a:pt x="7099" y="1730"/>
                </a:moveTo>
                <a:lnTo>
                  <a:pt x="7099" y="6463"/>
                </a:lnTo>
                <a:cubicBezTo>
                  <a:pt x="6877" y="6459"/>
                  <a:pt x="6657" y="6448"/>
                  <a:pt x="6441" y="6427"/>
                </a:cubicBezTo>
                <a:cubicBezTo>
                  <a:pt x="6420" y="6425"/>
                  <a:pt x="6397" y="6423"/>
                  <a:pt x="6376" y="6421"/>
                </a:cubicBezTo>
                <a:cubicBezTo>
                  <a:pt x="5184" y="6301"/>
                  <a:pt x="4066" y="5932"/>
                  <a:pt x="3074" y="5368"/>
                </a:cubicBezTo>
                <a:cubicBezTo>
                  <a:pt x="3048" y="5353"/>
                  <a:pt x="3023" y="5339"/>
                  <a:pt x="2998" y="5324"/>
                </a:cubicBezTo>
                <a:cubicBezTo>
                  <a:pt x="2730" y="5169"/>
                  <a:pt x="2472" y="4997"/>
                  <a:pt x="2224" y="4814"/>
                </a:cubicBezTo>
                <a:cubicBezTo>
                  <a:pt x="1557" y="4319"/>
                  <a:pt x="963" y="3730"/>
                  <a:pt x="468" y="3062"/>
                </a:cubicBezTo>
                <a:cubicBezTo>
                  <a:pt x="466" y="3060"/>
                  <a:pt x="466" y="3058"/>
                  <a:pt x="464" y="3056"/>
                </a:cubicBezTo>
                <a:cubicBezTo>
                  <a:pt x="447" y="3033"/>
                  <a:pt x="430" y="3010"/>
                  <a:pt x="414" y="2989"/>
                </a:cubicBezTo>
                <a:cubicBezTo>
                  <a:pt x="405" y="2976"/>
                  <a:pt x="395" y="2964"/>
                  <a:pt x="386" y="2951"/>
                </a:cubicBezTo>
                <a:cubicBezTo>
                  <a:pt x="250" y="2762"/>
                  <a:pt x="122" y="2567"/>
                  <a:pt x="0" y="2366"/>
                </a:cubicBezTo>
                <a:lnTo>
                  <a:pt x="0" y="2366"/>
                </a:lnTo>
                <a:lnTo>
                  <a:pt x="4099" y="0"/>
                </a:lnTo>
                <a:lnTo>
                  <a:pt x="7099" y="1730"/>
                </a:ln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ffectLst>
            <a:outerShdw blurRad="190500" dist="114300" dir="2700000" algn="tl" rotWithShape="0">
              <a:prstClr val="black">
                <a:alpha val="30000"/>
              </a:prst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41"/>
          <p:cNvSpPr>
            <a:spLocks noChangeArrowheads="1"/>
          </p:cNvSpPr>
          <p:nvPr/>
        </p:nvSpPr>
        <p:spPr bwMode="auto">
          <a:xfrm>
            <a:off x="4714502" y="2015212"/>
            <a:ext cx="1151670" cy="1829876"/>
          </a:xfrm>
          <a:custGeom>
            <a:avLst/>
            <a:gdLst>
              <a:gd name="T0" fmla="*/ 5160 w 5161"/>
              <a:gd name="T1" fmla="*/ 2366 h 8198"/>
              <a:gd name="T2" fmla="*/ 5160 w 5161"/>
              <a:gd name="T3" fmla="*/ 5829 h 8198"/>
              <a:gd name="T4" fmla="*/ 5043 w 5161"/>
              <a:gd name="T5" fmla="*/ 5896 h 8198"/>
              <a:gd name="T6" fmla="*/ 1061 w 5161"/>
              <a:gd name="T7" fmla="*/ 8197 h 8198"/>
              <a:gd name="T8" fmla="*/ 44 w 5161"/>
              <a:gd name="T9" fmla="*/ 4971 h 8198"/>
              <a:gd name="T10" fmla="*/ 39 w 5161"/>
              <a:gd name="T11" fmla="*/ 4925 h 8198"/>
              <a:gd name="T12" fmla="*/ 33 w 5161"/>
              <a:gd name="T13" fmla="*/ 4858 h 8198"/>
              <a:gd name="T14" fmla="*/ 0 w 5161"/>
              <a:gd name="T15" fmla="*/ 4099 h 8198"/>
              <a:gd name="T16" fmla="*/ 232 w 5161"/>
              <a:gd name="T17" fmla="*/ 2121 h 8198"/>
              <a:gd name="T18" fmla="*/ 253 w 5161"/>
              <a:gd name="T19" fmla="*/ 2039 h 8198"/>
              <a:gd name="T20" fmla="*/ 274 w 5161"/>
              <a:gd name="T21" fmla="*/ 1957 h 8198"/>
              <a:gd name="T22" fmla="*/ 295 w 5161"/>
              <a:gd name="T23" fmla="*/ 1884 h 8198"/>
              <a:gd name="T24" fmla="*/ 312 w 5161"/>
              <a:gd name="T25" fmla="*/ 1819 h 8198"/>
              <a:gd name="T26" fmla="*/ 444 w 5161"/>
              <a:gd name="T27" fmla="*/ 1389 h 8198"/>
              <a:gd name="T28" fmla="*/ 1061 w 5161"/>
              <a:gd name="T29" fmla="*/ 0 h 8198"/>
              <a:gd name="T30" fmla="*/ 1063 w 5161"/>
              <a:gd name="T31" fmla="*/ 0 h 8198"/>
              <a:gd name="T32" fmla="*/ 5160 w 5161"/>
              <a:gd name="T33" fmla="*/ 2366 h 8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61" h="8198">
                <a:moveTo>
                  <a:pt x="5160" y="2366"/>
                </a:moveTo>
                <a:lnTo>
                  <a:pt x="5160" y="5829"/>
                </a:lnTo>
                <a:lnTo>
                  <a:pt x="5043" y="5896"/>
                </a:lnTo>
                <a:lnTo>
                  <a:pt x="1061" y="8197"/>
                </a:lnTo>
                <a:cubicBezTo>
                  <a:pt x="518" y="7224"/>
                  <a:pt x="163" y="6133"/>
                  <a:pt x="44" y="4971"/>
                </a:cubicBezTo>
                <a:cubicBezTo>
                  <a:pt x="42" y="4956"/>
                  <a:pt x="39" y="4941"/>
                  <a:pt x="39" y="4925"/>
                </a:cubicBezTo>
                <a:cubicBezTo>
                  <a:pt x="37" y="4902"/>
                  <a:pt x="35" y="4878"/>
                  <a:pt x="33" y="4858"/>
                </a:cubicBezTo>
                <a:cubicBezTo>
                  <a:pt x="10" y="4608"/>
                  <a:pt x="0" y="4355"/>
                  <a:pt x="0" y="4099"/>
                </a:cubicBezTo>
                <a:cubicBezTo>
                  <a:pt x="0" y="3417"/>
                  <a:pt x="79" y="2754"/>
                  <a:pt x="232" y="2121"/>
                </a:cubicBezTo>
                <a:cubicBezTo>
                  <a:pt x="239" y="2094"/>
                  <a:pt x="245" y="2066"/>
                  <a:pt x="253" y="2039"/>
                </a:cubicBezTo>
                <a:cubicBezTo>
                  <a:pt x="260" y="2012"/>
                  <a:pt x="266" y="1985"/>
                  <a:pt x="274" y="1957"/>
                </a:cubicBezTo>
                <a:cubicBezTo>
                  <a:pt x="281" y="1932"/>
                  <a:pt x="287" y="1907"/>
                  <a:pt x="295" y="1884"/>
                </a:cubicBezTo>
                <a:cubicBezTo>
                  <a:pt x="302" y="1863"/>
                  <a:pt x="308" y="1842"/>
                  <a:pt x="312" y="1819"/>
                </a:cubicBezTo>
                <a:cubicBezTo>
                  <a:pt x="352" y="1674"/>
                  <a:pt x="396" y="1531"/>
                  <a:pt x="444" y="1389"/>
                </a:cubicBezTo>
                <a:cubicBezTo>
                  <a:pt x="608" y="904"/>
                  <a:pt x="816" y="441"/>
                  <a:pt x="1061" y="0"/>
                </a:cubicBezTo>
                <a:lnTo>
                  <a:pt x="1063" y="0"/>
                </a:lnTo>
                <a:lnTo>
                  <a:pt x="5160" y="2366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90500" dist="114300" dir="2700000" algn="tl" rotWithShape="0">
              <a:prstClr val="black">
                <a:alpha val="30000"/>
              </a:prst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42"/>
          <p:cNvSpPr>
            <a:spLocks noChangeArrowheads="1"/>
          </p:cNvSpPr>
          <p:nvPr/>
        </p:nvSpPr>
        <p:spPr bwMode="auto">
          <a:xfrm>
            <a:off x="6626077" y="3368671"/>
            <a:ext cx="1584776" cy="1443032"/>
          </a:xfrm>
          <a:custGeom>
            <a:avLst/>
            <a:gdLst>
              <a:gd name="T0" fmla="*/ 7063 w 7098"/>
              <a:gd name="T1" fmla="*/ 2423 h 6464"/>
              <a:gd name="T2" fmla="*/ 6965 w 7098"/>
              <a:gd name="T3" fmla="*/ 2582 h 6464"/>
              <a:gd name="T4" fmla="*/ 6923 w 7098"/>
              <a:gd name="T5" fmla="*/ 2647 h 6464"/>
              <a:gd name="T6" fmla="*/ 6858 w 7098"/>
              <a:gd name="T7" fmla="*/ 2746 h 6464"/>
              <a:gd name="T8" fmla="*/ 6738 w 7098"/>
              <a:gd name="T9" fmla="*/ 2918 h 6464"/>
              <a:gd name="T10" fmla="*/ 6646 w 7098"/>
              <a:gd name="T11" fmla="*/ 3044 h 6464"/>
              <a:gd name="T12" fmla="*/ 6499 w 7098"/>
              <a:gd name="T13" fmla="*/ 3234 h 6464"/>
              <a:gd name="T14" fmla="*/ 6428 w 7098"/>
              <a:gd name="T15" fmla="*/ 3323 h 6464"/>
              <a:gd name="T16" fmla="*/ 6295 w 7098"/>
              <a:gd name="T17" fmla="*/ 3484 h 6464"/>
              <a:gd name="T18" fmla="*/ 6161 w 7098"/>
              <a:gd name="T19" fmla="*/ 3637 h 6464"/>
              <a:gd name="T20" fmla="*/ 5962 w 7098"/>
              <a:gd name="T21" fmla="*/ 3853 h 6464"/>
              <a:gd name="T22" fmla="*/ 5890 w 7098"/>
              <a:gd name="T23" fmla="*/ 3927 h 6464"/>
              <a:gd name="T24" fmla="*/ 5752 w 7098"/>
              <a:gd name="T25" fmla="*/ 4065 h 6464"/>
              <a:gd name="T26" fmla="*/ 5700 w 7098"/>
              <a:gd name="T27" fmla="*/ 4116 h 6464"/>
              <a:gd name="T28" fmla="*/ 5580 w 7098"/>
              <a:gd name="T29" fmla="*/ 4229 h 6464"/>
              <a:gd name="T30" fmla="*/ 5110 w 7098"/>
              <a:gd name="T31" fmla="*/ 4632 h 6464"/>
              <a:gd name="T32" fmla="*/ 4900 w 7098"/>
              <a:gd name="T33" fmla="*/ 4793 h 6464"/>
              <a:gd name="T34" fmla="*/ 4873 w 7098"/>
              <a:gd name="T35" fmla="*/ 4814 h 6464"/>
              <a:gd name="T36" fmla="*/ 4850 w 7098"/>
              <a:gd name="T37" fmla="*/ 4833 h 6464"/>
              <a:gd name="T38" fmla="*/ 4674 w 7098"/>
              <a:gd name="T39" fmla="*/ 4959 h 6464"/>
              <a:gd name="T40" fmla="*/ 4334 w 7098"/>
              <a:gd name="T41" fmla="*/ 5183 h 6464"/>
              <a:gd name="T42" fmla="*/ 4225 w 7098"/>
              <a:gd name="T43" fmla="*/ 5250 h 6464"/>
              <a:gd name="T44" fmla="*/ 4038 w 7098"/>
              <a:gd name="T45" fmla="*/ 5360 h 6464"/>
              <a:gd name="T46" fmla="*/ 3730 w 7098"/>
              <a:gd name="T47" fmla="*/ 5529 h 6464"/>
              <a:gd name="T48" fmla="*/ 3551 w 7098"/>
              <a:gd name="T49" fmla="*/ 5620 h 6464"/>
              <a:gd name="T50" fmla="*/ 3430 w 7098"/>
              <a:gd name="T51" fmla="*/ 5676 h 6464"/>
              <a:gd name="T52" fmla="*/ 3247 w 7098"/>
              <a:gd name="T53" fmla="*/ 5758 h 6464"/>
              <a:gd name="T54" fmla="*/ 3063 w 7098"/>
              <a:gd name="T55" fmla="*/ 5838 h 6464"/>
              <a:gd name="T56" fmla="*/ 2937 w 7098"/>
              <a:gd name="T57" fmla="*/ 5888 h 6464"/>
              <a:gd name="T58" fmla="*/ 2811 w 7098"/>
              <a:gd name="T59" fmla="*/ 5934 h 6464"/>
              <a:gd name="T60" fmla="*/ 2559 w 7098"/>
              <a:gd name="T61" fmla="*/ 6025 h 6464"/>
              <a:gd name="T62" fmla="*/ 2433 w 7098"/>
              <a:gd name="T63" fmla="*/ 6066 h 6464"/>
              <a:gd name="T64" fmla="*/ 973 w 7098"/>
              <a:gd name="T65" fmla="*/ 6392 h 6464"/>
              <a:gd name="T66" fmla="*/ 629 w 7098"/>
              <a:gd name="T67" fmla="*/ 6429 h 6464"/>
              <a:gd name="T68" fmla="*/ 212 w 7098"/>
              <a:gd name="T69" fmla="*/ 6457 h 6464"/>
              <a:gd name="T70" fmla="*/ 0 w 7098"/>
              <a:gd name="T71" fmla="*/ 1730 h 6464"/>
              <a:gd name="T72" fmla="*/ 7097 w 7098"/>
              <a:gd name="T73" fmla="*/ 2366 h 6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098" h="6464">
                <a:moveTo>
                  <a:pt x="7097" y="2366"/>
                </a:moveTo>
                <a:cubicBezTo>
                  <a:pt x="7086" y="2385"/>
                  <a:pt x="7074" y="2404"/>
                  <a:pt x="7063" y="2423"/>
                </a:cubicBezTo>
                <a:cubicBezTo>
                  <a:pt x="7053" y="2441"/>
                  <a:pt x="7040" y="2460"/>
                  <a:pt x="7030" y="2479"/>
                </a:cubicBezTo>
                <a:cubicBezTo>
                  <a:pt x="7009" y="2515"/>
                  <a:pt x="6986" y="2548"/>
                  <a:pt x="6965" y="2582"/>
                </a:cubicBezTo>
                <a:cubicBezTo>
                  <a:pt x="6960" y="2588"/>
                  <a:pt x="6958" y="2593"/>
                  <a:pt x="6954" y="2599"/>
                </a:cubicBezTo>
                <a:cubicBezTo>
                  <a:pt x="6944" y="2614"/>
                  <a:pt x="6933" y="2630"/>
                  <a:pt x="6923" y="2647"/>
                </a:cubicBezTo>
                <a:cubicBezTo>
                  <a:pt x="6910" y="2666"/>
                  <a:pt x="6897" y="2683"/>
                  <a:pt x="6887" y="2702"/>
                </a:cubicBezTo>
                <a:cubicBezTo>
                  <a:pt x="6876" y="2716"/>
                  <a:pt x="6868" y="2731"/>
                  <a:pt x="6858" y="2746"/>
                </a:cubicBezTo>
                <a:cubicBezTo>
                  <a:pt x="6828" y="2790"/>
                  <a:pt x="6799" y="2832"/>
                  <a:pt x="6769" y="2874"/>
                </a:cubicBezTo>
                <a:cubicBezTo>
                  <a:pt x="6759" y="2888"/>
                  <a:pt x="6748" y="2903"/>
                  <a:pt x="6738" y="2918"/>
                </a:cubicBezTo>
                <a:cubicBezTo>
                  <a:pt x="6719" y="2945"/>
                  <a:pt x="6700" y="2970"/>
                  <a:pt x="6681" y="2995"/>
                </a:cubicBezTo>
                <a:cubicBezTo>
                  <a:pt x="6669" y="3012"/>
                  <a:pt x="6658" y="3027"/>
                  <a:pt x="6646" y="3044"/>
                </a:cubicBezTo>
                <a:cubicBezTo>
                  <a:pt x="6606" y="3096"/>
                  <a:pt x="6566" y="3148"/>
                  <a:pt x="6526" y="3201"/>
                </a:cubicBezTo>
                <a:cubicBezTo>
                  <a:pt x="6518" y="3211"/>
                  <a:pt x="6509" y="3224"/>
                  <a:pt x="6499" y="3234"/>
                </a:cubicBezTo>
                <a:cubicBezTo>
                  <a:pt x="6484" y="3253"/>
                  <a:pt x="6469" y="3272"/>
                  <a:pt x="6455" y="3289"/>
                </a:cubicBezTo>
                <a:cubicBezTo>
                  <a:pt x="6446" y="3299"/>
                  <a:pt x="6436" y="3312"/>
                  <a:pt x="6428" y="3323"/>
                </a:cubicBezTo>
                <a:cubicBezTo>
                  <a:pt x="6396" y="3360"/>
                  <a:pt x="6365" y="3400"/>
                  <a:pt x="6333" y="3438"/>
                </a:cubicBezTo>
                <a:cubicBezTo>
                  <a:pt x="6321" y="3453"/>
                  <a:pt x="6308" y="3469"/>
                  <a:pt x="6295" y="3484"/>
                </a:cubicBezTo>
                <a:cubicBezTo>
                  <a:pt x="6262" y="3524"/>
                  <a:pt x="6228" y="3564"/>
                  <a:pt x="6193" y="3602"/>
                </a:cubicBezTo>
                <a:cubicBezTo>
                  <a:pt x="6182" y="3614"/>
                  <a:pt x="6172" y="3625"/>
                  <a:pt x="6161" y="3637"/>
                </a:cubicBezTo>
                <a:cubicBezTo>
                  <a:pt x="6117" y="3688"/>
                  <a:pt x="6071" y="3736"/>
                  <a:pt x="6025" y="3786"/>
                </a:cubicBezTo>
                <a:cubicBezTo>
                  <a:pt x="6004" y="3809"/>
                  <a:pt x="5983" y="3830"/>
                  <a:pt x="5962" y="3853"/>
                </a:cubicBezTo>
                <a:cubicBezTo>
                  <a:pt x="5939" y="3878"/>
                  <a:pt x="5914" y="3904"/>
                  <a:pt x="5890" y="3927"/>
                </a:cubicBezTo>
                <a:lnTo>
                  <a:pt x="5890" y="3927"/>
                </a:lnTo>
                <a:cubicBezTo>
                  <a:pt x="5870" y="3948"/>
                  <a:pt x="5846" y="3971"/>
                  <a:pt x="5825" y="3992"/>
                </a:cubicBezTo>
                <a:cubicBezTo>
                  <a:pt x="5800" y="4017"/>
                  <a:pt x="5777" y="4040"/>
                  <a:pt x="5752" y="4065"/>
                </a:cubicBezTo>
                <a:cubicBezTo>
                  <a:pt x="5739" y="4078"/>
                  <a:pt x="5727" y="4090"/>
                  <a:pt x="5714" y="4103"/>
                </a:cubicBezTo>
                <a:cubicBezTo>
                  <a:pt x="5710" y="4107"/>
                  <a:pt x="5706" y="4111"/>
                  <a:pt x="5700" y="4116"/>
                </a:cubicBezTo>
                <a:cubicBezTo>
                  <a:pt x="5670" y="4145"/>
                  <a:pt x="5639" y="4172"/>
                  <a:pt x="5609" y="4202"/>
                </a:cubicBezTo>
                <a:cubicBezTo>
                  <a:pt x="5601" y="4210"/>
                  <a:pt x="5591" y="4220"/>
                  <a:pt x="5580" y="4229"/>
                </a:cubicBezTo>
                <a:cubicBezTo>
                  <a:pt x="5565" y="4243"/>
                  <a:pt x="5549" y="4258"/>
                  <a:pt x="5534" y="4271"/>
                </a:cubicBezTo>
                <a:cubicBezTo>
                  <a:pt x="5398" y="4395"/>
                  <a:pt x="5257" y="4516"/>
                  <a:pt x="5110" y="4632"/>
                </a:cubicBezTo>
                <a:cubicBezTo>
                  <a:pt x="5077" y="4659"/>
                  <a:pt x="5043" y="4686"/>
                  <a:pt x="5007" y="4711"/>
                </a:cubicBezTo>
                <a:cubicBezTo>
                  <a:pt x="4972" y="4739"/>
                  <a:pt x="4936" y="4766"/>
                  <a:pt x="4900" y="4793"/>
                </a:cubicBezTo>
                <a:cubicBezTo>
                  <a:pt x="4892" y="4799"/>
                  <a:pt x="4881" y="4808"/>
                  <a:pt x="4873" y="4814"/>
                </a:cubicBezTo>
                <a:lnTo>
                  <a:pt x="4873" y="4814"/>
                </a:lnTo>
                <a:cubicBezTo>
                  <a:pt x="4865" y="4820"/>
                  <a:pt x="4858" y="4825"/>
                  <a:pt x="4850" y="4831"/>
                </a:cubicBezTo>
                <a:cubicBezTo>
                  <a:pt x="4850" y="4831"/>
                  <a:pt x="4850" y="4831"/>
                  <a:pt x="4850" y="4833"/>
                </a:cubicBezTo>
                <a:cubicBezTo>
                  <a:pt x="4833" y="4846"/>
                  <a:pt x="4814" y="4858"/>
                  <a:pt x="4798" y="4871"/>
                </a:cubicBezTo>
                <a:cubicBezTo>
                  <a:pt x="4756" y="4900"/>
                  <a:pt x="4716" y="4929"/>
                  <a:pt x="4674" y="4959"/>
                </a:cubicBezTo>
                <a:cubicBezTo>
                  <a:pt x="4655" y="4971"/>
                  <a:pt x="4638" y="4984"/>
                  <a:pt x="4619" y="4997"/>
                </a:cubicBezTo>
                <a:cubicBezTo>
                  <a:pt x="4525" y="5062"/>
                  <a:pt x="4430" y="5125"/>
                  <a:pt x="4334" y="5183"/>
                </a:cubicBezTo>
                <a:cubicBezTo>
                  <a:pt x="4317" y="5194"/>
                  <a:pt x="4298" y="5206"/>
                  <a:pt x="4281" y="5217"/>
                </a:cubicBezTo>
                <a:cubicBezTo>
                  <a:pt x="4263" y="5227"/>
                  <a:pt x="4244" y="5240"/>
                  <a:pt x="4225" y="5250"/>
                </a:cubicBezTo>
                <a:cubicBezTo>
                  <a:pt x="4177" y="5280"/>
                  <a:pt x="4128" y="5309"/>
                  <a:pt x="4078" y="5336"/>
                </a:cubicBezTo>
                <a:cubicBezTo>
                  <a:pt x="4065" y="5345"/>
                  <a:pt x="4053" y="5351"/>
                  <a:pt x="4038" y="5360"/>
                </a:cubicBezTo>
                <a:cubicBezTo>
                  <a:pt x="3956" y="5406"/>
                  <a:pt x="3874" y="5452"/>
                  <a:pt x="3793" y="5496"/>
                </a:cubicBezTo>
                <a:cubicBezTo>
                  <a:pt x="3772" y="5506"/>
                  <a:pt x="3751" y="5519"/>
                  <a:pt x="3730" y="5529"/>
                </a:cubicBezTo>
                <a:cubicBezTo>
                  <a:pt x="3690" y="5550"/>
                  <a:pt x="3650" y="5569"/>
                  <a:pt x="3610" y="5590"/>
                </a:cubicBezTo>
                <a:cubicBezTo>
                  <a:pt x="3591" y="5601"/>
                  <a:pt x="3572" y="5610"/>
                  <a:pt x="3551" y="5620"/>
                </a:cubicBezTo>
                <a:cubicBezTo>
                  <a:pt x="3530" y="5631"/>
                  <a:pt x="3512" y="5639"/>
                  <a:pt x="3491" y="5649"/>
                </a:cubicBezTo>
                <a:cubicBezTo>
                  <a:pt x="3470" y="5657"/>
                  <a:pt x="3451" y="5668"/>
                  <a:pt x="3430" y="5676"/>
                </a:cubicBezTo>
                <a:cubicBezTo>
                  <a:pt x="3390" y="5695"/>
                  <a:pt x="3350" y="5714"/>
                  <a:pt x="3308" y="5731"/>
                </a:cubicBezTo>
                <a:cubicBezTo>
                  <a:pt x="3287" y="5739"/>
                  <a:pt x="3268" y="5750"/>
                  <a:pt x="3247" y="5758"/>
                </a:cubicBezTo>
                <a:cubicBezTo>
                  <a:pt x="3226" y="5767"/>
                  <a:pt x="3207" y="5775"/>
                  <a:pt x="3186" y="5785"/>
                </a:cubicBezTo>
                <a:cubicBezTo>
                  <a:pt x="3147" y="5802"/>
                  <a:pt x="3105" y="5821"/>
                  <a:pt x="3063" y="5838"/>
                </a:cubicBezTo>
                <a:cubicBezTo>
                  <a:pt x="3042" y="5846"/>
                  <a:pt x="3021" y="5855"/>
                  <a:pt x="3000" y="5863"/>
                </a:cubicBezTo>
                <a:cubicBezTo>
                  <a:pt x="2979" y="5871"/>
                  <a:pt x="2958" y="5880"/>
                  <a:pt x="2937" y="5888"/>
                </a:cubicBezTo>
                <a:cubicBezTo>
                  <a:pt x="2916" y="5897"/>
                  <a:pt x="2895" y="5905"/>
                  <a:pt x="2874" y="5911"/>
                </a:cubicBezTo>
                <a:cubicBezTo>
                  <a:pt x="2853" y="5920"/>
                  <a:pt x="2832" y="5928"/>
                  <a:pt x="2811" y="5934"/>
                </a:cubicBezTo>
                <a:cubicBezTo>
                  <a:pt x="2748" y="5957"/>
                  <a:pt x="2685" y="5980"/>
                  <a:pt x="2622" y="6004"/>
                </a:cubicBezTo>
                <a:cubicBezTo>
                  <a:pt x="2601" y="6010"/>
                  <a:pt x="2580" y="6019"/>
                  <a:pt x="2559" y="6025"/>
                </a:cubicBezTo>
                <a:cubicBezTo>
                  <a:pt x="2538" y="6032"/>
                  <a:pt x="2517" y="6040"/>
                  <a:pt x="2496" y="6046"/>
                </a:cubicBezTo>
                <a:cubicBezTo>
                  <a:pt x="2475" y="6053"/>
                  <a:pt x="2454" y="6060"/>
                  <a:pt x="2433" y="6066"/>
                </a:cubicBezTo>
                <a:cubicBezTo>
                  <a:pt x="2347" y="6094"/>
                  <a:pt x="2261" y="6119"/>
                  <a:pt x="2175" y="6144"/>
                </a:cubicBezTo>
                <a:cubicBezTo>
                  <a:pt x="1785" y="6255"/>
                  <a:pt x="1384" y="6339"/>
                  <a:pt x="973" y="6392"/>
                </a:cubicBezTo>
                <a:cubicBezTo>
                  <a:pt x="881" y="6404"/>
                  <a:pt x="791" y="6415"/>
                  <a:pt x="698" y="6423"/>
                </a:cubicBezTo>
                <a:cubicBezTo>
                  <a:pt x="675" y="6425"/>
                  <a:pt x="652" y="6427"/>
                  <a:pt x="629" y="6429"/>
                </a:cubicBezTo>
                <a:cubicBezTo>
                  <a:pt x="514" y="6440"/>
                  <a:pt x="398" y="6448"/>
                  <a:pt x="281" y="6455"/>
                </a:cubicBezTo>
                <a:cubicBezTo>
                  <a:pt x="258" y="6457"/>
                  <a:pt x="235" y="6457"/>
                  <a:pt x="212" y="6457"/>
                </a:cubicBezTo>
                <a:cubicBezTo>
                  <a:pt x="143" y="6459"/>
                  <a:pt x="71" y="6461"/>
                  <a:pt x="0" y="6463"/>
                </a:cubicBezTo>
                <a:lnTo>
                  <a:pt x="0" y="1730"/>
                </a:lnTo>
                <a:lnTo>
                  <a:pt x="3000" y="0"/>
                </a:lnTo>
                <a:lnTo>
                  <a:pt x="7097" y="2366"/>
                </a:ln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ffectLst>
            <a:outerShdw blurRad="190500" dist="114300" dir="2700000" algn="tl" rotWithShape="0">
              <a:prstClr val="black">
                <a:alpha val="30000"/>
              </a:prst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43"/>
          <p:cNvSpPr>
            <a:spLocks noChangeArrowheads="1"/>
          </p:cNvSpPr>
          <p:nvPr/>
        </p:nvSpPr>
        <p:spPr bwMode="auto">
          <a:xfrm>
            <a:off x="6626077" y="1048597"/>
            <a:ext cx="1584776" cy="1443032"/>
          </a:xfrm>
          <a:custGeom>
            <a:avLst/>
            <a:gdLst>
              <a:gd name="T0" fmla="*/ 7099 w 7100"/>
              <a:gd name="T1" fmla="*/ 4097 h 6465"/>
              <a:gd name="T2" fmla="*/ 7099 w 7100"/>
              <a:gd name="T3" fmla="*/ 4097 h 6465"/>
              <a:gd name="T4" fmla="*/ 3000 w 7100"/>
              <a:gd name="T5" fmla="*/ 6464 h 6465"/>
              <a:gd name="T6" fmla="*/ 0 w 7100"/>
              <a:gd name="T7" fmla="*/ 4731 h 6465"/>
              <a:gd name="T8" fmla="*/ 0 w 7100"/>
              <a:gd name="T9" fmla="*/ 0 h 6465"/>
              <a:gd name="T10" fmla="*/ 698 w 7100"/>
              <a:gd name="T11" fmla="*/ 40 h 6465"/>
              <a:gd name="T12" fmla="*/ 759 w 7100"/>
              <a:gd name="T13" fmla="*/ 46 h 6465"/>
              <a:gd name="T14" fmla="*/ 768 w 7100"/>
              <a:gd name="T15" fmla="*/ 46 h 6465"/>
              <a:gd name="T16" fmla="*/ 851 w 7100"/>
              <a:gd name="T17" fmla="*/ 57 h 6465"/>
              <a:gd name="T18" fmla="*/ 4069 w 7100"/>
              <a:gd name="T19" fmla="*/ 1123 h 6465"/>
              <a:gd name="T20" fmla="*/ 4135 w 7100"/>
              <a:gd name="T21" fmla="*/ 1160 h 6465"/>
              <a:gd name="T22" fmla="*/ 4191 w 7100"/>
              <a:gd name="T23" fmla="*/ 1194 h 6465"/>
              <a:gd name="T24" fmla="*/ 4237 w 7100"/>
              <a:gd name="T25" fmla="*/ 1221 h 6465"/>
              <a:gd name="T26" fmla="*/ 4304 w 7100"/>
              <a:gd name="T27" fmla="*/ 1261 h 6465"/>
              <a:gd name="T28" fmla="*/ 6658 w 7100"/>
              <a:gd name="T29" fmla="*/ 3439 h 6465"/>
              <a:gd name="T30" fmla="*/ 6694 w 7100"/>
              <a:gd name="T31" fmla="*/ 3489 h 6465"/>
              <a:gd name="T32" fmla="*/ 6757 w 7100"/>
              <a:gd name="T33" fmla="*/ 3579 h 6465"/>
              <a:gd name="T34" fmla="*/ 7099 w 7100"/>
              <a:gd name="T35" fmla="*/ 4097 h 6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100" h="6465">
                <a:moveTo>
                  <a:pt x="7099" y="4097"/>
                </a:moveTo>
                <a:lnTo>
                  <a:pt x="7099" y="4097"/>
                </a:lnTo>
                <a:lnTo>
                  <a:pt x="3000" y="6464"/>
                </a:lnTo>
                <a:lnTo>
                  <a:pt x="0" y="4731"/>
                </a:lnTo>
                <a:lnTo>
                  <a:pt x="0" y="0"/>
                </a:lnTo>
                <a:cubicBezTo>
                  <a:pt x="235" y="4"/>
                  <a:pt x="468" y="17"/>
                  <a:pt x="698" y="40"/>
                </a:cubicBezTo>
                <a:cubicBezTo>
                  <a:pt x="719" y="42"/>
                  <a:pt x="740" y="44"/>
                  <a:pt x="759" y="46"/>
                </a:cubicBezTo>
                <a:cubicBezTo>
                  <a:pt x="761" y="46"/>
                  <a:pt x="763" y="46"/>
                  <a:pt x="768" y="46"/>
                </a:cubicBezTo>
                <a:cubicBezTo>
                  <a:pt x="795" y="48"/>
                  <a:pt x="824" y="53"/>
                  <a:pt x="851" y="57"/>
                </a:cubicBezTo>
                <a:cubicBezTo>
                  <a:pt x="2014" y="193"/>
                  <a:pt x="3102" y="565"/>
                  <a:pt x="4069" y="1123"/>
                </a:cubicBezTo>
                <a:cubicBezTo>
                  <a:pt x="4090" y="1135"/>
                  <a:pt x="4111" y="1148"/>
                  <a:pt x="4135" y="1160"/>
                </a:cubicBezTo>
                <a:cubicBezTo>
                  <a:pt x="4153" y="1171"/>
                  <a:pt x="4172" y="1183"/>
                  <a:pt x="4191" y="1194"/>
                </a:cubicBezTo>
                <a:cubicBezTo>
                  <a:pt x="4206" y="1202"/>
                  <a:pt x="4223" y="1213"/>
                  <a:pt x="4237" y="1221"/>
                </a:cubicBezTo>
                <a:cubicBezTo>
                  <a:pt x="4260" y="1234"/>
                  <a:pt x="4281" y="1248"/>
                  <a:pt x="4304" y="1261"/>
                </a:cubicBezTo>
                <a:cubicBezTo>
                  <a:pt x="5221" y="1830"/>
                  <a:pt x="6020" y="2570"/>
                  <a:pt x="6658" y="3439"/>
                </a:cubicBezTo>
                <a:cubicBezTo>
                  <a:pt x="6671" y="3455"/>
                  <a:pt x="6683" y="3472"/>
                  <a:pt x="6694" y="3489"/>
                </a:cubicBezTo>
                <a:cubicBezTo>
                  <a:pt x="6715" y="3518"/>
                  <a:pt x="6736" y="3548"/>
                  <a:pt x="6757" y="3579"/>
                </a:cubicBezTo>
                <a:cubicBezTo>
                  <a:pt x="6878" y="3747"/>
                  <a:pt x="6992" y="3919"/>
                  <a:pt x="7099" y="409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90500" dist="114300" dir="2700000" algn="tl" rotWithShape="0">
              <a:prstClr val="black">
                <a:alpha val="30000"/>
              </a:prst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44"/>
          <p:cNvSpPr>
            <a:spLocks noChangeArrowheads="1"/>
          </p:cNvSpPr>
          <p:nvPr/>
        </p:nvSpPr>
        <p:spPr bwMode="auto">
          <a:xfrm>
            <a:off x="7324953" y="2015212"/>
            <a:ext cx="1152654" cy="1829876"/>
          </a:xfrm>
          <a:custGeom>
            <a:avLst/>
            <a:gdLst>
              <a:gd name="T0" fmla="*/ 5162 w 5163"/>
              <a:gd name="T1" fmla="*/ 4099 h 8198"/>
              <a:gd name="T2" fmla="*/ 4921 w 5163"/>
              <a:gd name="T3" fmla="*/ 6110 h 8198"/>
              <a:gd name="T4" fmla="*/ 4902 w 5163"/>
              <a:gd name="T5" fmla="*/ 6185 h 8198"/>
              <a:gd name="T6" fmla="*/ 4101 w 5163"/>
              <a:gd name="T7" fmla="*/ 8197 h 8198"/>
              <a:gd name="T8" fmla="*/ 0 w 5163"/>
              <a:gd name="T9" fmla="*/ 5829 h 8198"/>
              <a:gd name="T10" fmla="*/ 0 w 5163"/>
              <a:gd name="T11" fmla="*/ 2366 h 8198"/>
              <a:gd name="T12" fmla="*/ 4099 w 5163"/>
              <a:gd name="T13" fmla="*/ 0 h 8198"/>
              <a:gd name="T14" fmla="*/ 4099 w 5163"/>
              <a:gd name="T15" fmla="*/ 0 h 8198"/>
              <a:gd name="T16" fmla="*/ 4128 w 5163"/>
              <a:gd name="T17" fmla="*/ 55 h 8198"/>
              <a:gd name="T18" fmla="*/ 4156 w 5163"/>
              <a:gd name="T19" fmla="*/ 105 h 8198"/>
              <a:gd name="T20" fmla="*/ 4716 w 5163"/>
              <a:gd name="T21" fmla="*/ 1389 h 8198"/>
              <a:gd name="T22" fmla="*/ 5116 w 5163"/>
              <a:gd name="T23" fmla="*/ 3235 h 8198"/>
              <a:gd name="T24" fmla="*/ 5125 w 5163"/>
              <a:gd name="T25" fmla="*/ 3312 h 8198"/>
              <a:gd name="T26" fmla="*/ 5133 w 5163"/>
              <a:gd name="T27" fmla="*/ 3394 h 8198"/>
              <a:gd name="T28" fmla="*/ 5162 w 5163"/>
              <a:gd name="T29" fmla="*/ 4099 h 8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163" h="8198">
                <a:moveTo>
                  <a:pt x="5162" y="4099"/>
                </a:moveTo>
                <a:cubicBezTo>
                  <a:pt x="5162" y="4792"/>
                  <a:pt x="5079" y="5466"/>
                  <a:pt x="4921" y="6110"/>
                </a:cubicBezTo>
                <a:cubicBezTo>
                  <a:pt x="4915" y="6135"/>
                  <a:pt x="4909" y="6160"/>
                  <a:pt x="4902" y="6185"/>
                </a:cubicBezTo>
                <a:cubicBezTo>
                  <a:pt x="4722" y="6897"/>
                  <a:pt x="4449" y="7570"/>
                  <a:pt x="4101" y="8197"/>
                </a:cubicBezTo>
                <a:lnTo>
                  <a:pt x="0" y="5829"/>
                </a:lnTo>
                <a:lnTo>
                  <a:pt x="0" y="2366"/>
                </a:lnTo>
                <a:lnTo>
                  <a:pt x="4099" y="0"/>
                </a:lnTo>
                <a:lnTo>
                  <a:pt x="4099" y="0"/>
                </a:lnTo>
                <a:cubicBezTo>
                  <a:pt x="4109" y="19"/>
                  <a:pt x="4118" y="36"/>
                  <a:pt x="4128" y="55"/>
                </a:cubicBezTo>
                <a:cubicBezTo>
                  <a:pt x="4137" y="71"/>
                  <a:pt x="4147" y="88"/>
                  <a:pt x="4156" y="105"/>
                </a:cubicBezTo>
                <a:cubicBezTo>
                  <a:pt x="4376" y="514"/>
                  <a:pt x="4565" y="942"/>
                  <a:pt x="4716" y="1389"/>
                </a:cubicBezTo>
                <a:cubicBezTo>
                  <a:pt x="4915" y="1978"/>
                  <a:pt x="5053" y="2595"/>
                  <a:pt x="5116" y="3235"/>
                </a:cubicBezTo>
                <a:cubicBezTo>
                  <a:pt x="5118" y="3260"/>
                  <a:pt x="5121" y="3285"/>
                  <a:pt x="5125" y="3312"/>
                </a:cubicBezTo>
                <a:cubicBezTo>
                  <a:pt x="5127" y="3340"/>
                  <a:pt x="5129" y="3367"/>
                  <a:pt x="5133" y="3394"/>
                </a:cubicBezTo>
                <a:cubicBezTo>
                  <a:pt x="5152" y="3627"/>
                  <a:pt x="5162" y="3862"/>
                  <a:pt x="5162" y="4099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90500" dist="114300" dir="2700000" algn="tl" rotWithShape="0">
              <a:prstClr val="black">
                <a:alpha val="30000"/>
              </a:prst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45"/>
          <p:cNvSpPr>
            <a:spLocks noChangeArrowheads="1"/>
          </p:cNvSpPr>
          <p:nvPr/>
        </p:nvSpPr>
        <p:spPr bwMode="auto">
          <a:xfrm>
            <a:off x="4981256" y="1048597"/>
            <a:ext cx="1584776" cy="1443032"/>
          </a:xfrm>
          <a:custGeom>
            <a:avLst/>
            <a:gdLst>
              <a:gd name="T0" fmla="*/ 7099 w 7100"/>
              <a:gd name="T1" fmla="*/ 0 h 6465"/>
              <a:gd name="T2" fmla="*/ 7099 w 7100"/>
              <a:gd name="T3" fmla="*/ 4733 h 6465"/>
              <a:gd name="T4" fmla="*/ 4099 w 7100"/>
              <a:gd name="T5" fmla="*/ 6464 h 6465"/>
              <a:gd name="T6" fmla="*/ 0 w 7100"/>
              <a:gd name="T7" fmla="*/ 4097 h 6465"/>
              <a:gd name="T8" fmla="*/ 7099 w 7100"/>
              <a:gd name="T9" fmla="*/ 0 h 6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00" h="6465">
                <a:moveTo>
                  <a:pt x="7099" y="0"/>
                </a:moveTo>
                <a:lnTo>
                  <a:pt x="7099" y="4733"/>
                </a:lnTo>
                <a:lnTo>
                  <a:pt x="4099" y="6464"/>
                </a:lnTo>
                <a:lnTo>
                  <a:pt x="0" y="4097"/>
                </a:lnTo>
                <a:cubicBezTo>
                  <a:pt x="1452" y="1678"/>
                  <a:pt x="4083" y="46"/>
                  <a:pt x="7099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90500" dist="114300" dir="2700000" algn="tl" rotWithShape="0">
              <a:prstClr val="black">
                <a:alpha val="30000"/>
              </a:prst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991134" y="2633980"/>
            <a:ext cx="1258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LAQ predictive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339525" y="1449616"/>
            <a:ext cx="1122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MLO blueprint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52228" y="1584215"/>
            <a:ext cx="1325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Dashboards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364247" y="3935454"/>
            <a:ext cx="1122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IoT demo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671393" y="3702101"/>
            <a:ext cx="1122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Deep learning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678618" y="2644277"/>
            <a:ext cx="1187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Timeseries prediction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324953" y="2561171"/>
            <a:ext cx="1122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Deploy predictive models</a:t>
            </a:r>
          </a:p>
        </p:txBody>
      </p:sp>
    </p:spTree>
    <p:extLst>
      <p:ext uri="{BB962C8B-B14F-4D97-AF65-F5344CB8AC3E}">
        <p14:creationId xmlns:p14="http://schemas.microsoft.com/office/powerpoint/2010/main" val="59630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group of people walking down a street&#10;&#10;Description generated with very high confidence">
            <a:extLst>
              <a:ext uri="{FF2B5EF4-FFF2-40B4-BE49-F238E27FC236}">
                <a16:creationId xmlns:a16="http://schemas.microsoft.com/office/drawing/2014/main" id="{F74B93E2-338A-4A19-BDAD-8D1E637038E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8C56C-C594-4F89-B1C1-F04348FA0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4130040" cy="2858218"/>
          </a:xfrm>
        </p:spPr>
        <p:txBody>
          <a:bodyPr/>
          <a:lstStyle/>
          <a:p>
            <a:r>
              <a:rPr lang="en-GB" dirty="0"/>
              <a:t>Smart Cities opportunities</a:t>
            </a:r>
          </a:p>
          <a:p>
            <a:r>
              <a:rPr lang="en-GB" dirty="0"/>
              <a:t>IoT/Sensor Data prediction</a:t>
            </a:r>
          </a:p>
          <a:p>
            <a:pPr lvl="1"/>
            <a:r>
              <a:rPr lang="en-GB" dirty="0"/>
              <a:t>LSTM power!</a:t>
            </a:r>
          </a:p>
          <a:p>
            <a:r>
              <a:rPr lang="en-GB" dirty="0"/>
              <a:t>Machine Learning Orchestration</a:t>
            </a:r>
          </a:p>
          <a:p>
            <a:pPr lvl="1"/>
            <a:r>
              <a:rPr lang="en-GB" dirty="0"/>
              <a:t>Put models into production</a:t>
            </a:r>
          </a:p>
          <a:p>
            <a:r>
              <a:rPr lang="en-GB" dirty="0"/>
              <a:t>General Predictive demos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738DFD-D728-43DB-859E-D4AF826C6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Applications</a:t>
            </a:r>
          </a:p>
        </p:txBody>
      </p:sp>
    </p:spTree>
    <p:extLst>
      <p:ext uri="{BB962C8B-B14F-4D97-AF65-F5344CB8AC3E}">
        <p14:creationId xmlns:p14="http://schemas.microsoft.com/office/powerpoint/2010/main" val="169098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2819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572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London Air Quality Use Case</a:t>
            </a:r>
          </a:p>
        </p:txBody>
      </p:sp>
    </p:spTree>
    <p:extLst>
      <p:ext uri="{BB962C8B-B14F-4D97-AF65-F5344CB8AC3E}">
        <p14:creationId xmlns:p14="http://schemas.microsoft.com/office/powerpoint/2010/main" val="274071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8DA3D63-2CB3-460E-BE5F-4FC74439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C10285-EBB0-423B-960B-7E756957D7E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67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64D5C-0AE4-4242-BCC8-E09FF8640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2015936"/>
          </a:xfrm>
        </p:spPr>
        <p:txBody>
          <a:bodyPr/>
          <a:lstStyle/>
          <a:p>
            <a:r>
              <a:rPr lang="en-GB" dirty="0"/>
              <a:t>Air quality affects well-being of residents and visitors of the city</a:t>
            </a:r>
          </a:p>
          <a:p>
            <a:r>
              <a:rPr lang="en-GB" dirty="0"/>
              <a:t>9000 early deaths a year in London due to air pollution</a:t>
            </a:r>
          </a:p>
          <a:p>
            <a:r>
              <a:rPr lang="en-GB" dirty="0"/>
              <a:t>Air pollution monitoring and mitigation are crucial for city councils</a:t>
            </a:r>
          </a:p>
          <a:p>
            <a:r>
              <a:rPr lang="en-GB" dirty="0"/>
              <a:t>The use case is easy to understand and to follow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2C6A54-D43D-4D05-91A4-904B5735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Rationale</a:t>
            </a:r>
          </a:p>
        </p:txBody>
      </p:sp>
    </p:spTree>
    <p:extLst>
      <p:ext uri="{BB962C8B-B14F-4D97-AF65-F5344CB8AC3E}">
        <p14:creationId xmlns:p14="http://schemas.microsoft.com/office/powerpoint/2010/main" val="263232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B92BAA79-A85E-4A5F-886B-A98805EDA8B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686C86-B367-4315-B742-BEFFB5CD9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4130040" cy="2514022"/>
          </a:xfrm>
        </p:spPr>
        <p:txBody>
          <a:bodyPr/>
          <a:lstStyle/>
          <a:p>
            <a:r>
              <a:rPr lang="en-GB" dirty="0"/>
              <a:t>Data is provided by Kings College London</a:t>
            </a:r>
          </a:p>
          <a:p>
            <a:r>
              <a:rPr lang="en-GB" dirty="0"/>
              <a:t>Hourly sensor readings of air pollutants concentration</a:t>
            </a:r>
          </a:p>
          <a:p>
            <a:pPr lvl="1"/>
            <a:r>
              <a:rPr lang="en-GB" dirty="0">
                <a:solidFill>
                  <a:srgbClr val="C00000"/>
                </a:solidFill>
              </a:rPr>
              <a:t>IoT data!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77B0E5-196F-465D-9E9F-4C445FC4F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43325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64D5C-0AE4-4242-BCC8-E09FF8640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historical sensor readings to build a model for air pollution prediction and operationalize it using Pentaho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2C6A54-D43D-4D05-91A4-904B5735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</a:t>
            </a:r>
          </a:p>
        </p:txBody>
      </p:sp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F02EE08F-4B42-4366-90F3-D2989E8101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285" y="1948228"/>
            <a:ext cx="3108629" cy="26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Orchestration Blueprint</a:t>
            </a:r>
          </a:p>
        </p:txBody>
      </p:sp>
    </p:spTree>
    <p:extLst>
      <p:ext uri="{BB962C8B-B14F-4D97-AF65-F5344CB8AC3E}">
        <p14:creationId xmlns:p14="http://schemas.microsoft.com/office/powerpoint/2010/main" val="342472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64D5C-0AE4-4242-BCC8-E09FF8640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1246495"/>
          </a:xfrm>
        </p:spPr>
        <p:txBody>
          <a:bodyPr/>
          <a:lstStyle/>
          <a:p>
            <a:r>
              <a:rPr lang="en-GB" dirty="0"/>
              <a:t>Enterprise struggle to put models to work – most of data science POCs never go into production</a:t>
            </a:r>
          </a:p>
          <a:p>
            <a:r>
              <a:rPr lang="en-GB" dirty="0"/>
              <a:t>Bottlenecks in the workflow – from data preparation to updating models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2C6A54-D43D-4D05-91A4-904B5735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Blueprint Overview</a:t>
            </a:r>
          </a:p>
        </p:txBody>
      </p:sp>
    </p:spTree>
    <p:extLst>
      <p:ext uri="{BB962C8B-B14F-4D97-AF65-F5344CB8AC3E}">
        <p14:creationId xmlns:p14="http://schemas.microsoft.com/office/powerpoint/2010/main" val="78739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2017-hitachi-corporate-powerpoint-template">
  <a:themeElements>
    <a:clrScheme name="Hitachi 2">
      <a:dk1>
        <a:srgbClr val="414141"/>
      </a:dk1>
      <a:lt1>
        <a:srgbClr val="FFFFFF"/>
      </a:lt1>
      <a:dk2>
        <a:srgbClr val="000000"/>
      </a:dk2>
      <a:lt2>
        <a:srgbClr val="CEC9BF"/>
      </a:lt2>
      <a:accent1>
        <a:srgbClr val="7C0B2B"/>
      </a:accent1>
      <a:accent2>
        <a:srgbClr val="CC0000"/>
      </a:accent2>
      <a:accent3>
        <a:srgbClr val="C3ECEC"/>
      </a:accent3>
      <a:accent4>
        <a:srgbClr val="009B9E"/>
      </a:accent4>
      <a:accent5>
        <a:srgbClr val="F9DC33"/>
      </a:accent5>
      <a:accent6>
        <a:srgbClr val="FF5838"/>
      </a:accent6>
      <a:hlink>
        <a:srgbClr val="CC0000"/>
      </a:hlink>
      <a:folHlink>
        <a:srgbClr val="525252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itachi_PPT-Template_FINAL (5)" id="{24EBB547-C06E-C549-A34E-E3AE548D1741}" vid="{716B3307-E20B-E849-955C-561F7085E8C7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Hitachi_PPT-Template_FINAL</Template>
  <TotalTime>183</TotalTime>
  <Words>512</Words>
  <Application>Microsoft Office PowerPoint</Application>
  <PresentationFormat>On-screen Show (16:9)</PresentationFormat>
  <Paragraphs>97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ＭＳ Ｐゴシック</vt:lpstr>
      <vt:lpstr>Arial</vt:lpstr>
      <vt:lpstr>Calibri</vt:lpstr>
      <vt:lpstr>HelveticaNeueLT Std</vt:lpstr>
      <vt:lpstr>Wingdings</vt:lpstr>
      <vt:lpstr>2017-hitachi-corporate-powerpoint-template</vt:lpstr>
      <vt:lpstr>London Air Quality  Predictive demo</vt:lpstr>
      <vt:lpstr>Bullet Slide Example</vt:lpstr>
      <vt:lpstr>London Air Quality Use Case</vt:lpstr>
      <vt:lpstr>PowerPoint Presentation</vt:lpstr>
      <vt:lpstr>Rationale</vt:lpstr>
      <vt:lpstr>Data</vt:lpstr>
      <vt:lpstr>Aim</vt:lpstr>
      <vt:lpstr>Machine Learning Orchestration Blueprint</vt:lpstr>
      <vt:lpstr>Blueprint Overview</vt:lpstr>
      <vt:lpstr>Machine Learning Orchestration 4 Key Areas</vt:lpstr>
      <vt:lpstr>Demo Components</vt:lpstr>
      <vt:lpstr>List of Components</vt:lpstr>
      <vt:lpstr>Data preparation and feature engineering</vt:lpstr>
      <vt:lpstr>Workflow for model training</vt:lpstr>
      <vt:lpstr>Using the model for air quality prediction</vt:lpstr>
      <vt:lpstr>Regular model update</vt:lpstr>
      <vt:lpstr>Model scores assessment</vt:lpstr>
      <vt:lpstr>Dashboards</vt:lpstr>
      <vt:lpstr>Implemented Predictive Model</vt:lpstr>
      <vt:lpstr>Long Short Term Memory (LSTM) network</vt:lpstr>
      <vt:lpstr>LSTM Configuration</vt:lpstr>
      <vt:lpstr>Summary</vt:lpstr>
      <vt:lpstr>Summary</vt:lpstr>
      <vt:lpstr>Future Applications</vt:lpstr>
      <vt:lpstr>Thank You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 28pt Arial Bold</dc:title>
  <dc:creator>Anya Rumyantseva</dc:creator>
  <cp:lastModifiedBy>Anya Rumyantseva</cp:lastModifiedBy>
  <cp:revision>21</cp:revision>
  <dcterms:created xsi:type="dcterms:W3CDTF">2017-09-29T13:30:01Z</dcterms:created>
  <dcterms:modified xsi:type="dcterms:W3CDTF">2017-10-03T11:25:55Z</dcterms:modified>
</cp:coreProperties>
</file>