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27" r:id="rId2"/>
  </p:sldMasterIdLst>
  <p:notesMasterIdLst>
    <p:notesMasterId r:id="rId20"/>
  </p:notesMasterIdLst>
  <p:handoutMasterIdLst>
    <p:handoutMasterId r:id="rId21"/>
  </p:handoutMasterIdLst>
  <p:sldIdLst>
    <p:sldId id="305" r:id="rId3"/>
    <p:sldId id="419" r:id="rId4"/>
    <p:sldId id="421" r:id="rId5"/>
    <p:sldId id="435" r:id="rId6"/>
    <p:sldId id="428" r:id="rId7"/>
    <p:sldId id="427" r:id="rId8"/>
    <p:sldId id="324" r:id="rId9"/>
    <p:sldId id="436" r:id="rId10"/>
    <p:sldId id="415" r:id="rId11"/>
    <p:sldId id="430" r:id="rId12"/>
    <p:sldId id="437" r:id="rId13"/>
    <p:sldId id="439" r:id="rId14"/>
    <p:sldId id="440" r:id="rId15"/>
    <p:sldId id="434" r:id="rId16"/>
    <p:sldId id="433" r:id="rId17"/>
    <p:sldId id="417" r:id="rId18"/>
    <p:sldId id="413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ya Rumyantseva" initials="AR" lastIdx="1" clrIdx="0">
    <p:extLst>
      <p:ext uri="{19B8F6BF-5375-455C-9EA6-DF929625EA0E}">
        <p15:presenceInfo xmlns:p15="http://schemas.microsoft.com/office/powerpoint/2012/main" userId="S-1-5-21-3515013708-678258590-2614230829-5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966"/>
    <a:srgbClr val="36A6F0"/>
    <a:srgbClr val="37A6F0"/>
    <a:srgbClr val="39AAF5"/>
    <a:srgbClr val="6A9DC4"/>
    <a:srgbClr val="669DC5"/>
    <a:srgbClr val="4D81BD"/>
    <a:srgbClr val="284071"/>
    <a:srgbClr val="2A467E"/>
    <a:srgbClr val="0792B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4" autoAdjust="0"/>
    <p:restoredTop sz="79121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4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>
                <a:latin typeface="Calibri Regular" charset="0"/>
              </a:rPr>
              <a:pPr/>
              <a:t>10/4/2017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Calibri Regular" charset="0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Calibri Regular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mv="urn:schemas-microsoft-com:mac:vml" xmlns:mc="http://schemas.openxmlformats.org/markup-compatibility/2006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0" i="0" dirty="0">
                  <a:solidFill>
                    <a:schemeClr val="bg1"/>
                  </a:solidFill>
                  <a:latin typeface="Calibri Regular" charset="0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0" i="0" dirty="0">
                <a:solidFill>
                  <a:schemeClr val="bg1"/>
                </a:solidFill>
                <a:latin typeface="Calibri Regular" charset="0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97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Pentaho platform provides a single consistent experience across data engineering, data preparation and analytics.</a:t>
            </a:r>
          </a:p>
          <a:p>
            <a:r>
              <a:rPr lang="en-US" dirty="0">
                <a:solidFill>
                  <a:srgbClr val="FF0000"/>
                </a:solidFill>
              </a:rPr>
              <a:t>Along with visualization and analytics at every step in the pipeline</a:t>
            </a:r>
          </a:p>
          <a:p>
            <a:r>
              <a:rPr lang="en-US" dirty="0">
                <a:solidFill>
                  <a:srgbClr val="FF0000"/>
                </a:solidFill>
              </a:rPr>
              <a:t>Along with centralized management activities across the pipeline as shown in the bottom boxes.</a:t>
            </a:r>
          </a:p>
        </p:txBody>
      </p:sp>
    </p:spTree>
    <p:extLst>
      <p:ext uri="{BB962C8B-B14F-4D97-AF65-F5344CB8AC3E}">
        <p14:creationId xmlns:p14="http://schemas.microsoft.com/office/powerpoint/2010/main" val="370199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82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Iconic London Skyline and Pentaho office</a:t>
            </a:r>
          </a:p>
          <a:p>
            <a:r>
              <a:rPr lang="en-GB" dirty="0"/>
              <a:t>In this presentation we will be talking about beautiful London city and beautiful end-to-end Pentaho platform</a:t>
            </a:r>
          </a:p>
        </p:txBody>
      </p:sp>
    </p:spTree>
    <p:extLst>
      <p:ext uri="{BB962C8B-B14F-4D97-AF65-F5344CB8AC3E}">
        <p14:creationId xmlns:p14="http://schemas.microsoft.com/office/powerpoint/2010/main" val="234177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data sources that would be useful to tackling this issue however we will focus on the sensors in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112467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80% of a data scientist time is spent on preparing data and engineering features</a:t>
            </a:r>
          </a:p>
          <a:p>
            <a:r>
              <a:rPr lang="en-GB" dirty="0"/>
              <a:t>PDI can make improve time to get data, train, tune and test and operationalise models</a:t>
            </a:r>
          </a:p>
        </p:txBody>
      </p:sp>
    </p:spTree>
    <p:extLst>
      <p:ext uri="{BB962C8B-B14F-4D97-AF65-F5344CB8AC3E}">
        <p14:creationId xmlns:p14="http://schemas.microsoft.com/office/powerpoint/2010/main" val="35093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+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184" y="100584"/>
            <a:ext cx="8476488" cy="749808"/>
          </a:xfrm>
        </p:spPr>
        <p:txBody>
          <a:bodyPr/>
          <a:lstStyle/>
          <a:p>
            <a:r>
              <a:rPr lang="en-US"/>
              <a:t>Click to 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9184" y="969264"/>
            <a:ext cx="8476488" cy="352044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/>
          <a:p>
            <a:fld id="{8DD12CE4-ABFD-FE4C-935E-612D8D3FA7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Title (no tex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slide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/>
          <a:p>
            <a:fld id="{8DD12CE4-ABFD-FE4C-935E-612D8D3FA7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+ Subtitle +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184" y="22485"/>
            <a:ext cx="8476488" cy="648176"/>
          </a:xfrm>
        </p:spPr>
        <p:txBody>
          <a:bodyPr anchor="b" anchorCtr="0"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9184" y="1106424"/>
            <a:ext cx="8476488" cy="3383280"/>
          </a:xfrm>
        </p:spPr>
        <p:txBody>
          <a:bodyPr/>
          <a:lstStyle>
            <a:lvl1pPr>
              <a:buClr>
                <a:schemeClr val="accent5">
                  <a:lumMod val="60000"/>
                  <a:lumOff val="40000"/>
                </a:schemeClr>
              </a:buClr>
              <a:defRPr/>
            </a:lvl1pPr>
            <a:lvl2pPr>
              <a:buClr>
                <a:schemeClr val="accent5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8DD12CE4-ABFD-FE4C-935E-612D8D3FA7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679805"/>
            <a:ext cx="8476488" cy="27432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233362" indent="0">
              <a:buFontTx/>
              <a:buNone/>
              <a:defRPr/>
            </a:lvl2pPr>
            <a:lvl3pPr marL="460375" indent="0">
              <a:buFontTx/>
              <a:buNone/>
              <a:defRPr/>
            </a:lvl3pPr>
            <a:lvl4pPr marL="687387" indent="0">
              <a:buFontTx/>
              <a:buNone/>
              <a:defRPr/>
            </a:lvl4pPr>
            <a:lvl5pPr marL="857250" indent="0">
              <a:buFontTx/>
              <a:buNone/>
              <a:defRPr/>
            </a:lvl5pPr>
          </a:lstStyle>
          <a:p>
            <a:pPr lvl="0"/>
            <a:r>
              <a:rPr lang="en-US"/>
              <a:t>Click to add slide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+ Subtitle (no tex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184" y="18288"/>
            <a:ext cx="8476488" cy="649224"/>
          </a:xfrm>
        </p:spPr>
        <p:txBody>
          <a:bodyPr anchor="b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/>
          <a:p>
            <a:fld id="{8DD12CE4-ABFD-FE4C-935E-612D8D3FA7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676656"/>
            <a:ext cx="8476488" cy="27432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233362" indent="0">
              <a:buFontTx/>
              <a:buNone/>
              <a:defRPr/>
            </a:lvl2pPr>
            <a:lvl3pPr marL="460375" indent="0">
              <a:buFontTx/>
              <a:buNone/>
              <a:defRPr/>
            </a:lvl3pPr>
            <a:lvl4pPr marL="687387" indent="0">
              <a:buFontTx/>
              <a:buNone/>
              <a:defRPr/>
            </a:lvl4pPr>
            <a:lvl5pPr marL="857250" indent="0">
              <a:buFontTx/>
              <a:buNone/>
              <a:defRPr/>
            </a:lvl5pPr>
          </a:lstStyle>
          <a:p>
            <a:pPr lvl="0"/>
            <a:r>
              <a:rPr lang="en-US"/>
              <a:t>Click to add slide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lide Title (no logo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slide 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/>
          <a:p>
            <a:fld id="{8DD12CE4-ABFD-FE4C-935E-612D8D3F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gradFill flip="none" rotWithShape="1">
          <a:gsLst>
            <a:gs pos="77000">
              <a:srgbClr val="000123"/>
            </a:gs>
            <a:gs pos="43000">
              <a:srgbClr val="0F1C46"/>
            </a:gs>
            <a:gs pos="0">
              <a:srgbClr val="1A4578"/>
            </a:gs>
            <a:gs pos="100000">
              <a:srgbClr val="0001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 backgroun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12" descr="pentaho HGC logo white.ai"/>
          <p:cNvPicPr>
            <a:picLocks noChangeAspect="1"/>
          </p:cNvPicPr>
          <p:nvPr userDrawn="1"/>
        </p:nvPicPr>
        <p:blipFill>
          <a:blip r:embed="rId3"/>
          <a:srcRect l="6774" t="23661" r="16452" b="30172"/>
          <a:stretch>
            <a:fillRect/>
          </a:stretch>
        </p:blipFill>
        <p:spPr>
          <a:xfrm>
            <a:off x="6784455" y="295357"/>
            <a:ext cx="1993785" cy="587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43400" y="1298448"/>
            <a:ext cx="4434840" cy="178308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5000"/>
              </a:lnSpc>
              <a:defRPr lang="en-US" sz="3400" i="0" cap="none" baseline="0"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3400" y="3300982"/>
            <a:ext cx="4434840" cy="75118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name(s)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4176858"/>
            <a:ext cx="4434840" cy="468358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Font typeface="Arial"/>
              <a:buNone/>
              <a:defRPr lang="en-US" sz="180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lang="en-US" sz="2000" smtClean="0"/>
            </a:lvl2pPr>
            <a:lvl3pPr>
              <a:defRPr lang="en-US" sz="2000" smtClean="0"/>
            </a:lvl3pPr>
            <a:lvl4pPr>
              <a:defRPr lang="en-US" sz="2000" smtClean="0"/>
            </a:lvl4pPr>
            <a:lvl5pPr>
              <a:defRPr lang="en-US" sz="2000"/>
            </a:lvl5pPr>
          </a:lstStyle>
          <a:p>
            <a:pPr marL="0" lvl="0" indent="0">
              <a:buNone/>
            </a:pPr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121259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76" y="1797360"/>
            <a:ext cx="8604504" cy="1252728"/>
          </a:xfrm>
          <a:effectLst/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85000"/>
              </a:lnSpc>
              <a:defRPr lang="en-US" sz="3400" i="0" cap="none" baseline="0">
                <a:latin typeface="Calibri"/>
                <a:cs typeface="Calibri"/>
              </a:defRPr>
            </a:lvl1pPr>
          </a:lstStyle>
          <a:p>
            <a:pPr marL="0" lvl="0" algn="ctr">
              <a:lnSpc>
                <a:spcPct val="100000"/>
              </a:lnSpc>
            </a:pPr>
            <a:r>
              <a:rPr lang="en-US" dirty="0"/>
              <a:t>Click to add divider title</a:t>
            </a:r>
          </a:p>
        </p:txBody>
      </p:sp>
    </p:spTree>
    <p:extLst>
      <p:ext uri="{BB962C8B-B14F-4D97-AF65-F5344CB8AC3E}">
        <p14:creationId xmlns:p14="http://schemas.microsoft.com/office/powerpoint/2010/main" val="937244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1" y="-35786"/>
            <a:ext cx="6520607" cy="732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6"/>
            <a:ext cx="8584006" cy="13306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63526" y="440465"/>
            <a:ext cx="6521450" cy="315423"/>
          </a:xfrm>
        </p:spPr>
        <p:txBody>
          <a:bodyPr/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1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2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18288"/>
            <a:ext cx="8476488" cy="649224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184" y="676656"/>
            <a:ext cx="8476488" cy="274320"/>
          </a:xfrm>
        </p:spPr>
        <p:txBody>
          <a:bodyPr anchor="t" anchorCtr="0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" y="1106424"/>
            <a:ext cx="8476488" cy="3383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+ Subtitle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18288"/>
            <a:ext cx="8476488" cy="649224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9184" y="676656"/>
            <a:ext cx="8476488" cy="274320"/>
          </a:xfrm>
        </p:spPr>
        <p:txBody>
          <a:bodyPr anchor="t" anchorCtr="0"/>
          <a:lstStyle>
            <a:lvl1pPr marL="0" indent="0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4C86-0FAB-A74B-999B-09FA9FC16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5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 (no tex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slide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/>
          <a:lstStyle/>
          <a:p>
            <a:fld id="{8DD12CE4-ABFD-FE4C-935E-612D8D3FA7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" y="100584"/>
            <a:ext cx="8476488" cy="7498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" y="969264"/>
            <a:ext cx="8476488" cy="352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184" y="4672584"/>
            <a:ext cx="7580375" cy="3566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16" y="4901184"/>
            <a:ext cx="201168" cy="128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3324C86-0FAB-A74B-999B-09FA9FC16FB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pentaho-HGC-logo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054671" y="4795023"/>
            <a:ext cx="941912" cy="2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7" r:id="rId2"/>
    <p:sldLayoutId id="2147483748" r:id="rId3"/>
    <p:sldLayoutId id="2147483753" r:id="rId4"/>
    <p:sldLayoutId id="2147483754" r:id="rId5"/>
    <p:sldLayoutId id="2147483749" r:id="rId6"/>
    <p:sldLayoutId id="2147483750" r:id="rId7"/>
    <p:sldLayoutId id="2147483757" r:id="rId8"/>
    <p:sldLayoutId id="21474837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3038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38" indent="-112713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SzPct val="85000"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Font typeface=".AppleSystemUIFont" charset="-12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14300" algn="l" defTabSz="914400" rtl="0" eaLnBrk="1" latinLnBrk="0" hangingPunct="1">
        <a:lnSpc>
          <a:spcPct val="90000"/>
        </a:lnSpc>
        <a:spcBef>
          <a:spcPts val="200"/>
        </a:spcBef>
        <a:buClr>
          <a:schemeClr val="accent2"/>
        </a:buClr>
        <a:buSzPct val="85000"/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9000">
              <a:srgbClr val="0F1C46"/>
            </a:gs>
            <a:gs pos="0">
              <a:srgbClr val="143E67"/>
            </a:gs>
            <a:gs pos="76000">
              <a:srgbClr val="000123"/>
            </a:gs>
            <a:gs pos="99000">
              <a:srgbClr val="0001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" y="100584"/>
            <a:ext cx="8476488" cy="7498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" y="969264"/>
            <a:ext cx="8476488" cy="352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pentaho-HGC-logo-whit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54671" y="4795023"/>
            <a:ext cx="941912" cy="24085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99609" y="3793204"/>
            <a:ext cx="202845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fld id="{111F478C-84AE-4601-9BE4-60468A3A6C06}" type="slidenum">
              <a:rPr lang="en-US" sz="800" b="0" i="0" smtClean="0">
                <a:solidFill>
                  <a:schemeClr val="tx1">
                    <a:alpha val="50000"/>
                  </a:schemeClr>
                </a:solidFill>
                <a:latin typeface="Calibri Regular" charset="0"/>
              </a:rPr>
              <a:pPr algn="ctr"/>
              <a:t>‹#›</a:t>
            </a:fld>
            <a:endParaRPr lang="en-US" sz="800" b="0" i="0" dirty="0">
              <a:solidFill>
                <a:schemeClr val="tx1">
                  <a:alpha val="50000"/>
                </a:schemeClr>
              </a:solidFill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8016" y="4901184"/>
            <a:ext cx="201168" cy="118872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ctr"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BC5B01DA-9C6D-2A43-BADC-F344292766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184" y="4663440"/>
            <a:ext cx="7580375" cy="3566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3" r:id="rId2"/>
    <p:sldLayoutId id="2147483729" r:id="rId3"/>
    <p:sldLayoutId id="2147483740" r:id="rId4"/>
    <p:sldLayoutId id="2147483755" r:id="rId5"/>
    <p:sldLayoutId id="2147483734" r:id="rId6"/>
    <p:sldLayoutId id="2147483739" r:id="rId7"/>
    <p:sldLayoutId id="2147483728" r:id="rId8"/>
    <p:sldLayoutId id="2147483730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5">
            <a:lumMod val="60000"/>
            <a:lumOff val="40000"/>
          </a:schemeClr>
        </a:buClr>
        <a:buFont typeface="Arial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403225" indent="-169863" algn="l" defTabSz="914400" rtl="0" eaLnBrk="1" latinLnBrk="0" hangingPunct="1">
        <a:lnSpc>
          <a:spcPct val="90000"/>
        </a:lnSpc>
        <a:spcBef>
          <a:spcPts val="200"/>
        </a:spcBef>
        <a:buClr>
          <a:schemeClr val="accent5">
            <a:lumMod val="60000"/>
            <a:lumOff val="40000"/>
          </a:schemeClr>
        </a:buClr>
        <a:buFont typeface=".AppleSystemUIFont" charset="-120"/>
        <a:buChar char="–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50" indent="-111125" algn="l" defTabSz="914400" rtl="0" eaLnBrk="1" latinLnBrk="0" hangingPunct="1">
        <a:lnSpc>
          <a:spcPct val="90000"/>
        </a:lnSpc>
        <a:spcBef>
          <a:spcPts val="200"/>
        </a:spcBef>
        <a:buClr>
          <a:schemeClr val="accent5">
            <a:lumMod val="60000"/>
            <a:lumOff val="40000"/>
          </a:schemeClr>
        </a:buClr>
        <a:buSzPct val="85000"/>
        <a:buFont typeface="Arial"/>
        <a:buChar char="•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746125" indent="-171450" algn="l" defTabSz="914400" rtl="0" eaLnBrk="1" latinLnBrk="0" hangingPunct="1">
        <a:lnSpc>
          <a:spcPct val="90000"/>
        </a:lnSpc>
        <a:spcBef>
          <a:spcPts val="200"/>
        </a:spcBef>
        <a:buClr>
          <a:schemeClr val="accent5">
            <a:lumMod val="60000"/>
            <a:lumOff val="40000"/>
          </a:schemeClr>
        </a:buClr>
        <a:buFont typeface=".AppleSystemUIFont" charset="-120"/>
        <a:buChar char="–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58838" indent="-112713" algn="l" defTabSz="914400" rtl="0" eaLnBrk="1" latinLnBrk="0" hangingPunct="1">
        <a:lnSpc>
          <a:spcPct val="90000"/>
        </a:lnSpc>
        <a:spcBef>
          <a:spcPts val="200"/>
        </a:spcBef>
        <a:buClr>
          <a:schemeClr val="accent5">
            <a:lumMod val="60000"/>
            <a:lumOff val="40000"/>
          </a:schemeClr>
        </a:buClr>
        <a:buSzPct val="85000"/>
        <a:buFont typeface="Arial"/>
        <a:buChar char="•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Monitoring and </a:t>
            </a:r>
            <a:r>
              <a:rPr lang="en-GB" dirty="0" err="1"/>
              <a:t>Analyzing</a:t>
            </a:r>
            <a:r>
              <a:rPr lang="en-GB" dirty="0"/>
              <a:t> London's Air Quality with Pentaho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4220308" y="3300982"/>
            <a:ext cx="4557932" cy="751187"/>
          </a:xfrm>
        </p:spPr>
        <p:txBody>
          <a:bodyPr/>
          <a:lstStyle/>
          <a:p>
            <a:r>
              <a:rPr lang="en-US" dirty="0"/>
              <a:t>Mark Semenenko – Sales Engineer</a:t>
            </a:r>
          </a:p>
        </p:txBody>
      </p:sp>
    </p:spTree>
    <p:extLst>
      <p:ext uri="{BB962C8B-B14F-4D97-AF65-F5344CB8AC3E}">
        <p14:creationId xmlns:p14="http://schemas.microsoft.com/office/powerpoint/2010/main" val="16881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7F8E-469C-4EDC-A184-0282702A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Collecting, Preparing and Blending</a:t>
            </a:r>
          </a:p>
        </p:txBody>
      </p:sp>
      <p:pic>
        <p:nvPicPr>
          <p:cNvPr id="8" name="Picture 7" descr="icons-white-6.png">
            <a:extLst>
              <a:ext uri="{FF2B5EF4-FFF2-40B4-BE49-F238E27FC236}">
                <a16:creationId xmlns:a16="http://schemas.microsoft.com/office/drawing/2014/main" id="{293069B6-ED54-4B04-BDE8-2E955FE74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0" b="19307"/>
          <a:stretch/>
        </p:blipFill>
        <p:spPr>
          <a:xfrm>
            <a:off x="755198" y="880063"/>
            <a:ext cx="1001266" cy="487680"/>
          </a:xfrm>
          <a:prstGeom prst="rect">
            <a:avLst/>
          </a:prstGeom>
        </p:spPr>
      </p:pic>
      <p:pic>
        <p:nvPicPr>
          <p:cNvPr id="9" name="Picture 8" descr="icons-white-19.png">
            <a:extLst>
              <a:ext uri="{FF2B5EF4-FFF2-40B4-BE49-F238E27FC236}">
                <a16:creationId xmlns:a16="http://schemas.microsoft.com/office/drawing/2014/main" id="{D3D0225D-77FA-4428-B39C-148188355C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 r="34695"/>
          <a:stretch/>
        </p:blipFill>
        <p:spPr>
          <a:xfrm>
            <a:off x="854598" y="1994914"/>
            <a:ext cx="772666" cy="896211"/>
          </a:xfrm>
          <a:prstGeom prst="rect">
            <a:avLst/>
          </a:prstGeom>
        </p:spPr>
      </p:pic>
      <p:pic>
        <p:nvPicPr>
          <p:cNvPr id="10" name="Picture 9" descr="icons-white-14.png">
            <a:extLst>
              <a:ext uri="{FF2B5EF4-FFF2-40B4-BE49-F238E27FC236}">
                <a16:creationId xmlns:a16="http://schemas.microsoft.com/office/drawing/2014/main" id="{28F54A56-52C0-438E-838B-FE0FCCF8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796915" y="1933663"/>
            <a:ext cx="1016300" cy="1018711"/>
          </a:xfrm>
          <a:prstGeom prst="rect">
            <a:avLst/>
          </a:prstGeom>
        </p:spPr>
      </p:pic>
      <p:pic>
        <p:nvPicPr>
          <p:cNvPr id="11" name="Picture 10" descr="icons-white-34.png">
            <a:extLst>
              <a:ext uri="{FF2B5EF4-FFF2-40B4-BE49-F238E27FC236}">
                <a16:creationId xmlns:a16="http://schemas.microsoft.com/office/drawing/2014/main" id="{4D00CDB4-D153-4E64-A932-25A9139784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7" y="3519994"/>
            <a:ext cx="908248" cy="726599"/>
          </a:xfrm>
          <a:prstGeom prst="rect">
            <a:avLst/>
          </a:prstGeom>
        </p:spPr>
      </p:pic>
      <p:pic>
        <p:nvPicPr>
          <p:cNvPr id="12" name="Picture 11" descr="icons-white-17.png">
            <a:extLst>
              <a:ext uri="{FF2B5EF4-FFF2-40B4-BE49-F238E27FC236}">
                <a16:creationId xmlns:a16="http://schemas.microsoft.com/office/drawing/2014/main" id="{6C13EF4E-6ACA-4DBC-BA05-B87695D6E74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919" y="1977700"/>
            <a:ext cx="1135381" cy="930639"/>
          </a:xfrm>
          <a:prstGeom prst="rect">
            <a:avLst/>
          </a:prstGeom>
        </p:spPr>
      </p:pic>
      <p:pic>
        <p:nvPicPr>
          <p:cNvPr id="13" name="Picture 12" descr="icons-white-37.png">
            <a:extLst>
              <a:ext uri="{FF2B5EF4-FFF2-40B4-BE49-F238E27FC236}">
                <a16:creationId xmlns:a16="http://schemas.microsoft.com/office/drawing/2014/main" id="{4045DF31-5330-49F6-B940-954D304286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2" r="13172"/>
          <a:stretch/>
        </p:blipFill>
        <p:spPr>
          <a:xfrm rot="16200000">
            <a:off x="4947583" y="1837854"/>
            <a:ext cx="926591" cy="12103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B4E4A9-2264-48C7-A54F-7932031836BC}"/>
              </a:ext>
            </a:extLst>
          </p:cNvPr>
          <p:cNvCxnSpPr>
            <a:cxnSpLocks/>
          </p:cNvCxnSpPr>
          <p:nvPr/>
        </p:nvCxnSpPr>
        <p:spPr>
          <a:xfrm>
            <a:off x="1831834" y="1463040"/>
            <a:ext cx="896241" cy="53187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341965-E149-4CC7-AD0B-43EC543B2EC6}"/>
              </a:ext>
            </a:extLst>
          </p:cNvPr>
          <p:cNvCxnSpPr>
            <a:cxnSpLocks/>
          </p:cNvCxnSpPr>
          <p:nvPr/>
        </p:nvCxnSpPr>
        <p:spPr>
          <a:xfrm>
            <a:off x="3814421" y="2419295"/>
            <a:ext cx="80329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7C6CD-95B9-463B-B8CF-7EC53CBA6F57}"/>
              </a:ext>
            </a:extLst>
          </p:cNvPr>
          <p:cNvCxnSpPr>
            <a:cxnSpLocks/>
          </p:cNvCxnSpPr>
          <p:nvPr/>
        </p:nvCxnSpPr>
        <p:spPr>
          <a:xfrm>
            <a:off x="6176620" y="2419295"/>
            <a:ext cx="80329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E30-E450-487D-9F66-D278E23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Content</a:t>
            </a:r>
          </a:p>
        </p:txBody>
      </p:sp>
    </p:spTree>
    <p:extLst>
      <p:ext uri="{BB962C8B-B14F-4D97-AF65-F5344CB8AC3E}">
        <p14:creationId xmlns:p14="http://schemas.microsoft.com/office/powerpoint/2010/main" val="372656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94DA-493A-4995-98C8-F381B0FE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Have...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4B1D-C032-46B6-9279-9900B9F5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Enterprise Edition Pentaho Data Integration (From www.pentaho.com)</a:t>
            </a:r>
          </a:p>
          <a:p>
            <a:r>
              <a:rPr lang="en-GB" dirty="0"/>
              <a:t>Handbook : “</a:t>
            </a:r>
            <a:r>
              <a:rPr lang="en-GB" i="1" dirty="0"/>
              <a:t>Pentaho LAQ Demo Handbook version 1.2.pdf”</a:t>
            </a:r>
          </a:p>
          <a:p>
            <a:r>
              <a:rPr lang="en-GB" dirty="0"/>
              <a:t>Supplementary file : </a:t>
            </a:r>
            <a:r>
              <a:rPr lang="en-GB" i="1" dirty="0"/>
              <a:t>“SiteCodePostCode.csv”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EC169-FA2A-43BD-8043-82C331A4AD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94DA-493A-4995-98C8-F381B0FE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Will Have...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4B1D-C032-46B6-9279-9900B9F5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transformation that collects data from 96 monitoring stations across London</a:t>
            </a:r>
          </a:p>
          <a:p>
            <a:r>
              <a:rPr lang="en-GB" dirty="0"/>
              <a:t>Blended air quality data with supplementary data (SiteCodePostCode.csv)</a:t>
            </a:r>
          </a:p>
          <a:p>
            <a:r>
              <a:rPr lang="en-GB" dirty="0"/>
              <a:t>A transformation to create time tables for reporting</a:t>
            </a:r>
          </a:p>
          <a:p>
            <a:r>
              <a:rPr lang="en-GB" dirty="0"/>
              <a:t>Analysis and Geospatial reports of air quality across London</a:t>
            </a:r>
          </a:p>
          <a:p>
            <a:r>
              <a:rPr lang="en-GB" dirty="0"/>
              <a:t>An interactive dashboard of air quality across London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EC169-FA2A-43BD-8043-82C331A4AD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EED789-EE47-4A30-A225-08DCC603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</a:t>
            </a:r>
            <a:br>
              <a:rPr lang="en-GB" dirty="0"/>
            </a:br>
            <a:r>
              <a:rPr lang="en-GB" dirty="0"/>
              <a:t>Air Quality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18937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D8A87-F6E2-41EE-9E12-1C79E3EC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4" y="1047335"/>
            <a:ext cx="5864118" cy="311988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5338" y="862781"/>
            <a:ext cx="2619762" cy="3635477"/>
          </a:xfrm>
        </p:spPr>
        <p:txBody>
          <a:bodyPr anchor="ctr"/>
          <a:lstStyle/>
          <a:p>
            <a:r>
              <a:rPr lang="en-US" dirty="0"/>
              <a:t>Makes data science teams more productive</a:t>
            </a:r>
          </a:p>
          <a:p>
            <a:endParaRPr lang="en-US" dirty="0"/>
          </a:p>
          <a:p>
            <a:r>
              <a:rPr lang="en-US" dirty="0"/>
              <a:t>Broad support for open source libraries in various languages</a:t>
            </a:r>
          </a:p>
          <a:p>
            <a:endParaRPr lang="en-US" dirty="0"/>
          </a:p>
          <a:p>
            <a:r>
              <a:rPr lang="en-US" dirty="0"/>
              <a:t>Manage model performance, lineage and testing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0AEF5DBE-54F4-47F8-A854-7476FE04FF01}"/>
              </a:ext>
            </a:extLst>
          </p:cNvPr>
          <p:cNvSpPr txBox="1">
            <a:spLocks/>
          </p:cNvSpPr>
          <p:nvPr/>
        </p:nvSpPr>
        <p:spPr>
          <a:xfrm>
            <a:off x="114388" y="53113"/>
            <a:ext cx="6754576" cy="7324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Pentaho Data Science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7643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678A-54A4-44B2-94EF-1016DE55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136-9DA7-4717-8D1A-B51436F58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Pentaho </a:t>
            </a:r>
            <a:r>
              <a:rPr lang="en-US" dirty="0"/>
              <a:t>provides a single consistent experience for developing data products</a:t>
            </a:r>
          </a:p>
          <a:p>
            <a:r>
              <a:rPr lang="en-US" dirty="0"/>
              <a:t>The platform enables easy integration to collection of data from IoT and other sources</a:t>
            </a:r>
          </a:p>
          <a:p>
            <a:r>
              <a:rPr lang="en-US" dirty="0"/>
              <a:t>Informative dashboards for decision making based on advanced analytics and data transformation in the backend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9766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678A-54A4-44B2-94EF-1016DE55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136-9DA7-4717-8D1A-B51436F58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Pentaho Demo showcasing the platform’s end-to-end capabilities 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Use Case Overview</a:t>
            </a:r>
          </a:p>
          <a:p>
            <a:r>
              <a:rPr lang="en-US" dirty="0"/>
              <a:t>Workshop Content</a:t>
            </a:r>
          </a:p>
          <a:p>
            <a:r>
              <a:rPr lang="en-US" dirty="0"/>
              <a:t>Demonstration Extension</a:t>
            </a:r>
          </a:p>
        </p:txBody>
      </p:sp>
    </p:spTree>
    <p:extLst>
      <p:ext uri="{BB962C8B-B14F-4D97-AF65-F5344CB8AC3E}">
        <p14:creationId xmlns:p14="http://schemas.microsoft.com/office/powerpoint/2010/main" val="319034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rapezoid 130"/>
          <p:cNvSpPr/>
          <p:nvPr/>
        </p:nvSpPr>
        <p:spPr>
          <a:xfrm>
            <a:off x="665812" y="1509776"/>
            <a:ext cx="7764956" cy="416560"/>
          </a:xfrm>
          <a:prstGeom prst="trapezoid">
            <a:avLst>
              <a:gd name="adj" fmla="val 49390"/>
            </a:avLst>
          </a:prstGeom>
          <a:gradFill>
            <a:gsLst>
              <a:gs pos="15000">
                <a:srgbClr val="244273"/>
              </a:gs>
              <a:gs pos="100000">
                <a:schemeClr val="accent5"/>
              </a:gs>
              <a:gs pos="55000">
                <a:schemeClr val="accent2"/>
              </a:gs>
            </a:gsLst>
            <a:lin ang="0" scaled="0"/>
          </a:gra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9857" y="2773931"/>
            <a:ext cx="349250" cy="349250"/>
          </a:xfrm>
          <a:prstGeom prst="ellipse">
            <a:avLst/>
          </a:prstGeom>
          <a:solidFill>
            <a:srgbClr val="244273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56852" y="2863104"/>
            <a:ext cx="169705" cy="150812"/>
            <a:chOff x="2560795" y="3190875"/>
            <a:chExt cx="169705" cy="15081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331307" y="2590470"/>
            <a:ext cx="0" cy="154886"/>
          </a:xfrm>
          <a:prstGeom prst="line">
            <a:avLst/>
          </a:prstGeom>
          <a:ln w="15875" cap="rnd">
            <a:solidFill>
              <a:srgbClr val="24427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70845" y="2773931"/>
            <a:ext cx="349250" cy="349250"/>
          </a:xfrm>
          <a:prstGeom prst="ellipse">
            <a:avLst/>
          </a:prstGeom>
          <a:solidFill>
            <a:srgbClr val="244273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67840" y="2863104"/>
            <a:ext cx="169705" cy="150812"/>
            <a:chOff x="2560795" y="3190875"/>
            <a:chExt cx="169705" cy="15081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2642295" y="2590470"/>
            <a:ext cx="0" cy="154886"/>
          </a:xfrm>
          <a:prstGeom prst="line">
            <a:avLst/>
          </a:prstGeom>
          <a:ln w="158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54032" y="2773931"/>
            <a:ext cx="349250" cy="349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51027" y="2863104"/>
            <a:ext cx="169705" cy="150812"/>
            <a:chOff x="2560795" y="3190875"/>
            <a:chExt cx="169705" cy="15081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3925482" y="2590470"/>
            <a:ext cx="0" cy="154886"/>
          </a:xfrm>
          <a:prstGeom prst="line">
            <a:avLst/>
          </a:prstGeom>
          <a:ln w="15875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076573" y="2773931"/>
            <a:ext cx="349250" cy="349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173568" y="2863104"/>
            <a:ext cx="169705" cy="150812"/>
            <a:chOff x="2560795" y="3190875"/>
            <a:chExt cx="169705" cy="15081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5248023" y="2590470"/>
            <a:ext cx="0" cy="154886"/>
          </a:xfrm>
          <a:prstGeom prst="line">
            <a:avLst/>
          </a:prstGeom>
          <a:ln w="15875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369660" y="2773931"/>
            <a:ext cx="349250" cy="3492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466655" y="2863104"/>
            <a:ext cx="169705" cy="150812"/>
            <a:chOff x="2560795" y="3190875"/>
            <a:chExt cx="169705" cy="15081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V="1">
            <a:off x="6541110" y="2590470"/>
            <a:ext cx="0" cy="154886"/>
          </a:xfrm>
          <a:prstGeom prst="line">
            <a:avLst/>
          </a:prstGeom>
          <a:ln w="15875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699985" y="2773931"/>
            <a:ext cx="349250" cy="3492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796980" y="2863104"/>
            <a:ext cx="169705" cy="150812"/>
            <a:chOff x="2560795" y="3190875"/>
            <a:chExt cx="169705" cy="150812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657236" y="3206750"/>
              <a:ext cx="0" cy="1174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22073" y="3238500"/>
              <a:ext cx="0" cy="85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586910" y="3281362"/>
              <a:ext cx="0" cy="428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692400" y="3265487"/>
              <a:ext cx="0" cy="587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560795" y="3190875"/>
              <a:ext cx="0" cy="15081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560795" y="3341687"/>
              <a:ext cx="169705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V="1">
            <a:off x="7871435" y="2590470"/>
            <a:ext cx="0" cy="154886"/>
          </a:xfrm>
          <a:prstGeom prst="line">
            <a:avLst/>
          </a:prstGeom>
          <a:ln w="15875" cap="rnd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7655" y="294045"/>
            <a:ext cx="8477250" cy="749300"/>
          </a:xfrm>
        </p:spPr>
        <p:txBody>
          <a:bodyPr/>
          <a:lstStyle/>
          <a:p>
            <a:pPr algn="ctr"/>
            <a:r>
              <a:rPr lang="en-US" sz="3200" dirty="0"/>
              <a:t>Pentaho provides </a:t>
            </a:r>
            <a:r>
              <a:rPr lang="en-GB" sz="3200" dirty="0"/>
              <a:t>flexible management for end-to-end data flows…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310128" y="1543550"/>
            <a:ext cx="243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Prep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6656" y="1543550"/>
            <a:ext cx="245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Engineering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98464" y="1543550"/>
            <a:ext cx="243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Analytics</a:t>
            </a:r>
          </a:p>
        </p:txBody>
      </p:sp>
      <p:sp>
        <p:nvSpPr>
          <p:cNvPr id="111" name="Chevron 110"/>
          <p:cNvSpPr/>
          <p:nvPr/>
        </p:nvSpPr>
        <p:spPr>
          <a:xfrm>
            <a:off x="641428" y="2180336"/>
            <a:ext cx="1373300" cy="406400"/>
          </a:xfrm>
          <a:prstGeom prst="chevron">
            <a:avLst>
              <a:gd name="adj" fmla="val 40000"/>
            </a:avLst>
          </a:prstGeom>
          <a:solidFill>
            <a:srgbClr val="244273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9216" y="2233894"/>
            <a:ext cx="1196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Ingestion</a:t>
            </a:r>
          </a:p>
        </p:txBody>
      </p:sp>
      <p:sp>
        <p:nvSpPr>
          <p:cNvPr id="113" name="Chevron 112"/>
          <p:cNvSpPr/>
          <p:nvPr/>
        </p:nvSpPr>
        <p:spPr>
          <a:xfrm>
            <a:off x="1948647" y="2180336"/>
            <a:ext cx="1373300" cy="406400"/>
          </a:xfrm>
          <a:prstGeom prst="chevron">
            <a:avLst>
              <a:gd name="adj" fmla="val 40000"/>
            </a:avLst>
          </a:prstGeom>
          <a:solidFill>
            <a:srgbClr val="244273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39111" y="2233894"/>
            <a:ext cx="11937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Processing</a:t>
            </a:r>
          </a:p>
        </p:txBody>
      </p:sp>
      <p:sp>
        <p:nvSpPr>
          <p:cNvPr id="115" name="Chevron 114"/>
          <p:cNvSpPr/>
          <p:nvPr/>
        </p:nvSpPr>
        <p:spPr>
          <a:xfrm>
            <a:off x="3255866" y="2180336"/>
            <a:ext cx="1373300" cy="406400"/>
          </a:xfrm>
          <a:prstGeom prst="chevron">
            <a:avLst>
              <a:gd name="adj" fmla="val 4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55848" y="2233894"/>
            <a:ext cx="118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Blending</a:t>
            </a:r>
          </a:p>
        </p:txBody>
      </p:sp>
      <p:sp>
        <p:nvSpPr>
          <p:cNvPr id="117" name="Chevron 116"/>
          <p:cNvSpPr/>
          <p:nvPr/>
        </p:nvSpPr>
        <p:spPr>
          <a:xfrm>
            <a:off x="4563085" y="2180336"/>
            <a:ext cx="1373300" cy="406400"/>
          </a:xfrm>
          <a:prstGeom prst="chevron">
            <a:avLst>
              <a:gd name="adj" fmla="val 4000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81727" y="2233894"/>
            <a:ext cx="1165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Delivery</a:t>
            </a:r>
          </a:p>
        </p:txBody>
      </p:sp>
      <p:sp>
        <p:nvSpPr>
          <p:cNvPr id="119" name="Chevron 118"/>
          <p:cNvSpPr/>
          <p:nvPr/>
        </p:nvSpPr>
        <p:spPr>
          <a:xfrm>
            <a:off x="5870304" y="2180336"/>
            <a:ext cx="1373300" cy="406400"/>
          </a:xfrm>
          <a:prstGeom prst="chevron">
            <a:avLst>
              <a:gd name="adj" fmla="val 40000"/>
            </a:avLst>
          </a:prstGeom>
          <a:solidFill>
            <a:schemeClr val="accent5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974620" y="2193254"/>
            <a:ext cx="1190027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Discovery</a:t>
            </a:r>
            <a:b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/ Analysis</a:t>
            </a:r>
          </a:p>
        </p:txBody>
      </p:sp>
      <p:sp>
        <p:nvSpPr>
          <p:cNvPr id="121" name="Chevron 120"/>
          <p:cNvSpPr/>
          <p:nvPr/>
        </p:nvSpPr>
        <p:spPr>
          <a:xfrm>
            <a:off x="7177523" y="2180336"/>
            <a:ext cx="1373300" cy="406400"/>
          </a:xfrm>
          <a:prstGeom prst="chevron">
            <a:avLst>
              <a:gd name="adj" fmla="val 40000"/>
            </a:avLst>
          </a:prstGeom>
          <a:solidFill>
            <a:schemeClr val="accent5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266599" y="2193254"/>
            <a:ext cx="122054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b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3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&amp; Dashboards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2645843" y="2590470"/>
            <a:ext cx="0" cy="154886"/>
          </a:xfrm>
          <a:prstGeom prst="line">
            <a:avLst/>
          </a:prstGeom>
          <a:ln w="15875" cap="rnd">
            <a:solidFill>
              <a:srgbClr val="24427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2284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Administration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84428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Security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18284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Lifecycle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70428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Provenance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13428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Dynamic Data</a:t>
            </a:r>
            <a:br>
              <a:rPr lang="en-US" dirty="0"/>
            </a:br>
            <a:r>
              <a:rPr lang="en-US" dirty="0"/>
              <a:t>Pipeline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74716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Monitoring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17716" y="3685032"/>
            <a:ext cx="1022780" cy="360893"/>
          </a:xfrm>
          <a:prstGeom prst="rect">
            <a:avLst/>
          </a:prstGeom>
          <a:solidFill>
            <a:srgbClr val="6A9DC4"/>
          </a:solidFill>
          <a:ln>
            <a:noFill/>
          </a:ln>
          <a:effectLst>
            <a:outerShdw blurRad="50800" dist="508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80000"/>
              </a:lnSpc>
              <a:defRPr sz="1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Automation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23140" y="3328416"/>
            <a:ext cx="791853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E30-E450-487D-9F66-D278E23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320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EA9979-5FE1-42C2-B218-F4885A1B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30" y="0"/>
            <a:ext cx="4904170" cy="256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EA07B-6FE8-4F1A-B607-0CBB6CAA9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0"/>
            <a:ext cx="4604863" cy="2593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F356B-852B-410E-BED0-D44A639544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4873" y="2556588"/>
            <a:ext cx="4539127" cy="2586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21606-237B-40B4-9F16-C48D6C41BA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64292"/>
            <a:ext cx="4604874" cy="2579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80F09-8067-4B06-9E4F-F5B1A59210DA}"/>
              </a:ext>
            </a:extLst>
          </p:cNvPr>
          <p:cNvSpPr txBox="1"/>
          <p:nvPr/>
        </p:nvSpPr>
        <p:spPr>
          <a:xfrm>
            <a:off x="1586204" y="2062715"/>
            <a:ext cx="6195527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Our Use Case for demo is </a:t>
            </a:r>
          </a:p>
          <a:p>
            <a:pPr algn="ctr"/>
            <a:r>
              <a:rPr lang="en-GB" sz="3200" b="1" dirty="0">
                <a:solidFill>
                  <a:schemeClr val="tx2"/>
                </a:solidFill>
              </a:rPr>
              <a:t>“London Air Quality Monitoring”</a:t>
            </a:r>
          </a:p>
        </p:txBody>
      </p:sp>
    </p:spTree>
    <p:extLst>
      <p:ext uri="{BB962C8B-B14F-4D97-AF65-F5344CB8AC3E}">
        <p14:creationId xmlns:p14="http://schemas.microsoft.com/office/powerpoint/2010/main" val="40161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large rock&#10;&#10;Description generated with high confidence">
            <a:extLst>
              <a:ext uri="{FF2B5EF4-FFF2-40B4-BE49-F238E27FC236}">
                <a16:creationId xmlns:a16="http://schemas.microsoft.com/office/drawing/2014/main" id="{80A3138F-244B-48B8-A778-74D1AE2C71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0" cy="513892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C635793C-3DD2-4847-8EB5-375B82C4E365}"/>
              </a:ext>
            </a:extLst>
          </p:cNvPr>
          <p:cNvSpPr/>
          <p:nvPr/>
        </p:nvSpPr>
        <p:spPr>
          <a:xfrm>
            <a:off x="3530425" y="422899"/>
            <a:ext cx="425669" cy="7725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89ADE-ECF5-4B06-811F-ACA02B806587}"/>
              </a:ext>
            </a:extLst>
          </p:cNvPr>
          <p:cNvSpPr txBox="1"/>
          <p:nvPr/>
        </p:nvSpPr>
        <p:spPr>
          <a:xfrm>
            <a:off x="2899712" y="346244"/>
            <a:ext cx="380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Pentaho</a:t>
            </a:r>
          </a:p>
        </p:txBody>
      </p:sp>
    </p:spTree>
    <p:extLst>
      <p:ext uri="{BB962C8B-B14F-4D97-AF65-F5344CB8AC3E}">
        <p14:creationId xmlns:p14="http://schemas.microsoft.com/office/powerpoint/2010/main" val="61032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Air quality affects well-being of residents and visitors of the city</a:t>
            </a:r>
          </a:p>
          <a:p>
            <a:r>
              <a:rPr lang="en-US" dirty="0"/>
              <a:t>9000 early deaths a year in London due to air pollution</a:t>
            </a:r>
          </a:p>
          <a:p>
            <a:r>
              <a:rPr lang="en-US" dirty="0"/>
              <a:t>Air pollution monitoring and mitigation are crucial for city councils</a:t>
            </a:r>
          </a:p>
          <a:p>
            <a:r>
              <a:rPr lang="en-US" dirty="0"/>
              <a:t>The use case is easy to understand and to follow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E30-E450-487D-9F66-D278E23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Overview</a:t>
            </a:r>
          </a:p>
        </p:txBody>
      </p:sp>
    </p:spTree>
    <p:extLst>
      <p:ext uri="{BB962C8B-B14F-4D97-AF65-F5344CB8AC3E}">
        <p14:creationId xmlns:p14="http://schemas.microsoft.com/office/powerpoint/2010/main" val="255248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London Air Quality Network (96 stations across the city)</a:t>
            </a:r>
          </a:p>
          <a:p>
            <a:r>
              <a:rPr lang="en-US" dirty="0"/>
              <a:t>Road Traffic Counts (number and vehicle type)</a:t>
            </a:r>
          </a:p>
          <a:p>
            <a:r>
              <a:rPr lang="en-US" dirty="0"/>
              <a:t>Meteorological Parameters (wind, temperature, humidity)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Here is a sample footnote.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02741-DED5-4276-B910-1E8A7501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4" y="2620607"/>
            <a:ext cx="2847975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4100B-CF31-42F5-AB31-B50F83639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68" b="14231"/>
          <a:stretch/>
        </p:blipFill>
        <p:spPr>
          <a:xfrm>
            <a:off x="986894" y="3690603"/>
            <a:ext cx="2847975" cy="701565"/>
          </a:xfrm>
          <a:prstGeom prst="rect">
            <a:avLst/>
          </a:prstGeom>
        </p:spPr>
      </p:pic>
      <p:pic>
        <p:nvPicPr>
          <p:cNvPr id="9" name="Picture 2" descr="https://upload.wikimedia.org/wikipedia/en/thumb/1/11/Department_for_Transport.svg/1200px-Department_for_Transport.svg.png">
            <a:extLst>
              <a:ext uri="{FF2B5EF4-FFF2-40B4-BE49-F238E27FC236}">
                <a16:creationId xmlns:a16="http://schemas.microsoft.com/office/drawing/2014/main" id="{8EC77952-0DAF-42F3-8BA0-44FCC3E6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95" y="2620607"/>
            <a:ext cx="2847975" cy="18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White Slide Master">
  <a:themeElements>
    <a:clrScheme name="Custom 36">
      <a:dk1>
        <a:srgbClr val="000000"/>
      </a:dk1>
      <a:lt1>
        <a:srgbClr val="FFFFFF"/>
      </a:lt1>
      <a:dk2>
        <a:srgbClr val="0F2B5B"/>
      </a:dk2>
      <a:lt2>
        <a:srgbClr val="FFFFFF"/>
      </a:lt2>
      <a:accent1>
        <a:srgbClr val="0F2B5B"/>
      </a:accent1>
      <a:accent2>
        <a:srgbClr val="005DA6"/>
      </a:accent2>
      <a:accent3>
        <a:srgbClr val="079AB5"/>
      </a:accent3>
      <a:accent4>
        <a:srgbClr val="007DD6"/>
      </a:accent4>
      <a:accent5>
        <a:srgbClr val="37A6F0"/>
      </a:accent5>
      <a:accent6>
        <a:srgbClr val="3F6586"/>
      </a:accent6>
      <a:hlink>
        <a:srgbClr val="005DA6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9BC2AC-1146-634B-B6EE-DD6F22754C8D}" vid="{A6B51908-E097-C849-8C56-6248376600D9}"/>
    </a:ext>
  </a:extLst>
</a:theme>
</file>

<file path=ppt/theme/theme2.xml><?xml version="1.0" encoding="utf-8"?>
<a:theme xmlns:a="http://schemas.openxmlformats.org/drawingml/2006/main" name="Blue Slide Master">
  <a:themeElements>
    <a:clrScheme name="Custom 35">
      <a:dk1>
        <a:srgbClr val="000000"/>
      </a:dk1>
      <a:lt1>
        <a:srgbClr val="FFFFFF"/>
      </a:lt1>
      <a:dk2>
        <a:srgbClr val="0F2B5B"/>
      </a:dk2>
      <a:lt2>
        <a:srgbClr val="FFFFFF"/>
      </a:lt2>
      <a:accent1>
        <a:srgbClr val="0F2B5B"/>
      </a:accent1>
      <a:accent2>
        <a:srgbClr val="005DA6"/>
      </a:accent2>
      <a:accent3>
        <a:srgbClr val="079AB5"/>
      </a:accent3>
      <a:accent4>
        <a:srgbClr val="007DD6"/>
      </a:accent4>
      <a:accent5>
        <a:srgbClr val="36A6F0"/>
      </a:accent5>
      <a:accent6>
        <a:srgbClr val="3F6586"/>
      </a:accent6>
      <a:hlink>
        <a:srgbClr val="005DA6"/>
      </a:hlink>
      <a:folHlink>
        <a:srgbClr val="92929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E9BC2AC-1146-634B-B6EE-DD6F22754C8D}" vid="{31C1C332-ECAA-FB46-B0FF-28A177B85121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Pentaho PPT TEMPLATE 070717</Template>
  <TotalTime>306</TotalTime>
  <Words>446</Words>
  <Application>Microsoft Office PowerPoint</Application>
  <PresentationFormat>On-screen Show (16:9)</PresentationFormat>
  <Paragraphs>72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.AppleSystemUIFont</vt:lpstr>
      <vt:lpstr>Arial</vt:lpstr>
      <vt:lpstr>Calibri</vt:lpstr>
      <vt:lpstr>Calibri Light</vt:lpstr>
      <vt:lpstr>Calibri Regular</vt:lpstr>
      <vt:lpstr>HelveticaNeueLT Std</vt:lpstr>
      <vt:lpstr>Wingdings</vt:lpstr>
      <vt:lpstr>White Slide Master</vt:lpstr>
      <vt:lpstr>Blue Slide Master</vt:lpstr>
      <vt:lpstr>Monitoring and Analyzing London's Air Quality with Pentaho</vt:lpstr>
      <vt:lpstr>Agenda</vt:lpstr>
      <vt:lpstr>Pentaho provides flexible management for end-to-end data flows…</vt:lpstr>
      <vt:lpstr>Problem Statement</vt:lpstr>
      <vt:lpstr>PowerPoint Presentation</vt:lpstr>
      <vt:lpstr>PowerPoint Presentation</vt:lpstr>
      <vt:lpstr>Why?</vt:lpstr>
      <vt:lpstr>Use Case Overview</vt:lpstr>
      <vt:lpstr>Data Sources</vt:lpstr>
      <vt:lpstr>Collecting, Preparing and Blending</vt:lpstr>
      <vt:lpstr>Workshop Content</vt:lpstr>
      <vt:lpstr>You Should Have...</vt:lpstr>
      <vt:lpstr>You Will Have...</vt:lpstr>
      <vt:lpstr>Extension Air Quality Prediction</vt:lpstr>
      <vt:lpstr>PowerPoint Presentation</vt:lpstr>
      <vt:lpstr>Summary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Jeanne Ngo</dc:creator>
  <cp:lastModifiedBy>Mark Semenenko</cp:lastModifiedBy>
  <cp:revision>36</cp:revision>
  <cp:lastPrinted>2017-04-10T23:35:03Z</cp:lastPrinted>
  <dcterms:created xsi:type="dcterms:W3CDTF">2017-07-24T20:44:58Z</dcterms:created>
  <dcterms:modified xsi:type="dcterms:W3CDTF">2017-10-04T10:02:52Z</dcterms:modified>
</cp:coreProperties>
</file>