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9" r:id="rId2"/>
    <p:sldId id="306" r:id="rId3"/>
    <p:sldId id="307" r:id="rId4"/>
    <p:sldId id="308" r:id="rId5"/>
    <p:sldId id="310" r:id="rId6"/>
    <p:sldId id="311" r:id="rId7"/>
    <p:sldId id="312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">
          <p15:clr>
            <a:srgbClr val="A4A3A4"/>
          </p15:clr>
        </p15:guide>
        <p15:guide id="2" orient="horz" pos="150">
          <p15:clr>
            <a:srgbClr val="A4A3A4"/>
          </p15:clr>
        </p15:guide>
        <p15:guide id="3" orient="horz" pos="1278">
          <p15:clr>
            <a:srgbClr val="A4A3A4"/>
          </p15:clr>
        </p15:guide>
        <p15:guide id="4" orient="horz" pos="2844">
          <p15:clr>
            <a:srgbClr val="A4A3A4"/>
          </p15:clr>
        </p15:guide>
        <p15:guide id="5" orient="horz" pos="696">
          <p15:clr>
            <a:srgbClr val="A4A3A4"/>
          </p15:clr>
        </p15:guide>
        <p15:guide id="6" orient="horz" pos="2423">
          <p15:clr>
            <a:srgbClr val="A4A3A4"/>
          </p15:clr>
        </p15:guide>
        <p15:guide id="7" orient="horz" pos="2960">
          <p15:clr>
            <a:srgbClr val="A4A3A4"/>
          </p15:clr>
        </p15:guide>
        <p15:guide id="8" pos="2932">
          <p15:clr>
            <a:srgbClr val="A4A3A4"/>
          </p15:clr>
        </p15:guide>
        <p15:guide id="9" pos="372">
          <p15:clr>
            <a:srgbClr val="A4A3A4"/>
          </p15:clr>
        </p15:guide>
        <p15:guide id="10" pos="4638">
          <p15:clr>
            <a:srgbClr val="A4A3A4"/>
          </p15:clr>
        </p15:guide>
        <p15:guide id="11" pos="56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B55"/>
    <a:srgbClr val="0F2B5B"/>
    <a:srgbClr val="0F2B94"/>
    <a:srgbClr val="184686"/>
    <a:srgbClr val="020203"/>
    <a:srgbClr val="094794"/>
    <a:srgbClr val="14477E"/>
    <a:srgbClr val="16447C"/>
    <a:srgbClr val="13427D"/>
    <a:srgbClr val="11417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67391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560" y="72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</a:t>
            </a:r>
            <a:r>
              <a:rPr lang="en-US" baseline="0" dirty="0" smtClean="0"/>
              <a:t> ETL requires you to hard code metadata into the data workflow.</a:t>
            </a:r>
          </a:p>
          <a:p>
            <a:r>
              <a:rPr lang="en-US" baseline="0" dirty="0" smtClean="0"/>
              <a:t>This metadata includes things like field names, data types, string lengths, date formats, and so on.</a:t>
            </a:r>
          </a:p>
          <a:p>
            <a:r>
              <a:rPr lang="en-US" baseline="0" dirty="0" smtClean="0"/>
              <a:t>This type of metadata can appear anywhere in the workflow:</a:t>
            </a:r>
          </a:p>
          <a:p>
            <a:pPr lvl="1"/>
            <a:r>
              <a:rPr lang="en-US" dirty="0" smtClean="0"/>
              <a:t>Source metadata are used to parse</a:t>
            </a:r>
            <a:r>
              <a:rPr lang="en-US" baseline="0" dirty="0" smtClean="0"/>
              <a:t> the source</a:t>
            </a:r>
          </a:p>
          <a:p>
            <a:pPr lvl="1"/>
            <a:r>
              <a:rPr lang="en-US" baseline="0" dirty="0" smtClean="0"/>
              <a:t>Transformation metadata can, for example, determine which fields to group on and which to aggregate and how to aggregate</a:t>
            </a:r>
          </a:p>
          <a:p>
            <a:pPr lvl="1"/>
            <a:r>
              <a:rPr lang="en-US" baseline="0" dirty="0" smtClean="0"/>
              <a:t>Target metadata can provide formatting details for the output</a:t>
            </a:r>
          </a:p>
          <a:p>
            <a:pPr lvl="0"/>
            <a:r>
              <a:rPr lang="en-US" baseline="0" dirty="0" smtClean="0"/>
              <a:t>This hardcoded approach often results in thousands of data workflows that essentially do the same thing. The only difference is in the hardcoded metadata.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8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Pentaho provides a template-based</a:t>
            </a:r>
            <a:r>
              <a:rPr lang="en-US" baseline="0" dirty="0" smtClean="0"/>
              <a:t> approach to ETL.</a:t>
            </a:r>
          </a:p>
          <a:p>
            <a:r>
              <a:rPr lang="en-US" baseline="0" dirty="0" smtClean="0"/>
              <a:t>An ETL template allows you to define the overall workflow without specifying any metadata.</a:t>
            </a:r>
          </a:p>
          <a:p>
            <a:r>
              <a:rPr lang="en-US" baseline="0" dirty="0" smtClean="0"/>
              <a:t>At runtime you can pull metadata from virtually any source and inject the metadata into the template, a process called “ETL metadata injection”.</a:t>
            </a:r>
          </a:p>
          <a:p>
            <a:r>
              <a:rPr lang="en-US" baseline="0" dirty="0" smtClean="0"/>
              <a:t>You have three options for using the rendered template:</a:t>
            </a:r>
          </a:p>
          <a:p>
            <a:pPr lvl="1"/>
            <a:r>
              <a:rPr lang="en-US" baseline="0" dirty="0" smtClean="0"/>
              <a:t>You can immediately run the rendered template</a:t>
            </a:r>
          </a:p>
          <a:p>
            <a:pPr lvl="1"/>
            <a:r>
              <a:rPr lang="en-US" baseline="0" dirty="0" smtClean="0"/>
              <a:t>You can save a copy of the rendered template</a:t>
            </a:r>
          </a:p>
          <a:p>
            <a:pPr lvl="1"/>
            <a:r>
              <a:rPr lang="en-US" baseline="0" dirty="0" smtClean="0"/>
              <a:t>Or both, save and run the rendered template</a:t>
            </a:r>
          </a:p>
          <a:p>
            <a:pPr lvl="0"/>
            <a:r>
              <a:rPr lang="en-US" baseline="0" dirty="0" smtClean="0"/>
              <a:t>Note that these workflows can work with a wide array of data types: relational, flat files, NoSQL, JSON, log files, semi-structured, unstructured,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86796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see three</a:t>
            </a:r>
            <a:r>
              <a:rPr lang="en-US" baseline="0" dirty="0" smtClean="0"/>
              <a:t> broad design patterns in use by our customers.</a:t>
            </a:r>
          </a:p>
          <a:p>
            <a:r>
              <a:rPr lang="en-US" baseline="0" dirty="0" smtClean="0"/>
              <a:t>The first and most common is around scalability.</a:t>
            </a:r>
          </a:p>
          <a:p>
            <a:r>
              <a:rPr lang="en-US" dirty="0" smtClean="0"/>
              <a:t>Customers</a:t>
            </a:r>
            <a:r>
              <a:rPr lang="en-US" baseline="0" dirty="0" smtClean="0"/>
              <a:t> can greatly simplify the development and management of workflows for many different data sources and/or targets by maintaining a catalog of metadata. This could be a mature metadata management system or even a just a few database tables.</a:t>
            </a:r>
          </a:p>
          <a:p>
            <a:r>
              <a:rPr lang="en-US" baseline="0" dirty="0" smtClean="0"/>
              <a:t>A single workflow template can be used. At runtime the workflow can fetch the metadata, inject it into the template and run it.</a:t>
            </a:r>
          </a:p>
          <a:p>
            <a:r>
              <a:rPr lang="en-US" baseline="0" dirty="0" smtClean="0"/>
              <a:t>Pentaho also provides the tools for capturing and managing the metadata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6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common</a:t>
            </a:r>
            <a:r>
              <a:rPr lang="en-US" baseline="0" dirty="0" smtClean="0"/>
              <a:t> use case is around self-service onboarding of data.</a:t>
            </a:r>
          </a:p>
          <a:p>
            <a:r>
              <a:rPr lang="en-US" baseline="0" dirty="0" smtClean="0"/>
              <a:t>You can enable your internal or external customers to upload their data in their native format and specify the metadata required to parse the data.</a:t>
            </a:r>
          </a:p>
          <a:p>
            <a:r>
              <a:rPr lang="en-US" baseline="0" dirty="0" smtClean="0"/>
              <a:t>Pentaho can orchestrate ingesting the data in its raw format, parse it using the metadata, and transform it into the desired target schema.</a:t>
            </a:r>
          </a:p>
          <a:p>
            <a:r>
              <a:rPr lang="en-US" baseline="0" dirty="0" smtClean="0"/>
              <a:t>I’ll be demonstrating an example of this shortly.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9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third design</a:t>
            </a:r>
            <a:r>
              <a:rPr lang="en-US" baseline="0" dirty="0" smtClean="0"/>
              <a:t> pattern is what I call “auto-discovery”</a:t>
            </a:r>
          </a:p>
          <a:p>
            <a:r>
              <a:rPr lang="en-US" baseline="0" dirty="0" smtClean="0"/>
              <a:t>This is the ability for Pentaho to scan the source and detect the metadata at run-time</a:t>
            </a:r>
          </a:p>
          <a:p>
            <a:r>
              <a:rPr lang="en-US" baseline="0" dirty="0" smtClean="0"/>
              <a:t>This detection can involve precise matching, for example detecting field names for which we can look up the metadata in a catalog</a:t>
            </a:r>
          </a:p>
          <a:p>
            <a:r>
              <a:rPr lang="en-US" baseline="0" dirty="0" smtClean="0"/>
              <a:t>This could also involve “fuzzy” matching where natural language processing, regex pattern matching, and other techniques can be used to make intelligent decisions around the metadata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0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of these design patterns apply the DRY principle – Don’t Repeat Yourself</a:t>
            </a:r>
          </a:p>
          <a:p>
            <a:r>
              <a:rPr lang="en-US" baseline="0" dirty="0" smtClean="0"/>
              <a:t>Here are some example of these design patterns in action:</a:t>
            </a:r>
          </a:p>
          <a:p>
            <a:r>
              <a:rPr lang="en-US" baseline="0" dirty="0" smtClean="0"/>
              <a:t>At Deutsche Bank, they are using a small set of Pentaho workflows and a catalog of metadata to onboard a wide array of data sources into Hadoop</a:t>
            </a:r>
          </a:p>
          <a:p>
            <a:r>
              <a:rPr lang="en-US" baseline="0" dirty="0" smtClean="0"/>
              <a:t>A large oil and gas company is leveraging dynamic auto-discovery of metadata for processing a variety of semi-structured logs for threat detection and cyber-security</a:t>
            </a:r>
          </a:p>
          <a:p>
            <a:r>
              <a:rPr lang="en-US" baseline="0" dirty="0" smtClean="0"/>
              <a:t>A major professional services firm leveraged Pentaho’s ETL metadata injection to migrate 1,500 tables from DB2 to the cloud leveraging a half-dozen workflows.</a:t>
            </a:r>
          </a:p>
          <a:p>
            <a:r>
              <a:rPr lang="en-US" baseline="0" dirty="0" smtClean="0"/>
              <a:t>These are just a few examples.</a:t>
            </a:r>
          </a:p>
          <a:p>
            <a:r>
              <a:rPr lang="en-US" baseline="0" dirty="0" smtClean="0"/>
              <a:t>Next I’ll show an example of self-service </a:t>
            </a:r>
            <a:r>
              <a:rPr lang="en-US" baseline="0" smtClean="0"/>
              <a:t>data onboarding.</a:t>
            </a:r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22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047076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pic>
        <p:nvPicPr>
          <p:cNvPr id="42" name="Picture 41" descr="sapphire-swirl.pn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4888" t="1304" b="17046"/>
          <a:stretch/>
        </p:blipFill>
        <p:spPr>
          <a:xfrm>
            <a:off x="-1" y="0"/>
            <a:ext cx="3660247" cy="5143500"/>
          </a:xfrm>
          <a:prstGeom prst="rect">
            <a:avLst/>
          </a:prstGeom>
        </p:spPr>
      </p:pic>
      <p:pic>
        <p:nvPicPr>
          <p:cNvPr id="44" name="Picture 43" descr="pentaho HGC logo white.ai"/>
          <p:cNvPicPr>
            <a:picLocks noChangeAspect="1"/>
          </p:cNvPicPr>
          <p:nvPr userDrawn="1"/>
        </p:nvPicPr>
        <p:blipFill>
          <a:blip r:embed="rId3"/>
          <a:srcRect l="6774" t="23661" r="16452" b="30172"/>
          <a:stretch>
            <a:fillRect/>
          </a:stretch>
        </p:blipFill>
        <p:spPr>
          <a:xfrm>
            <a:off x="6158334" y="370512"/>
            <a:ext cx="2630065" cy="775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6604803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659077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75046" y="4911221"/>
            <a:ext cx="3929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2015, </a:t>
            </a:r>
            <a:r>
              <a:rPr lang="en-US" sz="800" kern="1200" dirty="0" err="1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Pentaho</a:t>
            </a:r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. All rights reserved. </a:t>
            </a:r>
            <a:r>
              <a:rPr lang="en-US" sz="800" kern="1200" dirty="0" err="1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pentaho.com</a:t>
            </a:r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. Worldwide +1 (866) 660-7555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6520607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00582"/>
            <a:ext cx="9144000" cy="1588"/>
          </a:xfrm>
          <a:prstGeom prst="line">
            <a:avLst/>
          </a:prstGeom>
          <a:ln w="158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1143000" y="2482850"/>
          <a:ext cx="6858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Document" r:id="rId7" imgW="6858000" imgH="177800" progId="Word.Document.12">
                  <p:embed/>
                </p:oleObj>
              </mc:Choice>
              <mc:Fallback>
                <p:oleObj name="Document" r:id="rId7" imgW="6858000" imgH="17780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82850"/>
                        <a:ext cx="68580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 descr="pentaho HGC logo CMYK.ai"/>
          <p:cNvPicPr>
            <a:picLocks noChangeAspect="1"/>
          </p:cNvPicPr>
          <p:nvPr/>
        </p:nvPicPr>
        <p:blipFill>
          <a:blip r:embed="rId9"/>
          <a:srcRect l="8065" t="26645" r="16774" b="31500"/>
          <a:stretch>
            <a:fillRect/>
          </a:stretch>
        </p:blipFill>
        <p:spPr>
          <a:xfrm>
            <a:off x="6858000" y="116613"/>
            <a:ext cx="2057400" cy="5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1" r:id="rId2"/>
    <p:sldLayoutId id="214748365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rgbClr val="094794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5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5.emf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emf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528" y="1289714"/>
            <a:ext cx="6841706" cy="1790594"/>
          </a:xfrm>
        </p:spPr>
        <p:txBody>
          <a:bodyPr/>
          <a:lstStyle/>
          <a:p>
            <a:r>
              <a:rPr lang="en-US" sz="4400" dirty="0" smtClean="0"/>
              <a:t>ETL Metadata Injection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924" y="3299833"/>
            <a:ext cx="6034310" cy="369332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 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emplate-based approach to dynamic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ata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ntegration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2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26201" y="1122833"/>
            <a:ext cx="5196114" cy="1398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+mj-lt"/>
              </a:rPr>
              <a:t>Transform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ETL – Hardcoded Metadata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09230" y="1913730"/>
            <a:ext cx="464457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46967" y="1555141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6874991" y="1555141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  <a:p>
            <a:pPr algn="ctr"/>
            <a:r>
              <a:rPr lang="en-US" sz="1400" dirty="0"/>
              <a:t>Step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903825" y="1555141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  <a:p>
            <a:pPr algn="ctr"/>
            <a:r>
              <a:rPr lang="en-US" sz="1400" dirty="0"/>
              <a:t>Step 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932659" y="1555141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Process</a:t>
            </a:r>
          </a:p>
          <a:p>
            <a:pPr algn="ctr"/>
            <a:r>
              <a:rPr lang="en-US" sz="1400" dirty="0" smtClean="0">
                <a:latin typeface="+mj-lt"/>
              </a:rPr>
              <a:t>Step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0683" y="1555141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Source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777" y="114895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42653" y="11391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Load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98" y="3375903"/>
            <a:ext cx="6142252" cy="154699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377782" y="2134043"/>
            <a:ext cx="876181" cy="2015357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71062" y="2171731"/>
            <a:ext cx="808743" cy="1977669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08008" y="2120025"/>
            <a:ext cx="2199855" cy="2064724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55507" y="2971222"/>
            <a:ext cx="145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4159" y="927217"/>
            <a:ext cx="2613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 details</a:t>
            </a:r>
          </a:p>
          <a:p>
            <a:r>
              <a:rPr lang="en-US" dirty="0" smtClean="0"/>
              <a:t>(fields, datatypes, etc.) are required for various steps within a transformation: sources, targets, and/or transformation steps.</a:t>
            </a:r>
          </a:p>
          <a:p>
            <a:endParaRPr lang="en-US" dirty="0"/>
          </a:p>
          <a:p>
            <a:r>
              <a:rPr lang="en-US" dirty="0" smtClean="0"/>
              <a:t>Legacy ETL tools require you to hardcode the metadata at development time.</a:t>
            </a:r>
          </a:p>
        </p:txBody>
      </p:sp>
    </p:spTree>
    <p:extLst>
      <p:ext uri="{BB962C8B-B14F-4D97-AF65-F5344CB8AC3E}">
        <p14:creationId xmlns:p14="http://schemas.microsoft.com/office/powerpoint/2010/main" val="42654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26201" y="1420956"/>
            <a:ext cx="5196114" cy="1398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+mj-lt"/>
              </a:rPr>
              <a:t>Transform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ETL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09230" y="2211853"/>
            <a:ext cx="464457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46967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6874991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  <a:p>
            <a:pPr algn="ctr"/>
            <a:r>
              <a:rPr lang="en-US" sz="1400" dirty="0"/>
              <a:t>Step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903825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  <a:p>
            <a:pPr algn="ctr"/>
            <a:r>
              <a:rPr lang="en-US" sz="1400" dirty="0"/>
              <a:t>Step 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932659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Process</a:t>
            </a:r>
          </a:p>
          <a:p>
            <a:pPr algn="ctr"/>
            <a:r>
              <a:rPr lang="en-US" sz="1400" dirty="0" smtClean="0">
                <a:latin typeface="+mj-lt"/>
              </a:rPr>
              <a:t>Step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0683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Source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777" y="144707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42653" y="143727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Load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52676" y="2416629"/>
            <a:ext cx="1217784" cy="1193362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71062" y="2416629"/>
            <a:ext cx="613624" cy="1732772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08008" y="2352160"/>
            <a:ext cx="2022929" cy="1832589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10728" y="3061071"/>
            <a:ext cx="22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 (blank)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4159" y="927217"/>
            <a:ext cx="2613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ETL Metadata Injection lets you inject the metadata into a template at runtime.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621" y="3454496"/>
            <a:ext cx="5799323" cy="144030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218890" y="963514"/>
            <a:ext cx="22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Template</a:t>
            </a:r>
            <a:endParaRPr lang="en-US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59" y="3430403"/>
            <a:ext cx="1353259" cy="126988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1933201" y="4001788"/>
            <a:ext cx="1193420" cy="0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15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26201" y="1420956"/>
            <a:ext cx="5196114" cy="1398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+mj-lt"/>
              </a:rPr>
              <a:t>Transform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 – Scalability / Reuse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09230" y="2211853"/>
            <a:ext cx="464457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46967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6874991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  <a:p>
            <a:pPr algn="ctr"/>
            <a:r>
              <a:rPr lang="en-US" sz="1400" dirty="0"/>
              <a:t>Step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903825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  <a:p>
            <a:pPr algn="ctr"/>
            <a:r>
              <a:rPr lang="en-US" sz="1400" dirty="0"/>
              <a:t>Step 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932659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Process</a:t>
            </a:r>
          </a:p>
          <a:p>
            <a:pPr algn="ctr"/>
            <a:r>
              <a:rPr lang="en-US" sz="1400" dirty="0" smtClean="0">
                <a:latin typeface="+mj-lt"/>
              </a:rPr>
              <a:t>Step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0683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Source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777" y="144707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42653" y="143727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Load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52676" y="2416629"/>
            <a:ext cx="1217784" cy="1193362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71062" y="2416629"/>
            <a:ext cx="613624" cy="1732772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08008" y="2352160"/>
            <a:ext cx="2022929" cy="1832589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10728" y="3061071"/>
            <a:ext cx="22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 (blank)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4159" y="927217"/>
            <a:ext cx="3236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workflow, many different files/tables, etc.</a:t>
            </a:r>
          </a:p>
          <a:p>
            <a:endParaRPr lang="en-US" dirty="0"/>
          </a:p>
          <a:p>
            <a:r>
              <a:rPr lang="en-US" dirty="0" smtClean="0"/>
              <a:t>Maintain metadata in a list/table and reuse a single workflow template.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r>
              <a:rPr lang="en-US" dirty="0" smtClean="0"/>
              <a:t>migrate 1,500 tables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621" y="3454496"/>
            <a:ext cx="5799323" cy="144030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218890" y="963514"/>
            <a:ext cx="22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Template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33201" y="4001788"/>
            <a:ext cx="1193420" cy="0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64161" y="3609991"/>
            <a:ext cx="1669040" cy="1217456"/>
            <a:chOff x="359185" y="1395047"/>
            <a:chExt cx="1408233" cy="2008353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808" y="1395047"/>
              <a:ext cx="384520" cy="38452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2451" y="1395047"/>
              <a:ext cx="384520" cy="38452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5094" y="1395047"/>
              <a:ext cx="384520" cy="38452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79754" y="1395047"/>
              <a:ext cx="384520" cy="38452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952" y="1814459"/>
              <a:ext cx="384520" cy="38452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5595" y="1814459"/>
              <a:ext cx="384520" cy="38452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8238" y="1814459"/>
              <a:ext cx="384520" cy="38452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82898" y="1814459"/>
              <a:ext cx="384520" cy="38452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185" y="2198979"/>
              <a:ext cx="384520" cy="38452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1828" y="2198979"/>
              <a:ext cx="384520" cy="38452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24471" y="2198979"/>
              <a:ext cx="384520" cy="38452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69131" y="2198979"/>
              <a:ext cx="384520" cy="38452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329" y="2618391"/>
              <a:ext cx="384520" cy="38452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4972" y="2618391"/>
              <a:ext cx="384520" cy="3845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27615" y="2618391"/>
              <a:ext cx="384520" cy="38452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72275" y="2618391"/>
              <a:ext cx="384520" cy="38452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952" y="3018880"/>
              <a:ext cx="384520" cy="38452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5595" y="3018880"/>
              <a:ext cx="384520" cy="38452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8238" y="3018880"/>
              <a:ext cx="384520" cy="38452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82898" y="3018880"/>
              <a:ext cx="384520" cy="384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38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26201" y="1420956"/>
            <a:ext cx="5196114" cy="1398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+mj-lt"/>
              </a:rPr>
              <a:t>Transform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 – Self-service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09230" y="2211853"/>
            <a:ext cx="464457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46967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6874991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  <a:p>
            <a:pPr algn="ctr"/>
            <a:r>
              <a:rPr lang="en-US" sz="1400" dirty="0"/>
              <a:t>Step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903825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  <a:p>
            <a:pPr algn="ctr"/>
            <a:r>
              <a:rPr lang="en-US" sz="1400" dirty="0"/>
              <a:t>Step 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932659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Process</a:t>
            </a:r>
          </a:p>
          <a:p>
            <a:pPr algn="ctr"/>
            <a:r>
              <a:rPr lang="en-US" sz="1400" dirty="0" smtClean="0">
                <a:latin typeface="+mj-lt"/>
              </a:rPr>
              <a:t>Step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0683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Source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777" y="144707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42653" y="143727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Load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52676" y="2416629"/>
            <a:ext cx="1217784" cy="1193362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71062" y="2416629"/>
            <a:ext cx="613624" cy="1732772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08008" y="2352160"/>
            <a:ext cx="2022929" cy="1832589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10728" y="3061071"/>
            <a:ext cx="22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 (blank)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4159" y="927217"/>
            <a:ext cx="2991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 user/customer to enter metadata in a simple web </a:t>
            </a:r>
            <a:r>
              <a:rPr lang="en-US" dirty="0" smtClean="0"/>
              <a:t>form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</a:p>
          <a:p>
            <a:r>
              <a:rPr lang="en-US" dirty="0" smtClean="0"/>
              <a:t>select fields for a template to pull data from Hadoop and build an on-demand data mart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621" y="3454496"/>
            <a:ext cx="5799323" cy="144030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218890" y="963514"/>
            <a:ext cx="22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Template</a:t>
            </a:r>
            <a:endParaRPr lang="en-US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405" y="3627567"/>
            <a:ext cx="797582" cy="748442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739759" y="4008351"/>
            <a:ext cx="566301" cy="0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con-ITSysAdmin-whit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2089" y="3596195"/>
            <a:ext cx="1225169" cy="802194"/>
          </a:xfrm>
          <a:prstGeom prst="rect">
            <a:avLst/>
          </a:prstGeom>
          <a:solidFill>
            <a:srgbClr val="737373"/>
          </a:solidFill>
          <a:ln>
            <a:noFill/>
          </a:ln>
          <a:effectLst>
            <a:outerShdw blurRad="635000" dist="317500" dir="1931075" rotWithShape="0">
              <a:srgbClr val="2D1709">
                <a:alpha val="34998"/>
              </a:srgbClr>
            </a:outerShdw>
          </a:effectLst>
          <a:extLst/>
        </p:spPr>
      </p:pic>
      <p:cxnSp>
        <p:nvCxnSpPr>
          <p:cNvPr id="32" name="Straight Arrow Connector 31"/>
          <p:cNvCxnSpPr/>
          <p:nvPr/>
        </p:nvCxnSpPr>
        <p:spPr>
          <a:xfrm>
            <a:off x="1571128" y="4003385"/>
            <a:ext cx="491680" cy="0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6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726201" y="1420956"/>
            <a:ext cx="5196114" cy="1398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+mj-lt"/>
              </a:rPr>
              <a:t>Transform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3 – Auto-Discovery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09230" y="2211853"/>
            <a:ext cx="464457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46967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6874991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  <a:p>
            <a:pPr algn="ctr"/>
            <a:r>
              <a:rPr lang="en-US" sz="1400" dirty="0"/>
              <a:t>Step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903825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</a:t>
            </a:r>
          </a:p>
          <a:p>
            <a:pPr algn="ctr"/>
            <a:r>
              <a:rPr lang="en-US" sz="1400" dirty="0"/>
              <a:t>Step 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932659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Process</a:t>
            </a:r>
          </a:p>
          <a:p>
            <a:pPr algn="ctr"/>
            <a:r>
              <a:rPr lang="en-US" sz="1400" dirty="0" smtClean="0">
                <a:latin typeface="+mj-lt"/>
              </a:rPr>
              <a:t>Step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0683" y="1853264"/>
            <a:ext cx="889000" cy="7171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Source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3777" y="144707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42653" y="143727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Load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52676" y="2416629"/>
            <a:ext cx="1217784" cy="1193362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71062" y="2416629"/>
            <a:ext cx="613624" cy="1732772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008008" y="2352160"/>
            <a:ext cx="2022929" cy="1832589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10728" y="3061071"/>
            <a:ext cx="22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 (blank)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4159" y="927217"/>
            <a:ext cx="2613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out metadata dynamically at runtime.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Dynamically parse messages of varying formats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621" y="3454496"/>
            <a:ext cx="5799323" cy="144030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218890" y="963514"/>
            <a:ext cx="22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Template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33201" y="4001788"/>
            <a:ext cx="1193420" cy="0"/>
          </a:xfrm>
          <a:prstGeom prst="straightConnector1">
            <a:avLst/>
          </a:prstGeom>
          <a:ln w="920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3" y="3340752"/>
            <a:ext cx="1322073" cy="13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64161" y="713243"/>
            <a:ext cx="8674421" cy="3061515"/>
            <a:chOff x="264161" y="713243"/>
            <a:chExt cx="8674421" cy="3061515"/>
          </a:xfrm>
        </p:grpSpPr>
        <p:sp>
          <p:nvSpPr>
            <p:cNvPr id="12" name="Rounded Rectangle 11"/>
            <p:cNvSpPr/>
            <p:nvPr/>
          </p:nvSpPr>
          <p:spPr>
            <a:xfrm>
              <a:off x="6354418" y="1190942"/>
              <a:ext cx="2584164" cy="258381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52161" y="1302951"/>
              <a:ext cx="2218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Use Cases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itle 1"/>
            <p:cNvSpPr txBox="1">
              <a:spLocks/>
            </p:cNvSpPr>
            <p:nvPr/>
          </p:nvSpPr>
          <p:spPr>
            <a:xfrm>
              <a:off x="264161" y="713243"/>
              <a:ext cx="5687349" cy="732441"/>
            </a:xfrm>
            <a:prstGeom prst="rect">
              <a:avLst/>
            </a:prstGeom>
          </p:spPr>
          <p:txBody>
            <a:bodyPr vert="horz" lIns="91440" tIns="0" rIns="91440" bIns="0" rtlCol="0" anchor="ctr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lang="en-US" sz="2400" b="1" kern="1200" cap="none" dirty="0" smtClean="0">
                  <a:solidFill>
                    <a:srgbClr val="094794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en-US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Use a Templated Approach</a:t>
              </a:r>
              <a:endParaRPr lang="en-US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1" y="53113"/>
            <a:ext cx="2213568" cy="7324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DRY Principle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95188" y="53112"/>
            <a:ext cx="4272929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rgbClr val="09479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– Don’t Repeat Yourself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02561" y="1495025"/>
            <a:ext cx="8478857" cy="550545"/>
            <a:chOff x="306983" y="2374936"/>
            <a:chExt cx="8478857" cy="550545"/>
          </a:xfrm>
        </p:grpSpPr>
        <p:sp>
          <p:nvSpPr>
            <p:cNvPr id="20" name="TextBox 19"/>
            <p:cNvSpPr txBox="1"/>
            <p:nvPr/>
          </p:nvSpPr>
          <p:spPr>
            <a:xfrm>
              <a:off x="6567179" y="2463816"/>
              <a:ext cx="2218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Scalability: simplified data on-boarding &amp; management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983" y="2374936"/>
              <a:ext cx="2088205" cy="450089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2608688" y="1412120"/>
            <a:ext cx="2727174" cy="623226"/>
            <a:chOff x="2586842" y="2261645"/>
            <a:chExt cx="2727174" cy="62322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6842" y="2346043"/>
              <a:ext cx="507327" cy="476070"/>
            </a:xfrm>
            <a:prstGeom prst="rect">
              <a:avLst/>
            </a:prstGeom>
          </p:spPr>
        </p:pic>
        <p:sp>
          <p:nvSpPr>
            <p:cNvPr id="30" name="Right Arrow 29"/>
            <p:cNvSpPr/>
            <p:nvPr/>
          </p:nvSpPr>
          <p:spPr>
            <a:xfrm>
              <a:off x="3138413" y="2447595"/>
              <a:ext cx="344532" cy="272965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  <p:pic>
          <p:nvPicPr>
            <p:cNvPr id="32" name="Picture 7" descr="document-downloa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9663" y="2424111"/>
              <a:ext cx="416365" cy="319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5232" y="2286673"/>
              <a:ext cx="309197" cy="330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0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7246" y="2613050"/>
              <a:ext cx="317648" cy="271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7687" y="2261645"/>
              <a:ext cx="836329" cy="596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ight Arrow 35"/>
            <p:cNvSpPr/>
            <p:nvPr/>
          </p:nvSpPr>
          <p:spPr>
            <a:xfrm>
              <a:off x="4204978" y="2423569"/>
              <a:ext cx="344532" cy="272965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2560" y="2795872"/>
            <a:ext cx="8483279" cy="583836"/>
            <a:chOff x="302560" y="2795872"/>
            <a:chExt cx="8483279" cy="583836"/>
          </a:xfrm>
        </p:grpSpPr>
        <p:sp>
          <p:nvSpPr>
            <p:cNvPr id="16" name="TextBox 15"/>
            <p:cNvSpPr txBox="1"/>
            <p:nvPr/>
          </p:nvSpPr>
          <p:spPr>
            <a:xfrm>
              <a:off x="6567178" y="2795872"/>
              <a:ext cx="2218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Self-service: customer 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on-boarding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2560" y="3073584"/>
              <a:ext cx="2088205" cy="306124"/>
            </a:xfrm>
            <a:prstGeom prst="rect">
              <a:avLst/>
            </a:prstGeom>
          </p:spPr>
        </p:pic>
      </p:grpSp>
      <p:grpSp>
        <p:nvGrpSpPr>
          <p:cNvPr id="4096" name="Group 4095"/>
          <p:cNvGrpSpPr/>
          <p:nvPr/>
        </p:nvGrpSpPr>
        <p:grpSpPr>
          <a:xfrm>
            <a:off x="260899" y="3255454"/>
            <a:ext cx="8524941" cy="1049755"/>
            <a:chOff x="260899" y="3255454"/>
            <a:chExt cx="8524941" cy="1049755"/>
          </a:xfrm>
        </p:grpSpPr>
        <p:sp>
          <p:nvSpPr>
            <p:cNvPr id="17" name="TextBox 16"/>
            <p:cNvSpPr txBox="1"/>
            <p:nvPr/>
          </p:nvSpPr>
          <p:spPr>
            <a:xfrm>
              <a:off x="6567179" y="3255454"/>
              <a:ext cx="2218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Scalability: large data migration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0899" y="3720434"/>
              <a:ext cx="23477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/>
                  </a:solidFill>
                </a:rPr>
                <a:t>Major Professional Services Firm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93958" y="3686818"/>
            <a:ext cx="2649590" cy="584821"/>
            <a:chOff x="2593958" y="3878826"/>
            <a:chExt cx="2649590" cy="584821"/>
          </a:xfrm>
        </p:grpSpPr>
        <p:grpSp>
          <p:nvGrpSpPr>
            <p:cNvPr id="38" name="Group 37"/>
            <p:cNvGrpSpPr/>
            <p:nvPr/>
          </p:nvGrpSpPr>
          <p:grpSpPr>
            <a:xfrm>
              <a:off x="3607001" y="3878826"/>
              <a:ext cx="1636547" cy="584821"/>
              <a:chOff x="2541218" y="3608615"/>
              <a:chExt cx="1636547" cy="584821"/>
            </a:xfrm>
          </p:grpSpPr>
          <p:pic>
            <p:nvPicPr>
              <p:cNvPr id="47" name="Picture 1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1218" y="3667594"/>
                <a:ext cx="491882" cy="525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Right Arrow 47"/>
              <p:cNvSpPr/>
              <p:nvPr/>
            </p:nvSpPr>
            <p:spPr>
              <a:xfrm>
                <a:off x="3143646" y="3794032"/>
                <a:ext cx="344532" cy="272965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+mj-lt"/>
                </a:endParaRPr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8343" y="3608615"/>
                <a:ext cx="679422" cy="569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3958" y="3964424"/>
              <a:ext cx="507327" cy="476070"/>
            </a:xfrm>
            <a:prstGeom prst="rect">
              <a:avLst/>
            </a:prstGeom>
          </p:spPr>
        </p:pic>
        <p:sp>
          <p:nvSpPr>
            <p:cNvPr id="60" name="Right Arrow 59"/>
            <p:cNvSpPr/>
            <p:nvPr/>
          </p:nvSpPr>
          <p:spPr>
            <a:xfrm>
              <a:off x="3145529" y="4065976"/>
              <a:ext cx="344532" cy="272965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0898" y="2096421"/>
            <a:ext cx="8524942" cy="646331"/>
            <a:chOff x="260898" y="2096421"/>
            <a:chExt cx="852494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567179" y="2096421"/>
              <a:ext cx="2218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Auto-Discovery: dynamic parsing of log files for cyber-security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0898" y="2291868"/>
              <a:ext cx="2347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/>
                  </a:solidFill>
                </a:rPr>
                <a:t>Large Oil &amp; Gas Co.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39911" y="2103973"/>
            <a:ext cx="3613053" cy="644716"/>
            <a:chOff x="2545358" y="1424118"/>
            <a:chExt cx="3613053" cy="644716"/>
          </a:xfrm>
        </p:grpSpPr>
        <p:grpSp>
          <p:nvGrpSpPr>
            <p:cNvPr id="53" name="Group 52"/>
            <p:cNvGrpSpPr/>
            <p:nvPr/>
          </p:nvGrpSpPr>
          <p:grpSpPr>
            <a:xfrm>
              <a:off x="3143554" y="1424118"/>
              <a:ext cx="3014857" cy="644716"/>
              <a:chOff x="3143554" y="1424118"/>
              <a:chExt cx="3014857" cy="644716"/>
            </a:xfrm>
          </p:grpSpPr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1264" y="1455950"/>
                <a:ext cx="689426" cy="612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Right Arrow 22"/>
              <p:cNvSpPr/>
              <p:nvPr/>
            </p:nvSpPr>
            <p:spPr>
              <a:xfrm>
                <a:off x="4226355" y="1647423"/>
                <a:ext cx="344532" cy="272965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+mj-lt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2214" y="1460172"/>
                <a:ext cx="836329" cy="596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ight Arrow 20"/>
              <p:cNvSpPr/>
              <p:nvPr/>
            </p:nvSpPr>
            <p:spPr>
              <a:xfrm>
                <a:off x="3143554" y="1622095"/>
                <a:ext cx="344532" cy="272965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+mj-lt"/>
                </a:endParaRPr>
              </a:p>
            </p:txBody>
          </p:sp>
          <p:pic>
            <p:nvPicPr>
              <p:cNvPr id="25" name="Picture 30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087" y="1424118"/>
                <a:ext cx="838324" cy="57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Right Arrow 25"/>
              <p:cNvSpPr/>
              <p:nvPr/>
            </p:nvSpPr>
            <p:spPr>
              <a:xfrm>
                <a:off x="5144879" y="1622758"/>
                <a:ext cx="344532" cy="272965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+mj-lt"/>
                </a:endParaRP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358" y="1487059"/>
              <a:ext cx="528105" cy="52810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2539911" y="2962422"/>
            <a:ext cx="2496609" cy="459706"/>
            <a:chOff x="2516627" y="3138380"/>
            <a:chExt cx="2496609" cy="459706"/>
          </a:xfrm>
        </p:grpSpPr>
        <p:grpSp>
          <p:nvGrpSpPr>
            <p:cNvPr id="55" name="Group 54"/>
            <p:cNvGrpSpPr/>
            <p:nvPr/>
          </p:nvGrpSpPr>
          <p:grpSpPr>
            <a:xfrm>
              <a:off x="3140439" y="3138380"/>
              <a:ext cx="1872797" cy="437106"/>
              <a:chOff x="3140439" y="3138380"/>
              <a:chExt cx="1872797" cy="437106"/>
            </a:xfrm>
          </p:grpSpPr>
          <p:sp>
            <p:nvSpPr>
              <p:cNvPr id="40" name="Right Arrow 39"/>
              <p:cNvSpPr/>
              <p:nvPr/>
            </p:nvSpPr>
            <p:spPr>
              <a:xfrm>
                <a:off x="3140439" y="3249542"/>
                <a:ext cx="344532" cy="272965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+mj-lt"/>
                </a:endParaRPr>
              </a:p>
            </p:txBody>
          </p:sp>
          <p:pic>
            <p:nvPicPr>
              <p:cNvPr id="41" name="Picture 7" descr="document-download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5807" y="3177486"/>
                <a:ext cx="517964" cy="39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1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1950" y="3138380"/>
                <a:ext cx="381286" cy="407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Right Arrow 44"/>
              <p:cNvSpPr/>
              <p:nvPr/>
            </p:nvSpPr>
            <p:spPr>
              <a:xfrm>
                <a:off x="4207004" y="3225516"/>
                <a:ext cx="344532" cy="272965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+mj-lt"/>
                </a:endParaRPr>
              </a:p>
            </p:txBody>
          </p:sp>
        </p:grpSp>
        <p:pic>
          <p:nvPicPr>
            <p:cNvPr id="64" name="Icon-ITSysAdmin-white.png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516627" y="3173961"/>
              <a:ext cx="647755" cy="424125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ffectLst>
              <a:outerShdw blurRad="635000" dist="317500" dir="1931075" rotWithShape="0">
                <a:srgbClr val="2D1709">
                  <a:alpha val="34998"/>
                </a:srgbClr>
              </a:outerShdw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5938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New Pentaho PowerPoint Template_Q315">
  <a:themeElements>
    <a:clrScheme name="Pentah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A70"/>
      </a:accent1>
      <a:accent2>
        <a:srgbClr val="005DA8"/>
      </a:accent2>
      <a:accent3>
        <a:srgbClr val="007297"/>
      </a:accent3>
      <a:accent4>
        <a:srgbClr val="0071BB"/>
      </a:accent4>
      <a:accent5>
        <a:srgbClr val="AC1F27"/>
      </a:accent5>
      <a:accent6>
        <a:srgbClr val="7D868C"/>
      </a:accent6>
      <a:hlink>
        <a:srgbClr val="005DA8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44156533-A68F-4DDE-B112-C33D144EF315}" vid="{E7520211-E552-4FE0-98BE-B4937DBA6D3E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Pentaho PowerPoint Template_Q315.potx</Template>
  <TotalTime>7951</TotalTime>
  <Words>892</Words>
  <Application>Microsoft Office PowerPoint</Application>
  <PresentationFormat>On-screen Show (16:9)</PresentationFormat>
  <Paragraphs>136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HelveticaNeueLT Std</vt:lpstr>
      <vt:lpstr>Wingdings</vt:lpstr>
      <vt:lpstr>New Pentaho PowerPoint Template_Q315</vt:lpstr>
      <vt:lpstr>Document</vt:lpstr>
      <vt:lpstr>ETL Metadata Injection</vt:lpstr>
      <vt:lpstr>Traditional ETL – Hardcoded Metadata</vt:lpstr>
      <vt:lpstr>Dynamic ETL</vt:lpstr>
      <vt:lpstr>Use Case 1 – Scalability / Reuse</vt:lpstr>
      <vt:lpstr>Use Case 2 – Self-service</vt:lpstr>
      <vt:lpstr>Use Case 3 – Auto-Discovery</vt:lpstr>
      <vt:lpstr>DRY Principle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Eastlack</dc:creator>
  <cp:lastModifiedBy>Mark Burnette</cp:lastModifiedBy>
  <cp:revision>152</cp:revision>
  <dcterms:created xsi:type="dcterms:W3CDTF">2015-11-02T18:51:40Z</dcterms:created>
  <dcterms:modified xsi:type="dcterms:W3CDTF">2016-03-31T16:44:08Z</dcterms:modified>
</cp:coreProperties>
</file>