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Black"/>
      <p:bold r:id="rId30"/>
      <p:boldItalic r:id="rId31"/>
    </p:embeddedFont>
    <p:embeddedFont>
      <p:font typeface="Roboto Medium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Black-boldItalic.fntdata"/><Relationship Id="rId30" Type="http://schemas.openxmlformats.org/officeDocument/2006/relationships/font" Target="fonts/RobotoBlack-bold.fntdata"/><Relationship Id="rId11" Type="http://schemas.openxmlformats.org/officeDocument/2006/relationships/slide" Target="slides/slide6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5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a7d571c5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ea7d571c5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a8927b7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ea8927b7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a8927b79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ea8927b79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b3ae4d5a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eb3ae4d5a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a8927b79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ea8927b79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b3ae4d5a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eb3ae4d5a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a8927b79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ea8927b79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a8927b79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ea8927b79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a8927b79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ea8927b79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a8927b79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ea8927b79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b3ae4d5a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eb3ae4d5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b3ae4d5a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eb3ae4d5a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greengrass ya genera otro nivel de acoplamiento y costos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dispositivos = sensores, actuadores, etc. “things”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no es una 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a7d571c5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ea7d571c5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a7d571c5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ea7d571c5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IoT - Generico, sin un vínculo especifico a ninguna tecnología o dominio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a7d571c5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ea7d571c5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edge ~ 100, 200ms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cloud &gt; 500 ms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a7d571c5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ea7d571c5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y texto">
  <p:cSld name="CUST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Medium"/>
              <a:buNone/>
              <a:defRPr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/>
        </p:nvSpPr>
        <p:spPr>
          <a:xfrm>
            <a:off x="467525" y="1187175"/>
            <a:ext cx="76080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Haz clic para editar el texto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"/>
              <a:buNone/>
              <a:defRPr b="1" sz="5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b="1"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es-419" sz="5000">
                <a:latin typeface="Roboto Black"/>
                <a:ea typeface="Roboto Black"/>
                <a:cs typeface="Roboto Black"/>
                <a:sym typeface="Roboto Black"/>
              </a:rPr>
              <a:t>AWS IoT: Living on the edge</a:t>
            </a:r>
            <a:endParaRPr sz="5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Iván Etchart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Ingeniero Sistemas / CTO &amp; Co-founder @ crunchloop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4294967295" type="subTitle"/>
          </p:nvPr>
        </p:nvSpPr>
        <p:spPr>
          <a:xfrm>
            <a:off x="457675" y="1677375"/>
            <a:ext cx="85206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Organización de los componentes en función de donde se desplegan 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Cada “nivel” o tier define el conjunto de restricciones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6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○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Protocolos de comunicación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6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○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Ambientes de ejecución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6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○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Topología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2"/>
          <p:cNvSpPr txBox="1"/>
          <p:nvPr>
            <p:ph idx="4294967295" type="ctrTitle"/>
          </p:nvPr>
        </p:nvSpPr>
        <p:spPr>
          <a:xfrm>
            <a:off x="412750" y="47167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4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Arquitectura - Multi-Tier</a:t>
            </a:r>
            <a:endParaRPr b="0" i="0" sz="42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3880075" y="1906750"/>
            <a:ext cx="3460200" cy="215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4294967295" type="subTitle"/>
          </p:nvPr>
        </p:nvSpPr>
        <p:spPr>
          <a:xfrm>
            <a:off x="457675" y="1677375"/>
            <a:ext cx="85206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 (o 4)-Tier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3"/>
          <p:cNvSpPr txBox="1"/>
          <p:nvPr>
            <p:ph idx="4294967295" type="ctrTitle"/>
          </p:nvPr>
        </p:nvSpPr>
        <p:spPr>
          <a:xfrm>
            <a:off x="412750" y="47167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4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Arquitectura - Multi-Tier</a:t>
            </a:r>
            <a:endParaRPr b="0" i="0" sz="42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4204525" y="2112650"/>
            <a:ext cx="2811300" cy="816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4204525" y="3088000"/>
            <a:ext cx="2811300" cy="816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4350025" y="2221350"/>
            <a:ext cx="2520300" cy="251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4350025" y="2571750"/>
            <a:ext cx="1443600" cy="251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4350025" y="3251800"/>
            <a:ext cx="2520300" cy="488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4522225" y="2111625"/>
            <a:ext cx="21759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Things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4385875" y="2530200"/>
            <a:ext cx="13719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Internet Gateway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572000" y="3335500"/>
            <a:ext cx="21759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5853925" y="2571750"/>
            <a:ext cx="1016400" cy="251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5760625" y="2530200"/>
            <a:ext cx="1203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Edge IoT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599350" y="2371800"/>
            <a:ext cx="2175900" cy="251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599350" y="2823450"/>
            <a:ext cx="2175900" cy="251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599350" y="3275100"/>
            <a:ext cx="2175900" cy="25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828525" y="3240450"/>
            <a:ext cx="1714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Cloud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599350" y="2788800"/>
            <a:ext cx="21759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Edge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599350" y="2360150"/>
            <a:ext cx="21759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Tier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4294967295" type="ctrTitle"/>
          </p:nvPr>
        </p:nvSpPr>
        <p:spPr>
          <a:xfrm>
            <a:off x="412750" y="1543050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5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AWS IoT</a:t>
            </a:r>
            <a:endParaRPr b="0" i="0" sz="50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0" name="Google Shape;150;p24"/>
          <p:cNvSpPr txBox="1"/>
          <p:nvPr>
            <p:ph idx="4294967295" type="ctrTitle"/>
          </p:nvPr>
        </p:nvSpPr>
        <p:spPr>
          <a:xfrm>
            <a:off x="412750" y="230222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5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Core &amp; Greengrass</a:t>
            </a:r>
            <a:endParaRPr b="0" i="0" sz="5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466525" y="1850161"/>
            <a:ext cx="2158200" cy="134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4294967295" type="ctrTitle"/>
          </p:nvPr>
        </p:nvSpPr>
        <p:spPr>
          <a:xfrm>
            <a:off x="412750" y="47167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4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AWS IoT - Core</a:t>
            </a:r>
            <a:endParaRPr b="0" i="0" sz="42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3880075" y="1906750"/>
            <a:ext cx="3460200" cy="215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4204525" y="2112650"/>
            <a:ext cx="2811300" cy="816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4204525" y="3088000"/>
            <a:ext cx="2811300" cy="816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4350025" y="2221350"/>
            <a:ext cx="2520300" cy="251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4350025" y="2571750"/>
            <a:ext cx="1443600" cy="251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4350025" y="3251800"/>
            <a:ext cx="2520300" cy="488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4522225" y="2111625"/>
            <a:ext cx="21759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Things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4385875" y="2530200"/>
            <a:ext cx="13719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Internet Gateway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4572000" y="3335500"/>
            <a:ext cx="21759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5853925" y="2571750"/>
            <a:ext cx="1016400" cy="251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5760625" y="2530200"/>
            <a:ext cx="1203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Edge IoT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368400" y="2823450"/>
            <a:ext cx="751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MQTT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9" name="Google Shape;169;p25"/>
          <p:cNvCxnSpPr>
            <a:stCxn id="159" idx="3"/>
            <a:endCxn id="158" idx="3"/>
          </p:cNvCxnSpPr>
          <p:nvPr/>
        </p:nvCxnSpPr>
        <p:spPr>
          <a:xfrm flipH="1" rot="10800000">
            <a:off x="7015825" y="2520700"/>
            <a:ext cx="600" cy="975300"/>
          </a:xfrm>
          <a:prstGeom prst="curvedConnector3">
            <a:avLst>
              <a:gd fmla="val 48283333" name="adj1"/>
            </a:avLst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stealth"/>
            <a:tailEnd len="med" w="med" type="stealth"/>
          </a:ln>
        </p:spPr>
      </p:cxnSp>
      <p:sp>
        <p:nvSpPr>
          <p:cNvPr id="170" name="Google Shape;170;p25"/>
          <p:cNvSpPr/>
          <p:nvPr/>
        </p:nvSpPr>
        <p:spPr>
          <a:xfrm>
            <a:off x="457675" y="1395100"/>
            <a:ext cx="2175900" cy="25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747325" y="1325800"/>
            <a:ext cx="1596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Cloud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2" name="Google Shape;172;p25"/>
          <p:cNvSpPr/>
          <p:nvPr/>
        </p:nvSpPr>
        <p:spPr>
          <a:xfrm rot="5400000">
            <a:off x="2822550" y="2307100"/>
            <a:ext cx="292500" cy="2181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67" y="1760746"/>
            <a:ext cx="1497600" cy="1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>
            <a:off x="466525" y="1850161"/>
            <a:ext cx="2158200" cy="134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4294967295" type="ctrTitle"/>
          </p:nvPr>
        </p:nvSpPr>
        <p:spPr>
          <a:xfrm>
            <a:off x="412750" y="47167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4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AWS IoT - Greengrass</a:t>
            </a:r>
            <a:endParaRPr b="0" i="0" sz="42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3880075" y="1906750"/>
            <a:ext cx="3460200" cy="215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4204525" y="2112650"/>
            <a:ext cx="2811300" cy="816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4204525" y="3088000"/>
            <a:ext cx="2811300" cy="816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4350025" y="2221350"/>
            <a:ext cx="2520300" cy="251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4350025" y="2571750"/>
            <a:ext cx="1443600" cy="251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4350025" y="3251800"/>
            <a:ext cx="2520300" cy="488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4522225" y="2111625"/>
            <a:ext cx="21759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Things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4385875" y="2530200"/>
            <a:ext cx="13719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Internet Gateway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4572000" y="3335500"/>
            <a:ext cx="21759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5853925" y="2571750"/>
            <a:ext cx="1016400" cy="251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5760625" y="2530200"/>
            <a:ext cx="1203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Edge IoT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7368400" y="2823450"/>
            <a:ext cx="751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MQTT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92" name="Google Shape;192;p26"/>
          <p:cNvCxnSpPr>
            <a:stCxn id="182" idx="3"/>
            <a:endCxn id="181" idx="3"/>
          </p:cNvCxnSpPr>
          <p:nvPr/>
        </p:nvCxnSpPr>
        <p:spPr>
          <a:xfrm flipH="1" rot="10800000">
            <a:off x="7015825" y="2520700"/>
            <a:ext cx="600" cy="975300"/>
          </a:xfrm>
          <a:prstGeom prst="curvedConnector3">
            <a:avLst>
              <a:gd fmla="val 48283333" name="adj1"/>
            </a:avLst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stealth"/>
            <a:tailEnd len="med" w="med" type="stealth"/>
          </a:ln>
        </p:spPr>
      </p:cxnSp>
      <p:sp>
        <p:nvSpPr>
          <p:cNvPr id="193" name="Google Shape;193;p26"/>
          <p:cNvSpPr/>
          <p:nvPr/>
        </p:nvSpPr>
        <p:spPr>
          <a:xfrm>
            <a:off x="457675" y="1395100"/>
            <a:ext cx="2175900" cy="251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747325" y="1325800"/>
            <a:ext cx="1596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Edge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2700500" y="2287800"/>
            <a:ext cx="1371900" cy="11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2700500" y="2638200"/>
            <a:ext cx="1371900" cy="11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438" y="1747364"/>
            <a:ext cx="1512000" cy="15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idx="4294967295" type="ctrTitle"/>
          </p:nvPr>
        </p:nvSpPr>
        <p:spPr>
          <a:xfrm>
            <a:off x="412750" y="47167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s-419" sz="4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AWS IoT - Core &amp; Greengrass</a:t>
            </a:r>
            <a:endParaRPr sz="4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t/>
            </a:r>
            <a:endParaRPr sz="4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073" y="1280575"/>
            <a:ext cx="6945948" cy="29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5163813" y="985967"/>
            <a:ext cx="1363500" cy="306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6895400" y="987925"/>
            <a:ext cx="1363500" cy="306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 txBox="1"/>
          <p:nvPr>
            <p:ph idx="4294967295" type="subTitle"/>
          </p:nvPr>
        </p:nvSpPr>
        <p:spPr>
          <a:xfrm>
            <a:off x="457675" y="1677375"/>
            <a:ext cx="85206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 Embedded / C++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8"/>
          <p:cNvSpPr txBox="1"/>
          <p:nvPr>
            <p:ph idx="4294967295" type="ctrTitle"/>
          </p:nvPr>
        </p:nvSpPr>
        <p:spPr>
          <a:xfrm>
            <a:off x="412750" y="47167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s-419" sz="4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Core Device </a:t>
            </a:r>
            <a:r>
              <a:rPr lang="es-419" sz="4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SDK </a:t>
            </a:r>
            <a:endParaRPr sz="4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t/>
            </a:r>
            <a:endParaRPr sz="4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221" y="1132238"/>
            <a:ext cx="1151249" cy="87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4383" y="3026663"/>
            <a:ext cx="982935" cy="9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3925" y="2157087"/>
            <a:ext cx="823851" cy="72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8763" y="1855355"/>
            <a:ext cx="1213575" cy="132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8"/>
          <p:cNvCxnSpPr>
            <a:stCxn id="215" idx="3"/>
            <a:endCxn id="212" idx="1"/>
          </p:cNvCxnSpPr>
          <p:nvPr/>
        </p:nvCxnSpPr>
        <p:spPr>
          <a:xfrm flipH="1" rot="10800000">
            <a:off x="6452338" y="1571555"/>
            <a:ext cx="547800" cy="94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8"/>
          <p:cNvCxnSpPr>
            <a:stCxn id="215" idx="3"/>
            <a:endCxn id="214" idx="1"/>
          </p:cNvCxnSpPr>
          <p:nvPr/>
        </p:nvCxnSpPr>
        <p:spPr>
          <a:xfrm>
            <a:off x="6452338" y="2518655"/>
            <a:ext cx="711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8"/>
          <p:cNvCxnSpPr>
            <a:stCxn id="215" idx="3"/>
            <a:endCxn id="213" idx="1"/>
          </p:cNvCxnSpPr>
          <p:nvPr/>
        </p:nvCxnSpPr>
        <p:spPr>
          <a:xfrm>
            <a:off x="6452338" y="2518655"/>
            <a:ext cx="632100" cy="100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219" name="Google Shape;219;p28"/>
          <p:cNvSpPr/>
          <p:nvPr/>
        </p:nvSpPr>
        <p:spPr>
          <a:xfrm>
            <a:off x="457675" y="1395100"/>
            <a:ext cx="2175900" cy="251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747325" y="1325800"/>
            <a:ext cx="1596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Edge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idx="4294967295" type="subTitle"/>
          </p:nvPr>
        </p:nvSpPr>
        <p:spPr>
          <a:xfrm>
            <a:off x="457675" y="1677375"/>
            <a:ext cx="85206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MQTT Broker 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Seguridad (certificados x.509 &amp; IAM)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ABM 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Fleet management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9"/>
          <p:cNvSpPr txBox="1"/>
          <p:nvPr>
            <p:ph idx="4294967295" type="ctrTitle"/>
          </p:nvPr>
        </p:nvSpPr>
        <p:spPr>
          <a:xfrm>
            <a:off x="412750" y="47167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s-419" sz="4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Core Device Management</a:t>
            </a:r>
            <a:endParaRPr sz="4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t/>
            </a:r>
            <a:endParaRPr sz="4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756" y="310619"/>
            <a:ext cx="1145625" cy="11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/>
          <p:nvPr/>
        </p:nvSpPr>
        <p:spPr>
          <a:xfrm>
            <a:off x="457675" y="1395100"/>
            <a:ext cx="2175900" cy="25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747325" y="1325800"/>
            <a:ext cx="1596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Cloud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idx="4294967295" type="subTitle"/>
          </p:nvPr>
        </p:nvSpPr>
        <p:spPr>
          <a:xfrm>
            <a:off x="457675" y="1677375"/>
            <a:ext cx="85206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Consultar información “offline”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Consolidación de estados en los dispositivos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0"/>
          <p:cNvSpPr txBox="1"/>
          <p:nvPr>
            <p:ph idx="4294967295" type="ctrTitle"/>
          </p:nvPr>
        </p:nvSpPr>
        <p:spPr>
          <a:xfrm>
            <a:off x="412750" y="47167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s-419" sz="4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Core Device Shadowing</a:t>
            </a:r>
            <a:endParaRPr sz="4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t/>
            </a:r>
            <a:endParaRPr sz="4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457675" y="1395100"/>
            <a:ext cx="2175900" cy="25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747325" y="1325800"/>
            <a:ext cx="1596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Cloud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725" y="319073"/>
            <a:ext cx="1116525" cy="11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idx="4294967295" type="ctrTitle"/>
          </p:nvPr>
        </p:nvSpPr>
        <p:spPr>
          <a:xfrm>
            <a:off x="412750" y="47167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4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Core Jobs</a:t>
            </a:r>
            <a:endParaRPr b="0" i="0" sz="42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4" name="Google Shape;244;p31"/>
          <p:cNvSpPr txBox="1"/>
          <p:nvPr>
            <p:ph idx="4294967295" type="subTitle"/>
          </p:nvPr>
        </p:nvSpPr>
        <p:spPr>
          <a:xfrm>
            <a:off x="457675" y="1677375"/>
            <a:ext cx="85206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Operaciones remotas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Gestión de estado y despliegue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457675" y="1395100"/>
            <a:ext cx="2175900" cy="25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747325" y="1325800"/>
            <a:ext cx="1596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Cloud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807" y="364650"/>
            <a:ext cx="955150" cy="10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4294967295" type="subTitle"/>
          </p:nvPr>
        </p:nvSpPr>
        <p:spPr>
          <a:xfrm>
            <a:off x="457675" y="1677375"/>
            <a:ext cx="85206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 es IoT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Arquitectura &amp; IoT 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AWS IoT Core &amp; </a:t>
            </a: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Greengrass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>
            <p:ph idx="4294967295" type="ctrTitle"/>
          </p:nvPr>
        </p:nvSpPr>
        <p:spPr>
          <a:xfrm>
            <a:off x="412750" y="47167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419" sz="4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Tabla de contenido</a:t>
            </a:r>
            <a:endParaRPr b="0" i="0" sz="42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idx="4294967295" type="ctrTitle"/>
          </p:nvPr>
        </p:nvSpPr>
        <p:spPr>
          <a:xfrm>
            <a:off x="412750" y="47167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4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AWS IoT - Greengrass </a:t>
            </a:r>
            <a:endParaRPr b="0" i="0" sz="42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3" name="Google Shape;253;p32"/>
          <p:cNvSpPr txBox="1"/>
          <p:nvPr>
            <p:ph idx="4294967295" type="subTitle"/>
          </p:nvPr>
        </p:nvSpPr>
        <p:spPr>
          <a:xfrm>
            <a:off x="457675" y="1677375"/>
            <a:ext cx="85206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Device Runtime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Necesita más recursos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Ideal para cuando necesitamos procesamiento local (Machine Learning, Analytics, etc)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4 - Tier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457675" y="1395100"/>
            <a:ext cx="2175900" cy="251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747325" y="1325800"/>
            <a:ext cx="1596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Edge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808" y="356300"/>
            <a:ext cx="1099975" cy="10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idx="4294967295" type="ctrTitle"/>
          </p:nvPr>
        </p:nvSpPr>
        <p:spPr>
          <a:xfrm>
            <a:off x="412750" y="47167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4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AWS IoT - Reflexiones</a:t>
            </a:r>
            <a:endParaRPr b="0" i="0" sz="42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2" name="Google Shape;262;p33"/>
          <p:cNvSpPr txBox="1"/>
          <p:nvPr>
            <p:ph idx="4294967295" type="subTitle"/>
          </p:nvPr>
        </p:nvSpPr>
        <p:spPr>
          <a:xfrm>
            <a:off x="457675" y="1677375"/>
            <a:ext cx="85206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Permite iterar rápidamente a un costo muy razonable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Habilita a usar hardware que funciona con IoT Core out of the box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Capacidades exponenciadas al poder integrarnos con otros servicios de AWS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idx="4294967295" type="ctrTitle"/>
          </p:nvPr>
        </p:nvSpPr>
        <p:spPr>
          <a:xfrm>
            <a:off x="412750" y="1947350"/>
            <a:ext cx="21564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419" sz="5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Q&amp;A</a:t>
            </a:r>
            <a:endParaRPr b="0" i="0" sz="50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68" name="Google Shape;268;p34"/>
          <p:cNvSpPr txBox="1"/>
          <p:nvPr>
            <p:ph idx="4294967295" type="subTitle"/>
          </p:nvPr>
        </p:nvSpPr>
        <p:spPr>
          <a:xfrm>
            <a:off x="3696875" y="1185475"/>
            <a:ext cx="41142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75000"/>
              <a:buFont typeface="Arial"/>
              <a:buNone/>
            </a:pPr>
            <a:r>
              <a:rPr b="0" i="0" lang="es-419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Encuesta de Satisfacción (</a:t>
            </a: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anónima</a:t>
            </a:r>
            <a:r>
              <a:rPr b="0" i="0" lang="es-419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5000225" y="1729375"/>
            <a:ext cx="1507500" cy="1501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06666"/>
              </a:highlight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5072675" y="1834650"/>
            <a:ext cx="1362600" cy="125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06666"/>
              </a:highlight>
            </a:endParaRPr>
          </a:p>
        </p:txBody>
      </p:sp>
      <p:sp>
        <p:nvSpPr>
          <p:cNvPr id="271" name="Google Shape;271;p34"/>
          <p:cNvSpPr txBox="1"/>
          <p:nvPr>
            <p:ph idx="4294967295" type="subTitle"/>
          </p:nvPr>
        </p:nvSpPr>
        <p:spPr>
          <a:xfrm>
            <a:off x="3785300" y="3285625"/>
            <a:ext cx="41142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https://t.ly/</a:t>
            </a:r>
            <a:r>
              <a:rPr b="1"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4RXlT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076" y="1902663"/>
            <a:ext cx="1119775" cy="11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idx="4294967295" type="subTitle"/>
          </p:nvPr>
        </p:nvSpPr>
        <p:spPr>
          <a:xfrm>
            <a:off x="457675" y="1677375"/>
            <a:ext cx="85206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https://www.linkedin.com/pulse/iot-vs-iiot-aiot-same-different-dr-dennis-kolberg/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Connecting the Internet of Things: IoT Connectivity Standards and Solutions, </a:t>
            </a: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Perry</a:t>
            </a: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Lea, Jan 2018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Things, Pearsons, 2020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https://docs.aws.amazon.com/iot/latest/developerguide/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5"/>
          <p:cNvSpPr txBox="1"/>
          <p:nvPr>
            <p:ph idx="4294967295" type="ctrTitle"/>
          </p:nvPr>
        </p:nvSpPr>
        <p:spPr>
          <a:xfrm>
            <a:off x="412750" y="47167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419" sz="4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Material de referencia</a:t>
            </a:r>
            <a:endParaRPr b="0" i="0" sz="42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ctrTitle"/>
          </p:nvPr>
        </p:nvSpPr>
        <p:spPr>
          <a:xfrm>
            <a:off x="311700" y="1604400"/>
            <a:ext cx="27345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4000"/>
              <a:buNone/>
            </a:pPr>
            <a:r>
              <a:rPr lang="es-419" sz="5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¡Gracias!</a:t>
            </a:r>
            <a:endParaRPr sz="5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84" name="Google Shape;284;p36"/>
          <p:cNvSpPr txBox="1"/>
          <p:nvPr>
            <p:ph idx="1" type="subTitle"/>
          </p:nvPr>
        </p:nvSpPr>
        <p:spPr>
          <a:xfrm>
            <a:off x="311700" y="2834125"/>
            <a:ext cx="2982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6666"/>
              <a:buNone/>
            </a:pPr>
            <a:r>
              <a:rPr b="1"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Iván Etchart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6666"/>
              <a:buNone/>
            </a:pPr>
            <a:br>
              <a:rPr i="1"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i="1"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CTO &amp; Co-Founder @ crunchloop.io</a:t>
            </a:r>
            <a:br>
              <a:rPr i="1"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i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48888"/>
              <a:buNone/>
            </a:pPr>
            <a:r>
              <a:rPr lang="es-419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linkedin.com/in/ivanetchart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48888"/>
              <a:buNone/>
            </a:pPr>
            <a:r>
              <a:rPr lang="es-419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ietchart@crunchloop.io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6"/>
          <p:cNvSpPr txBox="1"/>
          <p:nvPr>
            <p:ph idx="4294967295" type="subTitle"/>
          </p:nvPr>
        </p:nvSpPr>
        <p:spPr>
          <a:xfrm>
            <a:off x="2950075" y="1817200"/>
            <a:ext cx="58932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Slides &amp; Resources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https://github.com/crunchloop/aws-iot-talk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4294967295" type="subTitle"/>
          </p:nvPr>
        </p:nvSpPr>
        <p:spPr>
          <a:xfrm>
            <a:off x="457675" y="1677375"/>
            <a:ext cx="85206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None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conjunto de tecnologías y capacidades que permiten interconectar dispositivos. La conexión entre objetos físicos y una red de comunicación.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750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5"/>
          <p:cNvSpPr txBox="1"/>
          <p:nvPr>
            <p:ph idx="4294967295" type="ctrTitle"/>
          </p:nvPr>
        </p:nvSpPr>
        <p:spPr>
          <a:xfrm>
            <a:off x="412750" y="47167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4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Que es IoT - Definición</a:t>
            </a:r>
            <a:endParaRPr b="0" i="0" sz="42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4294967295" type="subTitle"/>
          </p:nvPr>
        </p:nvSpPr>
        <p:spPr>
          <a:xfrm>
            <a:off x="457675" y="1677375"/>
            <a:ext cx="85206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-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Datos independientes de la intervención humana.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-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Precisión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-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Foco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-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Tiempo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6"/>
          <p:cNvSpPr txBox="1"/>
          <p:nvPr>
            <p:ph idx="4294967295" type="ctrTitle"/>
          </p:nvPr>
        </p:nvSpPr>
        <p:spPr>
          <a:xfrm>
            <a:off x="412750" y="47167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4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Que es IoT - Motivación</a:t>
            </a:r>
            <a:endParaRPr b="0" i="0" sz="42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4294967295" type="subTitle"/>
          </p:nvPr>
        </p:nvSpPr>
        <p:spPr>
          <a:xfrm>
            <a:off x="468900" y="1493400"/>
            <a:ext cx="42612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46"/>
              <a:buFont typeface="Arial"/>
              <a:buNone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IoT - Tecnologías / Paradigma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46"/>
              <a:buFont typeface="Arial"/>
              <a:buNone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IIoT - Dominio / Industria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946"/>
              <a:buFont typeface="Arial"/>
              <a:buNone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AIoT - </a:t>
            </a: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Tecnología / </a:t>
            </a: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Inteligencia artificial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7"/>
          <p:cNvSpPr txBox="1"/>
          <p:nvPr>
            <p:ph idx="4294967295" type="ctrTitle"/>
          </p:nvPr>
        </p:nvSpPr>
        <p:spPr>
          <a:xfrm>
            <a:off x="412750" y="47167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4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Que es IoT - Casos </a:t>
            </a:r>
            <a:endParaRPr b="0" i="0" sz="42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5117600" y="967600"/>
            <a:ext cx="2149800" cy="19866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6418975" y="2376400"/>
            <a:ext cx="1217400" cy="11247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6418975" y="471675"/>
            <a:ext cx="1217400" cy="11250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5315165" y="1760800"/>
            <a:ext cx="8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IoT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590415" y="834075"/>
            <a:ext cx="8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IIoT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590415" y="2738650"/>
            <a:ext cx="8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AIoT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4294967295" type="ctrTitle"/>
          </p:nvPr>
        </p:nvSpPr>
        <p:spPr>
          <a:xfrm>
            <a:off x="412750" y="1543050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5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Arquitectura &amp; IoT</a:t>
            </a:r>
            <a:endParaRPr b="0" i="0" sz="50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9" name="Google Shape;89;p18"/>
          <p:cNvSpPr txBox="1"/>
          <p:nvPr>
            <p:ph idx="4294967295" type="ctrTitle"/>
          </p:nvPr>
        </p:nvSpPr>
        <p:spPr>
          <a:xfrm>
            <a:off x="412750" y="230222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5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Edge &amp; Cloud</a:t>
            </a:r>
            <a:endParaRPr b="0" i="0" sz="5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4294967295" type="subTitle"/>
          </p:nvPr>
        </p:nvSpPr>
        <p:spPr>
          <a:xfrm>
            <a:off x="457675" y="1493400"/>
            <a:ext cx="42726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-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Localidad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-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Más cercano a las fuentes de datos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-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Distribuído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 txBox="1"/>
          <p:nvPr>
            <p:ph idx="4294967295" type="ctrTitle"/>
          </p:nvPr>
        </p:nvSpPr>
        <p:spPr>
          <a:xfrm>
            <a:off x="412750" y="47167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-419" sz="4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Edg</a:t>
            </a:r>
            <a:r>
              <a:rPr lang="es-419" sz="4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                           Cloud</a:t>
            </a:r>
            <a:endParaRPr b="0" i="0" sz="42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074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6" name="Google Shape;96;p19"/>
          <p:cNvSpPr txBox="1"/>
          <p:nvPr>
            <p:ph idx="4294967295" type="subTitle"/>
          </p:nvPr>
        </p:nvSpPr>
        <p:spPr>
          <a:xfrm>
            <a:off x="4792800" y="1493400"/>
            <a:ext cx="42726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-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Distancia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-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Centralizado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-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Mayor capacidad de procesamiento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533600" y="2843950"/>
            <a:ext cx="3011700" cy="9000"/>
          </a:xfrm>
          <a:prstGeom prst="straightConnector1">
            <a:avLst/>
          </a:prstGeom>
          <a:noFill/>
          <a:ln cap="flat" cmpd="sng" w="9525">
            <a:solidFill>
              <a:srgbClr val="F9FBF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20"/>
          <p:cNvCxnSpPr/>
          <p:nvPr/>
        </p:nvCxnSpPr>
        <p:spPr>
          <a:xfrm rot="10800000">
            <a:off x="2715025" y="902575"/>
            <a:ext cx="0" cy="208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20"/>
          <p:cNvSpPr txBox="1"/>
          <p:nvPr/>
        </p:nvSpPr>
        <p:spPr>
          <a:xfrm>
            <a:off x="4586775" y="2843950"/>
            <a:ext cx="23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Distancia fuentes de datos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 rot="-5400000">
            <a:off x="1273875" y="1863625"/>
            <a:ext cx="23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Recursos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5" name="Google Shape;105;p20"/>
          <p:cNvCxnSpPr/>
          <p:nvPr/>
        </p:nvCxnSpPr>
        <p:spPr>
          <a:xfrm flipH="1" rot="10800000">
            <a:off x="2715509" y="1207100"/>
            <a:ext cx="2837400" cy="1638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20"/>
          <p:cNvSpPr/>
          <p:nvPr/>
        </p:nvSpPr>
        <p:spPr>
          <a:xfrm>
            <a:off x="2533600" y="1591975"/>
            <a:ext cx="1397100" cy="13971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3964100" y="800950"/>
            <a:ext cx="1397100" cy="1397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932750" y="1945825"/>
            <a:ext cx="5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Edge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251125" y="1191775"/>
            <a:ext cx="7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Cloud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4294967295" type="subTitle"/>
          </p:nvPr>
        </p:nvSpPr>
        <p:spPr>
          <a:xfrm>
            <a:off x="457675" y="1677375"/>
            <a:ext cx="85206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Escalabilidad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Seguridad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s-419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Disponibilidad / Quality of Service (QoS)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1"/>
          <p:cNvSpPr txBox="1"/>
          <p:nvPr>
            <p:ph idx="4294967295" type="ctrTitle"/>
          </p:nvPr>
        </p:nvSpPr>
        <p:spPr>
          <a:xfrm>
            <a:off x="412750" y="471675"/>
            <a:ext cx="8520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4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Atributos de Calidad</a:t>
            </a:r>
            <a:endParaRPr b="0" i="0" sz="42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