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9" r:id="rId3"/>
    <p:sldId id="268" r:id="rId4"/>
    <p:sldId id="290" r:id="rId5"/>
    <p:sldId id="296" r:id="rId6"/>
    <p:sldId id="299" r:id="rId7"/>
    <p:sldId id="301" r:id="rId8"/>
    <p:sldId id="300" r:id="rId9"/>
    <p:sldId id="305" r:id="rId10"/>
    <p:sldId id="304" r:id="rId11"/>
    <p:sldId id="303" r:id="rId13"/>
    <p:sldId id="306" r:id="rId14"/>
    <p:sldId id="309" r:id="rId15"/>
    <p:sldId id="307" r:id="rId16"/>
    <p:sldId id="308" r:id="rId17"/>
    <p:sldId id="311" r:id="rId18"/>
    <p:sldId id="312" r:id="rId19"/>
    <p:sldId id="313" r:id="rId20"/>
    <p:sldId id="314" r:id="rId21"/>
    <p:sldId id="310" r:id="rId22"/>
    <p:sldId id="315" r:id="rId23"/>
    <p:sldId id="317" r:id="rId24"/>
    <p:sldId id="279" r:id="rId25"/>
  </p:sldIdLst>
  <p:sldSz cx="9145270" cy="5144770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56" userDrawn="1">
          <p15:clr>
            <a:srgbClr val="A4A3A4"/>
          </p15:clr>
        </p15:guide>
        <p15:guide id="2" orient="horz" pos="3053" userDrawn="1">
          <p15:clr>
            <a:srgbClr val="A4A3A4"/>
          </p15:clr>
        </p15:guide>
        <p15:guide id="4" orient="horz" pos="124" userDrawn="1">
          <p15:clr>
            <a:srgbClr val="A4A3A4"/>
          </p15:clr>
        </p15:guide>
        <p15:guide id="5" pos="4908" userDrawn="1">
          <p15:clr>
            <a:srgbClr val="A4A3A4"/>
          </p15:clr>
        </p15:guide>
        <p15:guide id="16" pos="176" userDrawn="1">
          <p15:clr>
            <a:srgbClr val="A4A3A4"/>
          </p15:clr>
        </p15:guide>
        <p15:guide id="7" pos="5584" userDrawn="1">
          <p15:clr>
            <a:srgbClr val="A4A3A4"/>
          </p15:clr>
        </p15:guide>
        <p15:guide id="8" pos="4848" userDrawn="1">
          <p15:clr>
            <a:srgbClr val="A4A3A4"/>
          </p15:clr>
        </p15:guide>
        <p15:guide id="10" orient="horz" pos="3012" userDrawn="1">
          <p15:clr>
            <a:srgbClr val="A4A3A4"/>
          </p15:clr>
        </p15:guide>
        <p15:guide id="11" orient="horz" pos="735" userDrawn="1">
          <p15:clr>
            <a:srgbClr val="A4A3A4"/>
          </p15:clr>
        </p15:guide>
        <p15:guide id="14" orient="horz" pos="180" userDrawn="1">
          <p15:clr>
            <a:srgbClr val="A4A3A4"/>
          </p15:clr>
        </p15:guide>
        <p15:guide id="13" pos="4902" userDrawn="1">
          <p15:clr>
            <a:srgbClr val="A4A3A4"/>
          </p15:clr>
        </p15:guide>
        <p15:guide id="15" orient="horz" pos="2562" userDrawn="1">
          <p15:clr>
            <a:srgbClr val="A4A3A4"/>
          </p15:clr>
        </p15:guide>
        <p15:guide id="17" pos="1240" userDrawn="1">
          <p15:clr>
            <a:srgbClr val="A4A3A4"/>
          </p15:clr>
        </p15:guide>
        <p15:guide id="18" pos="10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5E6"/>
    <a:srgbClr val="E7DCE6"/>
    <a:srgbClr val="E45A61"/>
    <a:srgbClr val="B01D23"/>
    <a:srgbClr val="E24A51"/>
    <a:srgbClr val="D4222A"/>
    <a:srgbClr val="E50023"/>
    <a:srgbClr val="B01F2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71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918" y="-108"/>
      </p:cViewPr>
      <p:guideLst>
        <p:guide orient="horz" pos="456"/>
        <p:guide orient="horz" pos="3053"/>
        <p:guide orient="horz" pos="124"/>
        <p:guide pos="4908"/>
        <p:guide pos="176"/>
        <p:guide pos="5584"/>
        <p:guide pos="4848"/>
        <p:guide orient="horz" pos="3012"/>
        <p:guide orient="horz" pos="735"/>
        <p:guide orient="horz" pos="180"/>
        <p:guide pos="4902"/>
        <p:guide orient="horz" pos="2562"/>
        <p:guide pos="1240"/>
        <p:guide pos="10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20D5-F9DD-4389-A6C8-003AD8986E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DFB6-85F9-4DDA-8646-9184AE5C78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835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2925" y="1081718"/>
            <a:ext cx="7305675" cy="48038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2925" y="2628900"/>
            <a:ext cx="6859191" cy="452009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42925" y="3083879"/>
            <a:ext cx="3533775" cy="2381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9" y="4516564"/>
            <a:ext cx="1400175" cy="329694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562101"/>
            <a:ext cx="7305675" cy="76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609600" y="2430451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9" cy="421878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33350" y="721"/>
            <a:ext cx="471282" cy="713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272702" y="272702"/>
            <a:ext cx="653405" cy="108000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0025"/>
            <a:ext cx="909347" cy="214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272702" y="272702"/>
            <a:ext cx="653405" cy="108000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551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0025"/>
            <a:ext cx="909347" cy="2141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119" y="926304"/>
            <a:ext cx="4200468" cy="42187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2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2105819" y="1784084"/>
            <a:ext cx="4933950" cy="1553333"/>
            <a:chOff x="2105819" y="1641209"/>
            <a:chExt cx="4933950" cy="1553333"/>
          </a:xfrm>
        </p:grpSpPr>
        <p:grpSp>
          <p:nvGrpSpPr>
            <p:cNvPr id="2" name="组合 1"/>
            <p:cNvGrpSpPr/>
            <p:nvPr userDrawn="1"/>
          </p:nvGrpSpPr>
          <p:grpSpPr>
            <a:xfrm>
              <a:off x="2105819" y="2546145"/>
              <a:ext cx="4933950" cy="648397"/>
              <a:chOff x="1762125" y="3165270"/>
              <a:chExt cx="4933950" cy="64839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2124075" y="3165270"/>
                <a:ext cx="62865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zh-CN" sz="1400" kern="1200" spc="300" dirty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rPr>
                  <a:t>安全</a:t>
                </a:r>
                <a:endPara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3317875" y="3165270"/>
                <a:ext cx="62865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zh-CN" sz="1400" kern="1200" spc="300" dirty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rPr>
                  <a:t>易用</a:t>
                </a:r>
                <a:endPara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" name="TextBox 5"/>
              <p:cNvSpPr txBox="1"/>
              <p:nvPr userDrawn="1"/>
            </p:nvSpPr>
            <p:spPr>
              <a:xfrm>
                <a:off x="4511675" y="3165270"/>
                <a:ext cx="62865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zh-CN" sz="1400" kern="1200" spc="300" dirty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rPr>
                  <a:t>全能</a:t>
                </a:r>
                <a:endPara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" name="TextBox 6"/>
              <p:cNvSpPr txBox="1"/>
              <p:nvPr userDrawn="1"/>
            </p:nvSpPr>
            <p:spPr>
              <a:xfrm>
                <a:off x="5705475" y="3165270"/>
                <a:ext cx="62865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zh-CN" sz="1400" kern="1200" spc="300" dirty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rPr>
                  <a:t>可靠</a:t>
                </a:r>
                <a:endParaRPr lang="zh-CN" altLang="zh-CN" sz="14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TextBox 7"/>
              <p:cNvSpPr txBox="1"/>
              <p:nvPr userDrawn="1"/>
            </p:nvSpPr>
            <p:spPr>
              <a:xfrm>
                <a:off x="5343525" y="3552057"/>
                <a:ext cx="135255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100" kern="1200" spc="300" dirty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rPr>
                  <a:t>Available</a:t>
                </a:r>
                <a:endParaRPr lang="zh-CN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" name="TextBox 8"/>
              <p:cNvSpPr txBox="1"/>
              <p:nvPr userDrawn="1"/>
            </p:nvSpPr>
            <p:spPr>
              <a:xfrm>
                <a:off x="1762125" y="3552057"/>
                <a:ext cx="135255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100" kern="1200" spc="300" dirty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rPr>
                  <a:t>Secure</a:t>
                </a:r>
                <a:endParaRPr lang="zh-CN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2955925" y="3552057"/>
                <a:ext cx="135255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100" kern="1200" spc="300" dirty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rPr>
                  <a:t>Usable</a:t>
                </a:r>
                <a:endParaRPr lang="zh-CN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4149725" y="3552057"/>
                <a:ext cx="135255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100" kern="1200" spc="300" dirty="0"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cs"/>
                  </a:rPr>
                  <a:t>Multiple</a:t>
                </a:r>
                <a:endParaRPr lang="zh-CN" altLang="zh-CN" sz="1100" kern="1200" spc="3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1450" y="1641209"/>
              <a:ext cx="2282688" cy="537496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01" y="200025"/>
            <a:ext cx="909342" cy="214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438120" y="461771"/>
            <a:ext cx="1423121" cy="500147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zh-CN" altLang="en-US" sz="2800" b="1" spc="300" dirty="0">
                <a:solidFill>
                  <a:srgbClr val="B01D23"/>
                </a:solidFill>
                <a:latin typeface="+mn-ea"/>
                <a:ea typeface="+mn-ea"/>
              </a:rPr>
              <a:t>目录</a:t>
            </a:r>
            <a:endParaRPr lang="zh-CN" altLang="en-US" sz="2800" b="1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457170" y="933236"/>
            <a:ext cx="1423121" cy="315481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algn="l"/>
            <a:r>
              <a:rPr lang="en-US" altLang="zh-CN" sz="1600" b="0" spc="300" dirty="0">
                <a:solidFill>
                  <a:srgbClr val="B01D23"/>
                </a:solidFill>
                <a:latin typeface="+mn-ea"/>
                <a:ea typeface="+mn-ea"/>
              </a:rPr>
              <a:t>Contents</a:t>
            </a:r>
            <a:endParaRPr lang="en-US" altLang="zh-CN" sz="1600" b="0" spc="300" dirty="0">
              <a:solidFill>
                <a:srgbClr val="B01D23"/>
              </a:solidFill>
              <a:latin typeface="+mn-ea"/>
              <a:ea typeface="+mn-ea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1988879" y="1476479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1988879" y="195136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1988879" y="2426250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1988879" y="2901135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1988879" y="3376021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1988879" y="3850904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6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0025"/>
            <a:ext cx="909347" cy="214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rgbClr val="FFFFFF"/>
                </a:solidFill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01" y="200025"/>
            <a:ext cx="909342" cy="214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7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541079" y="1692532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3200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541079" y="2186468"/>
            <a:ext cx="5418160" cy="405125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09063" y="2638888"/>
            <a:ext cx="1127536" cy="45719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2700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0000"/>
                    <a:lumOff val="10000"/>
                  </a:schemeClr>
                </a:solidFill>
              </a:endParaRPr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0025"/>
            <a:ext cx="909347" cy="214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0025"/>
            <a:ext cx="909347" cy="21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1"/>
          <a:stretch>
            <a:fillRect/>
          </a:stretch>
        </p:blipFill>
        <p:spPr>
          <a:xfrm>
            <a:off x="-1" y="-3838"/>
            <a:ext cx="429021" cy="6218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"/>
            <a:ext cx="9145588" cy="5144393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0025"/>
            <a:ext cx="909347" cy="2141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1"/>
          <a:stretch>
            <a:fillRect/>
          </a:stretch>
        </p:blipFill>
        <p:spPr>
          <a:xfrm>
            <a:off x="-1" y="-3838"/>
            <a:ext cx="429021" cy="6218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0025"/>
            <a:ext cx="909347" cy="214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253980" y="904875"/>
            <a:ext cx="8585565" cy="37519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0" y="91942"/>
            <a:ext cx="468000" cy="468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45602" y="78111"/>
            <a:ext cx="7355373" cy="48615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2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99" y="200025"/>
            <a:ext cx="909347" cy="2141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代码优化分析和发展</a:t>
            </a:r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服务器研发中心</a:t>
            </a:r>
            <a:r>
              <a:rPr lang="en-US" altLang="zh-CN"/>
              <a:t>-</a:t>
            </a:r>
            <a:r>
              <a:rPr lang="zh-CN" altLang="en-US"/>
              <a:t>汤芜</a:t>
            </a:r>
            <a:r>
              <a:rPr lang="zh-CN" altLang="en-US"/>
              <a:t>宣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2024.12.16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POL</a:t>
            </a:r>
            <a:r>
              <a:rPr lang="zh-CN" altLang="en-US" dirty="0"/>
              <a:t>自动化</a:t>
            </a:r>
            <a:r>
              <a:rPr lang="zh-CN" altLang="en-US" dirty="0"/>
              <a:t>脚本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测量项和通道设置的优化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zh-CN" altLang="en-US"/>
              <a:t>合并测量项，增加通道设置的其他</a:t>
            </a:r>
            <a:r>
              <a:rPr lang="zh-CN" altLang="en-US"/>
              <a:t>项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测量项和通道设置的优化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342265" y="870585"/>
            <a:ext cx="2906395" cy="3752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265" y="793115"/>
            <a:ext cx="4781550" cy="2760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00145" y="3669665"/>
            <a:ext cx="50317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源代码因单项测试的要求，将整体函数分为多个部分，导致大量代码重复，因此后续总结为一个函数执行所有功能，对应测试项通过传参来执行通用设置，如根据触发沿的上下来设置</a:t>
            </a:r>
            <a:r>
              <a:rPr lang="en-US" altLang="zh-CN"/>
              <a:t>CH1</a:t>
            </a:r>
            <a:r>
              <a:rPr lang="zh-CN" altLang="en-US"/>
              <a:t>的测量</a:t>
            </a:r>
            <a:r>
              <a:rPr lang="zh-CN" altLang="en-US"/>
              <a:t>项目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测量项和通道设置的优化</a:t>
            </a:r>
            <a:endParaRPr lang="zh-CN" altLang="en-US"/>
          </a:p>
        </p:txBody>
      </p:sp>
      <p:pic>
        <p:nvPicPr>
          <p:cNvPr id="12" name="内容占位符 11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311150" y="695960"/>
            <a:ext cx="2745740" cy="37522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06870" y="1664335"/>
            <a:ext cx="20402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源代码同一个函数编写了四个通道设置，而大部分代码内容相同，因此压缩到一个函数</a:t>
            </a:r>
            <a:r>
              <a:rPr lang="zh-CN" altLang="en-US"/>
              <a:t>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将别的通用设置也写入到通道设置中，精简函数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90" y="579755"/>
            <a:ext cx="3649980" cy="42792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窗口和函数的优化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zh-CN" altLang="en-US"/>
              <a:t>通过实测板卡来调节函数的流程和</a:t>
            </a:r>
            <a:r>
              <a:rPr lang="zh-CN" altLang="en-US"/>
              <a:t>要求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窗口和函数的优化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480695" y="695960"/>
            <a:ext cx="3303905" cy="37522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540" y="561975"/>
            <a:ext cx="4575810" cy="3782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2630" y="4500880"/>
            <a:ext cx="7911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源代码因为区分不同示波器的型号，经常分类导致大量代码重复，总函数代码</a:t>
            </a:r>
            <a:r>
              <a:rPr lang="en-US" altLang="zh-CN"/>
              <a:t>2376</a:t>
            </a:r>
            <a:r>
              <a:rPr lang="zh-CN" altLang="en-US"/>
              <a:t>行，修改后</a:t>
            </a:r>
            <a:r>
              <a:rPr lang="en-US" altLang="zh-CN"/>
              <a:t>1425</a:t>
            </a:r>
            <a:r>
              <a:rPr lang="zh-CN" altLang="en-US"/>
              <a:t>行（含大量注释），极大程度精简了代码</a:t>
            </a:r>
            <a:r>
              <a:rPr lang="zh-CN" altLang="en-US"/>
              <a:t>结构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窗口和函数的优化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310515" y="667385"/>
            <a:ext cx="3738880" cy="3752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42545"/>
            <a:ext cx="3983355" cy="45288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6975" y="4572000"/>
            <a:ext cx="5355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例如源代码</a:t>
            </a:r>
            <a:r>
              <a:rPr lang="zh-CN" altLang="en-US"/>
              <a:t>中一些固定的设置，如触发固定设置为</a:t>
            </a:r>
            <a:r>
              <a:rPr lang="en-US" altLang="zh-CN"/>
              <a:t>2.48V</a:t>
            </a:r>
            <a:r>
              <a:rPr lang="zh-CN" altLang="en-US"/>
              <a:t>，不利于各种情况的测试项，设置为</a:t>
            </a:r>
            <a:r>
              <a:rPr lang="en-US" altLang="zh-CN"/>
              <a:t>volt</a:t>
            </a:r>
            <a:r>
              <a:rPr lang="zh-CN" altLang="en-US"/>
              <a:t>的二分之一，也便于实际情况</a:t>
            </a:r>
            <a:r>
              <a:rPr lang="zh-CN" altLang="en-US"/>
              <a:t>修改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窗口和函数的优化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85115" y="602615"/>
            <a:ext cx="3611880" cy="3752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" y="4354830"/>
            <a:ext cx="4039235" cy="727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255" y="479425"/>
            <a:ext cx="4542790" cy="39979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37610" y="4560570"/>
            <a:ext cx="4988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源代码虽然一分为四，方便定位具体函数的错误在哪，但是不利于阅读</a:t>
            </a:r>
            <a:r>
              <a:rPr lang="zh-CN" altLang="en-US"/>
              <a:t>及修改，新版代码结构清晰，层次分明，高效</a:t>
            </a:r>
            <a:r>
              <a:rPr lang="zh-CN" altLang="en-US"/>
              <a:t>实用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窗口和函数的优化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854075" y="939800"/>
            <a:ext cx="6788150" cy="2387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8195" y="3216275"/>
            <a:ext cx="7465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根据实际测试流程的要求，增设了</a:t>
            </a:r>
            <a:r>
              <a:rPr lang="zh-CN" altLang="en-US" b="1">
                <a:solidFill>
                  <a:srgbClr val="FF0000"/>
                </a:solidFill>
              </a:rPr>
              <a:t>连续实验假设</a:t>
            </a:r>
            <a:r>
              <a:rPr lang="zh-CN" altLang="en-US"/>
              <a:t>，例如</a:t>
            </a:r>
            <a:r>
              <a:rPr lang="en-US" altLang="zh-CN"/>
              <a:t>TEST0</a:t>
            </a:r>
            <a:r>
              <a:rPr lang="zh-CN" altLang="en-US"/>
              <a:t>测试结束后，如果无问题，则可以直接进行</a:t>
            </a:r>
            <a:r>
              <a:rPr lang="en-US" altLang="zh-CN"/>
              <a:t>TEST1</a:t>
            </a:r>
            <a:r>
              <a:rPr lang="zh-CN" altLang="en-US"/>
              <a:t>的测试，无需再次点开</a:t>
            </a:r>
            <a:r>
              <a:rPr lang="en-US" altLang="zh-CN"/>
              <a:t>TEST1</a:t>
            </a:r>
            <a:r>
              <a:rPr lang="zh-CN" altLang="en-US"/>
              <a:t>窗口执行测试，同理需要更换实验器材的时候也会进行提示（</a:t>
            </a:r>
            <a:r>
              <a:rPr lang="en-US" altLang="zh-CN"/>
              <a:t>TEST0-1-10-2-4-3-5-6-9)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同理在</a:t>
            </a:r>
            <a:r>
              <a:rPr lang="zh-CN" altLang="en-US" b="1">
                <a:solidFill>
                  <a:srgbClr val="FF0000"/>
                </a:solidFill>
              </a:rPr>
              <a:t>对话环节也进行了优化</a:t>
            </a:r>
            <a:r>
              <a:rPr lang="zh-CN" altLang="en-US"/>
              <a:t>，现在一个实验只需进行一次确认存图，而不是每张图都要确认，上下电也可以自动</a:t>
            </a:r>
            <a:r>
              <a:rPr lang="zh-CN" altLang="en-US"/>
              <a:t>控制，大大降低了人机交互环节所需</a:t>
            </a:r>
            <a:r>
              <a:rPr lang="zh-CN" altLang="en-US"/>
              <a:t>时间。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窗口和函数的优化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1151255" y="723900"/>
            <a:ext cx="2046605" cy="3752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672205" y="1398905"/>
            <a:ext cx="417385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TEST5</a:t>
            </a:r>
            <a:r>
              <a:rPr lang="zh-CN" altLang="en-US"/>
              <a:t>和</a:t>
            </a:r>
            <a:r>
              <a:rPr lang="en-US" altLang="zh-CN"/>
              <a:t>TEST6</a:t>
            </a:r>
            <a:r>
              <a:rPr lang="zh-CN" altLang="en-US"/>
              <a:t>，增加了</a:t>
            </a:r>
            <a:r>
              <a:rPr lang="zh-CN" altLang="en-US" b="1">
                <a:solidFill>
                  <a:srgbClr val="FF0000"/>
                </a:solidFill>
              </a:rPr>
              <a:t>多个</a:t>
            </a:r>
            <a:r>
              <a:rPr lang="en-US" altLang="zh-CN" b="1">
                <a:solidFill>
                  <a:srgbClr val="FF0000"/>
                </a:solidFill>
              </a:rPr>
              <a:t>phase</a:t>
            </a:r>
            <a:r>
              <a:rPr lang="zh-CN" altLang="en-US"/>
              <a:t>的测量选择，可以进行正常的单个</a:t>
            </a:r>
            <a:r>
              <a:rPr lang="en-US" altLang="zh-CN"/>
              <a:t>phase</a:t>
            </a:r>
            <a:r>
              <a:rPr lang="zh-CN" altLang="en-US"/>
              <a:t>测试，也可以选择某个</a:t>
            </a:r>
            <a:r>
              <a:rPr lang="en-US" altLang="zh-CN"/>
              <a:t>phase</a:t>
            </a:r>
            <a:r>
              <a:rPr lang="zh-CN" altLang="en-US"/>
              <a:t>进行多项测试，适用于不同实验</a:t>
            </a:r>
            <a:r>
              <a:rPr lang="zh-CN" altLang="en-US"/>
              <a:t>要求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对于效率测试，既有单个测试脚本，方便即时测试，也有软件脚本，统一存图和</a:t>
            </a:r>
            <a:r>
              <a:rPr lang="zh-CN" altLang="en-US"/>
              <a:t>数据。</a:t>
            </a:r>
            <a:endParaRPr lang="zh-CN" altLang="en-US"/>
          </a:p>
          <a:p>
            <a:r>
              <a:rPr lang="zh-CN" altLang="en-US"/>
              <a:t>同时也增加了近端和远端选项，按需</a:t>
            </a:r>
            <a:r>
              <a:rPr lang="zh-CN" altLang="en-US"/>
              <a:t>测量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主窗口的函数优化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zh-CN" altLang="en-US"/>
              <a:t>去芜存菁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包的</a:t>
            </a:r>
            <a:r>
              <a:rPr lang="zh-CN" altLang="en-US" dirty="0"/>
              <a:t>导入</a:t>
            </a:r>
            <a:endParaRPr lang="zh-CN" altLang="en-US" dirty="0"/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zh-CN" altLang="en-US" dirty="0"/>
              <a:t>仪器类的</a:t>
            </a:r>
            <a:r>
              <a:rPr lang="zh-CN" altLang="en-US" dirty="0"/>
              <a:t>增加</a:t>
            </a:r>
            <a:endParaRPr lang="zh-CN" altLang="en-US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zh-CN" altLang="en-US" dirty="0"/>
              <a:t>函数的优化和增</a:t>
            </a:r>
            <a:r>
              <a:rPr lang="zh-CN" altLang="en-US" dirty="0"/>
              <a:t>删</a:t>
            </a:r>
            <a:endParaRPr lang="zh-CN" altLang="en-US" dirty="0"/>
          </a:p>
        </p:txBody>
      </p:sp>
      <p:sp>
        <p:nvSpPr>
          <p:cNvPr id="77" name="内容占位符 76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zh-CN" altLang="en-US" dirty="0"/>
              <a:t>测量项和通道设置</a:t>
            </a:r>
            <a:r>
              <a:rPr lang="zh-CN" altLang="en-US" dirty="0"/>
              <a:t>的优化</a:t>
            </a:r>
            <a:endParaRPr lang="zh-CN" altLang="en-US" dirty="0"/>
          </a:p>
        </p:txBody>
      </p:sp>
      <p:sp>
        <p:nvSpPr>
          <p:cNvPr id="78" name="内容占位符 77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zh-CN" altLang="en-US" dirty="0"/>
              <a:t>窗口和函数的</a:t>
            </a:r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79" name="内容占位符 78"/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zh-CN" altLang="en-US" dirty="0"/>
              <a:t>主窗口的函数</a:t>
            </a:r>
            <a:r>
              <a:rPr lang="zh-CN" altLang="en-US" dirty="0"/>
              <a:t>优化</a:t>
            </a:r>
            <a:endParaRPr lang="zh-CN" altLang="en-US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1691325" y="15959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5400000">
            <a:off x="1691325" y="396922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1691325" y="207058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1691325" y="254524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691325" y="301990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691325" y="3494565"/>
            <a:ext cx="180000" cy="180000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主窗口的函数优化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54635" y="796925"/>
            <a:ext cx="6165215" cy="37522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15" y="1263650"/>
            <a:ext cx="2336800" cy="3451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75055" y="4408170"/>
            <a:ext cx="5124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原界面设计没有函数体，结构混乱，部分功能已经</a:t>
            </a:r>
            <a:r>
              <a:rPr lang="zh-CN" altLang="en-US"/>
              <a:t>弃用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主窗口的函数优化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54635" y="732790"/>
            <a:ext cx="4167505" cy="3752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20" y="352425"/>
            <a:ext cx="2958465" cy="33102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25010" y="3916680"/>
            <a:ext cx="42481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新界面函数整理后，功能清晰，界面简单，无需过多准备工作，同时删掉保存环节，换到函数中自动执行，连接仪器无需</a:t>
            </a:r>
            <a:r>
              <a:rPr lang="zh-CN" altLang="en-US"/>
              <a:t>确认，减轻交互</a:t>
            </a:r>
            <a:r>
              <a:rPr lang="zh-CN" altLang="en-US"/>
              <a:t>压力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包的</a:t>
            </a:r>
            <a:r>
              <a:rPr lang="zh-CN" altLang="en-US"/>
              <a:t>导入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zh-CN" altLang="en-US"/>
              <a:t>增加注释</a:t>
            </a:r>
            <a:r>
              <a:rPr lang="zh-CN" altLang="en-US"/>
              <a:t>说明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60960" y="800100"/>
            <a:ext cx="4210050" cy="20828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包的</a:t>
            </a:r>
            <a:r>
              <a:rPr lang="zh-CN" altLang="en-US"/>
              <a:t>导入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4635" y="3154045"/>
            <a:ext cx="35490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源代码只有包的导入，没有相应说明，不利于理解</a:t>
            </a:r>
            <a:r>
              <a:rPr lang="zh-CN" altLang="en-US"/>
              <a:t>和修改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新版代码增加了包的作用说明以及相应的使用实例，以便快速了解代码，明确</a:t>
            </a:r>
            <a:r>
              <a:rPr lang="zh-CN" altLang="en-US"/>
              <a:t>每个包的作用以便于</a:t>
            </a:r>
            <a:r>
              <a:rPr lang="zh-CN" altLang="en-US"/>
              <a:t>增删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0" y="660400"/>
            <a:ext cx="5138420" cy="4121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仪器类的</a:t>
            </a:r>
            <a:r>
              <a:rPr lang="zh-CN" altLang="en-US"/>
              <a:t>增加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zh-CN" altLang="en-US"/>
              <a:t>增加仪器类说明、增加数据采集仪类和</a:t>
            </a:r>
            <a:r>
              <a:rPr lang="en-US" altLang="zh-CN"/>
              <a:t>DCsource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仪器类的增加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254635" y="628015"/>
            <a:ext cx="4959985" cy="17862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635" y="2275205"/>
            <a:ext cx="4831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增加函数类的说明以及使用</a:t>
            </a:r>
            <a:r>
              <a:rPr lang="zh-CN" altLang="en-US"/>
              <a:t>实例，方便快速了解函数</a:t>
            </a:r>
            <a:r>
              <a:rPr lang="zh-CN" altLang="en-US"/>
              <a:t>功能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619375"/>
            <a:ext cx="2718435" cy="19786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2710" y="4546600"/>
            <a:ext cx="5674360" cy="501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将效率测试的代码整合到软件中，增加了一个新的数据采集仪</a:t>
            </a:r>
            <a:r>
              <a:rPr lang="zh-CN" altLang="en-US"/>
              <a:t>类，功能包括设备初始化、设备型号检测、通道设置、通道扫描和数据</a:t>
            </a:r>
            <a:r>
              <a:rPr lang="zh-CN" altLang="en-US"/>
              <a:t>读取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695" y="678815"/>
            <a:ext cx="2502535" cy="3204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82310" y="4004945"/>
            <a:ext cx="2977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新增</a:t>
            </a:r>
            <a:r>
              <a:rPr lang="en-US" altLang="zh-CN"/>
              <a:t>DCsource</a:t>
            </a:r>
            <a:r>
              <a:rPr lang="zh-CN" altLang="en-US"/>
              <a:t>类，可以控制电压电流输入以及</a:t>
            </a:r>
            <a:r>
              <a:rPr lang="zh-CN" altLang="en-US"/>
              <a:t>自动上下</a:t>
            </a:r>
            <a:r>
              <a:rPr lang="zh-CN" altLang="en-US"/>
              <a:t>电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函数的优化和增</a:t>
            </a:r>
            <a:r>
              <a:rPr lang="zh-CN" altLang="en-US" dirty="0">
                <a:sym typeface="+mn-ea"/>
              </a:rPr>
              <a:t>删</a:t>
            </a:r>
            <a:endParaRPr lang="zh-CN" alt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/>
              <a:t>修改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4"/>
          </p:nvPr>
        </p:nvPicPr>
        <p:blipFill>
          <a:blip r:embed="rId1"/>
          <a:stretch>
            <a:fillRect/>
          </a:stretch>
        </p:blipFill>
        <p:spPr>
          <a:xfrm>
            <a:off x="481965" y="696595"/>
            <a:ext cx="2337435" cy="37522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6540"/>
            <a:ext cx="3468370" cy="47345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67145" y="1691640"/>
            <a:ext cx="2603500" cy="1304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源代码函数过少，测试函数中含有大量重复代码，因此重新编写</a:t>
            </a:r>
            <a:r>
              <a:rPr lang="en-US" altLang="zh-CN"/>
              <a:t>20</a:t>
            </a:r>
            <a:r>
              <a:rPr lang="zh-CN" altLang="en-US"/>
              <a:t>多个新函数，用以总结</a:t>
            </a:r>
            <a:r>
              <a:rPr lang="zh-CN" altLang="en-US"/>
              <a:t>实验中的重复代码，同时针对特殊情况编写新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6910" y="334645"/>
            <a:ext cx="3639185" cy="428561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4690" y="42675"/>
            <a:ext cx="7441509" cy="4861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修改函数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231775" y="696595"/>
            <a:ext cx="3180715" cy="37522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83425" y="1816735"/>
            <a:ext cx="186118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例如在仪器连接函数中增加新的电子负载类以及数据采集仪类，重新编写仪器连接提示信息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1322</Words>
  <Application>WPS 演示</Application>
  <PresentationFormat>自定义</PresentationFormat>
  <Paragraphs>109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代码优化分析和发展要求</vt:lpstr>
      <vt:lpstr>PowerPoint 演示文稿</vt:lpstr>
      <vt:lpstr>PowerPoint 演示文稿</vt:lpstr>
      <vt:lpstr>包的导入</vt:lpstr>
      <vt:lpstr>PowerPoint 演示文稿</vt:lpstr>
      <vt:lpstr>仪器类的增加</vt:lpstr>
      <vt:lpstr>PowerPoint 演示文稿</vt:lpstr>
      <vt:lpstr>修改函数</vt:lpstr>
      <vt:lpstr>修改函数</vt:lpstr>
      <vt:lpstr>PowerPoint 演示文稿</vt:lpstr>
      <vt:lpstr>测量项和通道设置的优化</vt:lpstr>
      <vt:lpstr>测量项和通道设置的优化</vt:lpstr>
      <vt:lpstr>PowerPoint 演示文稿</vt:lpstr>
      <vt:lpstr>窗口和函数的优化</vt:lpstr>
      <vt:lpstr>窗口和函数的优化</vt:lpstr>
      <vt:lpstr>窗口和函数的优化</vt:lpstr>
      <vt:lpstr>窗口和函数的优化</vt:lpstr>
      <vt:lpstr>窗口和函数的优化</vt:lpstr>
      <vt:lpstr>PowerPoint 演示文稿</vt:lpstr>
      <vt:lpstr>主窗口的函数优化</vt:lpstr>
      <vt:lpstr>主窗口的函数优化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DLE</dc:creator>
  <cp:lastModifiedBy>深轩</cp:lastModifiedBy>
  <cp:revision>170</cp:revision>
  <dcterms:created xsi:type="dcterms:W3CDTF">2020-01-18T02:25:00Z</dcterms:created>
  <dcterms:modified xsi:type="dcterms:W3CDTF">2024-12-18T02:23:29Z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5AAD9AAA3A8741D3B781FF7095DF2158_13</vt:lpwstr>
  </property>
  <property fmtid="{D5CDD505-2E9C-101B-9397-08002B2CF9AE}" pid="3" name="KSOProductBuildVer">
    <vt:lpwstr>2052-12.1.0.19302</vt:lpwstr>
  </property>
</Properties>
</file>