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6" r:id="rId6"/>
    <p:sldId id="258" r:id="rId7"/>
    <p:sldId id="265" r:id="rId8"/>
    <p:sldId id="267" r:id="rId9"/>
    <p:sldId id="268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Steganography</a:t>
            </a:r>
            <a:br>
              <a:rPr lang="en-US" dirty="0"/>
            </a:br>
            <a:r>
              <a:rPr lang="en-US" sz="28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GreekC" panose="00000400000000000000" pitchFamily="2" charset="0"/>
                <a:cs typeface="GreekC" panose="00000400000000000000" pitchFamily="2" charset="0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DCT coefficients</a:t>
            </a:r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361951"/>
            <a:ext cx="5313551" cy="55387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Steganography</a:t>
            </a:r>
            <a:endParaRPr lang="en-US" dirty="0"/>
          </a:p>
          <a:p>
            <a:r>
              <a:rPr lang="en-US" sz="3200" dirty="0" err="1"/>
              <a:t>Steganos</a:t>
            </a:r>
            <a:r>
              <a:rPr lang="en-US" sz="3200" dirty="0"/>
              <a:t> – covered/secret</a:t>
            </a:r>
          </a:p>
          <a:p>
            <a:r>
              <a:rPr lang="en-US" sz="3200" dirty="0"/>
              <a:t>Hides the location of information</a:t>
            </a:r>
          </a:p>
          <a:p>
            <a:r>
              <a:rPr lang="en-US" sz="3200" dirty="0"/>
              <a:t>Locational key</a:t>
            </a:r>
          </a:p>
          <a:p>
            <a:r>
              <a:rPr lang="en-US" sz="3200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750132" y="361951"/>
            <a:ext cx="5889418" cy="553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Cryptography</a:t>
            </a:r>
            <a:endParaRPr lang="en-US" dirty="0"/>
          </a:p>
          <a:p>
            <a:r>
              <a:rPr lang="en-US" sz="3200" dirty="0" err="1"/>
              <a:t>Krytpos</a:t>
            </a:r>
            <a:r>
              <a:rPr lang="en-US" sz="3200" dirty="0"/>
              <a:t> – secret/hidden</a:t>
            </a:r>
          </a:p>
          <a:p>
            <a:r>
              <a:rPr lang="en-US" sz="3200" dirty="0"/>
              <a:t>Hides the translation of information</a:t>
            </a:r>
          </a:p>
          <a:p>
            <a:r>
              <a:rPr lang="en-US" sz="3200" dirty="0"/>
              <a:t>Mathematical key</a:t>
            </a:r>
          </a:p>
          <a:p>
            <a:r>
              <a:rPr lang="en-US" sz="3200" dirty="0"/>
              <a:t>German Enigma Machine</a:t>
            </a:r>
          </a:p>
        </p:txBody>
      </p:sp>
      <p:pic>
        <p:nvPicPr>
          <p:cNvPr id="1026" name="Picture 2" descr="Image result for ink bottle clip art">
            <a:extLst>
              <a:ext uri="{FF2B5EF4-FFF2-40B4-BE49-F238E27FC236}">
                <a16:creationId xmlns:a16="http://schemas.microsoft.com/office/drawing/2014/main" id="{5105B727-45A2-4D95-93C1-E47909BC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6" y="4120699"/>
            <a:ext cx="1221035" cy="17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rman enigma machine">
            <a:extLst>
              <a:ext uri="{FF2B5EF4-FFF2-40B4-BE49-F238E27FC236}">
                <a16:creationId xmlns:a16="http://schemas.microsoft.com/office/drawing/2014/main" id="{1E78DB9A-267B-41D2-87B9-A7BB25C2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4776" y="3849820"/>
            <a:ext cx="2490512" cy="253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825624"/>
            <a:ext cx="10515600" cy="4351338"/>
          </a:xfrm>
        </p:spPr>
        <p:txBody>
          <a:bodyPr/>
          <a:lstStyle/>
          <a:p>
            <a:r>
              <a:rPr lang="en-US" sz="2400" dirty="0"/>
              <a:t>440 BC – Greeks tattooed onto shaved head</a:t>
            </a:r>
          </a:p>
          <a:p>
            <a:r>
              <a:rPr lang="en-US" sz="2400" dirty="0"/>
              <a:t>480 BC – Spartans wax tablets</a:t>
            </a:r>
          </a:p>
          <a:p>
            <a:r>
              <a:rPr lang="en-US" sz="2400" dirty="0"/>
              <a:t>1776 – Revolutionary war invisible ink  </a:t>
            </a:r>
          </a:p>
          <a:p>
            <a:r>
              <a:rPr lang="en-US" sz="2400" dirty="0"/>
              <a:t>1940s – WWII Microdots </a:t>
            </a:r>
          </a:p>
          <a:p>
            <a:endParaRPr lang="en-US" dirty="0"/>
          </a:p>
        </p:txBody>
      </p:sp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77E955B2-FFC5-4B65-9459-614DA067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r="8234"/>
          <a:stretch/>
        </p:blipFill>
        <p:spPr>
          <a:xfrm>
            <a:off x="7352522" y="259400"/>
            <a:ext cx="4721292" cy="3006057"/>
          </a:xfrm>
          <a:prstGeom prst="rect">
            <a:avLst/>
          </a:prstGeom>
        </p:spPr>
      </p:pic>
      <p:pic>
        <p:nvPicPr>
          <p:cNvPr id="7" name="Picture 6" descr="A picture containing clock, old, sitting, hanging&#10;&#10;Description automatically generated">
            <a:extLst>
              <a:ext uri="{FF2B5EF4-FFF2-40B4-BE49-F238E27FC236}">
                <a16:creationId xmlns:a16="http://schemas.microsoft.com/office/drawing/2014/main" id="{DC3A074E-1D31-4E7C-A27C-EBE233452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2517" r="14917" b="11836"/>
          <a:stretch/>
        </p:blipFill>
        <p:spPr>
          <a:xfrm>
            <a:off x="7494040" y="3490843"/>
            <a:ext cx="4505130" cy="3107757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235AD4B-F64F-4E22-AAE4-AB3DBEC2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17" y="3769567"/>
            <a:ext cx="3561550" cy="28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BBFB3C-C9B1-4C04-98B2-60FAB19227F5}"/>
              </a:ext>
            </a:extLst>
          </p:cNvPr>
          <p:cNvSpPr/>
          <p:nvPr/>
        </p:nvSpPr>
        <p:spPr>
          <a:xfrm>
            <a:off x="12228966" y="4294392"/>
            <a:ext cx="7407478" cy="65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</a:t>
            </a:r>
            <a:r>
              <a:rPr lang="en-US" i="1" dirty="0"/>
              <a:t>i</a:t>
            </a:r>
            <a:r>
              <a:rPr lang="en-US" dirty="0"/>
              <a:t>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/>
              <a:t>Steganography hides i</a:t>
            </a:r>
            <a:r>
              <a:rPr lang="en-US" i="1" dirty="0"/>
              <a:t>n</a:t>
            </a:r>
            <a:r>
              <a:rPr lang="en-US" dirty="0"/>
              <a:t>formation using a variety of metho</a:t>
            </a:r>
            <a:r>
              <a:rPr lang="en-US" b="1" dirty="0"/>
              <a:t>d</a:t>
            </a:r>
            <a:r>
              <a:rPr lang="en-US" dirty="0"/>
              <a:t>s. </a:t>
            </a:r>
            <a:r>
              <a:rPr lang="en-US" dirty="0" err="1"/>
              <a:t>UnlikE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ncryption, who’s only </a:t>
            </a:r>
            <a:r>
              <a:rPr lang="en-US" dirty="0" err="1"/>
              <a:t>goAl</a:t>
            </a:r>
            <a:r>
              <a:rPr lang="en-US" dirty="0"/>
              <a:t> is to obscure da</a:t>
            </a:r>
            <a:r>
              <a:rPr lang="en-US" b="1" dirty="0"/>
              <a:t>t</a:t>
            </a:r>
            <a:r>
              <a:rPr lang="en-US" dirty="0"/>
              <a:t>a, hidden data is able to carry larg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 err="1"/>
              <a:t>amountS</a:t>
            </a:r>
            <a:r>
              <a:rPr lang="en-US" dirty="0"/>
              <a:t> of in</a:t>
            </a:r>
            <a:r>
              <a:rPr lang="en-US" i="1" dirty="0"/>
              <a:t>f</a:t>
            </a:r>
            <a:r>
              <a:rPr lang="en-US" dirty="0"/>
              <a:t>ormation with</a:t>
            </a:r>
            <a:r>
              <a:rPr lang="en-US" i="1" dirty="0"/>
              <a:t>o</a:t>
            </a:r>
            <a:r>
              <a:rPr lang="en-US" dirty="0"/>
              <a:t>ut dete</a:t>
            </a:r>
            <a:r>
              <a:rPr lang="en-US" b="1" dirty="0"/>
              <a:t>c</a:t>
            </a:r>
            <a:r>
              <a:rPr lang="en-US" dirty="0"/>
              <a:t>tion. Methods fo</a:t>
            </a:r>
            <a:r>
              <a:rPr lang="en-US" i="1" dirty="0"/>
              <a:t>r</a:t>
            </a:r>
            <a:r>
              <a:rPr lang="en-US" dirty="0"/>
              <a:t> redirecting one’s at</a:t>
            </a:r>
            <a:r>
              <a:rPr lang="en-US" b="1" dirty="0"/>
              <a:t>t</a:t>
            </a:r>
            <a:r>
              <a:rPr lang="en-US" dirty="0"/>
              <a:t>ention can be used to further hide infor</a:t>
            </a:r>
            <a:r>
              <a:rPr lang="en-US" i="1" dirty="0"/>
              <a:t>m</a:t>
            </a:r>
            <a:r>
              <a:rPr lang="en-US" dirty="0"/>
              <a:t>ation. </a:t>
            </a:r>
            <a:r>
              <a:rPr lang="en-US" dirty="0" err="1"/>
              <a:t>E</a:t>
            </a:r>
            <a:r>
              <a:rPr lang="en-US" i="1" dirty="0" err="1"/>
              <a:t>a</a:t>
            </a:r>
            <a:r>
              <a:rPr lang="en-US" dirty="0" err="1"/>
              <a:t>rlY</a:t>
            </a:r>
            <a:r>
              <a:rPr lang="en-US" dirty="0"/>
              <a:t> uses include changing </a:t>
            </a:r>
            <a:r>
              <a:rPr lang="en-US" i="1" dirty="0"/>
              <a:t>t</a:t>
            </a:r>
            <a:r>
              <a:rPr lang="en-US" dirty="0"/>
              <a:t>ypefaces and fonts </a:t>
            </a:r>
            <a:r>
              <a:rPr lang="en-US" i="1" dirty="0"/>
              <a:t>i</a:t>
            </a:r>
            <a:r>
              <a:rPr lang="en-US" dirty="0"/>
              <a:t>n a bl</a:t>
            </a:r>
            <a:r>
              <a:rPr lang="en-US" i="1" dirty="0"/>
              <a:t>o</a:t>
            </a:r>
            <a:r>
              <a:rPr lang="en-US" dirty="0"/>
              <a:t>ck of text a</a:t>
            </a:r>
            <a:r>
              <a:rPr lang="en-US" i="1" dirty="0"/>
              <a:t>n</a:t>
            </a:r>
            <a:r>
              <a:rPr lang="en-US" dirty="0"/>
              <a:t>d tattooing a message onto the head of a slave.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7091-7660-CA4E-9059-01EB6CB25840}"/>
              </a:ext>
            </a:extLst>
          </p:cNvPr>
          <p:cNvSpPr txBox="1"/>
          <p:nvPr/>
        </p:nvSpPr>
        <p:spPr>
          <a:xfrm>
            <a:off x="838200" y="437230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Some messages are harder to find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BA0-5E24-4423-839C-25211E4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r>
              <a:rPr lang="en-US" dirty="0"/>
              <a:t>Steganographic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7866-9AFE-4885-8DA4-CA947C9B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5259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noise – noise in an image can be replaced with meaningful data </a:t>
            </a:r>
          </a:p>
          <a:p>
            <a:pPr>
              <a:lnSpc>
                <a:spcPct val="110000"/>
              </a:lnSpc>
            </a:pPr>
            <a:r>
              <a:rPr lang="en-US" dirty="0"/>
              <a:t>Spreading out information – using set intervals between pixels to hide data</a:t>
            </a:r>
          </a:p>
          <a:p>
            <a:pPr>
              <a:lnSpc>
                <a:spcPct val="110000"/>
              </a:lnSpc>
            </a:pPr>
            <a:r>
              <a:rPr lang="en-US" dirty="0"/>
              <a:t>Adopting a statistical profile – reformulating data to avoid typical patterns              like letter frequency</a:t>
            </a:r>
          </a:p>
          <a:p>
            <a:pPr>
              <a:lnSpc>
                <a:spcPct val="110000"/>
              </a:lnSpc>
            </a:pPr>
            <a:r>
              <a:rPr lang="en-US" dirty="0"/>
              <a:t>Replacing randomness with information – some applications use random numbers to add realistic features, purposely setting these values could hold information</a:t>
            </a:r>
          </a:p>
          <a:p>
            <a:pPr>
              <a:lnSpc>
                <a:spcPct val="110000"/>
              </a:lnSpc>
            </a:pPr>
            <a:r>
              <a:rPr lang="en-US" dirty="0"/>
              <a:t>Changing orders of lists </a:t>
            </a:r>
          </a:p>
          <a:p>
            <a:pPr>
              <a:lnSpc>
                <a:spcPct val="110000"/>
              </a:lnSpc>
            </a:pPr>
            <a:r>
              <a:rPr lang="en-US" dirty="0"/>
              <a:t>Splitting information – creating several packages with portions of the data that create the initial message only when enough are combined</a:t>
            </a:r>
          </a:p>
          <a:p>
            <a:pPr>
              <a:lnSpc>
                <a:spcPct val="110000"/>
              </a:lnSpc>
            </a:pPr>
            <a:r>
              <a:rPr lang="en-US" dirty="0"/>
              <a:t>Hiding the source – broadcasting information anonymously</a:t>
            </a:r>
          </a:p>
        </p:txBody>
      </p:sp>
    </p:spTree>
    <p:extLst>
      <p:ext uri="{BB962C8B-B14F-4D97-AF65-F5344CB8AC3E}">
        <p14:creationId xmlns:p14="http://schemas.microsoft.com/office/powerpoint/2010/main" val="672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Steganograms</a:t>
            </a:r>
            <a:r>
              <a:rPr lang="en-US" dirty="0"/>
              <a:t> – steganographic messages </a:t>
            </a:r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  <a:p>
            <a:r>
              <a:rPr lang="en-US" dirty="0"/>
              <a:t>Lossy and lossless</a:t>
            </a:r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r>
              <a:rPr lang="en-US" dirty="0"/>
              <a:t>Digital watermarking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9FC1-5D10-4818-98A8-A3E02C45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Bitmap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26D8-9DE9-4D2A-8B4E-FD709BFB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has a color value stored for r, g, b</a:t>
            </a:r>
          </a:p>
        </p:txBody>
      </p:sp>
    </p:spTree>
    <p:extLst>
      <p:ext uri="{BB962C8B-B14F-4D97-AF65-F5344CB8AC3E}">
        <p14:creationId xmlns:p14="http://schemas.microsoft.com/office/powerpoint/2010/main" val="293905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A0E4-92F2-46FF-8796-091B2FD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cosine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FE40-8C04-4769-8246-4757CCD5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8x8 block of pixels as</a:t>
            </a:r>
          </a:p>
          <a:p>
            <a:pPr marL="0" indent="0">
              <a:buNone/>
            </a:pPr>
            <a:r>
              <a:rPr lang="en-US" dirty="0"/>
              <a:t>   weights of this chart</a:t>
            </a:r>
          </a:p>
          <a:p>
            <a:r>
              <a:rPr lang="en-US" dirty="0"/>
              <a:t>For example, a black “A” on white</a:t>
            </a:r>
          </a:p>
          <a:p>
            <a:pPr marL="0" indent="0">
              <a:buNone/>
            </a:pPr>
            <a:r>
              <a:rPr lang="en-US" dirty="0"/>
              <a:t>   background</a:t>
            </a:r>
          </a:p>
        </p:txBody>
      </p:sp>
      <p:pic>
        <p:nvPicPr>
          <p:cNvPr id="9" name="Picture 8" descr="A screen shot of a window&#10;&#10;Description automatically generated">
            <a:extLst>
              <a:ext uri="{FF2B5EF4-FFF2-40B4-BE49-F238E27FC236}">
                <a16:creationId xmlns:a16="http://schemas.microsoft.com/office/drawing/2014/main" id="{5C0CA914-DFDD-40D0-B9ED-C5457201D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8" y="1775702"/>
            <a:ext cx="4861120" cy="48611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7E61B60-7155-4D37-8377-BAC559FE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81" y="4859055"/>
            <a:ext cx="4861119" cy="16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330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GreekC</vt:lpstr>
      <vt:lpstr>Office Theme</vt:lpstr>
      <vt:lpstr>Steganography Hiding information in plain sight</vt:lpstr>
      <vt:lpstr>PowerPoint Presentation</vt:lpstr>
      <vt:lpstr>Historical context</vt:lpstr>
      <vt:lpstr>Steganography Intro Activity</vt:lpstr>
      <vt:lpstr>Steganographic Techniques</vt:lpstr>
      <vt:lpstr>Terms/notation</vt:lpstr>
      <vt:lpstr>Significance</vt:lpstr>
      <vt:lpstr>Lossless Bitmap</vt:lpstr>
      <vt:lpstr>Discrete cosine transform</vt:lpstr>
      <vt:lpstr>The c2 attack</vt:lpstr>
      <vt:lpstr>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Craig J Russell</cp:lastModifiedBy>
  <cp:revision>34</cp:revision>
  <dcterms:created xsi:type="dcterms:W3CDTF">2020-01-11T19:17:26Z</dcterms:created>
  <dcterms:modified xsi:type="dcterms:W3CDTF">2020-01-21T16:24:55Z</dcterms:modified>
</cp:coreProperties>
</file>