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66" r:id="rId6"/>
    <p:sldId id="258" r:id="rId7"/>
    <p:sldId id="265" r:id="rId8"/>
    <p:sldId id="267" r:id="rId9"/>
    <p:sldId id="26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46B0-4851-4EE2-BD80-4E0BEDB44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9BB24-F001-4803-BB74-259ECCE0C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343CE-E60A-4AC5-8A2B-3D76DA2B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B3275-56DB-416D-A751-79C88AE57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9FAC0-5D87-4C3F-8071-303C95F3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0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7709F-9B98-4BFA-BE46-EC16DF9F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6E919-78A5-4794-8FA3-0146402D1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27F24-A970-453A-95AB-99B932974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11049-E5AF-44C2-89A4-A12FA1B5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69210-5249-4059-A52F-C33A3AE6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DE9A0D-083B-44AE-8F5F-EB98E454B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EB8FA-58B1-44F8-80E3-47712D359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316D2-0F9B-415A-81E8-B6F10967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C7FF3-6C99-43AA-A6EF-55631E6D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E1E82-28F3-4002-801E-5BFAFBA5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7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E36A7-1DF5-4E07-B8D3-D7BA3116F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43F08-CD84-4AFF-A787-B734F481F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FF757-C429-4D81-AD84-AB02F496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D5575-81A8-4539-A5FF-5EBB6942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D4105-EE77-421E-AEC5-07567316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5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B772-56A6-425D-8E31-8C2BFE5BD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404A9-CE72-4206-B4F2-C58DB414A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67476-D850-48CF-8557-AEC450ED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B4A77-2BD2-47B7-B518-123DEE74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C3C40-5814-4929-9BC0-F5A9B307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7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CBB4-B720-4210-AFB9-502787503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7481E-08A5-47AD-878E-B0518CDD5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585B4-DFEC-4FC5-9029-C3603905A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6CAAE-C7CB-4B2C-AF9B-563C9512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893BE-AEAD-4D56-ABC6-57CBE9F3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84D23-0578-49F5-8ABC-F5D85B6E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3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F4A6-F6FC-49D4-841D-A125508F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8CAB7-9E05-4B12-A394-0F03E9F9F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E9C7F-AC36-455E-9640-181258B2E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46F09C-B319-4542-8AAD-98855E055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67A60-D5DC-40AA-BAC9-FEA272624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B878-0F27-444E-A54F-372178F1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E1B2D-FE87-48D2-ABD8-4EFC1DE6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BEB79-B92F-4A41-9E9D-2B2232313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9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886B9-E684-42ED-BCC2-574C23E2D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B6B05C-DA0F-4985-813F-21342867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52B2A-7F6A-4A91-B435-51CE329E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CE0AE-62AB-486E-81A4-EFD8309B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1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1B0CDA-DF67-4EC7-86C1-E876A9EE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1F9F4-3A20-4E88-99D1-D8318C4B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13AE8-E2EA-4BD0-9B25-481760C1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4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3400-E426-4F7F-A38F-D89F2A06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89D7A-07C6-4C9E-9B08-356BAE506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CFD87-C395-4F28-AB7E-45B4DA1EC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AC52E-090D-4C66-94FC-C9DFB75F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7D92F-7C58-4B70-A8FB-8D2400B90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FDC3A-73C5-4056-AFF9-0938B101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1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813E-5324-4EF1-B08F-CCC06DB4A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8B6863-7240-4AA8-A37E-100CB123E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83E46-AE41-479E-9500-A200056B3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AAA13-24E9-4B5C-9587-3D03D57D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FCCF9-273B-4ECB-BD74-EA62DCB0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E8BA2-4324-4C94-884C-E2A058AE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9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0121B-469C-40B5-A3F4-8A07A86DE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CD5D6-1E4A-4AAD-84CA-EFCA21A72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41A71-9F3E-4B9C-AC6B-192A632AE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F50B6-7186-46B7-9A3A-D1973F40F53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6207-033B-47E9-A649-5F62B3804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E308A-B880-4750-9CBC-5D13DFD52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0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6475-70FA-440F-8E06-260B3A605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Steganography</a:t>
            </a:r>
            <a:br>
              <a:rPr lang="en-US" dirty="0"/>
            </a:br>
            <a:r>
              <a:rPr lang="en-US" sz="2800" dirty="0"/>
              <a:t>Hiding information in plain sight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5AB3A-0456-4CDE-9AED-DDC51DEFA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9348"/>
            <a:ext cx="9144000" cy="898451"/>
          </a:xfrm>
        </p:spPr>
        <p:txBody>
          <a:bodyPr/>
          <a:lstStyle/>
          <a:p>
            <a:pPr algn="r"/>
            <a:r>
              <a:rPr lang="en-US" dirty="0"/>
              <a:t>Christopher Robin</a:t>
            </a:r>
          </a:p>
          <a:p>
            <a:pPr algn="r"/>
            <a:r>
              <a:rPr lang="en-US" dirty="0"/>
              <a:t>Craig Russell</a:t>
            </a:r>
          </a:p>
        </p:txBody>
      </p:sp>
    </p:spTree>
    <p:extLst>
      <p:ext uri="{BB962C8B-B14F-4D97-AF65-F5344CB8AC3E}">
        <p14:creationId xmlns:p14="http://schemas.microsoft.com/office/powerpoint/2010/main" val="2338507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C3C5B-0284-4A9F-95C1-2DB7BD15C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GreekC" panose="00000400000000000000" pitchFamily="2" charset="0"/>
                <a:cs typeface="GreekC" panose="00000400000000000000" pitchFamily="2" charset="0"/>
              </a:rPr>
              <a:t>c</a:t>
            </a:r>
            <a:r>
              <a:rPr lang="en-US" baseline="30000" dirty="0"/>
              <a:t>2</a:t>
            </a:r>
            <a:r>
              <a:rPr lang="en-US" dirty="0"/>
              <a:t>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D4EF4-3E7F-4133-B3D7-374DD688A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 of DCT coefficients</a:t>
            </a:r>
          </a:p>
        </p:txBody>
      </p:sp>
    </p:spTree>
    <p:extLst>
      <p:ext uri="{BB962C8B-B14F-4D97-AF65-F5344CB8AC3E}">
        <p14:creationId xmlns:p14="http://schemas.microsoft.com/office/powerpoint/2010/main" val="126497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C45F0-89D2-4657-882E-DA7CD6F4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C7D4D-D2EA-49FC-B388-A48428929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80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BA70-8AD6-49C4-8FEC-58E4A47A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5719B-AD83-4EB5-82A9-7EDE47E66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55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77A64-8382-4987-839D-01B8EF44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80494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7829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97516-E0AC-4546-98B5-7EA4D276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Steganography 	  vs   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45317-5A5A-4E6F-AC5E-181F775D1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4310" cy="4351338"/>
          </a:xfrm>
        </p:spPr>
        <p:txBody>
          <a:bodyPr/>
          <a:lstStyle/>
          <a:p>
            <a:r>
              <a:rPr lang="en-US" dirty="0" err="1"/>
              <a:t>Steganos</a:t>
            </a:r>
            <a:r>
              <a:rPr lang="en-US" dirty="0"/>
              <a:t> – covered/secret</a:t>
            </a:r>
          </a:p>
          <a:p>
            <a:r>
              <a:rPr lang="en-US" dirty="0"/>
              <a:t>Locational key</a:t>
            </a:r>
          </a:p>
          <a:p>
            <a:r>
              <a:rPr lang="en-US" dirty="0"/>
              <a:t>Invisible ink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748916D-CC73-4D3C-BEB2-8D8DB5C2B0AE}"/>
              </a:ext>
            </a:extLst>
          </p:cNvPr>
          <p:cNvSpPr txBox="1">
            <a:spLocks/>
          </p:cNvSpPr>
          <p:nvPr/>
        </p:nvSpPr>
        <p:spPr>
          <a:xfrm>
            <a:off x="5805881" y="1825625"/>
            <a:ext cx="50844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Krytpos</a:t>
            </a:r>
            <a:r>
              <a:rPr lang="en-US" dirty="0"/>
              <a:t> – secret/hidden</a:t>
            </a:r>
          </a:p>
          <a:p>
            <a:r>
              <a:rPr lang="en-US" dirty="0"/>
              <a:t>Mathematical key</a:t>
            </a:r>
          </a:p>
          <a:p>
            <a:r>
              <a:rPr lang="en-US" dirty="0"/>
              <a:t>German’s Enigma Machine</a:t>
            </a:r>
          </a:p>
        </p:txBody>
      </p:sp>
    </p:spTree>
    <p:extLst>
      <p:ext uri="{BB962C8B-B14F-4D97-AF65-F5344CB8AC3E}">
        <p14:creationId xmlns:p14="http://schemas.microsoft.com/office/powerpoint/2010/main" val="281022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8762-2165-4AE8-A88B-24BAC997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19BFA-01DD-44ED-A179-A80BB89DE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92" y="1825624"/>
            <a:ext cx="10515600" cy="4351338"/>
          </a:xfrm>
        </p:spPr>
        <p:txBody>
          <a:bodyPr/>
          <a:lstStyle/>
          <a:p>
            <a:r>
              <a:rPr lang="en-US" sz="2400" dirty="0"/>
              <a:t>440 BC – Greeks tattooed onto shaved head</a:t>
            </a:r>
          </a:p>
          <a:p>
            <a:r>
              <a:rPr lang="en-US" sz="2400" dirty="0"/>
              <a:t>480 BC – Spartans wax tablets</a:t>
            </a:r>
          </a:p>
          <a:p>
            <a:r>
              <a:rPr lang="en-US" sz="2400" dirty="0"/>
              <a:t>1776 – Revolutionary war invisible ink  </a:t>
            </a:r>
          </a:p>
          <a:p>
            <a:r>
              <a:rPr lang="en-US" sz="2400" dirty="0"/>
              <a:t>1940s – WWII Microdots </a:t>
            </a:r>
          </a:p>
          <a:p>
            <a:endParaRPr lang="en-US" dirty="0"/>
          </a:p>
        </p:txBody>
      </p:sp>
      <p:pic>
        <p:nvPicPr>
          <p:cNvPr id="5" name="Picture 4" descr="A person wearing a military uniform&#10;&#10;Description automatically generated">
            <a:extLst>
              <a:ext uri="{FF2B5EF4-FFF2-40B4-BE49-F238E27FC236}">
                <a16:creationId xmlns:a16="http://schemas.microsoft.com/office/drawing/2014/main" id="{77E955B2-FFC5-4B65-9459-614DA067A5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5" r="8234"/>
          <a:stretch/>
        </p:blipFill>
        <p:spPr>
          <a:xfrm>
            <a:off x="7352522" y="259400"/>
            <a:ext cx="4721292" cy="3006057"/>
          </a:xfrm>
          <a:prstGeom prst="rect">
            <a:avLst/>
          </a:prstGeom>
        </p:spPr>
      </p:pic>
      <p:pic>
        <p:nvPicPr>
          <p:cNvPr id="7" name="Picture 6" descr="A picture containing clock, old, sitting, hanging&#10;&#10;Description automatically generated">
            <a:extLst>
              <a:ext uri="{FF2B5EF4-FFF2-40B4-BE49-F238E27FC236}">
                <a16:creationId xmlns:a16="http://schemas.microsoft.com/office/drawing/2014/main" id="{DC3A074E-1D31-4E7C-A27C-EBE2334525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3" t="12517" r="14917" b="11836"/>
          <a:stretch/>
        </p:blipFill>
        <p:spPr>
          <a:xfrm>
            <a:off x="7494040" y="3490843"/>
            <a:ext cx="4505130" cy="3107757"/>
          </a:xfrm>
          <a:prstGeom prst="rect">
            <a:avLst/>
          </a:prstGeom>
        </p:spPr>
      </p:pic>
      <p:pic>
        <p:nvPicPr>
          <p:cNvPr id="9" name="Picture 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235AD4B-F64F-4E22-AAE4-AB3DBEC2B4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17" y="3769567"/>
            <a:ext cx="3561550" cy="282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4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BBFB3C-C9B1-4C04-98B2-60FAB19227F5}"/>
              </a:ext>
            </a:extLst>
          </p:cNvPr>
          <p:cNvSpPr/>
          <p:nvPr/>
        </p:nvSpPr>
        <p:spPr>
          <a:xfrm>
            <a:off x="12228966" y="4294392"/>
            <a:ext cx="7407478" cy="6598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37781-0E97-4D45-98C4-31C143256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Steganography Intro Act</a:t>
            </a:r>
            <a:r>
              <a:rPr lang="en-US" i="1" dirty="0"/>
              <a:t>i</a:t>
            </a:r>
            <a:r>
              <a:rPr lang="en-US" dirty="0"/>
              <a:t>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6957E-5005-43D9-BDC9-B97EA84C7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10044"/>
          </a:xfrm>
        </p:spPr>
        <p:txBody>
          <a:bodyPr>
            <a:normAutofit/>
          </a:bodyPr>
          <a:lstStyle/>
          <a:p>
            <a:r>
              <a:rPr lang="en-US" dirty="0"/>
              <a:t>Steganography hides i</a:t>
            </a:r>
            <a:r>
              <a:rPr lang="en-US" i="1" dirty="0"/>
              <a:t>n</a:t>
            </a:r>
            <a:r>
              <a:rPr lang="en-US" dirty="0"/>
              <a:t>formation using a variety of metho</a:t>
            </a:r>
            <a:r>
              <a:rPr lang="en-US" b="1" dirty="0"/>
              <a:t>d</a:t>
            </a:r>
            <a:r>
              <a:rPr lang="en-US" dirty="0"/>
              <a:t>s. </a:t>
            </a:r>
            <a:r>
              <a:rPr lang="en-US" dirty="0" err="1"/>
              <a:t>UnlikE</a:t>
            </a:r>
            <a:r>
              <a:rPr lang="en-US" dirty="0"/>
              <a:t> </a:t>
            </a:r>
            <a:r>
              <a:rPr lang="en-US" b="1" dirty="0"/>
              <a:t>e</a:t>
            </a:r>
            <a:r>
              <a:rPr lang="en-US" dirty="0"/>
              <a:t>ncryption, who’s only </a:t>
            </a:r>
            <a:r>
              <a:rPr lang="en-US" dirty="0" err="1"/>
              <a:t>goAl</a:t>
            </a:r>
            <a:r>
              <a:rPr lang="en-US" dirty="0"/>
              <a:t> is to obscure da</a:t>
            </a:r>
            <a:r>
              <a:rPr lang="en-US" b="1" dirty="0"/>
              <a:t>t</a:t>
            </a:r>
            <a:r>
              <a:rPr lang="en-US" dirty="0"/>
              <a:t>a, hidden data is able to carry larg</a:t>
            </a:r>
            <a:r>
              <a:rPr lang="en-US" b="1" dirty="0"/>
              <a:t>e</a:t>
            </a:r>
            <a:r>
              <a:rPr lang="en-US" dirty="0"/>
              <a:t> </a:t>
            </a:r>
            <a:r>
              <a:rPr lang="en-US" dirty="0" err="1"/>
              <a:t>amountS</a:t>
            </a:r>
            <a:r>
              <a:rPr lang="en-US" dirty="0"/>
              <a:t> of in</a:t>
            </a:r>
            <a:r>
              <a:rPr lang="en-US" i="1" dirty="0"/>
              <a:t>f</a:t>
            </a:r>
            <a:r>
              <a:rPr lang="en-US" dirty="0"/>
              <a:t>ormation with</a:t>
            </a:r>
            <a:r>
              <a:rPr lang="en-US" i="1" dirty="0"/>
              <a:t>o</a:t>
            </a:r>
            <a:r>
              <a:rPr lang="en-US" dirty="0"/>
              <a:t>ut dete</a:t>
            </a:r>
            <a:r>
              <a:rPr lang="en-US" b="1" dirty="0"/>
              <a:t>c</a:t>
            </a:r>
            <a:r>
              <a:rPr lang="en-US" dirty="0"/>
              <a:t>tion. Methods fo</a:t>
            </a:r>
            <a:r>
              <a:rPr lang="en-US" i="1" dirty="0"/>
              <a:t>r</a:t>
            </a:r>
            <a:r>
              <a:rPr lang="en-US" dirty="0"/>
              <a:t> redirecting one’s at</a:t>
            </a:r>
            <a:r>
              <a:rPr lang="en-US" b="1" dirty="0"/>
              <a:t>t</a:t>
            </a:r>
            <a:r>
              <a:rPr lang="en-US" dirty="0"/>
              <a:t>ention can be used to further hide infor</a:t>
            </a:r>
            <a:r>
              <a:rPr lang="en-US" i="1" dirty="0"/>
              <a:t>m</a:t>
            </a:r>
            <a:r>
              <a:rPr lang="en-US" dirty="0"/>
              <a:t>ation. </a:t>
            </a:r>
            <a:r>
              <a:rPr lang="en-US" dirty="0" err="1"/>
              <a:t>E</a:t>
            </a:r>
            <a:r>
              <a:rPr lang="en-US" i="1" dirty="0" err="1"/>
              <a:t>a</a:t>
            </a:r>
            <a:r>
              <a:rPr lang="en-US" dirty="0" err="1"/>
              <a:t>rlY</a:t>
            </a:r>
            <a:r>
              <a:rPr lang="en-US" dirty="0"/>
              <a:t> uses include changing </a:t>
            </a:r>
            <a:r>
              <a:rPr lang="en-US" i="1" dirty="0"/>
              <a:t>t</a:t>
            </a:r>
            <a:r>
              <a:rPr lang="en-US" dirty="0"/>
              <a:t>ypefaces and fonts </a:t>
            </a:r>
            <a:r>
              <a:rPr lang="en-US" i="1" dirty="0"/>
              <a:t>i</a:t>
            </a:r>
            <a:r>
              <a:rPr lang="en-US" dirty="0"/>
              <a:t>n a bl</a:t>
            </a:r>
            <a:r>
              <a:rPr lang="en-US" i="1" dirty="0"/>
              <a:t>o</a:t>
            </a:r>
            <a:r>
              <a:rPr lang="en-US" dirty="0"/>
              <a:t>ck of text a</a:t>
            </a:r>
            <a:r>
              <a:rPr lang="en-US" i="1" dirty="0"/>
              <a:t>n</a:t>
            </a:r>
            <a:r>
              <a:rPr lang="en-US" dirty="0"/>
              <a:t>d tattooing a message onto the head of a slave.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447091-7660-CA4E-9059-01EB6CB25840}"/>
              </a:ext>
            </a:extLst>
          </p:cNvPr>
          <p:cNvSpPr txBox="1"/>
          <p:nvPr/>
        </p:nvSpPr>
        <p:spPr>
          <a:xfrm>
            <a:off x="838200" y="4372303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   Some messages are harder to find than others…</a:t>
            </a:r>
          </a:p>
        </p:txBody>
      </p:sp>
    </p:spTree>
    <p:extLst>
      <p:ext uri="{BB962C8B-B14F-4D97-AF65-F5344CB8AC3E}">
        <p14:creationId xmlns:p14="http://schemas.microsoft.com/office/powerpoint/2010/main" val="297613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EBA0-5E24-4423-839C-25211E4DB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624"/>
            <a:ext cx="10515600" cy="1325563"/>
          </a:xfrm>
        </p:spPr>
        <p:txBody>
          <a:bodyPr/>
          <a:lstStyle/>
          <a:p>
            <a:r>
              <a:rPr lang="en-US" dirty="0"/>
              <a:t>Steganographic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B7866-9AFE-4885-8DA4-CA947C9BF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515600" cy="525989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Using noise – noise in an image can be replaced with meaningful data </a:t>
            </a:r>
          </a:p>
          <a:p>
            <a:pPr>
              <a:lnSpc>
                <a:spcPct val="110000"/>
              </a:lnSpc>
            </a:pPr>
            <a:r>
              <a:rPr lang="en-US" dirty="0"/>
              <a:t>Spreading out information – using set intervals between pixels to hide data</a:t>
            </a:r>
          </a:p>
          <a:p>
            <a:pPr>
              <a:lnSpc>
                <a:spcPct val="110000"/>
              </a:lnSpc>
            </a:pPr>
            <a:r>
              <a:rPr lang="en-US" dirty="0"/>
              <a:t>Adopting a statistical profile – reformulating data to avoid typical patterns              like letter frequency</a:t>
            </a:r>
          </a:p>
          <a:p>
            <a:pPr>
              <a:lnSpc>
                <a:spcPct val="110000"/>
              </a:lnSpc>
            </a:pPr>
            <a:r>
              <a:rPr lang="en-US" dirty="0"/>
              <a:t>Replacing randomness with information – some applications use random numbers to add realistic features, purposely setting these values could hold information</a:t>
            </a:r>
          </a:p>
          <a:p>
            <a:pPr>
              <a:lnSpc>
                <a:spcPct val="110000"/>
              </a:lnSpc>
            </a:pPr>
            <a:r>
              <a:rPr lang="en-US" dirty="0"/>
              <a:t>Changing orders of lists </a:t>
            </a:r>
          </a:p>
          <a:p>
            <a:pPr>
              <a:lnSpc>
                <a:spcPct val="110000"/>
              </a:lnSpc>
            </a:pPr>
            <a:r>
              <a:rPr lang="en-US" dirty="0"/>
              <a:t>Splitting information – creating several packages with portions of the data that create the initial message only when enough are combined</a:t>
            </a:r>
          </a:p>
          <a:p>
            <a:pPr>
              <a:lnSpc>
                <a:spcPct val="110000"/>
              </a:lnSpc>
            </a:pPr>
            <a:r>
              <a:rPr lang="en-US" dirty="0"/>
              <a:t>Hiding the source – broadcasting information anonymously</a:t>
            </a:r>
          </a:p>
        </p:txBody>
      </p:sp>
    </p:spTree>
    <p:extLst>
      <p:ext uri="{BB962C8B-B14F-4D97-AF65-F5344CB8AC3E}">
        <p14:creationId xmlns:p14="http://schemas.microsoft.com/office/powerpoint/2010/main" val="67232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4DAE-F668-4B03-80C5-1509C374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Terms/notation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D3A98-7654-4CCC-90C7-6B8984A81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Steganograms</a:t>
            </a:r>
            <a:r>
              <a:rPr lang="en-US" dirty="0"/>
              <a:t> – steganographic messages </a:t>
            </a:r>
          </a:p>
          <a:p>
            <a:r>
              <a:rPr lang="en-US" dirty="0" err="1"/>
              <a:t>Steganalysis</a:t>
            </a:r>
            <a:r>
              <a:rPr lang="en-US" dirty="0"/>
              <a:t> – searching for </a:t>
            </a:r>
            <a:r>
              <a:rPr lang="en-US" dirty="0" err="1"/>
              <a:t>steganograms</a:t>
            </a:r>
            <a:endParaRPr lang="en-US" dirty="0"/>
          </a:p>
          <a:p>
            <a:r>
              <a:rPr lang="en-US" dirty="0"/>
              <a:t>Lossy and lossless</a:t>
            </a:r>
          </a:p>
        </p:txBody>
      </p:sp>
    </p:spTree>
    <p:extLst>
      <p:ext uri="{BB962C8B-B14F-4D97-AF65-F5344CB8AC3E}">
        <p14:creationId xmlns:p14="http://schemas.microsoft.com/office/powerpoint/2010/main" val="611404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36C3-DBEE-4795-A635-166182FA7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8A7B3-AFE4-44E2-B09E-1A2536BF7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Hypothetical app that takes pictures w/ cloud service, could encrypt credit card/other personal data, and steals data</a:t>
            </a:r>
          </a:p>
          <a:p>
            <a:r>
              <a:rPr lang="en-US" dirty="0"/>
              <a:t>Digital watermarking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54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9FC1-5D10-4818-98A8-A3E02C456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Lossless Bitmap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B26D8-9DE9-4D2A-8B4E-FD709BFB6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pixel has a color value stored for r, g, b</a:t>
            </a:r>
          </a:p>
        </p:txBody>
      </p:sp>
    </p:spTree>
    <p:extLst>
      <p:ext uri="{BB962C8B-B14F-4D97-AF65-F5344CB8AC3E}">
        <p14:creationId xmlns:p14="http://schemas.microsoft.com/office/powerpoint/2010/main" val="2939054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A0E4-92F2-46FF-8796-091B2FDE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cosine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CFE40-8C04-4769-8246-4757CCD53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8x8 block of pixels as</a:t>
            </a:r>
          </a:p>
          <a:p>
            <a:pPr marL="0" indent="0">
              <a:buNone/>
            </a:pPr>
            <a:r>
              <a:rPr lang="en-US" dirty="0"/>
              <a:t>   weights of this chart</a:t>
            </a:r>
          </a:p>
          <a:p>
            <a:r>
              <a:rPr lang="en-US" dirty="0"/>
              <a:t>For example, a black “A” on white</a:t>
            </a:r>
          </a:p>
          <a:p>
            <a:pPr marL="0" indent="0">
              <a:buNone/>
            </a:pPr>
            <a:r>
              <a:rPr lang="en-US" dirty="0"/>
              <a:t>   background</a:t>
            </a:r>
          </a:p>
        </p:txBody>
      </p:sp>
      <p:pic>
        <p:nvPicPr>
          <p:cNvPr id="9" name="Picture 8" descr="A screen shot of a window&#10;&#10;Description automatically generated">
            <a:extLst>
              <a:ext uri="{FF2B5EF4-FFF2-40B4-BE49-F238E27FC236}">
                <a16:creationId xmlns:a16="http://schemas.microsoft.com/office/drawing/2014/main" id="{5C0CA914-DFDD-40D0-B9ED-C5457201D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928" y="1775702"/>
            <a:ext cx="4861120" cy="486112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17E61B60-7155-4D37-8377-BAC559FE8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81" y="4859055"/>
            <a:ext cx="4861119" cy="16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60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330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GreekC</vt:lpstr>
      <vt:lpstr>Office Theme</vt:lpstr>
      <vt:lpstr>Steganography Hiding information in plain sight</vt:lpstr>
      <vt:lpstr>Steganography    vs    Cryptography</vt:lpstr>
      <vt:lpstr>Historical context</vt:lpstr>
      <vt:lpstr>Steganography Intro Activity</vt:lpstr>
      <vt:lpstr>Steganographic Techniques</vt:lpstr>
      <vt:lpstr>Terms/notation</vt:lpstr>
      <vt:lpstr>Significance</vt:lpstr>
      <vt:lpstr>Lossless Bitmap</vt:lpstr>
      <vt:lpstr>Discrete cosine transform</vt:lpstr>
      <vt:lpstr>The c2 attack</vt:lpstr>
      <vt:lpstr>Example</vt:lpstr>
      <vt:lpstr>Activity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Stenography Hiding information in plain sight</dc:title>
  <dc:creator>Craig J Russell</dc:creator>
  <cp:lastModifiedBy>Craig Russell</cp:lastModifiedBy>
  <cp:revision>31</cp:revision>
  <dcterms:created xsi:type="dcterms:W3CDTF">2020-01-11T19:17:26Z</dcterms:created>
  <dcterms:modified xsi:type="dcterms:W3CDTF">2020-01-21T05:23:58Z</dcterms:modified>
</cp:coreProperties>
</file>