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6" r:id="rId3"/>
    <p:sldId id="423" r:id="rId4"/>
    <p:sldId id="429" r:id="rId5"/>
    <p:sldId id="391" r:id="rId6"/>
    <p:sldId id="393" r:id="rId7"/>
    <p:sldId id="375" r:id="rId8"/>
    <p:sldId id="396" r:id="rId9"/>
    <p:sldId id="397" r:id="rId10"/>
    <p:sldId id="398" r:id="rId11"/>
    <p:sldId id="400" r:id="rId12"/>
    <p:sldId id="370" r:id="rId13"/>
    <p:sldId id="422" r:id="rId14"/>
    <p:sldId id="406" r:id="rId15"/>
    <p:sldId id="409" r:id="rId16"/>
    <p:sldId id="408" r:id="rId17"/>
    <p:sldId id="407" r:id="rId18"/>
    <p:sldId id="434" r:id="rId19"/>
    <p:sldId id="383" r:id="rId20"/>
    <p:sldId id="431" r:id="rId21"/>
    <p:sldId id="394" r:id="rId22"/>
    <p:sldId id="401" r:id="rId23"/>
    <p:sldId id="403" r:id="rId24"/>
    <p:sldId id="404" r:id="rId25"/>
    <p:sldId id="405" r:id="rId26"/>
    <p:sldId id="412" r:id="rId27"/>
    <p:sldId id="432" r:id="rId28"/>
    <p:sldId id="414" r:id="rId29"/>
    <p:sldId id="278" r:id="rId30"/>
    <p:sldId id="419" r:id="rId31"/>
    <p:sldId id="443" r:id="rId32"/>
    <p:sldId id="436" r:id="rId33"/>
    <p:sldId id="437" r:id="rId34"/>
    <p:sldId id="438" r:id="rId35"/>
    <p:sldId id="435" r:id="rId3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rgbClr val="FF0000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 useTimings="0">
    <p:present/>
    <p:sldAll/>
    <p:penClr>
      <a:prstClr val="red"/>
    </p:penClr>
  </p:showPr>
  <p:clrMru>
    <a:srgbClr val="000080"/>
    <a:srgbClr val="0078B4"/>
    <a:srgbClr val="333333"/>
    <a:srgbClr val="FF0000"/>
    <a:srgbClr val="FFCC00"/>
    <a:srgbClr val="FF0066"/>
    <a:srgbClr val="FF7C80"/>
    <a:srgbClr val="4D4D4D"/>
    <a:srgbClr val="00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676" autoAdjust="0"/>
    <p:restoredTop sz="87824" autoAdjust="0"/>
  </p:normalViewPr>
  <p:slideViewPr>
    <p:cSldViewPr showGuides="1">
      <p:cViewPr>
        <p:scale>
          <a:sx n="50" d="100"/>
          <a:sy n="50" d="100"/>
        </p:scale>
        <p:origin x="-1638" y="-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2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EB4C402-1897-48ED-8BF9-89FACE08C2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4235F-87A7-4EF1-B72B-55FA9B45D8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EAC98-4C49-432B-9A91-3DDE5C56595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C253-3C3E-4952-95DF-387E834314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A9CA5-A023-48A1-AE56-90BC99B1E6D1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ED518B-1E7A-4119-8574-545E3D36C6D2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DF257-DA2C-4DC2-AF8A-D1058F978A9A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DF257-DA2C-4DC2-AF8A-D1058F978A9A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0A5BF-117D-4D0E-B6AA-7220793E22F8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DF257-DA2C-4DC2-AF8A-D1058F978A9A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75F7C-3640-4CAF-9A90-C1B1D1C645C9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CE7FF-B070-46E5-BACE-06C34452B745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1688C-40D1-4541-BCCB-2BBDE8B6261D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C253-3C3E-4952-95DF-387E834314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C253-3C3E-4952-95DF-387E834314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C253-3C3E-4952-95DF-387E834314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C253-3C3E-4952-95DF-387E834314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9BC253-3C3E-4952-95DF-387E834314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EA198A-A888-42E0-B64E-AE57710BB5D6}" type="slidenum">
              <a:rPr lang="en-GB" smtClean="0"/>
              <a:pPr/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4B86C-E947-4E3C-B30F-BDED97F63C3E}" type="slidenum">
              <a:rPr lang="en-GB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CD146-BCC0-4B52-9ECF-A67F521ACFAF}" type="slidenum">
              <a:rPr lang="en-GB" smtClean="0"/>
              <a:pPr/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11BC9-5B92-4BFC-87C8-BBE5D6375C2A}" type="slidenum">
              <a:rPr lang="en-GB" smtClean="0"/>
              <a:pPr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18C64-1731-492A-B181-58558E8526A5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DED40-2271-48B7-84C0-E20A7EF74420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225F27-2AEC-4FFF-BDDA-8C3F44AF2814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F8AE4-4F72-4879-8907-5915AC94CC38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6C258D-1F7E-4D36-A22B-82C3E36691C7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CD146-BCC0-4B52-9ECF-A67F521ACFAF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8018A-7CD4-482A-93AD-C14899349351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84235F-87A7-4EF1-B72B-55FA9B45D8A7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7F5AB7-50B3-4C6F-97AF-5EDE19C2A8A1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4A097-7DA0-4095-AA16-8B41375DA2F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73409F-4C32-4666-AAA6-639EF6CED34A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480CD0-D91D-404D-BAF4-97830808E8C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509E3A-4DCA-4113-A2D2-423E11A6EB3E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C03C8-E579-4246-84BF-8A344686D1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85BDE-4FA9-41DB-B72C-A4CA73B875BB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1D7C0-7FC2-40F0-846F-3934B4D1FBF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EA07D1-99BC-49EC-91AB-991FF3811F60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1558F-9A32-4D76-80B7-9917E2E190E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6DF41-A5D8-410C-BC19-3ED61524E718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FC27E-2089-4EB0-B15F-26792C0ED3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7912F8-22AD-47FA-8F06-31CB8894CE6B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545DF-880D-4327-BE8C-80B4595C717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17E14-D6E2-40F9-A753-7317D78DC2B4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F0672-A581-4727-8AF7-A9D7D00857D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AC736C-D501-4350-A316-5F9FF99C39AE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8CAB52-6160-41B7-99B4-AC5AB87A163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B4CF3F-54A6-4141-B859-4D1B5617ECDA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7BF39-24B5-4697-8427-694B7AA633D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D1748D-E73F-479B-BA72-AC1C55CDA16C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58A34-6AF3-412A-9A7F-DD9C6AFAFD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 descr="PPT_Header.bmp                                                 00003143HAGGEN/MICROSOFT               BEEB6CD9: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921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7747"/>
            <a:ext cx="8229600" cy="4168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7486695-0039-41F0-B9E1-39F6DC277FAA}" type="datetimeFigureOut">
              <a:rPr lang="en-US" smtClean="0"/>
              <a:pPr>
                <a:defRPr/>
              </a:pPr>
              <a:t>12/19/2008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F7BFF0-3C52-4AFD-821E-6495AA8ECFF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B0F0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usso@microsof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download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search.microsoft.com/comega/" TargetMode="External"/><Relationship Id="rId4" Type="http://schemas.openxmlformats.org/officeDocument/2006/relationships/hyperlink" Target="http://research.microsoft.com/~crusso/papers/padl07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857232"/>
            <a:ext cx="7772400" cy="2428892"/>
          </a:xfrm>
        </p:spPr>
        <p:txBody>
          <a:bodyPr>
            <a:normAutofit/>
          </a:bodyPr>
          <a:lstStyle/>
          <a:p>
            <a:r>
              <a:rPr lang="en-GB" i="1" dirty="0" smtClean="0">
                <a:solidFill>
                  <a:schemeClr val="accent1"/>
                </a:solidFill>
              </a:rPr>
              <a:t>Join Patterns for Visual Basic</a:t>
            </a:r>
          </a:p>
        </p:txBody>
      </p:sp>
      <p:sp>
        <p:nvSpPr>
          <p:cNvPr id="2052" name="Rectangle 19"/>
          <p:cNvSpPr>
            <a:spLocks noChangeArrowheads="1"/>
          </p:cNvSpPr>
          <p:nvPr/>
        </p:nvSpPr>
        <p:spPr bwMode="auto">
          <a:xfrm>
            <a:off x="1439863" y="3429000"/>
            <a:ext cx="622776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GB" sz="2400" b="0" i="1" dirty="0">
                <a:solidFill>
                  <a:schemeClr val="tx1"/>
                </a:solidFill>
                <a:latin typeface="Segoe" pitchFamily="34" charset="0"/>
              </a:rPr>
              <a:t>Claudio </a:t>
            </a:r>
            <a:r>
              <a:rPr lang="en-GB" sz="2400" b="0" i="1" dirty="0" smtClean="0">
                <a:solidFill>
                  <a:schemeClr val="tx1"/>
                </a:solidFill>
                <a:latin typeface="Segoe" pitchFamily="34" charset="0"/>
              </a:rPr>
              <a:t>Russo</a:t>
            </a:r>
          </a:p>
          <a:p>
            <a:pPr>
              <a:spcBef>
                <a:spcPct val="20000"/>
              </a:spcBef>
            </a:pPr>
            <a:endParaRPr lang="en-GB" sz="2400" b="0" i="1" dirty="0" smtClean="0">
              <a:solidFill>
                <a:schemeClr val="tx1"/>
              </a:solidFill>
              <a:latin typeface="Segoe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2400" b="0" i="1" dirty="0" smtClean="0">
                <a:solidFill>
                  <a:schemeClr val="tx1"/>
                </a:solidFill>
                <a:latin typeface="Segoe" pitchFamily="34" charset="0"/>
              </a:rPr>
              <a:t>Programming Principles and Tools</a:t>
            </a:r>
            <a:endParaRPr lang="en-GB" sz="2400" b="0" i="1" dirty="0">
              <a:solidFill>
                <a:schemeClr val="tx1"/>
              </a:solidFill>
              <a:latin typeface="Segoe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2400" b="0" i="1" dirty="0">
                <a:solidFill>
                  <a:schemeClr val="tx1"/>
                </a:solidFill>
                <a:latin typeface="Segoe" pitchFamily="34" charset="0"/>
              </a:rPr>
              <a:t>Microsoft Research, Cambridge </a:t>
            </a:r>
          </a:p>
          <a:p>
            <a:pPr>
              <a:spcBef>
                <a:spcPct val="20000"/>
              </a:spcBef>
            </a:pPr>
            <a:r>
              <a:rPr lang="en-GB" sz="2400" b="0" i="1" dirty="0" smtClean="0">
                <a:solidFill>
                  <a:schemeClr val="tx1"/>
                </a:solidFill>
                <a:latin typeface="Segoe" pitchFamily="34" charset="0"/>
              </a:rPr>
              <a:t>(</a:t>
            </a:r>
            <a:r>
              <a:rPr lang="en-GB" sz="2400" b="0" i="1" dirty="0" err="1" smtClean="0">
                <a:solidFill>
                  <a:schemeClr val="tx1"/>
                </a:solidFill>
                <a:latin typeface="Segoe" pitchFamily="34" charset="0"/>
                <a:hlinkClick r:id="rId3"/>
              </a:rPr>
              <a:t>crusso@microsoft.com</a:t>
            </a:r>
            <a:r>
              <a:rPr lang="en-GB" sz="2400" b="0" i="1" dirty="0" smtClean="0">
                <a:solidFill>
                  <a:schemeClr val="tx1"/>
                </a:solidFill>
                <a:latin typeface="Segoe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GB" sz="2400" b="0" i="1" dirty="0" smtClean="0">
              <a:solidFill>
                <a:schemeClr val="tx1"/>
              </a:solidFill>
              <a:latin typeface="Segoe" pitchFamily="34" charset="0"/>
            </a:endParaRPr>
          </a:p>
          <a:p>
            <a:pPr>
              <a:spcBef>
                <a:spcPct val="20000"/>
              </a:spcBef>
            </a:pPr>
            <a:r>
              <a:rPr lang="en-GB" sz="2400" b="0" i="1" smtClean="0">
                <a:solidFill>
                  <a:schemeClr val="tx1"/>
                </a:solidFill>
                <a:latin typeface="Segoe" pitchFamily="34" charset="0"/>
              </a:rPr>
              <a:t>OOPSLA </a:t>
            </a:r>
            <a:r>
              <a:rPr lang="en-GB" sz="2400" b="0" i="1" dirty="0" smtClean="0">
                <a:solidFill>
                  <a:schemeClr val="tx1"/>
                </a:solidFill>
                <a:latin typeface="Segoe" pitchFamily="34" charset="0"/>
              </a:rPr>
              <a:t>2008, Nashville, TN</a:t>
            </a:r>
          </a:p>
          <a:p>
            <a:pPr>
              <a:spcBef>
                <a:spcPct val="20000"/>
              </a:spcBef>
            </a:pPr>
            <a:endParaRPr lang="en-GB" sz="2400" b="0" i="1" dirty="0" smtClean="0">
              <a:solidFill>
                <a:schemeClr val="tx1"/>
              </a:solidFill>
              <a:latin typeface="Segoe" pitchFamily="34" charset="0"/>
            </a:endParaRPr>
          </a:p>
          <a:p>
            <a:pPr>
              <a:spcBef>
                <a:spcPct val="20000"/>
              </a:spcBef>
            </a:pPr>
            <a:endParaRPr lang="en-GB" sz="2400" b="0" i="1" dirty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Asynchronous Patterns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8570" y="1821652"/>
            <a:ext cx="8786859" cy="29646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Delegate Sub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Callback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(S As String)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AsyncBuffer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Put(S </a:t>
            </a:r>
            <a:r>
              <a:rPr lang="en-GB" sz="2000" dirty="0">
                <a:solidFill>
                  <a:schemeClr val="tx1"/>
                </a:solidFill>
              </a:rPr>
              <a:t>As </a:t>
            </a:r>
            <a:r>
              <a:rPr lang="en-GB" sz="2000" dirty="0" smtClean="0">
                <a:solidFill>
                  <a:schemeClr val="tx1"/>
                </a:solidFill>
              </a:rPr>
              <a:t>String)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</a:t>
            </a: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>
                <a:solidFill>
                  <a:schemeClr val="tx1"/>
                </a:solidFill>
              </a:rPr>
              <a:t> </a:t>
            </a:r>
            <a:r>
              <a:rPr lang="en-GB" sz="2000" dirty="0" err="1" smtClean="0">
                <a:solidFill>
                  <a:schemeClr val="tx1"/>
                </a:solidFill>
              </a:rPr>
              <a:t>BeginTake</a:t>
            </a:r>
            <a:r>
              <a:rPr lang="en-GB" sz="2000" dirty="0" smtClean="0">
                <a:solidFill>
                  <a:schemeClr val="tx1"/>
                </a:solidFill>
              </a:rPr>
              <a:t>(C </a:t>
            </a:r>
            <a:r>
              <a:rPr lang="en-GB" sz="2000" dirty="0">
                <a:solidFill>
                  <a:schemeClr val="tx1"/>
                </a:solidFill>
              </a:rPr>
              <a:t>As </a:t>
            </a:r>
            <a:r>
              <a:rPr lang="en-GB" sz="2000" dirty="0" err="1" smtClean="0">
                <a:solidFill>
                  <a:schemeClr val="tx1"/>
                </a:solidFill>
              </a:rPr>
              <a:t>Callback</a:t>
            </a:r>
            <a:r>
              <a:rPr lang="en-GB" sz="2000" dirty="0" smtClean="0">
                <a:solidFill>
                  <a:schemeClr val="tx1"/>
                </a:solidFill>
              </a:rPr>
              <a:t>)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Sub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CaseBeginTakePut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(C As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Callback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S As String) _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 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When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BeginTake,Put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C(S)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End Sub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 Class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85720" y="4929198"/>
            <a:ext cx="839276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err="1" smtClean="0">
                <a:solidFill>
                  <a:schemeClr val="tx1"/>
                </a:solidFill>
                <a:cs typeface="Courier New" pitchFamily="49" charset="0"/>
              </a:rPr>
              <a:t>BeginTake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(c)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is asynchronous but queues a 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callback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,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c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c(s)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is run on a new thread when both a </a:t>
            </a:r>
            <a:r>
              <a:rPr lang="en-GB" sz="2000" dirty="0" err="1" smtClean="0">
                <a:solidFill>
                  <a:schemeClr val="tx1"/>
                </a:solidFill>
                <a:cs typeface="Courier New" pitchFamily="49" charset="0"/>
              </a:rPr>
              <a:t>BeginTake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(c)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and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Put(s)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have arrived (in either order).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6" name="Rectangle 24"/>
          <p:cNvSpPr>
            <a:spLocks noChangeArrowheads="1"/>
          </p:cNvSpPr>
          <p:nvPr/>
        </p:nvSpPr>
        <p:spPr bwMode="auto">
          <a:xfrm>
            <a:off x="3276600" y="1928802"/>
            <a:ext cx="1439863" cy="2873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18137" name="Rectangle 25"/>
          <p:cNvSpPr>
            <a:spLocks noChangeArrowheads="1"/>
          </p:cNvSpPr>
          <p:nvPr/>
        </p:nvSpPr>
        <p:spPr bwMode="auto">
          <a:xfrm>
            <a:off x="3276600" y="2216140"/>
            <a:ext cx="1439863" cy="2873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GB" sz="1200" b="1" dirty="0">
                <a:solidFill>
                  <a:schemeClr val="bg1"/>
                </a:solidFill>
                <a:latin typeface="Lucida Console" pitchFamily="49" charset="0"/>
              </a:rPr>
              <a:t>     </a:t>
            </a:r>
            <a:r>
              <a:rPr lang="en-GB" sz="1000" dirty="0" err="1" smtClean="0">
                <a:solidFill>
                  <a:schemeClr val="tx1"/>
                </a:solidFill>
              </a:rPr>
              <a:t>B</a:t>
            </a:r>
            <a:r>
              <a:rPr lang="en-GB" sz="1000" b="1" dirty="0" err="1" smtClean="0">
                <a:solidFill>
                  <a:schemeClr val="tx1"/>
                </a:solidFill>
                <a:latin typeface="Courier New" pitchFamily="49" charset="0"/>
              </a:rPr>
              <a:t>eginTake</a:t>
            </a:r>
            <a:r>
              <a:rPr lang="en-GB" sz="1000" b="1" dirty="0" smtClean="0">
                <a:solidFill>
                  <a:schemeClr val="tx1"/>
                </a:solidFill>
                <a:latin typeface="Courier New" pitchFamily="49" charset="0"/>
              </a:rPr>
              <a:t>(C)</a:t>
            </a:r>
            <a:endParaRPr lang="en-GB" sz="1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40" name="Rectangle 28"/>
          <p:cNvSpPr>
            <a:spLocks noChangeArrowheads="1"/>
          </p:cNvSpPr>
          <p:nvPr/>
        </p:nvSpPr>
        <p:spPr bwMode="auto">
          <a:xfrm>
            <a:off x="3276600" y="2722552"/>
            <a:ext cx="1439863" cy="2873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GB" sz="1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GB" sz="1000" b="1" dirty="0" smtClean="0">
                <a:solidFill>
                  <a:schemeClr val="bg1"/>
                </a:solidFill>
                <a:latin typeface="Courier New" pitchFamily="49" charset="0"/>
              </a:rPr>
              <a:t>     </a:t>
            </a:r>
            <a:r>
              <a:rPr lang="en-GB" sz="1000" dirty="0" err="1" smtClean="0">
                <a:solidFill>
                  <a:schemeClr val="tx1"/>
                </a:solidFill>
              </a:rPr>
              <a:t>B</a:t>
            </a:r>
            <a:r>
              <a:rPr lang="en-GB" sz="1000" b="1" dirty="0" err="1" smtClean="0">
                <a:solidFill>
                  <a:schemeClr val="tx1"/>
                </a:solidFill>
                <a:latin typeface="Courier New" pitchFamily="49" charset="0"/>
              </a:rPr>
              <a:t>eginTake</a:t>
            </a:r>
            <a:r>
              <a:rPr lang="en-GB" sz="1000" b="1" dirty="0" smtClean="0">
                <a:solidFill>
                  <a:schemeClr val="tx1"/>
                </a:solidFill>
                <a:latin typeface="Courier New" pitchFamily="49" charset="0"/>
              </a:rPr>
              <a:t>(C)</a:t>
            </a:r>
            <a:endParaRPr lang="en-GB" sz="10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41" name="Rectangle 29"/>
          <p:cNvSpPr>
            <a:spLocks noChangeArrowheads="1"/>
          </p:cNvSpPr>
          <p:nvPr/>
        </p:nvSpPr>
        <p:spPr bwMode="auto">
          <a:xfrm>
            <a:off x="3276600" y="3009890"/>
            <a:ext cx="1439863" cy="2873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3276600" y="3856042"/>
            <a:ext cx="1439863" cy="28733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18148" name="Rectangle 36"/>
          <p:cNvSpPr>
            <a:spLocks noChangeArrowheads="1"/>
          </p:cNvSpPr>
          <p:nvPr/>
        </p:nvSpPr>
        <p:spPr bwMode="auto">
          <a:xfrm>
            <a:off x="3276600" y="4148138"/>
            <a:ext cx="1439863" cy="2873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GB" sz="1000" dirty="0">
                <a:solidFill>
                  <a:schemeClr val="tx1"/>
                </a:solidFill>
              </a:rPr>
              <a:t>P</a:t>
            </a:r>
            <a:r>
              <a:rPr lang="en-GB" sz="1000" b="1" dirty="0" smtClean="0">
                <a:solidFill>
                  <a:schemeClr val="tx1"/>
                </a:solidFill>
                <a:latin typeface="Courier New" pitchFamily="49" charset="0"/>
              </a:rPr>
              <a:t>ut</a:t>
            </a:r>
            <a:r>
              <a:rPr lang="en-GB" sz="1000" b="1" dirty="0">
                <a:solidFill>
                  <a:schemeClr val="tx1"/>
                </a:solidFill>
                <a:latin typeface="Courier New" pitchFamily="49" charset="0"/>
              </a:rPr>
              <a:t>(“b”)</a:t>
            </a:r>
          </a:p>
        </p:txBody>
      </p:sp>
      <p:sp>
        <p:nvSpPr>
          <p:cNvPr id="218151" name="Rectangle 39"/>
          <p:cNvSpPr>
            <a:spLocks noChangeArrowheads="1"/>
          </p:cNvSpPr>
          <p:nvPr/>
        </p:nvSpPr>
        <p:spPr bwMode="auto">
          <a:xfrm>
            <a:off x="3276600" y="4427547"/>
            <a:ext cx="1439863" cy="2873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lnSpc>
                <a:spcPct val="100000"/>
              </a:lnSpc>
            </a:pPr>
            <a:r>
              <a:rPr lang="en-GB" sz="1000" dirty="0">
                <a:solidFill>
                  <a:schemeClr val="tx1"/>
                </a:solidFill>
              </a:rPr>
              <a:t>P</a:t>
            </a:r>
            <a:r>
              <a:rPr lang="en-GB" sz="1000" b="1" dirty="0" smtClean="0">
                <a:solidFill>
                  <a:schemeClr val="tx1"/>
                </a:solidFill>
                <a:latin typeface="Courier New" pitchFamily="49" charset="0"/>
              </a:rPr>
              <a:t>ut</a:t>
            </a:r>
            <a:r>
              <a:rPr lang="en-GB" sz="1000" b="1" dirty="0">
                <a:solidFill>
                  <a:schemeClr val="tx1"/>
                </a:solidFill>
                <a:latin typeface="Courier New" pitchFamily="49" charset="0"/>
              </a:rPr>
              <a:t>(“b</a:t>
            </a:r>
            <a:r>
              <a:rPr lang="en-GB" sz="1000" b="1" dirty="0" smtClean="0">
                <a:solidFill>
                  <a:schemeClr val="tx1"/>
                </a:solidFill>
                <a:latin typeface="Courier New" pitchFamily="49" charset="0"/>
              </a:rPr>
              <a:t>”),Put</a:t>
            </a:r>
            <a:r>
              <a:rPr lang="en-GB" sz="1000" b="1" dirty="0">
                <a:solidFill>
                  <a:schemeClr val="tx1"/>
                </a:solidFill>
                <a:latin typeface="Courier New" pitchFamily="49" charset="0"/>
              </a:rPr>
              <a:t>(“c”)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276600" y="5097456"/>
            <a:ext cx="1439863" cy="574676"/>
            <a:chOff x="2109" y="1661"/>
            <a:chExt cx="816" cy="362"/>
          </a:xfrm>
          <a:solidFill>
            <a:schemeClr val="accent1">
              <a:alpha val="50000"/>
            </a:schemeClr>
          </a:solidFill>
        </p:grpSpPr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2109" y="1661"/>
              <a:ext cx="816" cy="181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GB" sz="1000" dirty="0">
                  <a:solidFill>
                    <a:schemeClr val="tx1"/>
                  </a:solidFill>
                </a:rPr>
                <a:t>P</a:t>
              </a:r>
              <a:r>
                <a:rPr lang="en-GB" sz="1000" b="1" dirty="0" smtClean="0">
                  <a:solidFill>
                    <a:schemeClr val="tx1"/>
                  </a:solidFill>
                  <a:latin typeface="Courier New" pitchFamily="49" charset="0"/>
                </a:rPr>
                <a:t>ut</a:t>
              </a:r>
              <a:r>
                <a:rPr lang="en-GB" sz="1000" b="1" dirty="0">
                  <a:solidFill>
                    <a:schemeClr val="tx1"/>
                  </a:solidFill>
                  <a:latin typeface="Courier New" pitchFamily="49" charset="0"/>
                </a:rPr>
                <a:t>(“b</a:t>
              </a:r>
              <a:r>
                <a:rPr lang="en-GB" sz="1000" b="1" dirty="0" smtClean="0">
                  <a:solidFill>
                    <a:schemeClr val="tx1"/>
                  </a:solidFill>
                  <a:latin typeface="Courier New" pitchFamily="49" charset="0"/>
                </a:rPr>
                <a:t>”),Put</a:t>
              </a:r>
              <a:r>
                <a:rPr lang="en-GB" sz="1000" b="1" dirty="0">
                  <a:solidFill>
                    <a:schemeClr val="tx1"/>
                  </a:solidFill>
                  <a:latin typeface="Courier New" pitchFamily="49" charset="0"/>
                </a:rPr>
                <a:t>(“c)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2109" y="1842"/>
              <a:ext cx="816" cy="181"/>
            </a:xfrm>
            <a:prstGeom prst="rect">
              <a:avLst/>
            </a:prstGeom>
            <a:grpFill/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r>
                <a:rPr lang="en-GB" sz="1000" dirty="0">
                  <a:solidFill>
                    <a:schemeClr val="tx1"/>
                  </a:solidFill>
                </a:rPr>
                <a:t>P</a:t>
              </a:r>
              <a:r>
                <a:rPr lang="en-GB" sz="1000" b="1" dirty="0" smtClean="0">
                  <a:solidFill>
                    <a:schemeClr val="tx1"/>
                  </a:solidFill>
                  <a:latin typeface="Courier New" pitchFamily="49" charset="0"/>
                </a:rPr>
                <a:t>ut</a:t>
              </a:r>
              <a:r>
                <a:rPr lang="en-GB" sz="1000" b="1" dirty="0">
                  <a:solidFill>
                    <a:schemeClr val="tx1"/>
                  </a:solidFill>
                  <a:latin typeface="Courier New" pitchFamily="49" charset="0"/>
                </a:rPr>
                <a:t>(“c”)</a:t>
              </a:r>
              <a:endParaRPr lang="en-GB" sz="1600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18163" name="Rectangle 51"/>
          <p:cNvSpPr>
            <a:spLocks noChangeArrowheads="1"/>
          </p:cNvSpPr>
          <p:nvPr/>
        </p:nvSpPr>
        <p:spPr bwMode="auto">
          <a:xfrm>
            <a:off x="3276600" y="1352540"/>
            <a:ext cx="1439863" cy="28733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42852"/>
            <a:ext cx="6357950" cy="882634"/>
          </a:xfrm>
        </p:spPr>
        <p:txBody>
          <a:bodyPr/>
          <a:lstStyle/>
          <a:p>
            <a:r>
              <a:rPr lang="en-GB" sz="3600" dirty="0" smtClean="0">
                <a:solidFill>
                  <a:schemeClr val="accent1"/>
                </a:solidFill>
              </a:rPr>
              <a:t>The </a:t>
            </a:r>
            <a:r>
              <a:rPr lang="en-GB" sz="3600" dirty="0" err="1" smtClean="0">
                <a:solidFill>
                  <a:schemeClr val="accent1"/>
                </a:solidFill>
              </a:rPr>
              <a:t>AsyncBuffer</a:t>
            </a:r>
            <a:r>
              <a:rPr lang="en-GB" sz="3600" dirty="0" smtClean="0">
                <a:solidFill>
                  <a:schemeClr val="accent1"/>
                </a:solidFill>
              </a:rPr>
              <a:t> In Action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1763713" y="1700213"/>
            <a:ext cx="0" cy="4105275"/>
          </a:xfrm>
          <a:prstGeom prst="line">
            <a:avLst/>
          </a:prstGeom>
          <a:noFill/>
          <a:ln w="12700">
            <a:noFill/>
            <a:round/>
            <a:headEnd/>
            <a:tailEnd/>
          </a:ln>
          <a:effectLst/>
        </p:spPr>
        <p:txBody>
          <a:bodyPr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2411413" y="2640009"/>
            <a:ext cx="1582737" cy="360363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8127" name="Line 15"/>
          <p:cNvSpPr>
            <a:spLocks noChangeShapeType="1"/>
          </p:cNvSpPr>
          <p:nvPr/>
        </p:nvSpPr>
        <p:spPr bwMode="auto">
          <a:xfrm>
            <a:off x="2411413" y="3862388"/>
            <a:ext cx="1584325" cy="287337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755650" y="4029075"/>
            <a:ext cx="1595438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600" dirty="0" err="1" smtClean="0">
                <a:solidFill>
                  <a:schemeClr val="tx1"/>
                </a:solidFill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</a:rPr>
              <a:t>.Put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(“c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”)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5724525" y="1628775"/>
            <a:ext cx="2633689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dirty="0" err="1" smtClean="0">
                <a:solidFill>
                  <a:schemeClr val="tx1"/>
                </a:solidFill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</a:rPr>
              <a:t>.BeginTake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(C)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30" name="Line 18"/>
          <p:cNvSpPr>
            <a:spLocks noChangeShapeType="1"/>
          </p:cNvSpPr>
          <p:nvPr/>
        </p:nvSpPr>
        <p:spPr bwMode="auto">
          <a:xfrm>
            <a:off x="8429652" y="2492375"/>
            <a:ext cx="0" cy="1296987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18133" name="AutoShape 21"/>
          <p:cNvSpPr>
            <a:spLocks noChangeArrowheads="1"/>
          </p:cNvSpPr>
          <p:nvPr/>
        </p:nvSpPr>
        <p:spPr bwMode="auto">
          <a:xfrm>
            <a:off x="250825" y="1000108"/>
            <a:ext cx="1368425" cy="719138"/>
          </a:xfrm>
          <a:prstGeom prst="verticalScroll">
            <a:avLst>
              <a:gd name="adj" fmla="val 12500"/>
            </a:avLst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Producer</a:t>
            </a:r>
            <a:br>
              <a:rPr lang="en-GB" sz="1600" b="1" dirty="0">
                <a:solidFill>
                  <a:schemeClr val="tx1"/>
                </a:solidFill>
                <a:latin typeface="Arial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Thread</a:t>
            </a:r>
          </a:p>
        </p:txBody>
      </p:sp>
      <p:sp>
        <p:nvSpPr>
          <p:cNvPr id="218134" name="AutoShape 22"/>
          <p:cNvSpPr>
            <a:spLocks noChangeArrowheads="1"/>
          </p:cNvSpPr>
          <p:nvPr/>
        </p:nvSpPr>
        <p:spPr bwMode="auto">
          <a:xfrm>
            <a:off x="5857884" y="857232"/>
            <a:ext cx="1295400" cy="720725"/>
          </a:xfrm>
          <a:prstGeom prst="verticalScroll">
            <a:avLst>
              <a:gd name="adj" fmla="val 12500"/>
            </a:avLst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Consumer</a:t>
            </a:r>
            <a:br>
              <a:rPr lang="en-GB" sz="1600" b="1" dirty="0">
                <a:solidFill>
                  <a:schemeClr val="tx1"/>
                </a:solidFill>
                <a:latin typeface="Arial" charset="0"/>
              </a:rPr>
            </a:br>
            <a:r>
              <a:rPr lang="en-GB" sz="1600" b="1" dirty="0">
                <a:solidFill>
                  <a:schemeClr val="tx1"/>
                </a:solidFill>
                <a:latin typeface="Arial" charset="0"/>
              </a:rPr>
              <a:t>Thread</a:t>
            </a:r>
          </a:p>
        </p:txBody>
      </p:sp>
      <p:sp>
        <p:nvSpPr>
          <p:cNvPr id="218157" name="Text Box 45"/>
          <p:cNvSpPr txBox="1">
            <a:spLocks noChangeArrowheads="1"/>
          </p:cNvSpPr>
          <p:nvPr/>
        </p:nvSpPr>
        <p:spPr bwMode="auto">
          <a:xfrm>
            <a:off x="755650" y="3668713"/>
            <a:ext cx="1595438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600" dirty="0" err="1" smtClean="0">
                <a:solidFill>
                  <a:schemeClr val="tx1"/>
                </a:solidFill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</a:rPr>
              <a:t>.Put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(“b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”)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60" name="Line 48"/>
          <p:cNvSpPr>
            <a:spLocks noChangeShapeType="1"/>
          </p:cNvSpPr>
          <p:nvPr/>
        </p:nvSpPr>
        <p:spPr bwMode="auto">
          <a:xfrm>
            <a:off x="2411413" y="4149725"/>
            <a:ext cx="1584325" cy="287338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218161" name="Text Box 49"/>
          <p:cNvSpPr txBox="1">
            <a:spLocks noChangeArrowheads="1"/>
          </p:cNvSpPr>
          <p:nvPr/>
        </p:nvSpPr>
        <p:spPr bwMode="auto">
          <a:xfrm>
            <a:off x="755650" y="2420938"/>
            <a:ext cx="1595438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600" dirty="0" err="1" smtClean="0">
                <a:solidFill>
                  <a:schemeClr val="tx1"/>
                </a:solidFill>
              </a:rPr>
              <a:t>B</a:t>
            </a: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</a:rPr>
              <a:t>.Put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(“a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”)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18162" name="Text Box 50"/>
          <p:cNvSpPr txBox="1">
            <a:spLocks noChangeArrowheads="1"/>
          </p:cNvSpPr>
          <p:nvPr/>
        </p:nvSpPr>
        <p:spPr bwMode="auto">
          <a:xfrm rot="16200000">
            <a:off x="8276432" y="3013869"/>
            <a:ext cx="658812" cy="3365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>
                <a:solidFill>
                  <a:schemeClr val="tx1"/>
                </a:solidFill>
                <a:latin typeface="Arial" charset="0"/>
              </a:rPr>
              <a:t>Time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 flipH="1">
            <a:off x="4000496" y="1928802"/>
            <a:ext cx="1655762" cy="288925"/>
          </a:xfrm>
          <a:prstGeom prst="line">
            <a:avLst/>
          </a:prstGeom>
          <a:ln w="38100">
            <a:solidFill>
              <a:srgbClr val="00B050"/>
            </a:solidFill>
            <a:prstDash val="dash"/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16200000" flipH="1">
            <a:off x="3242466" y="3972717"/>
            <a:ext cx="4810139" cy="793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6200000" flipH="1">
            <a:off x="19825" y="3972716"/>
            <a:ext cx="4810139" cy="793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5349889" y="4722817"/>
            <a:ext cx="3309938" cy="7928"/>
          </a:xfrm>
          <a:prstGeom prst="straightConnector1">
            <a:avLst/>
          </a:prstGeom>
          <a:ln w="38100" cap="flat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5715008" y="4786322"/>
            <a:ext cx="2633689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b="1" dirty="0" err="1" smtClean="0">
                <a:solidFill>
                  <a:schemeClr val="tx1"/>
                </a:solidFill>
                <a:latin typeface="Courier New" pitchFamily="49" charset="0"/>
              </a:rPr>
              <a:t>B.BeginTake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(D)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rot="16200000" flipH="1">
            <a:off x="7346186" y="5941225"/>
            <a:ext cx="881050" cy="1"/>
          </a:xfrm>
          <a:prstGeom prst="straightConnector1">
            <a:avLst/>
          </a:prstGeom>
          <a:ln w="38100" cap="flat">
            <a:solidFill>
              <a:srgbClr val="0070C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7072330" y="3357562"/>
            <a:ext cx="107157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dirty="0">
                <a:solidFill>
                  <a:schemeClr val="tx1"/>
                </a:solidFill>
              </a:rPr>
              <a:t>C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(“a”)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7" name="Text Box 17"/>
          <p:cNvSpPr txBox="1">
            <a:spLocks noChangeArrowheads="1"/>
          </p:cNvSpPr>
          <p:nvPr/>
        </p:nvSpPr>
        <p:spPr bwMode="auto">
          <a:xfrm>
            <a:off x="7858148" y="5572140"/>
            <a:ext cx="1142976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600" dirty="0" smtClean="0">
                <a:solidFill>
                  <a:schemeClr val="tx1"/>
                </a:solidFill>
              </a:rPr>
              <a:t>D</a:t>
            </a:r>
            <a:r>
              <a:rPr lang="en-GB" sz="1600" b="1" dirty="0" smtClean="0">
                <a:solidFill>
                  <a:schemeClr val="tx1"/>
                </a:solidFill>
                <a:latin typeface="Courier New" pitchFamily="49" charset="0"/>
              </a:rPr>
              <a:t>(“b”)</a:t>
            </a:r>
            <a:endParaRPr lang="en-GB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8" name="Line 8"/>
          <p:cNvSpPr>
            <a:spLocks noChangeShapeType="1"/>
          </p:cNvSpPr>
          <p:nvPr/>
        </p:nvSpPr>
        <p:spPr bwMode="auto">
          <a:xfrm flipH="1">
            <a:off x="4000496" y="5072074"/>
            <a:ext cx="1655762" cy="288925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0" name="Lightning Bolt 59"/>
          <p:cNvSpPr/>
          <p:nvPr/>
        </p:nvSpPr>
        <p:spPr>
          <a:xfrm>
            <a:off x="4071934" y="3000372"/>
            <a:ext cx="2857520" cy="142876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71802" y="1000108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 B</a:t>
            </a:r>
            <a:r>
              <a:rPr lang="en-GB" dirty="0" smtClean="0">
                <a:solidFill>
                  <a:schemeClr val="tx1"/>
                </a:solidFill>
              </a:rPr>
              <a:t> As </a:t>
            </a:r>
            <a:r>
              <a:rPr lang="en-GB" dirty="0" err="1">
                <a:solidFill>
                  <a:schemeClr val="tx1"/>
                </a:solidFill>
              </a:rPr>
              <a:t>AsyncBuffer</a:t>
            </a:r>
            <a:endParaRPr lang="en-GB" dirty="0"/>
          </a:p>
        </p:txBody>
      </p:sp>
      <p:sp>
        <p:nvSpPr>
          <p:cNvPr id="42" name="Lightning Bolt 41"/>
          <p:cNvSpPr/>
          <p:nvPr/>
        </p:nvSpPr>
        <p:spPr>
          <a:xfrm>
            <a:off x="4071934" y="5357826"/>
            <a:ext cx="3786214" cy="142876"/>
          </a:xfrm>
          <a:prstGeom prst="lightningBol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3856826" y="1785926"/>
            <a:ext cx="285752" cy="158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5400000">
            <a:off x="3892544" y="2606669"/>
            <a:ext cx="214314" cy="158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>
            <a:off x="3713949" y="3571082"/>
            <a:ext cx="571504" cy="158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>
            <a:off x="3821107" y="4892685"/>
            <a:ext cx="357190" cy="158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5400000">
            <a:off x="3642512" y="5999974"/>
            <a:ext cx="714380" cy="1588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71406" y="4643446"/>
            <a:ext cx="3143272" cy="1500198"/>
          </a:xfrm>
          <a:prstGeom prst="rect">
            <a:avLst/>
          </a:prstGeom>
          <a:solidFill>
            <a:schemeClr val="bg1">
              <a:alpha val="6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 </a:t>
            </a:r>
            <a:r>
              <a:rPr kumimoji="0" lang="en-GB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AsyncBuffer</a:t>
            </a:r>
            <a:endParaRPr kumimoji="0" lang="en-GB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Asynchronous</a:t>
            </a:r>
            <a:r>
              <a:rPr lang="en-GB" sz="1000" i="1" dirty="0" smtClean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Put(S </a:t>
            </a:r>
            <a:r>
              <a:rPr lang="en-GB" sz="1000" dirty="0">
                <a:solidFill>
                  <a:schemeClr val="tx1"/>
                </a:solidFill>
              </a:rPr>
              <a:t>As </a:t>
            </a:r>
            <a:r>
              <a:rPr lang="en-GB" sz="1000" dirty="0" smtClean="0">
                <a:solidFill>
                  <a:schemeClr val="tx1"/>
                </a:solidFill>
              </a:rPr>
              <a:t>String)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000" dirty="0" smtClean="0">
                <a:solidFill>
                  <a:schemeClr val="tx1"/>
                </a:solidFill>
              </a:rPr>
              <a:t> Asynchronous</a:t>
            </a:r>
            <a:r>
              <a:rPr lang="en-GB" sz="1000" i="1" dirty="0" smtClean="0">
                <a:solidFill>
                  <a:schemeClr val="tx1"/>
                </a:solidFill>
              </a:rPr>
              <a:t> </a:t>
            </a:r>
            <a:r>
              <a:rPr lang="en-GB" sz="1000" dirty="0" err="1" smtClean="0">
                <a:solidFill>
                  <a:schemeClr val="tx1"/>
                </a:solidFill>
              </a:rPr>
              <a:t>BeginTake</a:t>
            </a:r>
            <a:r>
              <a:rPr lang="en-GB" sz="1000" dirty="0" smtClean="0">
                <a:solidFill>
                  <a:schemeClr val="tx1"/>
                </a:solidFill>
              </a:rPr>
              <a:t>(C As </a:t>
            </a:r>
            <a:r>
              <a:rPr lang="en-GB" sz="1000" dirty="0" err="1" smtClean="0">
                <a:solidFill>
                  <a:schemeClr val="tx1"/>
                </a:solidFill>
              </a:rPr>
              <a:t>Callback</a:t>
            </a:r>
            <a:r>
              <a:rPr lang="en-GB" sz="1000" dirty="0" smtClean="0">
                <a:solidFill>
                  <a:schemeClr val="tx1"/>
                </a:solidFill>
              </a:rPr>
              <a:t>)</a:t>
            </a:r>
            <a:endParaRPr kumimoji="0" lang="en-GB" sz="1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Sub </a:t>
            </a:r>
            <a:r>
              <a:rPr kumimoji="0" lang="en-GB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CaseBeginTakeAndPut</a:t>
            </a: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_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1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(C As </a:t>
            </a:r>
            <a:r>
              <a:rPr kumimoji="0" lang="en-GB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Callback,S</a:t>
            </a: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As String) _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chemeClr val="tx1"/>
                </a:solidFill>
              </a:rPr>
              <a:t> </a:t>
            </a:r>
            <a:r>
              <a:rPr lang="en-GB" sz="1000" dirty="0" smtClean="0">
                <a:solidFill>
                  <a:schemeClr val="tx1"/>
                </a:solidFill>
              </a:rPr>
              <a:t>   </a:t>
            </a: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When </a:t>
            </a:r>
            <a:r>
              <a:rPr kumimoji="0" lang="en-GB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BeginTake</a:t>
            </a: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Put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C(S)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End Sub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642918"/>
            <a:ext cx="8208963" cy="1143000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</a:rPr>
              <a:t>Generic Futures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50031" y="5429264"/>
            <a:ext cx="8643937" cy="1657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A future represents the value of a concurrent computation. An old idea…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Creating a future spawns a worker thread to do some expensive computation.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When the future’s value is needed the current thread blocks on Wait()  until/unless the worker is Done(t).</a:t>
            </a:r>
          </a:p>
          <a:p>
            <a:pPr eaLnBrk="1" hangingPunct="1">
              <a:lnSpc>
                <a:spcPct val="80000"/>
              </a:lnSpc>
            </a:pPr>
            <a:r>
              <a:rPr lang="en-GB" sz="1800" dirty="0" smtClean="0"/>
              <a:t>Meanwhile, the current thread can do useful work.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1800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42844" y="1502035"/>
            <a:ext cx="8245505" cy="3927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Class Future(Of T)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Delegate Function Computation() As 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solidFill>
                  <a:schemeClr val="accent2"/>
                </a:solidFill>
                <a:ea typeface="Times New Roman" pitchFamily="18" charset="0"/>
                <a:cs typeface="Courier New" pitchFamily="49" charset="0"/>
              </a:rPr>
              <a:t>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Wait() As 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</a:t>
            </a:r>
            <a:r>
              <a:rPr lang="en-GB" dirty="0">
                <a:solidFill>
                  <a:schemeClr val="accent2"/>
                </a:solidFill>
                <a:ea typeface="Times New Roman" pitchFamily="18" charset="0"/>
                <a:cs typeface="Courier New" pitchFamily="49" charset="0"/>
              </a:rPr>
              <a:t>Asynchronous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Execute(comp As Computation)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</a:t>
            </a:r>
            <a:r>
              <a:rPr lang="en-GB" dirty="0">
                <a:solidFill>
                  <a:schemeClr val="accent2"/>
                </a:solidFill>
                <a:ea typeface="Times New Roman" pitchFamily="18" charset="0"/>
                <a:cs typeface="Courier New" pitchFamily="49" charset="0"/>
              </a:rPr>
              <a:t>Asynchronous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Done(t As T)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Sub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CaseExecute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(Comp As Computation) </a:t>
            </a:r>
            <a:r>
              <a:rPr lang="en-GB" dirty="0">
                <a:solidFill>
                  <a:schemeClr val="accent2"/>
                </a:solidFill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Execute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Done(Comp())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       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Function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CaseWaitAndDone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(t As T) As T </a:t>
            </a:r>
            <a:r>
              <a:rPr lang="en-GB" dirty="0">
                <a:solidFill>
                  <a:schemeClr val="accent2"/>
                </a:solidFill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Wait, Done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Done(t</a:t>
            </a:r>
            <a:r>
              <a:rPr lang="en-GB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 : 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Return t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Function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Public Sub New(Comp As Computation)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Execute(Comp)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marL="342900" indent="-342900" algn="l">
              <a:spcBef>
                <a:spcPct val="2000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End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048625" cy="785796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</a:rPr>
              <a:t>Parallel Life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5750" y="1928815"/>
            <a:ext cx="3936007" cy="3929077"/>
          </a:xfrm>
          <a:noFill/>
          <a:ln w="31750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 bwMode="auto">
          <a:xfrm>
            <a:off x="1619250" y="5929330"/>
            <a:ext cx="423863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>
              <a:spcBef>
                <a:spcPct val="0"/>
              </a:spcBef>
            </a:pPr>
            <a:endParaRPr lang="en-GB" sz="4000" b="0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285984" y="6072206"/>
            <a:ext cx="62151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>
              <a:spcBef>
                <a:spcPct val="0"/>
              </a:spcBef>
            </a:pPr>
            <a:endParaRPr lang="en-GB" sz="4000" b="0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3804" y="5929330"/>
            <a:ext cx="8434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dirty="0" smtClean="0">
                <a:solidFill>
                  <a:schemeClr val="bg1"/>
                </a:solidFill>
              </a:rPr>
              <a:t>Since no arrays are shared, this algorithm easily distributes across machines.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48" y="1887574"/>
            <a:ext cx="48577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Game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of Life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divided amongst p</a:t>
            </a:r>
            <a:r>
              <a:rPr lang="en-GB" sz="1800" b="0" baseline="30000" dirty="0" smtClean="0">
                <a:solidFill>
                  <a:schemeClr val="tx1"/>
                </a:solidFill>
                <a:latin typeface="Segoe" pitchFamily="34" charset="0"/>
              </a:rPr>
              <a:t>2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nodes.</a:t>
            </a:r>
          </a:p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Each node updates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an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n</a:t>
            </a:r>
            <a:r>
              <a:rPr lang="en-GB" sz="1800" b="0" baseline="30000" dirty="0" smtClean="0">
                <a:solidFill>
                  <a:schemeClr val="tx1"/>
                </a:solidFill>
                <a:latin typeface="Segoe" pitchFamily="34" charset="0"/>
              </a:rPr>
              <a:t>2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region of cells using a dedicated thread.</a:t>
            </a:r>
          </a:p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Nodes maintain private arrays  of cells, </a:t>
            </a:r>
            <a:r>
              <a:rPr lang="en-GB" sz="1800" b="0" i="1" dirty="0" smtClean="0">
                <a:solidFill>
                  <a:schemeClr val="tx1"/>
                </a:solidFill>
                <a:latin typeface="Segoe" pitchFamily="34" charset="0"/>
              </a:rPr>
              <a:t>overlapping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one edge with each neighbour node.</a:t>
            </a:r>
          </a:p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To remain in sync, a node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repeatedly: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sends its edges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to its neighbours;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receives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4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edges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from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its neighbours;</a:t>
            </a:r>
            <a:endParaRPr lang="en-GB" sz="1800" b="0" dirty="0">
              <a:solidFill>
                <a:schemeClr val="tx1"/>
              </a:solidFill>
              <a:latin typeface="Segoe" pitchFamily="34" charset="0"/>
            </a:endParaRPr>
          </a:p>
          <a:p>
            <a:pPr algn="l">
              <a:buFont typeface="Arial" pitchFamily="34" charset="0"/>
              <a:buChar char="•"/>
              <a:defRPr/>
            </a:pP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updates cells in parallel with other nodes.</a:t>
            </a:r>
            <a:endParaRPr lang="en-GB" sz="1800" b="0" dirty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8048625" cy="785796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</a:rPr>
              <a:t>Life (extract)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28625" y="1785926"/>
            <a:ext cx="8715375" cy="400052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 eaLnBrk="1" hangingPunct="1">
              <a:buFontTx/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StartWorker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CaseStartWorker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StartWorker</a:t>
            </a: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While True</a:t>
            </a: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Send() </a:t>
            </a: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Receive() </a:t>
            </a: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  Relax() </a:t>
            </a:r>
            <a:r>
              <a:rPr lang="en-GB" sz="1800" b="1" i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‘ Relax() computes the next </a:t>
            </a:r>
            <a:r>
              <a:rPr lang="en-GB" sz="1800" b="1" i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subgrid</a:t>
            </a:r>
            <a:endParaRPr lang="en-GB" sz="1800" b="1" i="1" dirty="0" smtClean="0">
              <a:solidFill>
                <a:srgbClr val="92D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  End While</a:t>
            </a: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eaLnBrk="1" hangingPunct="1">
              <a:buFontTx/>
              <a:buNone/>
            </a:pPr>
            <a:endParaRPr lang="en-GB" sz="18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End Class </a:t>
            </a:r>
          </a:p>
          <a:p>
            <a:pPr eaLnBrk="1" hangingPunct="1">
              <a:buFontTx/>
              <a:buNone/>
            </a:pP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0" y="-205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151" y="642940"/>
            <a:ext cx="8048625" cy="785796"/>
          </a:xfrm>
          <a:ln>
            <a:noFill/>
          </a:ln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</a:rPr>
              <a:t>Life (extract)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14312" y="1357339"/>
            <a:ext cx="8715375" cy="59293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Class Node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Public up, right, down, left As Node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(Row As State()) 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(Column As State())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(Row As State())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(Column As State())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Private Sub Send()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up.BottomRow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right.LeftColumn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down.TopRow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left.RightColumn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Receive()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CaseReceiveAndRows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State(),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State(),       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State(),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State()) _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Receive,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MyLeftColumn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endParaRPr lang="en-GB" sz="1400" b="1" i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End Class </a:t>
            </a:r>
          </a:p>
          <a:p>
            <a:pPr eaLnBrk="1" hangingPunct="1">
              <a:buFontTx/>
              <a:buNone/>
            </a:pP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0" y="-205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715140" y="1428736"/>
            <a:ext cx="1903108" cy="1853855"/>
            <a:chOff x="6169354" y="668637"/>
            <a:chExt cx="2734645" cy="2663206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2264" y="1071546"/>
              <a:ext cx="1905000" cy="1905000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  <a:prstDash val="sysDash"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6572264" y="668637"/>
              <a:ext cx="192882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72264" y="3286124"/>
              <a:ext cx="1928826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 rot="5400000" flipV="1">
              <a:off x="5227801" y="2084538"/>
              <a:ext cx="1928826" cy="45719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 rot="5400000" flipV="1">
              <a:off x="7916727" y="2013100"/>
              <a:ext cx="1928826" cy="45719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rot="5400000">
              <a:off x="7285850" y="928670"/>
              <a:ext cx="286546" cy="794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>
            <a:xfrm rot="10800000" flipV="1">
              <a:off x="8501090" y="2000240"/>
              <a:ext cx="285752" cy="794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7394992" y="3106338"/>
              <a:ext cx="213520" cy="1588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>
            <a:xfrm>
              <a:off x="6287306" y="2000240"/>
              <a:ext cx="284958" cy="1588"/>
            </a:xfrm>
            <a:prstGeom prst="straightConnector1">
              <a:avLst/>
            </a:prstGeom>
            <a:noFill/>
            <a:ln w="38100">
              <a:solidFill>
                <a:schemeClr val="accent3"/>
              </a:solidFill>
              <a:prstDash val="dash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27" y="928670"/>
            <a:ext cx="8048625" cy="785796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</a:rPr>
              <a:t> Adding a “pause” toggle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07157" y="1857364"/>
            <a:ext cx="8751124" cy="450055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Node 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Toggle()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CaseReceiveAndToggle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Receive, Toggle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Await()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eaLnBrk="1" hangingPunct="1">
              <a:buFontTx/>
              <a:buNone/>
            </a:pP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Synchronous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Await()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CaseAwaitAndToggle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Await, Toggle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  Receive()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eaLnBrk="1" hangingPunct="1">
              <a:buFontTx/>
              <a:buNone/>
            </a:pP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286000" y="-205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4429124" y="5214950"/>
            <a:ext cx="4071966" cy="1135384"/>
            <a:chOff x="2071670" y="2968465"/>
            <a:chExt cx="4071966" cy="1135384"/>
          </a:xfrm>
        </p:grpSpPr>
        <p:grpSp>
          <p:nvGrpSpPr>
            <p:cNvPr id="7" name="Group 53"/>
            <p:cNvGrpSpPr>
              <a:grpSpLocks noChangeAspect="1"/>
            </p:cNvGrpSpPr>
            <p:nvPr/>
          </p:nvGrpSpPr>
          <p:grpSpPr>
            <a:xfrm>
              <a:off x="2071670" y="3071810"/>
              <a:ext cx="4071966" cy="1032039"/>
              <a:chOff x="-71470" y="4040035"/>
              <a:chExt cx="4071966" cy="103203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1643042" y="4111473"/>
                <a:ext cx="785818" cy="714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1" name="Curved Connector 56"/>
              <p:cNvCxnSpPr/>
              <p:nvPr/>
            </p:nvCxnSpPr>
            <p:spPr>
              <a:xfrm>
                <a:off x="2357422" y="4286256"/>
                <a:ext cx="857258" cy="1590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56"/>
              <p:cNvCxnSpPr/>
              <p:nvPr/>
            </p:nvCxnSpPr>
            <p:spPr>
              <a:xfrm rot="10800000" flipV="1">
                <a:off x="2285984" y="4714883"/>
                <a:ext cx="928694" cy="1"/>
              </a:xfrm>
              <a:prstGeom prst="straightConnector1">
                <a:avLst/>
              </a:prstGeom>
              <a:ln w="444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 bwMode="auto">
              <a:xfrm>
                <a:off x="-71470" y="4040035"/>
                <a:ext cx="1500198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r>
                  <a:rPr lang="en-GB" sz="1000" b="1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TopRow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&amp; </a:t>
                </a:r>
                <a:r>
                  <a:rPr lang="en-GB" sz="1000" b="1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RightColumn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&amp; </a:t>
                </a:r>
                <a:r>
                  <a:rPr lang="en-GB" sz="1000" b="1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BottomRow</a:t>
                </a:r>
                <a:r>
                  <a:rPr lang="en-GB" sz="1000" b="1" dirty="0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 &amp; </a:t>
                </a:r>
                <a:r>
                  <a:rPr lang="en-GB" sz="1000" b="1" dirty="0" err="1" smtClean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LeftColumn</a:t>
                </a:r>
                <a:endParaRPr lang="en-GB" sz="1000" b="1" kern="0" dirty="0">
                  <a:solidFill>
                    <a:schemeClr val="tx1"/>
                  </a:solidFill>
                  <a:latin typeface="Courier New" pitchFamily="49" charset="0"/>
                  <a:ea typeface="+mj-ea"/>
                  <a:cs typeface="Courier New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 bwMode="auto">
              <a:xfrm>
                <a:off x="2428860" y="4825853"/>
                <a:ext cx="64294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GB" sz="1000" b="1" kern="0" dirty="0" smtClean="0">
                    <a:solidFill>
                      <a:srgbClr val="FFFFFF"/>
                    </a:solidFill>
                    <a:latin typeface="Courier New" pitchFamily="49" charset="0"/>
                    <a:ea typeface="+mj-ea"/>
                    <a:cs typeface="Courier New" pitchFamily="49" charset="0"/>
                  </a:rPr>
                  <a:t>Toggle</a:t>
                </a:r>
                <a:endParaRPr lang="en-GB" sz="1000" b="1" kern="0" dirty="0">
                  <a:solidFill>
                    <a:srgbClr val="FFFFFF"/>
                  </a:solidFill>
                  <a:latin typeface="Courier New" pitchFamily="49" charset="0"/>
                  <a:ea typeface="+mj-ea"/>
                  <a:cs typeface="Courier New" pitchFamily="49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 bwMode="auto">
              <a:xfrm>
                <a:off x="1500166" y="4357694"/>
                <a:ext cx="1071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GB" sz="1000" b="1" kern="0" dirty="0" smtClean="0">
                    <a:solidFill>
                      <a:srgbClr val="FFFFFF"/>
                    </a:solidFill>
                    <a:latin typeface="Courier New" pitchFamily="49" charset="0"/>
                    <a:ea typeface="+mj-ea"/>
                    <a:cs typeface="Courier New" pitchFamily="49" charset="0"/>
                  </a:rPr>
                  <a:t>Receive?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143240" y="4111473"/>
                <a:ext cx="785818" cy="7143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7" name="TextBox 16"/>
              <p:cNvSpPr txBox="1"/>
              <p:nvPr/>
            </p:nvSpPr>
            <p:spPr bwMode="auto">
              <a:xfrm>
                <a:off x="2928926" y="4357694"/>
                <a:ext cx="1071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GB" sz="1000" b="1" kern="0" dirty="0" smtClean="0">
                    <a:solidFill>
                      <a:srgbClr val="FFFFFF"/>
                    </a:solidFill>
                    <a:latin typeface="Courier New" pitchFamily="49" charset="0"/>
                    <a:ea typeface="+mj-ea"/>
                    <a:cs typeface="Courier New" pitchFamily="49" charset="0"/>
                  </a:rPr>
                  <a:t>Await?</a:t>
                </a:r>
                <a:endParaRPr lang="en-GB" sz="1000" b="1" kern="0" dirty="0">
                  <a:solidFill>
                    <a:srgbClr val="FFFFFF"/>
                  </a:solidFill>
                  <a:latin typeface="Courier New" pitchFamily="49" charset="0"/>
                  <a:ea typeface="+mj-ea"/>
                  <a:cs typeface="Courier New" pitchFamily="49" charset="0"/>
                </a:endParaRPr>
              </a:p>
            </p:txBody>
          </p:sp>
        </p:grpSp>
        <p:cxnSp>
          <p:nvCxnSpPr>
            <p:cNvPr id="8" name="Shape 7"/>
            <p:cNvCxnSpPr/>
            <p:nvPr/>
          </p:nvCxnSpPr>
          <p:spPr>
            <a:xfrm rot="5400000" flipH="1">
              <a:off x="3713949" y="3499644"/>
              <a:ext cx="714380" cy="1588"/>
            </a:xfrm>
            <a:prstGeom prst="curvedConnector5">
              <a:avLst>
                <a:gd name="adj1" fmla="val -85333"/>
                <a:gd name="adj2" fmla="val 128509738"/>
                <a:gd name="adj3" fmla="val 202666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 bwMode="auto">
            <a:xfrm>
              <a:off x="4572000" y="2968465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tlCol="0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GB" sz="1000" b="1" kern="0" dirty="0" smtClean="0">
                  <a:solidFill>
                    <a:srgbClr val="FFFFFF"/>
                  </a:solidFill>
                  <a:latin typeface="Courier New" pitchFamily="49" charset="0"/>
                  <a:ea typeface="+mj-ea"/>
                  <a:cs typeface="Courier New" pitchFamily="49" charset="0"/>
                </a:rPr>
                <a:t>Toggle</a:t>
              </a:r>
              <a:endParaRPr lang="en-GB" sz="1000" b="1" kern="0" dirty="0">
                <a:solidFill>
                  <a:srgbClr val="FFFFFF"/>
                </a:solidFill>
                <a:latin typeface="Courier New" pitchFamily="49" charset="0"/>
                <a:ea typeface="+mj-ea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14348" y="857254"/>
            <a:ext cx="8048625" cy="785796"/>
          </a:xfrm>
        </p:spPr>
        <p:txBody>
          <a:bodyPr/>
          <a:lstStyle/>
          <a:p>
            <a:pPr eaLnBrk="1" hangingPunct="1"/>
            <a:r>
              <a:rPr lang="en-GB" dirty="0" smtClean="0">
                <a:solidFill>
                  <a:schemeClr val="accent1"/>
                </a:solidFill>
              </a:rPr>
              <a:t>Generic Automata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214312" y="1643050"/>
            <a:ext cx="8715375" cy="3857652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GenericPCA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(Of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Class Node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(Row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()) 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(Column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(Row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(Column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Private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Receive()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Private Sub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CaseReceiveAndRows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(),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(),       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GB" sz="1400" b="1" i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()) _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Receive,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TopRow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RightColumn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BottomRow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LeftColumn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400" b="1" i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End Class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0" y="-205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57200" y="28572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</a:pPr>
            <a:endParaRPr lang="en-GB" sz="1800" b="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44" y="5786454"/>
            <a:ext cx="87868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The type</a:t>
            </a:r>
            <a:r>
              <a:rPr lang="en-GB" sz="1800" i="1" dirty="0" smtClean="0">
                <a:cs typeface="Courier New" pitchFamily="49" charset="0"/>
              </a:rPr>
              <a:t> </a:t>
            </a:r>
            <a:r>
              <a:rPr lang="en-GB" sz="1800" i="1" dirty="0" smtClean="0">
                <a:solidFill>
                  <a:schemeClr val="accent2"/>
                </a:solidFill>
                <a:cs typeface="Courier New" pitchFamily="49" charset="0"/>
              </a:rPr>
              <a:t>State</a:t>
            </a:r>
            <a:r>
              <a:rPr lang="en-GB" sz="1800" i="1" dirty="0" smtClean="0">
                <a:cs typeface="Courier New" pitchFamily="49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is actually a type parameter of an enclosing class,  abstracting various cellular automata – this is </a:t>
            </a:r>
            <a:r>
              <a:rPr lang="en-GB" sz="1800" b="0" i="1" dirty="0" smtClean="0">
                <a:solidFill>
                  <a:schemeClr val="accent2"/>
                </a:solidFill>
                <a:latin typeface="Segoe" pitchFamily="34" charset="0"/>
              </a:rPr>
              <a:t>generic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parallel algorithm!</a:t>
            </a:r>
            <a:endParaRPr lang="en-GB" sz="1800" b="0" dirty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Speedup </a:t>
            </a:r>
            <a:endParaRPr lang="en-GB" dirty="0"/>
          </a:p>
        </p:txBody>
      </p:sp>
      <p:pic>
        <p:nvPicPr>
          <p:cNvPr id="1026" name="Picture 2" descr="C:\crusso\Join\VB\ecoop\lifeavgspeedup3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071678"/>
            <a:ext cx="6624852" cy="4286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8625" y="714395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Animated Lift Controller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285881" y="5715005"/>
            <a:ext cx="8215341" cy="11430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 smtClean="0"/>
              <a:t>demonstrates </a:t>
            </a:r>
            <a:r>
              <a:rPr lang="en-GB" sz="2000" dirty="0" err="1" smtClean="0"/>
              <a:t>Erlang</a:t>
            </a:r>
            <a:r>
              <a:rPr lang="en-GB" sz="2000" dirty="0" smtClean="0"/>
              <a:t>-style </a:t>
            </a:r>
            <a:r>
              <a:rPr lang="en-GB" sz="2000" i="1" dirty="0" err="1" smtClean="0"/>
              <a:t>ActiveObject</a:t>
            </a:r>
            <a:r>
              <a:rPr lang="en-GB" sz="2000" dirty="0" smtClean="0"/>
              <a:t> pattern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each agent runs a private “message” loop.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50" y="1857380"/>
            <a:ext cx="4786313" cy="358938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7413" name="Rounded Rectangular Callout 6"/>
          <p:cNvSpPr>
            <a:spLocks noChangeArrowheads="1"/>
          </p:cNvSpPr>
          <p:nvPr/>
        </p:nvSpPr>
        <p:spPr bwMode="auto">
          <a:xfrm>
            <a:off x="785813" y="3429020"/>
            <a:ext cx="1000125" cy="428625"/>
          </a:xfrm>
          <a:prstGeom prst="wedgeRoundRectCallout">
            <a:avLst>
              <a:gd name="adj1" fmla="val 83162"/>
              <a:gd name="adj2" fmla="val -1921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GB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17414" name="Rounded Rectangular Callout 7"/>
          <p:cNvSpPr>
            <a:spLocks noChangeArrowheads="1"/>
          </p:cNvSpPr>
          <p:nvPr/>
        </p:nvSpPr>
        <p:spPr bwMode="auto">
          <a:xfrm>
            <a:off x="6715125" y="3929083"/>
            <a:ext cx="1428750" cy="339725"/>
          </a:xfrm>
          <a:prstGeom prst="wedgeRoundRectCallout">
            <a:avLst>
              <a:gd name="adj1" fmla="val -152995"/>
              <a:gd name="adj2" fmla="val 188148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>
                <a:solidFill>
                  <a:schemeClr val="tx1"/>
                </a:solidFill>
              </a:rPr>
              <a:t>lift 3 of 3</a:t>
            </a:r>
          </a:p>
        </p:txBody>
      </p:sp>
      <p:sp>
        <p:nvSpPr>
          <p:cNvPr id="17415" name="Rounded Rectangular Callout 8"/>
          <p:cNvSpPr>
            <a:spLocks noChangeArrowheads="1"/>
          </p:cNvSpPr>
          <p:nvPr/>
        </p:nvSpPr>
        <p:spPr bwMode="auto">
          <a:xfrm>
            <a:off x="7072313" y="2357458"/>
            <a:ext cx="1643062" cy="428625"/>
          </a:xfrm>
          <a:prstGeom prst="wedgeRoundRectCallout">
            <a:avLst>
              <a:gd name="adj1" fmla="val -125644"/>
              <a:gd name="adj2" fmla="val 76069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en-GB" dirty="0">
                <a:solidFill>
                  <a:schemeClr val="tx1"/>
                </a:solidFill>
              </a:rPr>
              <a:t>floor buttons in Lift 3</a:t>
            </a:r>
          </a:p>
        </p:txBody>
      </p:sp>
      <p:sp>
        <p:nvSpPr>
          <p:cNvPr id="17416" name="Rounded Rectangular Callout 9"/>
          <p:cNvSpPr>
            <a:spLocks noChangeArrowheads="1"/>
          </p:cNvSpPr>
          <p:nvPr/>
        </p:nvSpPr>
        <p:spPr bwMode="auto">
          <a:xfrm>
            <a:off x="0" y="2143145"/>
            <a:ext cx="1785938" cy="579438"/>
          </a:xfrm>
          <a:prstGeom prst="wedgeRoundRectCallout">
            <a:avLst>
              <a:gd name="adj1" fmla="val 90662"/>
              <a:gd name="adj2" fmla="val -556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round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call buttons (on 11</a:t>
            </a:r>
            <a:r>
              <a:rPr lang="en-GB" baseline="30000" dirty="0">
                <a:solidFill>
                  <a:schemeClr val="tx1"/>
                </a:solidFill>
              </a:rPr>
              <a:t>th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floor)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928670"/>
            <a:ext cx="814705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accent5"/>
                </a:solidFill>
              </a:rPr>
              <a:t> </a:t>
            </a:r>
            <a:r>
              <a:rPr lang="en-US" sz="4000" dirty="0" smtClean="0">
                <a:solidFill>
                  <a:schemeClr val="accent1"/>
                </a:solidFill>
              </a:rPr>
              <a:t>Concurrent Basic (CB)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43050"/>
            <a:ext cx="8572560" cy="5072098"/>
          </a:xfrm>
        </p:spPr>
        <p:txBody>
          <a:bodyPr>
            <a:normAutofit/>
          </a:bodyPr>
          <a:lstStyle/>
          <a:p>
            <a:pPr marL="609600" indent="-609600" fontAlgn="b">
              <a:lnSpc>
                <a:spcPct val="80000"/>
              </a:lnSpc>
              <a:buNone/>
            </a:pPr>
            <a:r>
              <a:rPr lang="en-US" dirty="0" smtClean="0">
                <a:solidFill>
                  <a:schemeClr val="accent2"/>
                </a:solidFill>
              </a:rPr>
              <a:t>Aim: simplify concurrent programming in VB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How:</a:t>
            </a:r>
            <a:r>
              <a:rPr lang="en-US" sz="2000" dirty="0" smtClean="0">
                <a:solidFill>
                  <a:srgbClr val="FF0000"/>
                </a:solidFill>
              </a:rPr>
              <a:t>  </a:t>
            </a:r>
            <a:r>
              <a:rPr lang="en-US" sz="2000" dirty="0" smtClean="0"/>
              <a:t>extend VB with concurrency constructs! 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Based on </a:t>
            </a:r>
            <a:r>
              <a:rPr lang="en-US" sz="2000" dirty="0" smtClean="0">
                <a:solidFill>
                  <a:schemeClr val="accent2"/>
                </a:solidFill>
              </a:rPr>
              <a:t>asynchronous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message passing</a:t>
            </a:r>
            <a:r>
              <a:rPr lang="en-US" sz="2000" dirty="0" smtClean="0"/>
              <a:t>, so good for both distributed and local concurrency.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GB" sz="2000" dirty="0" smtClean="0"/>
              <a:t>Derived from Gonthier and </a:t>
            </a:r>
            <a:r>
              <a:rPr lang="en-GB" sz="2000" dirty="0" err="1" smtClean="0"/>
              <a:t>Fournet’s</a:t>
            </a:r>
            <a:r>
              <a:rPr lang="en-GB" sz="2000" dirty="0" smtClean="0"/>
              <a:t> foundational </a:t>
            </a:r>
            <a:r>
              <a:rPr lang="en-GB" sz="2000" i="1" dirty="0" smtClean="0">
                <a:solidFill>
                  <a:schemeClr val="accent2"/>
                </a:solidFill>
              </a:rPr>
              <a:t>join calculus.</a:t>
            </a: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	</a:t>
            </a:r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Builds on earlier MSRC projects: </a:t>
            </a:r>
            <a:r>
              <a:rPr lang="en-US" sz="2000" dirty="0" smtClean="0">
                <a:solidFill>
                  <a:schemeClr val="accent2"/>
                </a:solidFill>
              </a:rPr>
              <a:t>Polyphonic C# (‘02), C</a:t>
            </a:r>
            <a:r>
              <a:rPr lang="el-GR" sz="2000" dirty="0" smtClean="0">
                <a:solidFill>
                  <a:schemeClr val="accent2"/>
                </a:solidFill>
              </a:rPr>
              <a:t>ω</a:t>
            </a:r>
            <a:r>
              <a:rPr lang="en-GB" sz="2000" dirty="0" smtClean="0">
                <a:solidFill>
                  <a:schemeClr val="accent2"/>
                </a:solidFill>
              </a:rPr>
              <a:t> (‘04), Joins Concurrency Library (‘06)...  (cf. </a:t>
            </a:r>
            <a:r>
              <a:rPr lang="en-GB" sz="2000" dirty="0" err="1" smtClean="0">
                <a:solidFill>
                  <a:schemeClr val="accent2"/>
                </a:solidFill>
              </a:rPr>
              <a:t>JoCaml</a:t>
            </a:r>
            <a:r>
              <a:rPr lang="en-GB" sz="2000" dirty="0" smtClean="0">
                <a:solidFill>
                  <a:schemeClr val="accent2"/>
                </a:solidFill>
              </a:rPr>
              <a:t>, Funnel, </a:t>
            </a:r>
            <a:r>
              <a:rPr lang="en-GB" sz="2000" dirty="0" err="1" smtClean="0">
                <a:solidFill>
                  <a:schemeClr val="accent2"/>
                </a:solidFill>
              </a:rPr>
              <a:t>JoinJava</a:t>
            </a:r>
            <a:r>
              <a:rPr lang="en-GB" sz="2000" dirty="0" smtClean="0">
                <a:solidFill>
                  <a:schemeClr val="accent2"/>
                </a:solidFill>
              </a:rPr>
              <a:t>).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GB" sz="2000" dirty="0" smtClean="0">
              <a:solidFill>
                <a:srgbClr val="FF0000"/>
              </a:solidFill>
            </a:endParaRPr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CB’s novel contributions: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    familiar syntax, generic abstractions, flexible inheritance, extensibility. 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-1357354" y="-71462"/>
            <a:ext cx="8186737" cy="1082675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Inheritance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00125" y="2428873"/>
            <a:ext cx="6923088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ct val="0"/>
              </a:spcBef>
              <a:defRPr/>
            </a:pPr>
            <a:endParaRPr lang="en-GB" sz="4400" b="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875" y="857232"/>
            <a:ext cx="7777163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Class </a:t>
            </a:r>
            <a:r>
              <a:rPr lang="en-GB" sz="1600" kern="0" dirty="0" err="1" smtClean="0">
                <a:solidFill>
                  <a:schemeClr val="tx1"/>
                </a:solidFill>
              </a:rPr>
              <a:t>ActiveObject</a:t>
            </a:r>
            <a:endParaRPr lang="en-GB" sz="1600" kern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Private Done As Boolean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Protected </a:t>
            </a:r>
            <a:r>
              <a:rPr lang="en-GB" sz="1600" kern="0" dirty="0" smtClean="0">
                <a:solidFill>
                  <a:schemeClr val="accent2"/>
                </a:solidFill>
              </a:rPr>
              <a:t>Synchronous</a:t>
            </a:r>
            <a:r>
              <a:rPr lang="en-GB" sz="1600" kern="0" dirty="0" smtClean="0">
                <a:solidFill>
                  <a:schemeClr val="tx1"/>
                </a:solidFill>
              </a:rPr>
              <a:t>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600" kern="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Public </a:t>
            </a:r>
            <a:r>
              <a:rPr lang="en-GB" sz="1600" kern="0" dirty="0" smtClean="0">
                <a:solidFill>
                  <a:schemeClr val="accent2"/>
                </a:solidFill>
              </a:rPr>
              <a:t>Asynchronous</a:t>
            </a:r>
            <a:r>
              <a:rPr lang="en-GB" sz="1600" kern="0" dirty="0" smtClean="0">
                <a:solidFill>
                  <a:schemeClr val="tx1"/>
                </a:solidFill>
              </a:rPr>
              <a:t> Start()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Private Sub </a:t>
            </a:r>
            <a:r>
              <a:rPr lang="en-GB" sz="1600" kern="0" dirty="0" err="1" smtClean="0">
                <a:solidFill>
                  <a:schemeClr val="tx1"/>
                </a:solidFill>
              </a:rPr>
              <a:t>CaseStart</a:t>
            </a:r>
            <a:r>
              <a:rPr lang="en-GB" sz="1600" kern="0" dirty="0" smtClean="0">
                <a:solidFill>
                  <a:schemeClr val="tx1"/>
                </a:solidFill>
              </a:rPr>
              <a:t>() </a:t>
            </a:r>
            <a:r>
              <a:rPr lang="en-GB" sz="1600" kern="0" dirty="0" smtClean="0">
                <a:solidFill>
                  <a:schemeClr val="accent2"/>
                </a:solidFill>
              </a:rPr>
              <a:t>When</a:t>
            </a:r>
            <a:r>
              <a:rPr lang="en-GB" sz="1600" kern="0" dirty="0" smtClean="0">
                <a:solidFill>
                  <a:schemeClr val="tx1"/>
                </a:solidFill>
              </a:rPr>
              <a:t> Start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  While Not Done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   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600" kern="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  End While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End Sub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Public </a:t>
            </a:r>
            <a:r>
              <a:rPr lang="en-GB" sz="1600" kern="0" dirty="0" smtClean="0">
                <a:solidFill>
                  <a:schemeClr val="accent2"/>
                </a:solidFill>
              </a:rPr>
              <a:t>Asynchronous</a:t>
            </a:r>
            <a:r>
              <a:rPr lang="en-GB" sz="1600" kern="0" dirty="0" smtClean="0">
                <a:solidFill>
                  <a:schemeClr val="tx1"/>
                </a:solidFill>
              </a:rPr>
              <a:t> Halt()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Private Sub </a:t>
            </a:r>
            <a:r>
              <a:rPr lang="en-GB" sz="1600" kern="0" dirty="0" err="1" smtClean="0">
                <a:solidFill>
                  <a:schemeClr val="tx1"/>
                </a:solidFill>
              </a:rPr>
              <a:t>CaseHalt</a:t>
            </a:r>
            <a:r>
              <a:rPr lang="en-GB" sz="1600" kern="0" dirty="0" smtClean="0">
                <a:solidFill>
                  <a:schemeClr val="tx1"/>
                </a:solidFill>
              </a:rPr>
              <a:t>() </a:t>
            </a:r>
            <a:r>
              <a:rPr lang="en-GB" sz="1600" kern="0" dirty="0" smtClean="0">
                <a:solidFill>
                  <a:schemeClr val="accent2"/>
                </a:solidFill>
              </a:rPr>
              <a:t>When</a:t>
            </a:r>
            <a:r>
              <a:rPr lang="en-GB" sz="1600" kern="0" dirty="0" smtClean="0">
                <a:solidFill>
                  <a:schemeClr val="tx1"/>
                </a:solidFill>
              </a:rPr>
              <a:t>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600" kern="0" dirty="0" smtClean="0">
                <a:solidFill>
                  <a:schemeClr val="tx1"/>
                </a:solidFill>
              </a:rPr>
              <a:t>, Halt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  Done = True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End Sub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End Class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GB" sz="1600" kern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Class Person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Inherits </a:t>
            </a:r>
            <a:r>
              <a:rPr lang="en-GB" sz="1600" kern="0" dirty="0" err="1" smtClean="0">
                <a:solidFill>
                  <a:schemeClr val="tx1"/>
                </a:solidFill>
              </a:rPr>
              <a:t>ActiveObject</a:t>
            </a:r>
            <a:endParaRPr lang="en-GB" sz="1600" kern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Public </a:t>
            </a:r>
            <a:r>
              <a:rPr lang="en-GB" sz="1600" kern="0" dirty="0" smtClean="0">
                <a:solidFill>
                  <a:schemeClr val="accent2"/>
                </a:solidFill>
              </a:rPr>
              <a:t>Asynchronous</a:t>
            </a:r>
            <a:r>
              <a:rPr lang="en-GB" sz="1600" kern="0" dirty="0" smtClean="0">
                <a:solidFill>
                  <a:schemeClr val="tx1"/>
                </a:solidFill>
              </a:rPr>
              <a:t> </a:t>
            </a:r>
            <a:r>
              <a:rPr lang="en-GB" sz="1600" kern="0" dirty="0" err="1" smtClean="0">
                <a:solidFill>
                  <a:schemeClr val="tx1"/>
                </a:solidFill>
              </a:rPr>
              <a:t>GotoFloor</a:t>
            </a:r>
            <a:r>
              <a:rPr lang="en-GB" sz="1600" kern="0" dirty="0" smtClean="0">
                <a:solidFill>
                  <a:schemeClr val="tx1"/>
                </a:solidFill>
              </a:rPr>
              <a:t>(f As Floor)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Private Sub </a:t>
            </a:r>
            <a:r>
              <a:rPr lang="en-GB" sz="1600" kern="0" dirty="0" err="1" smtClean="0">
                <a:solidFill>
                  <a:schemeClr val="tx1"/>
                </a:solidFill>
              </a:rPr>
              <a:t>CaseGotoFloor</a:t>
            </a:r>
            <a:r>
              <a:rPr lang="en-GB" sz="1600" kern="0" dirty="0" smtClean="0">
                <a:solidFill>
                  <a:schemeClr val="tx1"/>
                </a:solidFill>
              </a:rPr>
              <a:t>(f As Floor) 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   </a:t>
            </a:r>
            <a:r>
              <a:rPr lang="en-GB" sz="1600" kern="0" dirty="0" smtClean="0">
                <a:solidFill>
                  <a:schemeClr val="accent2"/>
                </a:solidFill>
              </a:rPr>
              <a:t>When</a:t>
            </a:r>
            <a:r>
              <a:rPr lang="en-GB" sz="1600" kern="0" dirty="0" smtClean="0">
                <a:solidFill>
                  <a:schemeClr val="tx1"/>
                </a:solidFill>
              </a:rPr>
              <a:t>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600" kern="0" dirty="0" smtClean="0">
                <a:solidFill>
                  <a:schemeClr val="tx1"/>
                </a:solidFill>
              </a:rPr>
              <a:t>, </a:t>
            </a:r>
            <a:r>
              <a:rPr lang="en-GB" sz="1600" kern="0" dirty="0" err="1" smtClean="0">
                <a:solidFill>
                  <a:schemeClr val="tx1"/>
                </a:solidFill>
              </a:rPr>
              <a:t>GotoFloor</a:t>
            </a:r>
            <a:endParaRPr lang="en-GB" sz="1600" kern="0" dirty="0" smtClean="0">
              <a:solidFill>
                <a:schemeClr val="tx1"/>
              </a:solidFill>
            </a:endParaRP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  </a:t>
            </a:r>
            <a:r>
              <a:rPr lang="en-GB" sz="1600" i="1" kern="0" dirty="0" smtClean="0">
                <a:solidFill>
                  <a:srgbClr val="92D050"/>
                </a:solidFill>
              </a:rPr>
              <a:t>‘ Call a lift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End Sub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  ...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End Class</a:t>
            </a:r>
          </a:p>
          <a:p>
            <a:pPr marL="342900" indent="-342900" algn="l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GB" sz="1600" kern="0" dirty="0" smtClean="0">
              <a:solidFill>
                <a:schemeClr val="tx1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429256" y="142852"/>
            <a:ext cx="3429024" cy="286232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1600" kern="0" dirty="0" smtClean="0">
                <a:solidFill>
                  <a:schemeClr val="tx1"/>
                </a:solidFill>
              </a:rPr>
              <a:t>Start</a:t>
            </a:r>
            <a:r>
              <a:rPr lang="en-GB" sz="1800" dirty="0" smtClean="0">
                <a:solidFill>
                  <a:schemeClr val="tx1"/>
                </a:solidFill>
                <a:latin typeface="Segoe"/>
                <a:cs typeface="Courier New" pitchFamily="49" charset="0"/>
              </a:rPr>
              <a:t>() </a:t>
            </a: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 spawns a loop </a:t>
            </a:r>
            <a:r>
              <a:rPr lang="en-GB" sz="1800" b="0" dirty="0">
                <a:solidFill>
                  <a:schemeClr val="tx1"/>
                </a:solidFill>
                <a:latin typeface="Segoe"/>
              </a:rPr>
              <a:t>that issues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1800" b="0" dirty="0">
                <a:solidFill>
                  <a:schemeClr val="tx1"/>
                </a:solidFill>
                <a:latin typeface="Segoe"/>
              </a:rPr>
              <a:t>requests.</a:t>
            </a:r>
          </a:p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Messages join with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80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and are queued until </a:t>
            </a:r>
            <a:r>
              <a:rPr lang="en-GB" sz="1600" kern="0" dirty="0" err="1" smtClean="0">
                <a:solidFill>
                  <a:schemeClr val="tx1"/>
                </a:solidFill>
              </a:rPr>
              <a:t>ProcessMessage</a:t>
            </a:r>
            <a:r>
              <a:rPr lang="en-GB" sz="180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is  re-issued.</a:t>
            </a:r>
            <a:endParaRPr lang="en-GB" sz="1800" b="0" dirty="0">
              <a:solidFill>
                <a:schemeClr val="tx1"/>
              </a:solidFill>
              <a:latin typeface="Segoe"/>
            </a:endParaRPr>
          </a:p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Patterns are </a:t>
            </a:r>
            <a:r>
              <a:rPr lang="en-GB" sz="1800" b="0" dirty="0">
                <a:solidFill>
                  <a:schemeClr val="tx1"/>
                </a:solidFill>
                <a:latin typeface="Segoe"/>
              </a:rPr>
              <a:t>thus </a:t>
            </a: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serialized: no need to lock private state.</a:t>
            </a:r>
            <a:endParaRPr lang="en-GB" sz="1800" b="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714612" y="3857628"/>
            <a:ext cx="6215068" cy="64633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Sub-class </a:t>
            </a:r>
            <a:r>
              <a:rPr lang="en-GB" sz="1600" kern="0" dirty="0" smtClean="0">
                <a:solidFill>
                  <a:schemeClr val="tx1"/>
                </a:solidFill>
              </a:rPr>
              <a:t>Person</a:t>
            </a:r>
            <a:r>
              <a:rPr lang="en-GB" sz="1800" b="0" dirty="0" smtClean="0">
                <a:solidFill>
                  <a:schemeClr val="tx1"/>
                </a:solidFill>
                <a:latin typeface="Segoe"/>
              </a:rPr>
              <a:t> declares an </a:t>
            </a:r>
            <a:r>
              <a:rPr lang="en-GB" sz="1800" b="0" dirty="0">
                <a:solidFill>
                  <a:schemeClr val="tx1"/>
                </a:solidFill>
                <a:latin typeface="Segoe"/>
              </a:rPr>
              <a:t>additional pattern on the inherited </a:t>
            </a:r>
            <a:r>
              <a:rPr lang="en-GB" sz="1600" kern="0" dirty="0" err="1">
                <a:solidFill>
                  <a:schemeClr val="tx1"/>
                </a:solidFill>
              </a:rPr>
              <a:t>ProcessMessage</a:t>
            </a:r>
            <a:r>
              <a:rPr lang="en-GB" sz="1800" b="0" dirty="0">
                <a:solidFill>
                  <a:schemeClr val="tx1"/>
                </a:solidFill>
                <a:latin typeface="Segoe"/>
              </a:rPr>
              <a:t> channel!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928894" y="6000768"/>
            <a:ext cx="6215106" cy="70788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C</a:t>
            </a:r>
            <a:r>
              <a:rPr lang="el-GR" sz="2000" b="0" dirty="0" smtClean="0">
                <a:solidFill>
                  <a:schemeClr val="tx1"/>
                </a:solidFill>
                <a:latin typeface="Segoe Condensed"/>
              </a:rPr>
              <a:t>ω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forced duplication of inherited patterns,</a:t>
            </a:r>
            <a:r>
              <a:rPr lang="en-GB" sz="2000" b="0" dirty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breaking encapsulation! This is much better...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0" y="714364"/>
            <a:ext cx="8461405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accent1"/>
                </a:solidFill>
              </a:rPr>
              <a:t>Quiz: what’s 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687" y="1714488"/>
            <a:ext cx="8048625" cy="4071966"/>
          </a:xfrm>
        </p:spPr>
        <p:txBody>
          <a:bodyPr>
            <a:normAutofit lnSpcReduction="10000"/>
          </a:bodyPr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Public Class Form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Start()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US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Synchronous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Done(Result As String)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Button_Click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() Handles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Button.Click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Button.Enabled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Start()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End Sub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CaseStart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() </a:t>
            </a:r>
            <a:r>
              <a:rPr lang="en-US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Start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kern="12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‘ Compute (expensive) Result on a separate thread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Done(Result)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CaseDone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(Result As String) </a:t>
            </a:r>
            <a:r>
              <a:rPr lang="en-US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Done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Label.Text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= Result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Button.Enabled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= True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28596" y="5929330"/>
            <a:ext cx="79296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10799999"/>
            </a:camera>
            <a:lightRig rig="threePt" dir="t"/>
          </a:scene3d>
          <a:sp3d/>
        </p:spPr>
        <p:txBody>
          <a:bodyPr wrap="square" rtlCol="0" anchor="ctr">
            <a:spAutoFit/>
          </a:bodyPr>
          <a:lstStyle/>
          <a:p>
            <a:pPr algn="l"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kern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CaseStart</a:t>
            </a:r>
            <a:r>
              <a:rPr lang="en-GB" sz="20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always runs in a new thread  (a performance issue).</a:t>
            </a:r>
          </a:p>
          <a:p>
            <a:pPr algn="l"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0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000" kern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CaseDone</a:t>
            </a:r>
            <a:r>
              <a:rPr lang="en-GB" sz="200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 modifies Label from a non-UI thread (a real bug).</a:t>
            </a:r>
            <a:endParaRPr lang="en-GB" sz="2000" b="0" kern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42910" y="2071678"/>
            <a:ext cx="1571636" cy="500066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00034" y="3786190"/>
            <a:ext cx="1000132" cy="357190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accent1"/>
                </a:solidFill>
              </a:rPr>
              <a:t>Modifying Dispatch with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43050"/>
            <a:ext cx="8048625" cy="3429024"/>
          </a:xfrm>
        </p:spPr>
        <p:txBody>
          <a:bodyPr>
            <a:noAutofit/>
          </a:bodyPr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Public Class Form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...	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&lt;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ThreadPool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()&gt; _</a:t>
            </a:r>
          </a:p>
          <a:p>
            <a:pPr marL="0" indent="0" defTabSz="914363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CaseStart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() When Start</a:t>
            </a:r>
          </a:p>
          <a:p>
            <a:pPr marL="0" indent="0" defTabSz="914363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‘ Compute (expensive) Result on a separate thread</a:t>
            </a:r>
          </a:p>
          <a:p>
            <a:pPr marL="0" indent="0" defTabSz="914363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Done(Result) </a:t>
            </a:r>
          </a:p>
          <a:p>
            <a:pPr marL="0" indent="0" defTabSz="914363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&lt;UI()&gt; _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CaseDone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(Result As String) When Done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Label.Text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= Result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Button.Enabled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= True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14282" y="5484042"/>
            <a:ext cx="878684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Users employ </a:t>
            </a:r>
            <a:r>
              <a:rPr lang="en-GB" sz="2000" b="0" i="1" kern="0" dirty="0" smtClean="0">
                <a:solidFill>
                  <a:schemeClr val="accent2"/>
                </a:solidFill>
                <a:latin typeface="Segoe"/>
                <a:ea typeface="+mj-ea"/>
                <a:cs typeface="+mj-cs"/>
              </a:rPr>
              <a:t>custom attributes 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to control how a continuation is run.</a:t>
            </a:r>
            <a:r>
              <a:rPr lang="en-GB" sz="2000" b="0" kern="0" dirty="0">
                <a:solidFill>
                  <a:schemeClr val="tx1"/>
                </a:solidFill>
                <a:latin typeface="Segoe"/>
                <a:ea typeface="+mj-ea"/>
                <a:cs typeface="+mj-cs"/>
              </a:rPr>
              <a:t/>
            </a:r>
            <a:br>
              <a:rPr lang="en-GB" sz="2000" b="0" kern="0" dirty="0">
                <a:solidFill>
                  <a:schemeClr val="tx1"/>
                </a:solidFill>
                <a:latin typeface="Segoe"/>
                <a:ea typeface="+mj-ea"/>
                <a:cs typeface="+mj-cs"/>
              </a:rPr>
            </a:br>
            <a:r>
              <a:rPr lang="en-GB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/>
            </a:r>
            <a:br>
              <a:rPr lang="en-GB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</a:b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The attributes are user-extensible; thus future proof.  </a:t>
            </a:r>
            <a:b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</a:br>
            <a:r>
              <a:rPr lang="en-GB" sz="2000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       </a:t>
            </a:r>
            <a:r>
              <a:rPr lang="en-GB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(Got your own Thread Pool? Just roll your own </a:t>
            </a:r>
            <a:r>
              <a:rPr lang="en-GB" b="0" i="1" kern="0" dirty="0" err="1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MyThreadPoolAttribute</a:t>
            </a:r>
            <a:r>
              <a:rPr lang="en-GB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.)</a:t>
            </a:r>
            <a:endParaRPr lang="en-GB" sz="2000" b="0" i="1" kern="0" dirty="0" smtClean="0">
              <a:solidFill>
                <a:schemeClr val="tx1"/>
              </a:solidFill>
              <a:latin typeface="Segoe"/>
              <a:ea typeface="+mj-ea"/>
              <a:cs typeface="+mj-cs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143372" y="1714480"/>
            <a:ext cx="4286280" cy="500066"/>
          </a:xfrm>
          <a:prstGeom prst="wedgeRoundRectCallout">
            <a:avLst>
              <a:gd name="adj1" fmla="val -101103"/>
              <a:gd name="adj2" fmla="val 46080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0" dirty="0" smtClean="0">
                <a:solidFill>
                  <a:schemeClr val="tx1"/>
                </a:solidFill>
                <a:latin typeface="Segoe"/>
              </a:rPr>
              <a:t>run me asynchronously in the </a:t>
            </a:r>
            <a:r>
              <a:rPr lang="en-GB" sz="1600" b="0" dirty="0" err="1" smtClean="0">
                <a:solidFill>
                  <a:schemeClr val="tx1"/>
                </a:solidFill>
                <a:latin typeface="Segoe"/>
              </a:rPr>
              <a:t>ThreadPool</a:t>
            </a:r>
            <a:r>
              <a:rPr lang="en-GB" sz="1600" b="0" dirty="0" smtClean="0">
                <a:solidFill>
                  <a:schemeClr val="tx1"/>
                </a:solidFill>
                <a:latin typeface="Segoe"/>
              </a:rPr>
              <a:t>!</a:t>
            </a:r>
            <a:endParaRPr lang="en-GB" sz="1600" b="0" dirty="0">
              <a:solidFill>
                <a:schemeClr val="tx1"/>
              </a:solidFill>
              <a:latin typeface="Segoe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643438" y="3143240"/>
            <a:ext cx="4357718" cy="428628"/>
          </a:xfrm>
          <a:prstGeom prst="wedgeRoundRectCallout">
            <a:avLst>
              <a:gd name="adj1" fmla="val -129866"/>
              <a:gd name="adj2" fmla="val 110457"/>
              <a:gd name="adj3" fmla="val 16667"/>
            </a:avLst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0" dirty="0" smtClean="0">
                <a:solidFill>
                  <a:schemeClr val="tx1"/>
                </a:solidFill>
                <a:latin typeface="Segoe"/>
              </a:rPr>
              <a:t>run me synchronously on the UI event  loop!</a:t>
            </a:r>
            <a:endParaRPr lang="en-GB" sz="1600" b="0" dirty="0">
              <a:solidFill>
                <a:schemeClr val="tx1"/>
              </a:solidFill>
              <a:latin typeface="Segoe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81967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Continuation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391313"/>
            <a:ext cx="8286808" cy="2571768"/>
          </a:xfrm>
        </p:spPr>
        <p:txBody>
          <a:bodyPr>
            <a:noAutofit/>
          </a:bodyPr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Public Delegate Sub Continuation()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MustInherit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ContinuationAttribute</a:t>
            </a:r>
            <a:endParaRPr lang="en-US" sz="1600" b="1" kern="1200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Inherits Attribute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MustOverride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BeginInvoke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(task As Continuation)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sz="1600" b="1" kern="1200" dirty="0" err="1" smtClean="0">
                <a:latin typeface="Courier New" pitchFamily="49" charset="0"/>
                <a:cs typeface="Courier New" pitchFamily="49" charset="0"/>
              </a:rPr>
              <a:t>MustOverride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 Sub </a:t>
            </a:r>
            <a:r>
              <a:rPr lang="en-US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Invoke</a:t>
            </a: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(task As Continuation)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r>
              <a:rPr lang="en-US" sz="1600" b="1" kern="1200" dirty="0" smtClean="0">
                <a:latin typeface="Courier New" pitchFamily="49" charset="0"/>
                <a:cs typeface="Courier New" pitchFamily="49" charset="0"/>
              </a:rPr>
              <a:t>End Class  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6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4282" y="1754865"/>
            <a:ext cx="8786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b="0" kern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CB runtime exposes an abstract attribute class with two virtual methods: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85720" y="5105957"/>
            <a:ext cx="864399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kern="0" dirty="0" err="1" smtClean="0">
                <a:solidFill>
                  <a:schemeClr val="tx1"/>
                </a:solidFill>
                <a:ea typeface="+mj-ea"/>
                <a:cs typeface="Courier New" pitchFamily="49" charset="0"/>
              </a:rPr>
              <a:t>BeginInvoke</a:t>
            </a:r>
            <a:r>
              <a:rPr lang="en-GB" sz="2000" kern="0" dirty="0" smtClean="0">
                <a:solidFill>
                  <a:schemeClr val="tx1"/>
                </a:solidFill>
                <a:ea typeface="+mj-ea"/>
                <a:cs typeface="Courier New" pitchFamily="49" charset="0"/>
              </a:rPr>
              <a:t>(task) 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runs </a:t>
            </a:r>
            <a:r>
              <a:rPr lang="en-GB" sz="2000" kern="0" dirty="0" smtClean="0">
                <a:solidFill>
                  <a:schemeClr val="tx1"/>
                </a:solidFill>
                <a:ea typeface="+mj-ea"/>
                <a:cs typeface="Courier New" pitchFamily="49" charset="0"/>
              </a:rPr>
              <a:t>task() 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asynchronously (somehow)</a:t>
            </a:r>
          </a:p>
          <a:p>
            <a:pPr algn="l">
              <a:buClr>
                <a:schemeClr val="accent1"/>
              </a:buClr>
            </a:pPr>
            <a:r>
              <a:rPr lang="en-GB" sz="2000" kern="0" dirty="0" smtClean="0">
                <a:solidFill>
                  <a:schemeClr val="tx1"/>
                </a:solidFill>
                <a:ea typeface="+mj-ea"/>
                <a:cs typeface="Courier New" pitchFamily="49" charset="0"/>
              </a:rPr>
              <a:t>Invoke(task) 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runs </a:t>
            </a:r>
            <a:r>
              <a:rPr lang="en-GB" sz="2000" kern="0" dirty="0" smtClean="0">
                <a:solidFill>
                  <a:schemeClr val="tx1"/>
                </a:solidFill>
                <a:ea typeface="+mj-ea"/>
                <a:cs typeface="Courier New" pitchFamily="49" charset="0"/>
              </a:rPr>
              <a:t>task() 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synchronously (somehow)</a:t>
            </a:r>
          </a:p>
          <a:p>
            <a:pPr algn="l">
              <a:buClr>
                <a:schemeClr val="accent1"/>
              </a:buClr>
            </a:pPr>
            <a:r>
              <a:rPr lang="en-GB" sz="2000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NB: we are using attributes to extend behaviour (not just metadata).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457200" y="78127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accent1"/>
                </a:solidFill>
              </a:rPr>
              <a:t>ThreadPool</a:t>
            </a:r>
            <a:r>
              <a:rPr lang="en-US" dirty="0" smtClean="0">
                <a:solidFill>
                  <a:schemeClr val="accent1"/>
                </a:solidFill>
              </a:rPr>
              <a:t>()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638664"/>
            <a:ext cx="8715436" cy="2786082"/>
          </a:xfrm>
        </p:spPr>
        <p:txBody>
          <a:bodyPr/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kern="1200" dirty="0" err="1" smtClean="0">
                <a:latin typeface="Courier New" pitchFamily="49" charset="0"/>
                <a:cs typeface="Courier New" pitchFamily="49" charset="0"/>
              </a:rPr>
              <a:t>ThreadPoolAttribute</a:t>
            </a:r>
            <a:endParaRPr lang="en-GB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Inherits </a:t>
            </a:r>
            <a:r>
              <a:rPr lang="en-GB" sz="1600" b="1" kern="1200" dirty="0" err="1" smtClean="0">
                <a:latin typeface="Courier New" pitchFamily="49" charset="0"/>
                <a:cs typeface="Courier New" pitchFamily="49" charset="0"/>
              </a:rPr>
              <a:t>ContinuationAttribute</a:t>
            </a:r>
            <a:endParaRPr lang="en-GB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Public Overrides Sub </a:t>
            </a:r>
            <a:r>
              <a:rPr lang="en-GB" sz="1600" b="1" kern="1200" dirty="0" err="1" smtClean="0">
                <a:latin typeface="Courier New" pitchFamily="49" charset="0"/>
                <a:cs typeface="Courier New" pitchFamily="49" charset="0"/>
              </a:rPr>
              <a:t>BeginInvoke</a:t>
            </a: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(task As Continuation)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ThreadPool.QueueUserWorkItem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(Function(state As Object) task(), _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                Nothing)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Public Overrides Sub Invoke(task As Continuation)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task()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4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4282" y="1787902"/>
            <a:ext cx="81708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b="0" kern="0" dirty="0" smtClean="0">
                <a:solidFill>
                  <a:schemeClr val="tx1"/>
                </a:solidFill>
                <a:latin typeface="Segoe"/>
              </a:rPr>
              <a:t>To avoid creating new threads, the 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user may prefer to run asynchronous patterns in the CLR </a:t>
            </a:r>
            <a:r>
              <a:rPr lang="en-GB" sz="2000" b="0" kern="0" dirty="0" err="1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ThreadPool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50001" y="5496184"/>
            <a:ext cx="864399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b="0" kern="0" dirty="0" err="1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BeginInvoke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(task) runs task() asynchronously on some </a:t>
            </a:r>
            <a:r>
              <a:rPr lang="en-GB" sz="2000" b="0" kern="0" dirty="0" err="1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ThreadPool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 thread.</a:t>
            </a:r>
          </a:p>
          <a:p>
            <a:pPr algn="l">
              <a:buClr>
                <a:schemeClr val="accent1"/>
              </a:buClr>
            </a:pP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 Invoke(task) runs task() synchronously on current thread (us usual).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142844" y="57148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accent1"/>
                </a:solidFill>
              </a:rPr>
              <a:t>UI()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214554"/>
            <a:ext cx="10715700" cy="2643206"/>
          </a:xfrm>
        </p:spPr>
        <p:txBody>
          <a:bodyPr>
            <a:normAutofit lnSpcReduction="10000"/>
          </a:bodyPr>
          <a:lstStyle/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kern="1200" dirty="0" err="1" smtClean="0">
                <a:latin typeface="Courier New" pitchFamily="49" charset="0"/>
                <a:cs typeface="Courier New" pitchFamily="49" charset="0"/>
              </a:rPr>
              <a:t>UIAttribute</a:t>
            </a:r>
            <a:endParaRPr lang="en-GB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Inherits </a:t>
            </a:r>
            <a:r>
              <a:rPr lang="en-GB" sz="1600" b="1" kern="1200" dirty="0" err="1" smtClean="0">
                <a:latin typeface="Courier New" pitchFamily="49" charset="0"/>
                <a:cs typeface="Courier New" pitchFamily="49" charset="0"/>
              </a:rPr>
              <a:t>ContinuationAttribute</a:t>
            </a:r>
            <a:endParaRPr lang="en-GB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Private SC As </a:t>
            </a:r>
            <a:r>
              <a:rPr lang="en-GB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SynchronizationContext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SynchronizationContext.Current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Public Overrides Sub </a:t>
            </a:r>
            <a:r>
              <a:rPr lang="en-GB" sz="1600" b="1" kern="1200" dirty="0" err="1" smtClean="0">
                <a:latin typeface="Courier New" pitchFamily="49" charset="0"/>
                <a:cs typeface="Courier New" pitchFamily="49" charset="0"/>
              </a:rPr>
              <a:t>BeginInvoke</a:t>
            </a: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(task As Continuation)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SC.Post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(Function(state As Object) task(), Nothing)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Public Overrides Sub Invoke(task As Continuation)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b="1" kern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SC.Send</a:t>
            </a:r>
            <a:r>
              <a:rPr lang="en-GB" sz="1600" b="1" kern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(Function(state As Object) task(), Nothing)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GB" sz="1600" b="1" kern="1200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GB" sz="1600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 defTabSz="914363" eaLnBrk="1" fontAlgn="auto" hangingPunct="1">
              <a:lnSpc>
                <a:spcPct val="90000"/>
              </a:lnSpc>
              <a:spcAft>
                <a:spcPts val="0"/>
              </a:spcAft>
              <a:buClrTx/>
              <a:buFontTx/>
              <a:buNone/>
              <a:defRPr/>
            </a:pPr>
            <a:endParaRPr lang="en-US" sz="1600" b="1" kern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14282" y="1428736"/>
            <a:ext cx="85725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To force that a continuation is executed on a Windows UI thread one defines: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50001" y="4847570"/>
            <a:ext cx="864399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 anchor="ctr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GB" sz="2000" b="0" kern="0" dirty="0" err="1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BeginInvoke</a:t>
            </a: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(task) runs task() asynchronously on the UI thread.</a:t>
            </a:r>
          </a:p>
          <a:p>
            <a:pPr algn="l">
              <a:buClr>
                <a:schemeClr val="accent1"/>
              </a:buClr>
            </a:pPr>
            <a:r>
              <a:rPr lang="en-GB" sz="2000" b="0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 Invoke(task) runs task() synchronously on the UI thread – blocking the current thread until done.</a:t>
            </a:r>
          </a:p>
          <a:p>
            <a:pPr algn="l">
              <a:buClr>
                <a:schemeClr val="accent1"/>
              </a:buClr>
            </a:pPr>
            <a:r>
              <a:rPr lang="en-GB" sz="2000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(</a:t>
            </a:r>
            <a:r>
              <a:rPr lang="en-GB" sz="2000" b="0" i="1" kern="0" dirty="0" err="1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SychronizationContext</a:t>
            </a:r>
            <a:r>
              <a:rPr lang="en-GB" sz="2000" b="0" i="1" kern="0" dirty="0" smtClean="0">
                <a:solidFill>
                  <a:schemeClr val="tx1"/>
                </a:solidFill>
                <a:latin typeface="Segoe"/>
                <a:ea typeface="+mj-ea"/>
                <a:cs typeface="+mj-cs"/>
              </a:rPr>
              <a:t> is  provided by the CLR. The attribute instance caches the current context when allocated.)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Events      vs.   Channels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42844" y="1928802"/>
            <a:ext cx="4429156" cy="22145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Event A(x As T, y As U)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Event B(x As T, y As U)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16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Sub P(x As </a:t>
            </a:r>
            <a:r>
              <a:rPr lang="en-GB" sz="1600" dirty="0" err="1" smtClean="0">
                <a:solidFill>
                  <a:schemeClr val="tx1"/>
                </a:solidFill>
                <a:cs typeface="Courier New" pitchFamily="49" charset="0"/>
              </a:rPr>
              <a:t>T,y</a:t>
            </a: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 As U) Handles A, 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End Sub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16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Sub Q(x As </a:t>
            </a:r>
            <a:r>
              <a:rPr lang="en-GB" sz="1600" dirty="0" err="1" smtClean="0">
                <a:solidFill>
                  <a:schemeClr val="tx1"/>
                </a:solidFill>
                <a:cs typeface="Courier New" pitchFamily="49" charset="0"/>
              </a:rPr>
              <a:t>T,y</a:t>
            </a: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 As U) Handles A, 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End Sub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928802"/>
            <a:ext cx="4429156" cy="22145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Asynchronous A(x As T)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Asynchronous B(y As U)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16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Sub P(x As </a:t>
            </a:r>
            <a:r>
              <a:rPr lang="en-GB" sz="1600" dirty="0" err="1" smtClean="0">
                <a:solidFill>
                  <a:schemeClr val="tx1"/>
                </a:solidFill>
                <a:cs typeface="Courier New" pitchFamily="49" charset="0"/>
              </a:rPr>
              <a:t>T,y</a:t>
            </a: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 As U) When A, 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End Sub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160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Sub Q(x As </a:t>
            </a:r>
            <a:r>
              <a:rPr lang="en-GB" sz="1600" dirty="0" err="1" smtClean="0">
                <a:solidFill>
                  <a:schemeClr val="tx1"/>
                </a:solidFill>
                <a:cs typeface="Courier New" pitchFamily="49" charset="0"/>
              </a:rPr>
              <a:t>T,y</a:t>
            </a: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 As U) When A, 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600" dirty="0" smtClean="0">
                <a:solidFill>
                  <a:schemeClr val="tx1"/>
                </a:solidFill>
                <a:cs typeface="Courier New" pitchFamily="49" charset="0"/>
              </a:rPr>
              <a:t>End Sub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600" y="4325503"/>
            <a:ext cx="88205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Handlers P(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x,y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) </a:t>
            </a:r>
            <a:r>
              <a:rPr lang="en-GB" sz="2000" b="0" dirty="0" smtClean="0">
                <a:solidFill>
                  <a:schemeClr val="accent2"/>
                </a:solidFill>
                <a:latin typeface="Segoe"/>
              </a:rPr>
              <a:t>AND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Q(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x,y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)  execute  whenever A(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x,y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) </a:t>
            </a:r>
            <a:r>
              <a:rPr lang="en-GB" sz="2000" b="0" dirty="0" smtClean="0">
                <a:solidFill>
                  <a:schemeClr val="accent1"/>
                </a:solidFill>
                <a:latin typeface="Segoe"/>
              </a:rPr>
              <a:t>OR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B(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x,y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) are raised.</a:t>
            </a:r>
          </a:p>
          <a:p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vs.</a:t>
            </a:r>
          </a:p>
          <a:p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Pattern  P(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x,y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) </a:t>
            </a:r>
            <a:r>
              <a:rPr lang="en-GB" sz="2000" b="0" dirty="0" smtClean="0">
                <a:solidFill>
                  <a:schemeClr val="accent1"/>
                </a:solidFill>
                <a:latin typeface="Segoe"/>
              </a:rPr>
              <a:t>OR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 Q(</a:t>
            </a:r>
            <a:r>
              <a:rPr lang="en-GB" sz="2000" b="0" dirty="0" err="1" smtClean="0">
                <a:solidFill>
                  <a:schemeClr val="tx1"/>
                </a:solidFill>
                <a:latin typeface="Segoe"/>
              </a:rPr>
              <a:t>x,y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)  executes whenever A(x) </a:t>
            </a:r>
            <a:r>
              <a:rPr lang="en-GB" sz="2000" b="0" dirty="0" smtClean="0">
                <a:solidFill>
                  <a:schemeClr val="accent2"/>
                </a:solidFill>
                <a:latin typeface="Segoe"/>
              </a:rPr>
              <a:t>AND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B(y) are received.</a:t>
            </a:r>
          </a:p>
          <a:p>
            <a:endParaRPr lang="en-GB" sz="2000" b="0" dirty="0" smtClean="0">
              <a:solidFill>
                <a:schemeClr val="tx1"/>
              </a:solidFill>
              <a:latin typeface="Segoe"/>
            </a:endParaRPr>
          </a:p>
          <a:p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Similar syntax, “dual” semantics!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357166"/>
            <a:ext cx="4572032" cy="857256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Compilation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1571612"/>
            <a:ext cx="4000528" cy="221457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 Class </a:t>
            </a:r>
            <a:r>
              <a:rPr lang="en-GB" sz="900" dirty="0" err="1" smtClean="0">
                <a:solidFill>
                  <a:schemeClr val="tx1"/>
                </a:solidFill>
                <a:cs typeface="Courier New" pitchFamily="49" charset="0"/>
              </a:rPr>
              <a:t>ActiveObject</a:t>
            </a: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Private Done As Boolean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Protected Synchronous </a:t>
            </a:r>
            <a:r>
              <a:rPr lang="en-GB" sz="900" dirty="0" err="1" smtClean="0">
                <a:solidFill>
                  <a:schemeClr val="tx1"/>
                </a:solidFill>
                <a:cs typeface="Courier New" pitchFamily="49" charset="0"/>
              </a:rPr>
              <a:t>ProcessMessage</a:t>
            </a: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()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Public Asynchronous Start()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Private Sub </a:t>
            </a:r>
            <a:r>
              <a:rPr lang="en-GB" sz="900" dirty="0" err="1" smtClean="0">
                <a:solidFill>
                  <a:schemeClr val="tx1"/>
                </a:solidFill>
                <a:cs typeface="Courier New" pitchFamily="49" charset="0"/>
              </a:rPr>
              <a:t>CaseStart</a:t>
            </a: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() When Start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  While Not Done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    </a:t>
            </a:r>
            <a:r>
              <a:rPr lang="en-GB" sz="900" dirty="0" err="1" smtClean="0">
                <a:solidFill>
                  <a:schemeClr val="tx1"/>
                </a:solidFill>
                <a:cs typeface="Courier New" pitchFamily="49" charset="0"/>
              </a:rPr>
              <a:t>ProcessMessage</a:t>
            </a: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()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  End While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End Sub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Public Asynchronous Halt()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Private Sub </a:t>
            </a:r>
            <a:r>
              <a:rPr lang="en-GB" sz="900" dirty="0" err="1" smtClean="0">
                <a:solidFill>
                  <a:schemeClr val="tx1"/>
                </a:solidFill>
                <a:cs typeface="Courier New" pitchFamily="49" charset="0"/>
              </a:rPr>
              <a:t>CaseHalt</a:t>
            </a: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() When </a:t>
            </a:r>
            <a:r>
              <a:rPr lang="en-GB" sz="900" dirty="0" err="1" smtClean="0">
                <a:solidFill>
                  <a:schemeClr val="tx1"/>
                </a:solidFill>
                <a:cs typeface="Courier New" pitchFamily="49" charset="0"/>
              </a:rPr>
              <a:t>ProcessMessage</a:t>
            </a: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, Halt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  Done = True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  End Sub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900" dirty="0" smtClean="0">
                <a:solidFill>
                  <a:schemeClr val="tx1"/>
                </a:solidFill>
                <a:cs typeface="Courier New" pitchFamily="49" charset="0"/>
              </a:rPr>
              <a:t>End Class</a:t>
            </a:r>
          </a:p>
          <a:p>
            <a:pPr lvl="0" algn="l" defTabSz="914363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GB" sz="900" dirty="0" smtClean="0">
              <a:solidFill>
                <a:schemeClr val="tx1"/>
              </a:solidFill>
              <a:cs typeface="Courier New" pitchFamily="49" charset="0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071934" y="46279"/>
            <a:ext cx="600079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Public Class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ActiveObject</a:t>
            </a:r>
            <a:endParaRPr lang="en-US" sz="900" b="0" dirty="0" smtClean="0">
              <a:solidFill>
                <a:schemeClr val="tx1"/>
              </a:solidFill>
              <a:ea typeface="Times New Roman" pitchFamily="18" charset="0"/>
              <a:cs typeface="Courier New" pitchFamily="49" charset="0"/>
            </a:endParaRP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Done As Boolean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Protected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As [Synchronous].Channel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&lt;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SynchronousChannel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()&gt; _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Protected Sub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Protected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StartChannel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As [Asynchronous].Channel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&lt;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AsynchronousChannel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()&gt; _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Public Sub Start()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StartChannel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Protected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HaltChannel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As [Asynchronous].Channel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&lt;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AsynchronousChannel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()&gt; _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Public Sub Halt()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HaltChannel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Sub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CaseStartContinuation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CaseStart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Sub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CaseStart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While Not Done :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 : End While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Sub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CaseHaltContinuation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CaseHalt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Sub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CaseHalt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Done = True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Protected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Overridable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Function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JoinSize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 As Integer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Return 3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Function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Protected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ReadOnly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Join As Join =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Join.Create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JoinSize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(), True)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Sub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JoinInitialize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ByRef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As [Synchronous].Channel, _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ByRef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StartChannel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As [Asynchronous].Channel, _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ByRef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HaltChannel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As [Asynchronous].Channel)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Join.Initialize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Join.Initialize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StartChannel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Join.Initialize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HaltChannel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Join.When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StartChannel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).Do(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AddressOf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CaseStartContinuation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Join.When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).And(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HaltChannel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).Do(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AddressOf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CaseHaltContinuation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Sub New()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JoinInitialize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ProcessMessageChannel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StartChannel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900" b="0" dirty="0" err="1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HaltChannel</a:t>
            </a: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lvl="0" algn="l">
              <a:spcBef>
                <a:spcPct val="0"/>
              </a:spcBef>
            </a:pPr>
            <a:r>
              <a:rPr lang="en-US" sz="900" b="0" dirty="0" smtClean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End Class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0" y="4071942"/>
            <a:ext cx="4214809" cy="2428892"/>
          </a:xfrm>
        </p:spPr>
        <p:txBody>
          <a:bodyPr>
            <a:normAutofit/>
          </a:bodyPr>
          <a:lstStyle/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CB is implemented in the production VB compiler.</a:t>
            </a:r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Currently use Joins Library as a runtime.</a:t>
            </a:r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After type-checking, mostly a source 2 source translation.</a:t>
            </a:r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10" name="Right Arrow 9"/>
          <p:cNvSpPr/>
          <p:nvPr/>
        </p:nvSpPr>
        <p:spPr>
          <a:xfrm>
            <a:off x="2428860" y="2500306"/>
            <a:ext cx="18356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Translates to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928670"/>
            <a:ext cx="8147050" cy="6334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42845" y="1671688"/>
            <a:ext cx="8358245" cy="5043460"/>
          </a:xfrm>
        </p:spPr>
        <p:txBody>
          <a:bodyPr>
            <a:normAutofit lnSpcReduction="10000"/>
          </a:bodyPr>
          <a:lstStyle/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CB frees programmers from dirty thoughts of locks, monitors etc.</a:t>
            </a:r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The model is simple, yet expressive, especially with Generics and inheritance.</a:t>
            </a:r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Asynchronous, so good for both local and distributed concurrency.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The syntax is approachable, similar to VB Event handling.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Integrates with existing thread model, yet provides simple, pragmatic hooks for integrating with Parallel FX, </a:t>
            </a:r>
            <a:r>
              <a:rPr lang="en-US" sz="2000" dirty="0" err="1" smtClean="0"/>
              <a:t>ThreadPool</a:t>
            </a:r>
            <a:r>
              <a:rPr lang="en-US" sz="2000" dirty="0" smtClean="0"/>
              <a:t>, event-loops…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Full implementation in production code (suitable for tech transfer).</a:t>
            </a:r>
          </a:p>
          <a:p>
            <a:pPr marL="609600" indent="-609600" fontAlgn="b">
              <a:lnSpc>
                <a:spcPct val="80000"/>
              </a:lnSpc>
              <a:buNone/>
            </a:pPr>
            <a:endParaRPr lang="en-US" sz="2000" dirty="0" smtClean="0"/>
          </a:p>
          <a:p>
            <a:pPr marL="609600" indent="-609600" fontAlgn="b">
              <a:lnSpc>
                <a:spcPct val="80000"/>
              </a:lnSpc>
              <a:buNone/>
            </a:pPr>
            <a:r>
              <a:rPr lang="en-US" sz="2000" dirty="0" smtClean="0"/>
              <a:t>Possible to compile  even more efficiently and optimize.</a:t>
            </a:r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marL="609600" indent="-609600" eaLnBrk="1" fontAlgn="b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(See me for a demo)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solidFill>
                  <a:schemeClr val="accent1"/>
                </a:solidFill>
              </a:rPr>
              <a:t>Links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71612"/>
            <a:ext cx="8929718" cy="5000660"/>
          </a:xfrm>
        </p:spPr>
        <p:txBody>
          <a:bodyPr/>
          <a:lstStyle/>
          <a:p>
            <a:pPr algn="ctr">
              <a:lnSpc>
                <a:spcPct val="90000"/>
              </a:lnSpc>
              <a:buClr>
                <a:schemeClr val="tx1"/>
              </a:buClr>
              <a:buNone/>
            </a:pPr>
            <a:endParaRPr lang="en-GB" sz="2000" dirty="0" smtClean="0"/>
          </a:p>
          <a:p>
            <a:pPr algn="ctr">
              <a:lnSpc>
                <a:spcPct val="90000"/>
              </a:lnSpc>
              <a:buClr>
                <a:schemeClr val="tx1"/>
              </a:buClr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GB" sz="2000" dirty="0" smtClean="0"/>
              <a:t>Joins Library with samples, tutorial  &amp; doc:</a:t>
            </a: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CA" sz="2000" dirty="0" smtClean="0">
                <a:hlinkClick r:id="rId3"/>
              </a:rPr>
              <a:t>http://research.microsoft.com/downloads/</a:t>
            </a:r>
            <a:endParaRPr lang="en-GB" sz="2000" dirty="0" smtClean="0"/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CA" sz="2000" dirty="0" smtClean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CA" sz="2000" dirty="0" smtClean="0"/>
              <a:t>PADL paper on Joins Library :</a:t>
            </a:r>
            <a:r>
              <a:rPr lang="en-CA" sz="2000" dirty="0" smtClean="0">
                <a:solidFill>
                  <a:schemeClr val="accent1"/>
                </a:solidFill>
              </a:rPr>
              <a:t>                                                         </a:t>
            </a: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GB" sz="2000" dirty="0" smtClean="0">
                <a:solidFill>
                  <a:schemeClr val="accent1"/>
                </a:solidFill>
                <a:hlinkClick r:id="rId4"/>
              </a:rPr>
              <a:t>http://research.microsoft.com/~crusso/papers/padl07.pdf</a:t>
            </a:r>
            <a:endParaRPr lang="en-GB" sz="2000" dirty="0" smtClean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GB" sz="2000" dirty="0" smtClean="0">
              <a:solidFill>
                <a:schemeClr val="accent1"/>
              </a:solidFill>
            </a:endParaRP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CA" sz="2000" dirty="0" smtClean="0"/>
              <a:t>On C</a:t>
            </a:r>
            <a:r>
              <a:rPr lang="el-GR" sz="2000" dirty="0" smtClean="0"/>
              <a:t>ω</a:t>
            </a:r>
            <a:r>
              <a:rPr lang="en-GB" sz="2000" dirty="0" smtClean="0"/>
              <a:t> and Polyphonic C#</a:t>
            </a:r>
            <a:r>
              <a:rPr lang="en-CA" sz="2000" dirty="0" smtClean="0"/>
              <a:t>:</a:t>
            </a:r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CA" sz="2000" dirty="0" smtClean="0">
                <a:hlinkClick r:id="rId5"/>
              </a:rPr>
              <a:t>http://research.microsoft.com/comega/</a:t>
            </a:r>
            <a:endParaRPr lang="en-CA" sz="2000" dirty="0" smtClean="0"/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GB" sz="2000" dirty="0" smtClean="0"/>
          </a:p>
          <a:p>
            <a:pPr algn="ctr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GB" sz="2000" dirty="0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857232"/>
            <a:ext cx="8229600" cy="11430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VB Events </a:t>
            </a:r>
            <a:br>
              <a:rPr lang="en-GB" dirty="0" smtClean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000240"/>
            <a:ext cx="9144000" cy="3143272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Class Document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Public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</a:rPr>
              <a:t>Event</a:t>
            </a:r>
            <a:r>
              <a:rPr lang="en-GB" sz="1600" b="1" dirty="0" smtClean="0">
                <a:latin typeface="Courier New" pitchFamily="49" charset="0"/>
              </a:rPr>
              <a:t> Saved( sender As Object, </a:t>
            </a:r>
            <a:r>
              <a:rPr lang="en-GB" sz="1600" b="1" dirty="0" err="1" smtClean="0">
                <a:latin typeface="Courier New" pitchFamily="49" charset="0"/>
              </a:rPr>
              <a:t>args</a:t>
            </a:r>
            <a:r>
              <a:rPr lang="en-GB" sz="1600" b="1" dirty="0" smtClean="0">
                <a:latin typeface="Courier New" pitchFamily="49" charset="0"/>
              </a:rPr>
              <a:t> As </a:t>
            </a:r>
            <a:r>
              <a:rPr lang="en-GB" sz="1600" b="1" dirty="0" err="1" smtClean="0">
                <a:latin typeface="Courier New" pitchFamily="49" charset="0"/>
              </a:rPr>
              <a:t>EventArgs</a:t>
            </a:r>
            <a:r>
              <a:rPr lang="en-GB" sz="1600" b="1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  <a:defRPr/>
            </a:pPr>
            <a:endParaRPr lang="en-GB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Private Sub </a:t>
            </a:r>
            <a:r>
              <a:rPr lang="en-GB" sz="1600" b="1" dirty="0" err="1" smtClean="0">
                <a:latin typeface="Courier New" pitchFamily="49" charset="0"/>
              </a:rPr>
              <a:t>CaseSaveOrSubmit</a:t>
            </a:r>
            <a:r>
              <a:rPr lang="en-GB" sz="1600" b="1" dirty="0" smtClean="0">
                <a:latin typeface="Courier New" pitchFamily="49" charset="0"/>
              </a:rPr>
              <a:t>(sender As </a:t>
            </a:r>
            <a:r>
              <a:rPr lang="en-GB" sz="1600" b="1" dirty="0" err="1" smtClean="0">
                <a:latin typeface="Courier New" pitchFamily="49" charset="0"/>
              </a:rPr>
              <a:t>Object,args</a:t>
            </a:r>
            <a:r>
              <a:rPr lang="en-GB" sz="1600" b="1" dirty="0" smtClean="0">
                <a:latin typeface="Courier New" pitchFamily="49" charset="0"/>
              </a:rPr>
              <a:t> As </a:t>
            </a:r>
            <a:r>
              <a:rPr lang="en-GB" sz="1600" b="1" dirty="0" err="1" smtClean="0">
                <a:latin typeface="Courier New" pitchFamily="49" charset="0"/>
              </a:rPr>
              <a:t>EventArgs</a:t>
            </a:r>
            <a:r>
              <a:rPr lang="en-GB" sz="1600" b="1" dirty="0" smtClean="0">
                <a:latin typeface="Courier New" pitchFamily="49" charset="0"/>
              </a:rPr>
              <a:t>)_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    </a:t>
            </a:r>
            <a:r>
              <a:rPr lang="en-GB" sz="1600" b="1" dirty="0" smtClean="0">
                <a:solidFill>
                  <a:schemeClr val="accent2"/>
                </a:solidFill>
                <a:latin typeface="Courier New" pitchFamily="49" charset="0"/>
              </a:rPr>
              <a:t>Handles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err="1" smtClean="0">
                <a:latin typeface="Courier New" pitchFamily="49" charset="0"/>
              </a:rPr>
              <a:t>SaveButton.Click</a:t>
            </a:r>
            <a:r>
              <a:rPr lang="en-GB" sz="1600" b="1" dirty="0" smtClean="0">
                <a:latin typeface="Courier New" pitchFamily="49" charset="0"/>
              </a:rPr>
              <a:t>, </a:t>
            </a:r>
            <a:r>
              <a:rPr lang="en-GB" sz="1600" b="1" dirty="0" err="1" smtClean="0">
                <a:latin typeface="Courier New" pitchFamily="49" charset="0"/>
              </a:rPr>
              <a:t>SubmitButton.Click</a:t>
            </a:r>
            <a:endParaRPr lang="en-GB" sz="1600" b="1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smtClean="0">
                <a:solidFill>
                  <a:schemeClr val="accent3"/>
                </a:solidFill>
                <a:latin typeface="Courier New" pitchFamily="49" charset="0"/>
              </a:rPr>
              <a:t>' Save this document to disk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  </a:t>
            </a:r>
            <a:r>
              <a:rPr lang="en-GB" sz="1600" b="1" dirty="0" err="1" smtClean="0">
                <a:solidFill>
                  <a:schemeClr val="accent2"/>
                </a:solidFill>
                <a:latin typeface="Courier New" pitchFamily="49" charset="0"/>
              </a:rPr>
              <a:t>RaiseEvent</a:t>
            </a:r>
            <a:r>
              <a:rPr lang="en-GB" sz="1600" b="1" dirty="0" smtClean="0">
                <a:latin typeface="Courier New" pitchFamily="49" charset="0"/>
              </a:rPr>
              <a:t> Saved(Me, Nothing)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  End Sub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GB" sz="1600" b="1" dirty="0" smtClean="0">
                <a:latin typeface="Courier New" pitchFamily="49" charset="0"/>
              </a:rPr>
              <a:t>End Class</a:t>
            </a: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0" y="4786322"/>
            <a:ext cx="9144000" cy="216534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A type publishes a named event using an </a:t>
            </a:r>
            <a:r>
              <a:rPr lang="en-GB" sz="1800" dirty="0" smtClean="0">
                <a:solidFill>
                  <a:schemeClr val="accent2"/>
                </a:solidFill>
              </a:rPr>
              <a:t>Event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declaration (as in C#).</a:t>
            </a:r>
            <a:endParaRPr lang="en-GB" sz="1800" b="0" dirty="0">
              <a:solidFill>
                <a:schemeClr val="tx1"/>
              </a:solidFill>
              <a:latin typeface="Segoe" pitchFamily="34" charset="0"/>
            </a:endParaRPr>
          </a:p>
          <a:p>
            <a:pPr algn="l">
              <a:buFontTx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Unlike C#, a method subscribes to one or more events using a </a:t>
            </a:r>
            <a:r>
              <a:rPr lang="en-GB" sz="1800" dirty="0" smtClean="0">
                <a:solidFill>
                  <a:schemeClr val="accent2"/>
                </a:solidFill>
              </a:rPr>
              <a:t>Handles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statement.</a:t>
            </a:r>
            <a:endParaRPr lang="en-GB" sz="1800" b="0" dirty="0">
              <a:solidFill>
                <a:schemeClr val="tx1"/>
              </a:solidFill>
              <a:latin typeface="Segoe" pitchFamily="34" charset="0"/>
            </a:endParaRPr>
          </a:p>
          <a:p>
            <a:pPr algn="l">
              <a:buFontTx/>
              <a:buChar char="•"/>
            </a:pP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</a:rPr>
              <a:t>RaiseEvent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runs the event’s current handlers with the supplied arguments.</a:t>
            </a:r>
            <a:b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</a:br>
            <a:endParaRPr lang="en-GB" sz="18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algn="l"/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VB already supports  sequential,  event -based programming  (GUIs, web servers...)!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406" y="1500174"/>
            <a:ext cx="8429652" cy="5000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l"/>
            <a:r>
              <a:rPr lang="en-GB" sz="1800" b="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Comic Sans MS" pitchFamily="66" charset="0"/>
              </a:rPr>
              <a:t>                                 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VB  </a:t>
            </a:r>
            <a:r>
              <a:rPr lang="en-GB" sz="2000" b="0" dirty="0" smtClean="0">
                <a:solidFill>
                  <a:schemeClr val="tx1"/>
                </a:solidFill>
                <a:latin typeface="Segoe Condensed"/>
              </a:rPr>
              <a:t>≈ 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C#  + declarative event handling</a:t>
            </a:r>
            <a:endParaRPr lang="en-GB" sz="2000" b="0" dirty="0">
              <a:solidFill>
                <a:schemeClr val="tx1"/>
              </a:solidFill>
              <a:latin typeface="Sego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3960849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GB" dirty="0" smtClean="0"/>
              <a:t>Credits</a:t>
            </a:r>
          </a:p>
          <a:p>
            <a:pPr algn="ctr">
              <a:buNone/>
            </a:pPr>
            <a:endParaRPr lang="en-GB" dirty="0" smtClean="0"/>
          </a:p>
          <a:p>
            <a:pPr algn="ctr">
              <a:buNone/>
            </a:pPr>
            <a:r>
              <a:rPr lang="en-GB" b="1" dirty="0" smtClean="0"/>
              <a:t>Nick Benton</a:t>
            </a:r>
            <a:r>
              <a:rPr lang="en-GB" dirty="0" smtClean="0"/>
              <a:t>, Cedric </a:t>
            </a:r>
            <a:r>
              <a:rPr lang="en-GB" dirty="0" err="1" smtClean="0"/>
              <a:t>Fournet</a:t>
            </a:r>
            <a:r>
              <a:rPr lang="en-GB" dirty="0" smtClean="0"/>
              <a:t>, Luca </a:t>
            </a:r>
            <a:r>
              <a:rPr lang="en-GB" dirty="0" err="1" smtClean="0"/>
              <a:t>Cardelli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Georges </a:t>
            </a:r>
            <a:r>
              <a:rPr lang="en-GB" dirty="0" err="1" smtClean="0"/>
              <a:t>Gonthier</a:t>
            </a:r>
            <a:endParaRPr lang="en-GB" dirty="0" smtClean="0"/>
          </a:p>
          <a:p>
            <a:pPr algn="ctr">
              <a:buNone/>
            </a:pPr>
            <a:r>
              <a:rPr lang="en-GB" b="1" dirty="0" smtClean="0"/>
              <a:t>Erik Meijer</a:t>
            </a:r>
            <a:r>
              <a:rPr lang="en-GB" dirty="0" smtClean="0"/>
              <a:t>, Harish Kantamneni</a:t>
            </a:r>
          </a:p>
          <a:p>
            <a:pPr algn="ctr">
              <a:buNone/>
            </a:pPr>
            <a:r>
              <a:rPr lang="en-GB" dirty="0" smtClean="0"/>
              <a:t>Timothy Ng, Danny van </a:t>
            </a:r>
            <a:r>
              <a:rPr lang="en-GB" dirty="0" err="1" smtClean="0"/>
              <a:t>Velzen</a:t>
            </a:r>
            <a:endParaRPr lang="en-GB" dirty="0" smtClean="0"/>
          </a:p>
          <a:p>
            <a:pPr algn="ctr">
              <a:buNone/>
            </a:pPr>
            <a:r>
              <a:rPr lang="en-GB" dirty="0" smtClean="0"/>
              <a:t>Gavin Bierman, Andrew Kennedy</a:t>
            </a:r>
          </a:p>
          <a:p>
            <a:pPr algn="ctr">
              <a:buNone/>
            </a:pPr>
            <a:r>
              <a:rPr lang="en-GB" dirty="0" smtClean="0"/>
              <a:t> Lucian Wischik</a:t>
            </a:r>
          </a:p>
          <a:p>
            <a:pPr algn="ctr">
              <a:buNone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496"/>
            <a:ext cx="8229600" cy="1143000"/>
          </a:xfrm>
        </p:spPr>
        <p:txBody>
          <a:bodyPr/>
          <a:lstStyle/>
          <a:p>
            <a:r>
              <a:rPr lang="en-GB" dirty="0" smtClean="0"/>
              <a:t>Special Edition Bonus Material!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1714500"/>
            <a:ext cx="4143375" cy="42814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15" name="TextBox 114"/>
          <p:cNvSpPr txBox="1"/>
          <p:nvPr/>
        </p:nvSpPr>
        <p:spPr>
          <a:xfrm>
            <a:off x="4500563" y="1928813"/>
            <a:ext cx="4500562" cy="46474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Five philosophers each repeatedly think, feel hungry, eat and then go back to thinking. </a:t>
            </a:r>
          </a:p>
          <a:p>
            <a:pPr algn="l">
              <a:defRPr/>
            </a:pP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The </a:t>
            </a:r>
            <a:r>
              <a:rPr lang="en-GB" sz="1600" b="0" dirty="0" err="1">
                <a:solidFill>
                  <a:schemeClr val="tx1"/>
                </a:solidFill>
                <a:latin typeface="Segoe" pitchFamily="34" charset="0"/>
              </a:rPr>
              <a:t>philosphers</a:t>
            </a: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 eat spaghetti at a circular table with five forks on.</a:t>
            </a:r>
          </a:p>
          <a:p>
            <a:pPr algn="l">
              <a:defRPr/>
            </a:pP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A philosopher must have picked up the fork on his left and his right before starting to eat. </a:t>
            </a:r>
          </a:p>
          <a:p>
            <a:pPr algn="l">
              <a:defRPr/>
            </a:pP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Once he has eaten, he returns both forks to the table. </a:t>
            </a:r>
          </a:p>
          <a:p>
            <a:pPr algn="l">
              <a:defRPr/>
            </a:pP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Two pitfalls: </a:t>
            </a:r>
          </a:p>
          <a:p>
            <a:pPr algn="l">
              <a:defRPr/>
            </a:pPr>
            <a:r>
              <a:rPr lang="en-GB" sz="1600" dirty="0">
                <a:solidFill>
                  <a:schemeClr val="tx1"/>
                </a:solidFill>
                <a:latin typeface="Segoe" pitchFamily="34" charset="0"/>
              </a:rPr>
              <a:t>starvation</a:t>
            </a: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 : a hungry philosopher never gets to eat.</a:t>
            </a:r>
          </a:p>
          <a:p>
            <a:pPr algn="l">
              <a:defRPr/>
            </a:pPr>
            <a:r>
              <a:rPr lang="en-GB" sz="1600" dirty="0">
                <a:solidFill>
                  <a:schemeClr val="tx1"/>
                </a:solidFill>
                <a:latin typeface="Segoe" pitchFamily="34" charset="0"/>
              </a:rPr>
              <a:t>deadlock</a:t>
            </a:r>
            <a:r>
              <a:rPr lang="en-GB" sz="1600" b="0" dirty="0">
                <a:solidFill>
                  <a:schemeClr val="tx1"/>
                </a:solidFill>
                <a:latin typeface="Segoe" pitchFamily="34" charset="0"/>
              </a:rPr>
              <a:t>:  e.g. all philosophers pick up the fork on their left and wait forever for the second fork.</a:t>
            </a:r>
          </a:p>
          <a:p>
            <a:pPr>
              <a:defRPr/>
            </a:pPr>
            <a:endParaRPr lang="en-GB" sz="1600" b="0" dirty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5" name="Title 6"/>
          <p:cNvSpPr>
            <a:spLocks noGrp="1"/>
          </p:cNvSpPr>
          <p:nvPr>
            <p:ph type="title"/>
          </p:nvPr>
        </p:nvSpPr>
        <p:spPr>
          <a:xfrm>
            <a:off x="457200" y="857251"/>
            <a:ext cx="8229600" cy="785799"/>
          </a:xfrm>
        </p:spPr>
        <p:txBody>
          <a:bodyPr/>
          <a:lstStyle/>
          <a:p>
            <a:r>
              <a:rPr lang="en-GB" sz="3600" dirty="0" smtClean="0"/>
              <a:t>Classic Example: Dining Philosophers</a:t>
            </a:r>
            <a:endParaRPr lang="en-GB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4500563" y="1928813"/>
            <a:ext cx="4500562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GB" sz="2000" b="0" dirty="0">
                <a:solidFill>
                  <a:schemeClr val="tx1"/>
                </a:solidFill>
                <a:latin typeface="+mn-lt"/>
              </a:rPr>
              <a:t>One Solution (there are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others):</a:t>
            </a:r>
            <a:r>
              <a:rPr lang="en-GB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000" b="0" dirty="0" smtClean="0">
                <a:solidFill>
                  <a:schemeClr val="tx1"/>
                </a:solidFill>
                <a:latin typeface="+mn-lt"/>
              </a:rPr>
              <a:t>only </a:t>
            </a:r>
            <a:r>
              <a:rPr lang="en-GB" sz="2000" b="0" dirty="0">
                <a:solidFill>
                  <a:schemeClr val="tx1"/>
                </a:solidFill>
                <a:latin typeface="+mn-lt"/>
              </a:rPr>
              <a:t>allow a maximum of four philosophers to be sitting at the table at any one time. </a:t>
            </a:r>
          </a:p>
          <a:p>
            <a:pPr algn="l">
              <a:defRPr/>
            </a:pPr>
            <a:r>
              <a:rPr lang="en-GB" sz="2000" b="0" dirty="0">
                <a:solidFill>
                  <a:schemeClr val="tx1"/>
                </a:solidFill>
                <a:latin typeface="+mn-lt"/>
              </a:rPr>
              <a:t>How?</a:t>
            </a:r>
          </a:p>
          <a:p>
            <a:pPr algn="l">
              <a:defRPr/>
            </a:pPr>
            <a:r>
              <a:rPr lang="en-GB" sz="2000" b="0" dirty="0">
                <a:solidFill>
                  <a:schemeClr val="tx1"/>
                </a:solidFill>
                <a:latin typeface="+mn-lt"/>
              </a:rPr>
              <a:t>Introduce a fictional Room with capacity n = 4.</a:t>
            </a:r>
          </a:p>
          <a:p>
            <a:pPr algn="l">
              <a:defRPr/>
            </a:pPr>
            <a:r>
              <a:rPr lang="en-GB" sz="2000" b="0" dirty="0">
                <a:solidFill>
                  <a:schemeClr val="tx1"/>
                </a:solidFill>
                <a:latin typeface="+mj-lt"/>
              </a:rPr>
              <a:t>Each philosopher must enter the room, maybe waiting if full, eat then leave the room.</a:t>
            </a:r>
          </a:p>
          <a:p>
            <a:pPr>
              <a:defRPr/>
            </a:pPr>
            <a:endParaRPr lang="en-GB" sz="2000" b="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714500"/>
            <a:ext cx="4286250" cy="4429125"/>
          </a:xfrm>
          <a:prstGeom prst="rect">
            <a:avLst/>
          </a:prstGeom>
          <a:noFill/>
          <a:ln w="12700" algn="ctr">
            <a:noFill/>
            <a:prstDash val="sysDash"/>
            <a:miter lim="800000"/>
            <a:headEnd/>
            <a:tailEnd/>
          </a:ln>
        </p:spPr>
      </p:pic>
      <p:sp>
        <p:nvSpPr>
          <p:cNvPr id="12292" name="Oval 7"/>
          <p:cNvSpPr>
            <a:spLocks noChangeArrowheads="1"/>
          </p:cNvSpPr>
          <p:nvPr/>
        </p:nvSpPr>
        <p:spPr bwMode="auto">
          <a:xfrm>
            <a:off x="928688" y="3000375"/>
            <a:ext cx="2857500" cy="2286000"/>
          </a:xfrm>
          <a:prstGeom prst="ellipse">
            <a:avLst/>
          </a:prstGeom>
          <a:solidFill>
            <a:srgbClr val="FFFF99">
              <a:alpha val="56862"/>
            </a:srgb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r"/>
            <a:endParaRPr lang="en-GB"/>
          </a:p>
        </p:txBody>
      </p:sp>
      <p:sp>
        <p:nvSpPr>
          <p:cNvPr id="10" name="&quot;No&quot; Symbol 9"/>
          <p:cNvSpPr/>
          <p:nvPr/>
        </p:nvSpPr>
        <p:spPr bwMode="auto">
          <a:xfrm>
            <a:off x="857250" y="4929188"/>
            <a:ext cx="642938" cy="500062"/>
          </a:xfrm>
          <a:prstGeom prst="noSmoking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en-GB" dirty="0">
                <a:solidFill>
                  <a:srgbClr val="333333"/>
                </a:solidFill>
              </a:rPr>
              <a:t>&gt;4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28689"/>
            <a:ext cx="8229600" cy="785799"/>
          </a:xfrm>
        </p:spPr>
        <p:txBody>
          <a:bodyPr/>
          <a:lstStyle/>
          <a:p>
            <a:r>
              <a:rPr lang="en-GB" sz="3600" dirty="0" smtClean="0"/>
              <a:t>Classic Example: Dining Philosophers</a:t>
            </a:r>
            <a:endParaRPr lang="en-GB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2928" y="714364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Dining Philosophers (extract)</a:t>
            </a:r>
            <a:endParaRPr lang="en-GB" dirty="0"/>
          </a:p>
        </p:txBody>
      </p:sp>
      <p:sp>
        <p:nvSpPr>
          <p:cNvPr id="13314" name="Content Placeholder 2"/>
          <p:cNvSpPr>
            <a:spLocks noGrp="1"/>
          </p:cNvSpPr>
          <p:nvPr>
            <p:ph idx="4294967295"/>
          </p:nvPr>
        </p:nvSpPr>
        <p:spPr>
          <a:xfrm>
            <a:off x="0" y="1643063"/>
            <a:ext cx="8715375" cy="514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Class Room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Enter()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Leave()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(count As Integer)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Asynchronous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Public Sub New(size As Integer)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(size)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Private Sub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CaseEnterAndHasSpaces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(n As Integer)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Enter,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If (n &gt; 1) Then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(n - 1) Else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Private Sub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CaseLeaveAndHasSpaces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(n As Integer)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Leave,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(n + 1)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Private Sub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CaseLeaveAndIsFull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When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Leave,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IsFull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HasSpaces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End Sub</a:t>
            </a:r>
          </a:p>
          <a:p>
            <a:pPr eaLnBrk="1" hangingPunct="1">
              <a:buFontTx/>
              <a:buNone/>
            </a:pP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End Class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0" y="-2057400"/>
            <a:ext cx="4572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500042"/>
            <a:ext cx="8229600" cy="1143001"/>
          </a:xfrm>
        </p:spPr>
        <p:txBody>
          <a:bodyPr/>
          <a:lstStyle/>
          <a:p>
            <a:pPr eaLnBrk="1" hangingPunct="1"/>
            <a:r>
              <a:rPr lang="en-GB" sz="4000" dirty="0" smtClean="0"/>
              <a:t>Reader/Writer Lock in CB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30250" y="1773238"/>
            <a:ext cx="302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endParaRPr lang="en-GB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9387" y="1438275"/>
            <a:ext cx="8785225" cy="5419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Class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ReaderWriter</a:t>
            </a:r>
            <a:endParaRPr lang="en-GB" dirty="0">
              <a:solidFill>
                <a:schemeClr val="tx1"/>
              </a:solidFill>
              <a:ea typeface="Times New Roman" pitchFamily="18" charset="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AcquireExclusive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ReleaseExclusive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AcquireShared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ReleaseShared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Asynchronous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Sharing(n As Integer)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Private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Asynchronous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Idle()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Sub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CaseAcquireExclusiveAndIdle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AcquireExclusive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, Idle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Sub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CaseReleaseExclusive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ReleaseExclusive</a:t>
            </a:r>
            <a:endParaRPr lang="en-GB" dirty="0">
              <a:solidFill>
                <a:schemeClr val="tx1"/>
              </a:solidFill>
              <a:ea typeface="Times New Roman" pitchFamily="18" charset="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Idle()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Sub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CaseAcquireSharedAndIdle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()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AcquireShared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, Idle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Sharing(1)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Sub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CaseAcquireSharedAndSharing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(n As Integer)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AcquireShared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, Sharing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Sharing(n + 1)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Sub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CaseReleaseSharedAndSharing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(n As Integer) </a:t>
            </a:r>
            <a:r>
              <a:rPr lang="en-GB" dirty="0">
                <a:ea typeface="Times New Roman" pitchFamily="18" charset="0"/>
                <a:cs typeface="Courier New" pitchFamily="49" charset="0"/>
              </a:rPr>
              <a:t>When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GB" dirty="0" err="1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ReleaseShared</a:t>
            </a: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, Sharing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If n = 1 Then Idle() Else Sharing(n - 1)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Public Sub New()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  Idle()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  End Sub</a:t>
            </a:r>
          </a:p>
          <a:p>
            <a:pPr algn="l">
              <a:spcBef>
                <a:spcPct val="0"/>
              </a:spcBef>
            </a:pPr>
            <a:r>
              <a:rPr lang="en-GB" dirty="0">
                <a:solidFill>
                  <a:schemeClr val="tx1"/>
                </a:solidFill>
                <a:ea typeface="Times New Roman" pitchFamily="18" charset="0"/>
                <a:cs typeface="Courier New" pitchFamily="49" charset="0"/>
              </a:rPr>
              <a:t>End Class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500298" y="5857892"/>
            <a:ext cx="6357982" cy="590931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spcBef>
                <a:spcPct val="20000"/>
              </a:spcBef>
              <a:buSzPct val="90000"/>
            </a:pPr>
            <a:r>
              <a:rPr lang="en-US" sz="1800" b="0" dirty="0">
                <a:solidFill>
                  <a:schemeClr val="tx1"/>
                </a:solidFill>
                <a:latin typeface="Comic Sans MS" pitchFamily="66" charset="0"/>
              </a:rPr>
              <a:t>A single private message represents the state: 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90000"/>
            </a:pPr>
            <a:r>
              <a:rPr lang="en-US" sz="1800" i="1" dirty="0">
                <a:solidFill>
                  <a:schemeClr val="tx1"/>
                </a:solidFill>
              </a:rPr>
              <a:t>none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Segoe Light" pitchFamily="34" charset="0"/>
                <a:cs typeface="Arial" charset="0"/>
                <a:sym typeface="Symbol" pitchFamily="18" charset="2"/>
              </a:rPr>
              <a:t>↔ </a:t>
            </a:r>
            <a:r>
              <a:rPr lang="en-US" sz="1800" dirty="0">
                <a:solidFill>
                  <a:schemeClr val="tx1"/>
                </a:solidFill>
              </a:rPr>
              <a:t>Idle()</a:t>
            </a:r>
            <a:r>
              <a:rPr lang="en-US" sz="1800" dirty="0">
                <a:solidFill>
                  <a:schemeClr val="tx1"/>
                </a:solidFill>
                <a:latin typeface="Segoe Light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Segoe Light" pitchFamily="34" charset="0"/>
                <a:cs typeface="Arial" charset="0"/>
                <a:sym typeface="Symbol" pitchFamily="18" charset="2"/>
              </a:rPr>
              <a:t>↔</a:t>
            </a:r>
            <a:r>
              <a:rPr lang="en-US" sz="1800" dirty="0">
                <a:solidFill>
                  <a:schemeClr val="tx1"/>
                </a:solidFill>
                <a:latin typeface="Segoe Light" pitchFamily="34" charset="0"/>
                <a:sym typeface="Wingdings" pitchFamily="2" charset="2"/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Sharing(1) </a:t>
            </a:r>
            <a:r>
              <a:rPr lang="en-US" sz="1800" dirty="0">
                <a:solidFill>
                  <a:schemeClr val="tx1"/>
                </a:solidFill>
                <a:latin typeface="Segoe Light" pitchFamily="34" charset="0"/>
                <a:cs typeface="Arial" charset="0"/>
                <a:sym typeface="Symbol" pitchFamily="18" charset="2"/>
              </a:rPr>
              <a:t>↔</a:t>
            </a:r>
            <a:r>
              <a:rPr lang="en-US" sz="1800" dirty="0">
                <a:solidFill>
                  <a:schemeClr val="tx1"/>
                </a:solidFill>
                <a:latin typeface="Segoe Light" pitchFamily="34" charset="0"/>
                <a:sym typeface="Wingdings" pitchFamily="2" charset="2"/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Sharing(2</a:t>
            </a:r>
            <a:r>
              <a:rPr lang="en-US" sz="1800" dirty="0" smtClean="0">
                <a:solidFill>
                  <a:schemeClr val="tx1"/>
                </a:solidFill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latin typeface="Segoe Light" pitchFamily="34" charset="0"/>
                <a:cs typeface="Arial" charset="0"/>
                <a:sym typeface="Symbol" pitchFamily="18" charset="2"/>
              </a:rPr>
              <a:t>↔</a:t>
            </a:r>
            <a:r>
              <a:rPr lang="en-US" sz="1800" dirty="0" smtClean="0">
                <a:solidFill>
                  <a:schemeClr val="tx1"/>
                </a:solidFill>
                <a:sym typeface="Wingdings" pitchFamily="2" charset="2"/>
              </a:rPr>
              <a:t> …</a:t>
            </a:r>
            <a:endParaRPr lang="en-GB" sz="1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32" y="571480"/>
            <a:ext cx="8397875" cy="1143000"/>
          </a:xfrm>
        </p:spPr>
        <p:txBody>
          <a:bodyPr/>
          <a:lstStyle/>
          <a:p>
            <a:pPr eaLnBrk="1" hangingPunct="1"/>
            <a:r>
              <a:rPr lang="en-GB" sz="4000" dirty="0" smtClean="0">
                <a:solidFill>
                  <a:schemeClr val="accent1"/>
                </a:solidFill>
              </a:rPr>
              <a:t>CB in One Slide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470" y="1611352"/>
            <a:ext cx="9144000" cy="488948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Types can declare </a:t>
            </a:r>
            <a:r>
              <a:rPr lang="en-US" sz="2400" dirty="0" smtClean="0">
                <a:solidFill>
                  <a:schemeClr val="accent2"/>
                </a:solidFill>
              </a:rPr>
              <a:t>synchronous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chemeClr val="accent2"/>
                </a:solidFill>
              </a:rPr>
              <a:t>asynchronous</a:t>
            </a:r>
            <a:r>
              <a:rPr lang="en-US" sz="2400" dirty="0" smtClean="0"/>
              <a:t> channels.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Threads synchronize &amp; communicate by sending on channels.</a:t>
            </a:r>
            <a:endParaRPr lang="en-GB" sz="2400" dirty="0" smtClean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accent2"/>
                </a:solidFill>
              </a:rPr>
              <a:t>synchronous</a:t>
            </a:r>
            <a:r>
              <a:rPr lang="en-US" sz="2000" dirty="0" smtClean="0"/>
              <a:t> send waits until the channel returns some result.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an </a:t>
            </a:r>
            <a:r>
              <a:rPr lang="en-US" sz="2000" dirty="0" smtClean="0">
                <a:solidFill>
                  <a:schemeClr val="accent2"/>
                </a:solidFill>
              </a:rPr>
              <a:t>asynchronous</a:t>
            </a:r>
            <a:r>
              <a:rPr lang="en-US" sz="2000" dirty="0" smtClean="0"/>
              <a:t> send returns immediately, but posts a message.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GB" sz="2400" dirty="0" smtClean="0"/>
              <a:t>A type defines a collection of </a:t>
            </a:r>
            <a:r>
              <a:rPr lang="en-GB" sz="2400" dirty="0" smtClean="0">
                <a:solidFill>
                  <a:schemeClr val="accent2"/>
                </a:solidFill>
              </a:rPr>
              <a:t>join patterns</a:t>
            </a:r>
            <a:r>
              <a:rPr lang="en-GB" sz="2400" dirty="0" smtClean="0"/>
              <a:t>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GB" sz="2400" dirty="0" smtClean="0"/>
              <a:t>A join pattern is a  </a:t>
            </a:r>
            <a:r>
              <a:rPr lang="en-GB" sz="2400" dirty="0" smtClean="0">
                <a:solidFill>
                  <a:schemeClr val="accent2"/>
                </a:solidFill>
              </a:rPr>
              <a:t>method </a:t>
            </a:r>
            <a:r>
              <a:rPr lang="en-GB" sz="2400" dirty="0" smtClean="0"/>
              <a:t>that runs when some </a:t>
            </a:r>
            <a:r>
              <a:rPr lang="en-GB" sz="2400" dirty="0" smtClean="0">
                <a:solidFill>
                  <a:schemeClr val="accent2"/>
                </a:solidFill>
              </a:rPr>
              <a:t>set</a:t>
            </a:r>
            <a:r>
              <a:rPr lang="en-GB" sz="2400" dirty="0" smtClean="0"/>
              <a:t> of channels are non-empty.</a:t>
            </a:r>
          </a:p>
          <a:p>
            <a:pPr eaLnBrk="1" hangingPunct="1">
              <a:lnSpc>
                <a:spcPct val="80000"/>
              </a:lnSpc>
            </a:pPr>
            <a:endParaRPr lang="en-GB" sz="24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GB" sz="2400" dirty="0" smtClean="0"/>
              <a:t>Each send may enable...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 </a:t>
            </a:r>
            <a:r>
              <a:rPr lang="en-GB" sz="2200" dirty="0" smtClean="0">
                <a:solidFill>
                  <a:schemeClr val="accent2"/>
                </a:solidFill>
              </a:rPr>
              <a:t>some</a:t>
            </a:r>
            <a:r>
              <a:rPr lang="en-GB" sz="2200" dirty="0" smtClean="0"/>
              <a:t> pattern, causing a request to complete or a new thread to run.</a:t>
            </a:r>
          </a:p>
          <a:p>
            <a:pPr>
              <a:lnSpc>
                <a:spcPct val="80000"/>
              </a:lnSpc>
            </a:pPr>
            <a:r>
              <a:rPr lang="en-GB" sz="2200" dirty="0" smtClean="0"/>
              <a:t> </a:t>
            </a:r>
            <a:r>
              <a:rPr lang="en-GB" sz="2200" dirty="0" smtClean="0">
                <a:solidFill>
                  <a:schemeClr val="accent2"/>
                </a:solidFill>
              </a:rPr>
              <a:t>no</a:t>
            </a:r>
            <a:r>
              <a:rPr lang="en-GB" sz="2200" dirty="0" smtClean="0"/>
              <a:t> pattern, causing the request to block or the message to queue.</a:t>
            </a:r>
          </a:p>
          <a:p>
            <a:pPr eaLnBrk="1" hangingPunct="1">
              <a:lnSpc>
                <a:spcPct val="80000"/>
              </a:lnSpc>
              <a:buNone/>
            </a:pPr>
            <a:endParaRPr lang="en-GB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4282" y="1368588"/>
            <a:ext cx="8643998" cy="51029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20000"/>
              </a:spcBef>
            </a:pP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A </a:t>
            </a:r>
            <a:r>
              <a:rPr lang="en-GB" sz="2000" b="0" i="1" dirty="0">
                <a:solidFill>
                  <a:schemeClr val="tx1"/>
                </a:solidFill>
                <a:latin typeface="Segoe" pitchFamily="34" charset="0"/>
              </a:rPr>
              <a:t>channel</a:t>
            </a:r>
            <a:r>
              <a:rPr lang="en-GB" sz="2000" b="0" dirty="0">
                <a:solidFill>
                  <a:schemeClr val="tx1"/>
                </a:solidFill>
                <a:latin typeface="Segoe" pitchFamily="34" charset="0"/>
              </a:rPr>
              <a:t> is declared like 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an “Event</a:t>
            </a:r>
            <a:r>
              <a:rPr lang="en-GB" sz="2000" b="0" dirty="0">
                <a:solidFill>
                  <a:schemeClr val="tx1"/>
                </a:solidFill>
                <a:latin typeface="Segoe" pitchFamily="34" charset="0"/>
              </a:rPr>
              <a:t>” 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 using a method </a:t>
            </a:r>
            <a:r>
              <a:rPr lang="en-GB" sz="2000" b="0" dirty="0">
                <a:solidFill>
                  <a:schemeClr val="tx1"/>
                </a:solidFill>
                <a:latin typeface="Segoe" pitchFamily="34" charset="0"/>
              </a:rPr>
              <a:t>signature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:</a:t>
            </a: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  <a:t>(Only  a </a:t>
            </a:r>
            <a:r>
              <a:rPr lang="en-GB" sz="1600" i="1" dirty="0" smtClean="0">
                <a:solidFill>
                  <a:schemeClr val="accent2"/>
                </a:solidFill>
                <a:cs typeface="Courier New" pitchFamily="49" charset="0"/>
              </a:rPr>
              <a:t>Synchronous</a:t>
            </a:r>
            <a: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  <a:t> channel may have a return type.)</a:t>
            </a:r>
            <a:b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</a:br>
            <a:endParaRPr lang="en-GB" sz="2000" b="0" i="1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A </a:t>
            </a:r>
            <a:r>
              <a:rPr lang="en-GB" sz="2000" b="0" i="1" dirty="0" smtClean="0">
                <a:solidFill>
                  <a:schemeClr val="accent2"/>
                </a:solidFill>
                <a:latin typeface="Segoe" pitchFamily="34" charset="0"/>
              </a:rPr>
              <a:t>join pattern 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is declared like an “event handler”, by qualifying a  method  using </a:t>
            </a:r>
            <a:r>
              <a:rPr lang="en-GB" sz="2000" dirty="0" smtClean="0">
                <a:solidFill>
                  <a:schemeClr val="accent2"/>
                </a:solidFill>
                <a:cs typeface="Courier New" pitchFamily="49" charset="0"/>
              </a:rPr>
              <a:t>When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  and a set of local channel names (the </a:t>
            </a:r>
            <a:r>
              <a:rPr lang="en-GB" sz="2000" b="0" i="1" dirty="0" smtClean="0">
                <a:solidFill>
                  <a:schemeClr val="accent2"/>
                </a:solidFill>
                <a:latin typeface="Segoe" pitchFamily="34" charset="0"/>
              </a:rPr>
              <a:t>pattern</a:t>
            </a:r>
            <a:r>
              <a:rPr lang="en-GB" sz="2000" b="0" dirty="0" smtClean="0">
                <a:solidFill>
                  <a:schemeClr val="tx1"/>
                </a:solidFill>
                <a:latin typeface="Segoe" pitchFamily="34" charset="0"/>
              </a:rPr>
              <a:t>) :</a:t>
            </a: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1600" b="0" i="1" dirty="0" smtClean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  <a:t>(The continuation’s parameters must match the </a:t>
            </a:r>
            <a:r>
              <a:rPr lang="en-GB" sz="1600" b="0" dirty="0" smtClean="0">
                <a:solidFill>
                  <a:schemeClr val="tx1"/>
                </a:solidFill>
                <a:latin typeface="Segoe" pitchFamily="34" charset="0"/>
              </a:rPr>
              <a:t>sequence</a:t>
            </a:r>
            <a: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  <a:t> of channel parameters. Its return type must agree with the </a:t>
            </a:r>
            <a:r>
              <a:rPr lang="en-GB" sz="1600" b="0" dirty="0" smtClean="0">
                <a:solidFill>
                  <a:schemeClr val="tx1"/>
                </a:solidFill>
                <a:latin typeface="Segoe" pitchFamily="34" charset="0"/>
              </a:rPr>
              <a:t>first</a:t>
            </a:r>
            <a: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  <a:t> channel – the </a:t>
            </a:r>
            <a:r>
              <a:rPr lang="en-GB" sz="1600" b="0" dirty="0" smtClean="0">
                <a:solidFill>
                  <a:schemeClr val="tx1"/>
                </a:solidFill>
                <a:latin typeface="Segoe" pitchFamily="34" charset="0"/>
              </a:rPr>
              <a:t>only</a:t>
            </a:r>
            <a:r>
              <a:rPr lang="en-GB" sz="1600" b="0" i="1" dirty="0" smtClean="0">
                <a:solidFill>
                  <a:schemeClr val="tx1"/>
                </a:solidFill>
                <a:latin typeface="Segoe" pitchFamily="34" charset="0"/>
              </a:rPr>
              <a:t> channel that may be synchronous.)</a:t>
            </a:r>
            <a:endParaRPr lang="en-GB" sz="1600" b="0" i="1" dirty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714356"/>
            <a:ext cx="4608513" cy="549275"/>
          </a:xfrm>
          <a:ln>
            <a:noFill/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>
                <a:solidFill>
                  <a:schemeClr val="accent1"/>
                </a:solidFill>
              </a:rPr>
              <a:t>Syntax of CB 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57188" y="2000240"/>
            <a:ext cx="8286750" cy="7143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/>
              <a:t> </a:t>
            </a:r>
            <a:r>
              <a:rPr lang="en-GB" sz="2000" dirty="0">
                <a:solidFill>
                  <a:schemeClr val="tx1"/>
                </a:solidFill>
              </a:rPr>
              <a:t>Put(t As T)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2000" dirty="0" smtClean="0">
                <a:solidFill>
                  <a:schemeClr val="accent2"/>
                </a:solidFill>
              </a:rPr>
              <a:t>Synchronous</a:t>
            </a:r>
            <a:r>
              <a:rPr lang="en-GB" sz="2000" i="1" dirty="0" smtClean="0"/>
              <a:t> </a:t>
            </a:r>
            <a:r>
              <a:rPr lang="en-GB" sz="2000" dirty="0">
                <a:solidFill>
                  <a:schemeClr val="tx1"/>
                </a:solidFill>
              </a:rPr>
              <a:t>Take() As T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285750" y="4311633"/>
            <a:ext cx="8572500" cy="15081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</a:pPr>
            <a:endParaRPr lang="en-GB" sz="2000" b="0" dirty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>
              <a:solidFill>
                <a:schemeClr val="tx1"/>
              </a:solidFill>
              <a:latin typeface="Segoe" pitchFamily="34" charset="0"/>
            </a:endParaRPr>
          </a:p>
          <a:p>
            <a:pPr marL="342900" indent="-342900" algn="l">
              <a:spcBef>
                <a:spcPct val="20000"/>
              </a:spcBef>
            </a:pPr>
            <a:endParaRPr lang="en-GB" sz="2000" b="0" dirty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285720" y="4500570"/>
            <a:ext cx="8429625" cy="85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2000" dirty="0">
                <a:solidFill>
                  <a:schemeClr val="tx1"/>
                </a:solidFill>
              </a:rPr>
              <a:t>Function </a:t>
            </a:r>
            <a:r>
              <a:rPr lang="en-GB" sz="2000" dirty="0" err="1">
                <a:solidFill>
                  <a:schemeClr val="tx1"/>
                </a:solidFill>
              </a:rPr>
              <a:t>CaseTakeAndPut</a:t>
            </a:r>
            <a:r>
              <a:rPr lang="en-GB" sz="2000" dirty="0">
                <a:solidFill>
                  <a:schemeClr val="tx1"/>
                </a:solidFill>
              </a:rPr>
              <a:t>(t As T) As T </a:t>
            </a:r>
            <a:r>
              <a:rPr lang="en-GB" sz="2000" dirty="0">
                <a:solidFill>
                  <a:schemeClr val="accent2"/>
                </a:solidFill>
              </a:rPr>
              <a:t>When</a:t>
            </a:r>
            <a:r>
              <a:rPr lang="en-GB" sz="2000" dirty="0">
                <a:solidFill>
                  <a:schemeClr val="tx1"/>
                </a:solidFill>
              </a:rPr>
              <a:t> Take, Put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2000" dirty="0">
                <a:solidFill>
                  <a:schemeClr val="tx1"/>
                </a:solidFill>
              </a:rPr>
              <a:t>     Return t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2000" dirty="0">
                <a:solidFill>
                  <a:schemeClr val="tx1"/>
                </a:solidFill>
              </a:rPr>
              <a:t>End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4282" y="12858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accent1"/>
                </a:solidFill>
              </a:rPr>
              <a:t>A Simple Buffer in CB</a:t>
            </a:r>
            <a:br>
              <a:rPr lang="en-GB" dirty="0" smtClean="0">
                <a:solidFill>
                  <a:schemeClr val="accent1"/>
                </a:solidFill>
              </a:rPr>
            </a:br>
            <a:r>
              <a:rPr lang="en-GB" sz="2000" dirty="0" smtClean="0">
                <a:solidFill>
                  <a:schemeClr val="accent1"/>
                </a:solidFill>
              </a:rPr>
              <a:t>(for use by producer/consumer threads)</a:t>
            </a:r>
            <a:r>
              <a:rPr lang="en-GB" dirty="0" smtClean="0">
                <a:solidFill>
                  <a:schemeClr val="accent1"/>
                </a:solidFill>
              </a:rPr>
              <a:t/>
            </a:r>
            <a:br>
              <a:rPr lang="en-GB" dirty="0" smtClean="0">
                <a:solidFill>
                  <a:schemeClr val="accent1"/>
                </a:solidFill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14342" y="2214554"/>
            <a:ext cx="8572500" cy="2143125"/>
          </a:xfrm>
          <a:solidFill>
            <a:schemeClr val="bg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kern="1200" dirty="0" smtClean="0">
                <a:latin typeface="Courier New" pitchFamily="49" charset="0"/>
              </a:rPr>
              <a:t>Class Buffer(Of 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i="1" kern="1200" dirty="0" smtClean="0">
                <a:latin typeface="Courier New" pitchFamily="49" charset="0"/>
              </a:rPr>
              <a:t>  </a:t>
            </a:r>
            <a:r>
              <a:rPr lang="en-GB" sz="2000" b="1" kern="1200" dirty="0" smtClean="0">
                <a:solidFill>
                  <a:schemeClr val="accent2"/>
                </a:solidFill>
                <a:latin typeface="Courier New" pitchFamily="49" charset="0"/>
              </a:rPr>
              <a:t>Asynchronous</a:t>
            </a:r>
            <a:r>
              <a:rPr lang="en-GB" sz="2000" b="1" i="1" kern="1200" dirty="0" smtClean="0">
                <a:latin typeface="Courier New" pitchFamily="49" charset="0"/>
              </a:rPr>
              <a:t> </a:t>
            </a:r>
            <a:r>
              <a:rPr lang="en-GB" sz="2000" b="1" kern="1200" dirty="0" smtClean="0">
                <a:latin typeface="Courier New" pitchFamily="49" charset="0"/>
              </a:rPr>
              <a:t>Put(t As T)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kern="1200" dirty="0" smtClean="0">
                <a:latin typeface="Courier New" pitchFamily="49" charset="0"/>
              </a:rPr>
              <a:t>  </a:t>
            </a:r>
            <a:r>
              <a:rPr lang="en-GB" sz="2000" b="1" kern="1200" dirty="0" smtClean="0">
                <a:solidFill>
                  <a:schemeClr val="accent2"/>
                </a:solidFill>
                <a:latin typeface="Courier New" pitchFamily="49" charset="0"/>
              </a:rPr>
              <a:t>Synchronous</a:t>
            </a:r>
            <a:r>
              <a:rPr lang="en-GB" sz="2000" b="1" i="1" kern="1200" dirty="0" smtClean="0">
                <a:latin typeface="Courier New" pitchFamily="49" charset="0"/>
              </a:rPr>
              <a:t> </a:t>
            </a:r>
            <a:r>
              <a:rPr lang="en-GB" sz="2000" b="1" kern="1200" dirty="0" smtClean="0">
                <a:latin typeface="Courier New" pitchFamily="49" charset="0"/>
              </a:rPr>
              <a:t>Take() As 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kern="1200" dirty="0" smtClean="0">
                <a:latin typeface="Courier New" pitchFamily="49" charset="0"/>
              </a:rPr>
              <a:t>  Function </a:t>
            </a:r>
            <a:r>
              <a:rPr lang="en-GB" sz="2000" b="1" kern="1200" dirty="0" err="1" smtClean="0">
                <a:latin typeface="Courier New" pitchFamily="49" charset="0"/>
              </a:rPr>
              <a:t>CaseTakeAndPut</a:t>
            </a:r>
            <a:r>
              <a:rPr lang="en-GB" sz="2000" b="1" kern="1200" dirty="0" smtClean="0">
                <a:latin typeface="Courier New" pitchFamily="49" charset="0"/>
              </a:rPr>
              <a:t>(t As T) As T </a:t>
            </a:r>
            <a:r>
              <a:rPr lang="en-GB" sz="2000" b="1" kern="1200" dirty="0" smtClean="0">
                <a:solidFill>
                  <a:schemeClr val="accent2"/>
                </a:solidFill>
                <a:latin typeface="Courier New" pitchFamily="49" charset="0"/>
              </a:rPr>
              <a:t>When</a:t>
            </a:r>
            <a:r>
              <a:rPr lang="en-GB" sz="2000" b="1" kern="1200" dirty="0" smtClean="0">
                <a:latin typeface="Courier New" pitchFamily="49" charset="0"/>
              </a:rPr>
              <a:t> Take, Put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kern="1200" dirty="0" smtClean="0">
                <a:latin typeface="Courier New" pitchFamily="49" charset="0"/>
              </a:rPr>
              <a:t>     Return 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kern="1200" dirty="0" smtClean="0">
                <a:latin typeface="Courier New" pitchFamily="49" charset="0"/>
              </a:rPr>
              <a:t>  End Function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GB" sz="2000" b="1" kern="1200" dirty="0" smtClean="0">
                <a:latin typeface="Courier New" pitchFamily="49" charset="0"/>
              </a:rPr>
              <a:t>End Class</a:t>
            </a:r>
            <a:endParaRPr lang="en-GB" sz="2000" b="1" kern="1200" dirty="0">
              <a:latin typeface="Courier New" pitchFamily="49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79388" y="4286256"/>
            <a:ext cx="8964612" cy="216534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l">
              <a:buFontTx/>
              <a:buChar char="•"/>
            </a:pPr>
            <a:r>
              <a:rPr lang="en-GB" sz="1800" b="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GB" sz="1800" dirty="0">
                <a:solidFill>
                  <a:schemeClr val="tx1"/>
                </a:solidFill>
              </a:rPr>
              <a:t>Put(t)</a:t>
            </a:r>
            <a:r>
              <a:rPr lang="en-GB" sz="1800" b="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returns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immediately but </a:t>
            </a:r>
            <a:r>
              <a:rPr lang="en-GB" sz="1800" b="0" dirty="0">
                <a:solidFill>
                  <a:schemeClr val="accent2"/>
                </a:solidFill>
                <a:latin typeface="Segoe" pitchFamily="34" charset="0"/>
              </a:rPr>
              <a:t>posts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its 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argument to a queue.</a:t>
            </a:r>
          </a:p>
          <a:p>
            <a:pPr algn="l">
              <a:buFontTx/>
              <a:buChar char="•"/>
            </a:pP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Take</a:t>
            </a:r>
            <a:r>
              <a:rPr lang="en-GB" sz="1800" dirty="0" smtClean="0">
                <a:solidFill>
                  <a:schemeClr val="tx1"/>
                </a:solidFill>
                <a:cs typeface="Courier New" pitchFamily="49" charset="0"/>
              </a:rPr>
              <a:t>()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  <a:cs typeface="Courier New" pitchFamily="49" charset="0"/>
              </a:rPr>
              <a:t>r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eturns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a 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T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but has no arguments.</a:t>
            </a:r>
          </a:p>
          <a:p>
            <a:pPr algn="l">
              <a:buFontTx/>
              <a:buChar char="•"/>
            </a:pPr>
            <a:r>
              <a:rPr lang="en-GB" sz="1800" dirty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dirty="0" err="1" smtClean="0">
                <a:solidFill>
                  <a:schemeClr val="tx1"/>
                </a:solidFill>
                <a:cs typeface="Courier New" pitchFamily="49" charset="0"/>
              </a:rPr>
              <a:t>CaseTakeAndPut</a:t>
            </a:r>
            <a:r>
              <a:rPr lang="en-GB" sz="1800" dirty="0" smtClean="0">
                <a:solidFill>
                  <a:schemeClr val="tx1"/>
                </a:solidFill>
                <a:cs typeface="Courier New" pitchFamily="49" charset="0"/>
              </a:rPr>
              <a:t>(t)</a:t>
            </a:r>
            <a:r>
              <a:rPr lang="en-GB" sz="180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may run </a:t>
            </a:r>
            <a:r>
              <a:rPr lang="en-GB" sz="1800" b="0" dirty="0">
                <a:solidFill>
                  <a:schemeClr val="accent2"/>
                </a:solidFill>
                <a:latin typeface="Segoe" pitchFamily="34" charset="0"/>
              </a:rPr>
              <a:t>when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both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cs typeface="Courier New" pitchFamily="49" charset="0"/>
              </a:rPr>
              <a:t>Take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()</a:t>
            </a:r>
            <a:r>
              <a:rPr lang="en-GB" sz="1800" b="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GB" sz="1800" b="0" dirty="0">
                <a:solidFill>
                  <a:schemeClr val="accent2"/>
                </a:solidFill>
                <a:latin typeface="Segoe" pitchFamily="34" charset="0"/>
              </a:rPr>
              <a:t>and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dirty="0" smtClean="0">
                <a:solidFill>
                  <a:schemeClr val="tx1"/>
                </a:solidFill>
                <a:cs typeface="Courier New" pitchFamily="49" charset="0"/>
              </a:rPr>
              <a:t>Put(t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)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have been called. Its body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consumes both calls; returns to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the caller waiting on 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Take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.</a:t>
            </a:r>
          </a:p>
          <a:p>
            <a:pPr algn="l">
              <a:buFontTx/>
              <a:buChar char="•"/>
            </a:pP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Just one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pattern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, so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calls to </a:t>
            </a:r>
            <a:r>
              <a:rPr lang="en-GB" sz="1800" dirty="0">
                <a:solidFill>
                  <a:schemeClr val="tx1"/>
                </a:solidFill>
                <a:cs typeface="Courier New" pitchFamily="49" charset="0"/>
              </a:rPr>
              <a:t>Take</a:t>
            </a:r>
            <a:r>
              <a:rPr lang="en-GB" sz="1800" dirty="0" smtClean="0">
                <a:solidFill>
                  <a:schemeClr val="tx1"/>
                </a:solidFill>
                <a:cs typeface="Courier New" pitchFamily="49" charset="0"/>
              </a:rPr>
              <a:t>() must</a:t>
            </a:r>
            <a:r>
              <a:rPr lang="en-GB" sz="1800" b="0" dirty="0" smtClean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GB" sz="1800" b="0" dirty="0">
                <a:solidFill>
                  <a:schemeClr val="tx1"/>
                </a:solidFill>
                <a:latin typeface="Segoe" pitchFamily="34" charset="0"/>
              </a:rPr>
              <a:t>wait until or unless there’s </a:t>
            </a:r>
            <a:r>
              <a:rPr lang="en-GB" sz="1800" b="0" dirty="0" smtClean="0">
                <a:solidFill>
                  <a:schemeClr val="tx1"/>
                </a:solidFill>
                <a:latin typeface="Segoe" pitchFamily="34" charset="0"/>
              </a:rPr>
              <a:t>a </a:t>
            </a:r>
            <a:r>
              <a:rPr lang="en-GB" sz="1800" dirty="0" smtClean="0">
                <a:solidFill>
                  <a:schemeClr val="tx1"/>
                </a:solidFill>
                <a:cs typeface="Courier New" pitchFamily="49" charset="0"/>
              </a:rPr>
              <a:t>Put(t).</a:t>
            </a:r>
            <a:endParaRPr lang="en-GB" sz="1800" b="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14282" y="6357958"/>
            <a:ext cx="8215370" cy="40011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Buffer(Of T)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is </a:t>
            </a:r>
            <a:r>
              <a:rPr lang="en-GB" sz="2000" b="0" dirty="0" smtClean="0">
                <a:solidFill>
                  <a:schemeClr val="accent2"/>
                </a:solidFill>
                <a:latin typeface="Segoe"/>
              </a:rPr>
              <a:t>generic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– couldn’t write this is C</a:t>
            </a:r>
            <a:r>
              <a:rPr lang="el-GR" sz="2000" b="0" dirty="0" smtClean="0">
                <a:solidFill>
                  <a:schemeClr val="tx1"/>
                </a:solidFill>
                <a:latin typeface="Segoe Condensed"/>
              </a:rPr>
              <a:t>ω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or Polyphonic C#!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2411413" y="2565400"/>
            <a:ext cx="1582737" cy="360363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8" name="Line 15"/>
          <p:cNvSpPr>
            <a:spLocks noChangeShapeType="1"/>
          </p:cNvSpPr>
          <p:nvPr/>
        </p:nvSpPr>
        <p:spPr bwMode="auto">
          <a:xfrm>
            <a:off x="2411413" y="3862388"/>
            <a:ext cx="1584325" cy="287337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29" name="Line 48"/>
          <p:cNvSpPr>
            <a:spLocks noChangeShapeType="1"/>
          </p:cNvSpPr>
          <p:nvPr/>
        </p:nvSpPr>
        <p:spPr bwMode="auto">
          <a:xfrm>
            <a:off x="2411413" y="4149725"/>
            <a:ext cx="1584325" cy="287338"/>
          </a:xfrm>
          <a:prstGeom prst="line">
            <a:avLst/>
          </a:prstGeom>
          <a:noFill/>
          <a:ln w="38100">
            <a:solidFill>
              <a:srgbClr val="00B050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194" name="Rectangle 61"/>
          <p:cNvSpPr>
            <a:spLocks noChangeArrowheads="1"/>
          </p:cNvSpPr>
          <p:nvPr/>
        </p:nvSpPr>
        <p:spPr bwMode="auto">
          <a:xfrm>
            <a:off x="5072063" y="115888"/>
            <a:ext cx="4071937" cy="1312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Class </a:t>
            </a:r>
            <a:r>
              <a:rPr lang="en-GB" sz="1000" dirty="0" smtClean="0">
                <a:solidFill>
                  <a:schemeClr val="tx1"/>
                </a:solidFill>
              </a:rPr>
              <a:t>Buffer</a:t>
            </a:r>
            <a:endParaRPr lang="en-GB" sz="10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i="1" dirty="0">
                <a:solidFill>
                  <a:schemeClr val="tx1"/>
                </a:solidFill>
              </a:rPr>
              <a:t>  </a:t>
            </a:r>
            <a:r>
              <a:rPr lang="en-GB" sz="1000" dirty="0">
                <a:solidFill>
                  <a:schemeClr val="tx1"/>
                </a:solidFill>
              </a:rPr>
              <a:t>Asynchronous</a:t>
            </a:r>
            <a:r>
              <a:rPr lang="en-GB" sz="1000" i="1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Put(t As String)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Synchronous</a:t>
            </a:r>
            <a:r>
              <a:rPr lang="en-GB" sz="1000" i="1" dirty="0">
                <a:solidFill>
                  <a:schemeClr val="tx1"/>
                </a:solidFill>
              </a:rPr>
              <a:t> </a:t>
            </a:r>
            <a:r>
              <a:rPr lang="en-GB" sz="1000" dirty="0">
                <a:solidFill>
                  <a:schemeClr val="tx1"/>
                </a:solidFill>
              </a:rPr>
              <a:t>Take() As String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Function </a:t>
            </a:r>
            <a:r>
              <a:rPr lang="en-GB" sz="1000" dirty="0" err="1">
                <a:solidFill>
                  <a:schemeClr val="tx1"/>
                </a:solidFill>
              </a:rPr>
              <a:t>CaseTakeAndPut</a:t>
            </a:r>
            <a:r>
              <a:rPr lang="en-GB" sz="1000" dirty="0">
                <a:solidFill>
                  <a:schemeClr val="tx1"/>
                </a:solidFill>
              </a:rPr>
              <a:t>(t As String) As String _ 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   When Take, Put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   Return t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End Function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End Class</a:t>
            </a:r>
          </a:p>
        </p:txBody>
      </p:sp>
      <p:sp>
        <p:nvSpPr>
          <p:cNvPr id="8195" name="Line 2"/>
          <p:cNvSpPr>
            <a:spLocks noChangeShapeType="1"/>
          </p:cNvSpPr>
          <p:nvPr/>
        </p:nvSpPr>
        <p:spPr bwMode="auto">
          <a:xfrm>
            <a:off x="3995738" y="2133600"/>
            <a:ext cx="0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>
          <a:xfrm>
            <a:off x="71438" y="115888"/>
            <a:ext cx="5183187" cy="1143000"/>
          </a:xfrm>
        </p:spPr>
        <p:txBody>
          <a:bodyPr/>
          <a:lstStyle/>
          <a:p>
            <a:pPr eaLnBrk="1" hangingPunct="1"/>
            <a:r>
              <a:rPr lang="en-GB" sz="3600" dirty="0" smtClean="0">
                <a:solidFill>
                  <a:schemeClr val="accent1"/>
                </a:solidFill>
              </a:rPr>
              <a:t>The Buffer in Action</a:t>
            </a: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1763713" y="1700213"/>
            <a:ext cx="0" cy="4105275"/>
          </a:xfrm>
          <a:prstGeom prst="line">
            <a:avLst/>
          </a:prstGeom>
          <a:noFill/>
          <a:ln w="12700">
            <a:noFill/>
            <a:round/>
            <a:headEnd/>
            <a:tailEnd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3995738" y="148431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2411413" y="1484313"/>
            <a:ext cx="0" cy="482441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5651500" y="1484313"/>
            <a:ext cx="0" cy="36036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3995738" y="1844675"/>
            <a:ext cx="1655762" cy="28892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3995738" y="3213100"/>
            <a:ext cx="1655762" cy="28733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4" name="Line 11"/>
          <p:cNvSpPr>
            <a:spLocks noChangeShapeType="1"/>
          </p:cNvSpPr>
          <p:nvPr/>
        </p:nvSpPr>
        <p:spPr bwMode="auto">
          <a:xfrm>
            <a:off x="5651500" y="3500438"/>
            <a:ext cx="0" cy="165735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H="1">
            <a:off x="3995738" y="5157788"/>
            <a:ext cx="1655762" cy="14287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>
            <a:off x="5651500" y="5516563"/>
            <a:ext cx="0" cy="79375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3995738" y="5300663"/>
            <a:ext cx="1655762" cy="2159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755650" y="4029075"/>
            <a:ext cx="1595438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1600" dirty="0" err="1">
                <a:solidFill>
                  <a:schemeClr val="tx1"/>
                </a:solidFill>
              </a:rPr>
              <a:t>B</a:t>
            </a:r>
            <a:r>
              <a:rPr lang="en-GB" sz="1600" dirty="0" err="1" smtClean="0">
                <a:solidFill>
                  <a:schemeClr val="tx1"/>
                </a:solidFill>
              </a:rPr>
              <a:t>.Put</a:t>
            </a:r>
            <a:r>
              <a:rPr lang="en-GB" sz="1600" dirty="0">
                <a:solidFill>
                  <a:schemeClr val="tx1"/>
                </a:solidFill>
              </a:rPr>
              <a:t>(“c”)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5724525" y="1628775"/>
            <a:ext cx="1871663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600" dirty="0" err="1">
                <a:solidFill>
                  <a:schemeClr val="tx1"/>
                </a:solidFill>
              </a:rPr>
              <a:t>B</a:t>
            </a:r>
            <a:r>
              <a:rPr lang="en-GB" sz="1600" dirty="0" err="1" smtClean="0">
                <a:solidFill>
                  <a:schemeClr val="tx1"/>
                </a:solidFill>
              </a:rPr>
              <a:t>.Take</a:t>
            </a:r>
            <a:r>
              <a:rPr lang="en-GB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212" name="Text Box 19"/>
          <p:cNvSpPr txBox="1">
            <a:spLocks noChangeArrowheads="1"/>
          </p:cNvSpPr>
          <p:nvPr/>
        </p:nvSpPr>
        <p:spPr bwMode="auto">
          <a:xfrm>
            <a:off x="5786438" y="3000375"/>
            <a:ext cx="3500437" cy="68480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Function </a:t>
            </a:r>
            <a:r>
              <a:rPr lang="en-GB" sz="1000" dirty="0" err="1">
                <a:solidFill>
                  <a:schemeClr val="tx1"/>
                </a:solidFill>
              </a:rPr>
              <a:t>CaseTakeAndPut</a:t>
            </a:r>
            <a:r>
              <a:rPr lang="en-GB" sz="1000" dirty="0">
                <a:solidFill>
                  <a:schemeClr val="tx1"/>
                </a:solidFill>
              </a:rPr>
              <a:t>(“a”) As String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	When Take, Put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   Return “a”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End Function</a:t>
            </a:r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250825" y="1196975"/>
            <a:ext cx="1368425" cy="719138"/>
          </a:xfrm>
          <a:prstGeom prst="verticalScroll">
            <a:avLst>
              <a:gd name="adj" fmla="val 12500"/>
            </a:avLst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GB" sz="1600" dirty="0">
                <a:solidFill>
                  <a:schemeClr val="tx1"/>
                </a:solidFill>
                <a:latin typeface="Arial" charset="0"/>
              </a:rPr>
              <a:t>Producer</a:t>
            </a:r>
            <a:br>
              <a:rPr lang="en-GB" sz="1600" dirty="0">
                <a:solidFill>
                  <a:schemeClr val="tx1"/>
                </a:solidFill>
                <a:latin typeface="Arial" charset="0"/>
              </a:rPr>
            </a:br>
            <a:r>
              <a:rPr lang="en-GB" sz="1600" dirty="0">
                <a:solidFill>
                  <a:schemeClr val="tx1"/>
                </a:solidFill>
                <a:latin typeface="Arial" charset="0"/>
              </a:rPr>
              <a:t>Thread</a:t>
            </a:r>
          </a:p>
        </p:txBody>
      </p:sp>
      <p:sp>
        <p:nvSpPr>
          <p:cNvPr id="8214" name="AutoShape 22"/>
          <p:cNvSpPr>
            <a:spLocks noChangeArrowheads="1"/>
          </p:cNvSpPr>
          <p:nvPr/>
        </p:nvSpPr>
        <p:spPr bwMode="auto">
          <a:xfrm>
            <a:off x="7019925" y="1195388"/>
            <a:ext cx="1295400" cy="720725"/>
          </a:xfrm>
          <a:prstGeom prst="verticalScroll">
            <a:avLst>
              <a:gd name="adj" fmla="val 12500"/>
            </a:avLst>
          </a:prstGeom>
          <a:solidFill>
            <a:schemeClr val="bg1">
              <a:lumMod val="65000"/>
              <a:lumOff val="35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r>
              <a:rPr lang="en-GB" sz="1600" dirty="0">
                <a:solidFill>
                  <a:schemeClr val="tx1"/>
                </a:solidFill>
                <a:latin typeface="Arial" charset="0"/>
              </a:rPr>
              <a:t>Consumer</a:t>
            </a:r>
            <a:br>
              <a:rPr lang="en-GB" sz="1600" dirty="0">
                <a:solidFill>
                  <a:schemeClr val="tx1"/>
                </a:solidFill>
                <a:latin typeface="Arial" charset="0"/>
              </a:rPr>
            </a:br>
            <a:r>
              <a:rPr lang="en-GB" sz="1600" dirty="0">
                <a:solidFill>
                  <a:schemeClr val="tx1"/>
                </a:solidFill>
                <a:latin typeface="Arial" charset="0"/>
              </a:rPr>
              <a:t>Thread</a:t>
            </a:r>
          </a:p>
        </p:txBody>
      </p:sp>
      <p:sp>
        <p:nvSpPr>
          <p:cNvPr id="8215" name="Rectangle 24"/>
          <p:cNvSpPr>
            <a:spLocks noChangeArrowheads="1"/>
          </p:cNvSpPr>
          <p:nvPr/>
        </p:nvSpPr>
        <p:spPr bwMode="auto">
          <a:xfrm>
            <a:off x="3276600" y="1844675"/>
            <a:ext cx="1439863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16" name="Rectangle 25"/>
          <p:cNvSpPr>
            <a:spLocks noChangeArrowheads="1"/>
          </p:cNvSpPr>
          <p:nvPr/>
        </p:nvSpPr>
        <p:spPr bwMode="auto">
          <a:xfrm>
            <a:off x="3276600" y="2132013"/>
            <a:ext cx="1439863" cy="2873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</a:pPr>
            <a:r>
              <a:rPr lang="en-GB" sz="120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en-GB" sz="1000">
                <a:solidFill>
                  <a:schemeClr val="tx1"/>
                </a:solidFill>
              </a:rPr>
              <a:t>Take()</a:t>
            </a:r>
          </a:p>
        </p:txBody>
      </p:sp>
      <p:sp>
        <p:nvSpPr>
          <p:cNvPr id="8217" name="Rectangle 28"/>
          <p:cNvSpPr>
            <a:spLocks noChangeArrowheads="1"/>
          </p:cNvSpPr>
          <p:nvPr/>
        </p:nvSpPr>
        <p:spPr bwMode="auto">
          <a:xfrm>
            <a:off x="3276600" y="2638425"/>
            <a:ext cx="1439863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lnSpc>
                <a:spcPct val="90000"/>
              </a:lnSpc>
            </a:pPr>
            <a:r>
              <a:rPr lang="en-GB" sz="1000">
                <a:solidFill>
                  <a:schemeClr val="tx1"/>
                </a:solidFill>
              </a:rPr>
              <a:t>       Take()</a:t>
            </a:r>
          </a:p>
        </p:txBody>
      </p:sp>
      <p:sp>
        <p:nvSpPr>
          <p:cNvPr id="8218" name="Rectangle 29"/>
          <p:cNvSpPr>
            <a:spLocks noChangeArrowheads="1"/>
          </p:cNvSpPr>
          <p:nvPr/>
        </p:nvSpPr>
        <p:spPr bwMode="auto">
          <a:xfrm>
            <a:off x="3276600" y="2925763"/>
            <a:ext cx="1439863" cy="2873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GB" sz="1000">
                <a:solidFill>
                  <a:schemeClr val="tx1"/>
                </a:solidFill>
              </a:rPr>
              <a:t>Put(“a”),Take()</a:t>
            </a:r>
          </a:p>
        </p:txBody>
      </p:sp>
      <p:sp>
        <p:nvSpPr>
          <p:cNvPr id="8219" name="Rectangle 32"/>
          <p:cNvSpPr>
            <a:spLocks noChangeArrowheads="1"/>
          </p:cNvSpPr>
          <p:nvPr/>
        </p:nvSpPr>
        <p:spPr bwMode="auto">
          <a:xfrm>
            <a:off x="3276600" y="3211513"/>
            <a:ext cx="1439863" cy="2873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8220" name="Rectangle 35"/>
          <p:cNvSpPr>
            <a:spLocks noChangeArrowheads="1"/>
          </p:cNvSpPr>
          <p:nvPr/>
        </p:nvSpPr>
        <p:spPr bwMode="auto">
          <a:xfrm>
            <a:off x="3276600" y="3860800"/>
            <a:ext cx="1439863" cy="287338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8221" name="Rectangle 36"/>
          <p:cNvSpPr>
            <a:spLocks noChangeArrowheads="1"/>
          </p:cNvSpPr>
          <p:nvPr/>
        </p:nvSpPr>
        <p:spPr bwMode="auto">
          <a:xfrm>
            <a:off x="3276600" y="4148138"/>
            <a:ext cx="1439863" cy="2873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GB" sz="1000">
                <a:solidFill>
                  <a:schemeClr val="tx1"/>
                </a:solidFill>
              </a:rPr>
              <a:t>Put(“b”)</a:t>
            </a:r>
          </a:p>
        </p:txBody>
      </p:sp>
      <p:sp>
        <p:nvSpPr>
          <p:cNvPr id="8222" name="Rectangle 39"/>
          <p:cNvSpPr>
            <a:spLocks noChangeArrowheads="1"/>
          </p:cNvSpPr>
          <p:nvPr/>
        </p:nvSpPr>
        <p:spPr bwMode="auto">
          <a:xfrm>
            <a:off x="3276600" y="4437063"/>
            <a:ext cx="1439863" cy="2873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GB" sz="1000">
                <a:solidFill>
                  <a:schemeClr val="tx1"/>
                </a:solidFill>
              </a:rPr>
              <a:t>Put(“b”),Put(“c”)</a:t>
            </a:r>
          </a:p>
        </p:txBody>
      </p:sp>
      <p:grpSp>
        <p:nvGrpSpPr>
          <p:cNvPr id="8223" name="Group 40"/>
          <p:cNvGrpSpPr>
            <a:grpSpLocks/>
          </p:cNvGrpSpPr>
          <p:nvPr/>
        </p:nvGrpSpPr>
        <p:grpSpPr bwMode="auto">
          <a:xfrm>
            <a:off x="3276600" y="5013325"/>
            <a:ext cx="1439863" cy="574675"/>
            <a:chOff x="2109" y="1661"/>
            <a:chExt cx="816" cy="362"/>
          </a:xfrm>
        </p:grpSpPr>
        <p:sp>
          <p:nvSpPr>
            <p:cNvPr id="8235" name="Rectangle 41"/>
            <p:cNvSpPr>
              <a:spLocks noChangeArrowheads="1"/>
            </p:cNvSpPr>
            <p:nvPr/>
          </p:nvSpPr>
          <p:spPr bwMode="auto">
            <a:xfrm>
              <a:off x="2109" y="1661"/>
              <a:ext cx="816" cy="1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GB" sz="1000">
                  <a:solidFill>
                    <a:schemeClr val="tx1"/>
                  </a:solidFill>
                </a:rPr>
                <a:t>Put(“b”),Put(“c)</a:t>
              </a:r>
            </a:p>
          </p:txBody>
        </p:sp>
        <p:sp>
          <p:nvSpPr>
            <p:cNvPr id="8236" name="Rectangle 42"/>
            <p:cNvSpPr>
              <a:spLocks noChangeArrowheads="1"/>
            </p:cNvSpPr>
            <p:nvPr/>
          </p:nvSpPr>
          <p:spPr bwMode="auto">
            <a:xfrm>
              <a:off x="2109" y="1842"/>
              <a:ext cx="816" cy="18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 algn="ctr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r>
                <a:rPr lang="en-GB" sz="1000">
                  <a:solidFill>
                    <a:schemeClr val="tx1"/>
                  </a:solidFill>
                </a:rPr>
                <a:t>Put(“c”)</a:t>
              </a:r>
              <a:endParaRPr lang="en-GB" sz="16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8224" name="Line 43"/>
          <p:cNvSpPr>
            <a:spLocks noChangeShapeType="1"/>
          </p:cNvSpPr>
          <p:nvPr/>
        </p:nvSpPr>
        <p:spPr bwMode="auto">
          <a:xfrm>
            <a:off x="3995738" y="2420938"/>
            <a:ext cx="0" cy="21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25" name="Line 44"/>
          <p:cNvSpPr>
            <a:spLocks noChangeShapeType="1"/>
          </p:cNvSpPr>
          <p:nvPr/>
        </p:nvSpPr>
        <p:spPr bwMode="auto">
          <a:xfrm>
            <a:off x="3995738" y="3500438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26" name="Text Box 45"/>
          <p:cNvSpPr txBox="1">
            <a:spLocks noChangeArrowheads="1"/>
          </p:cNvSpPr>
          <p:nvPr/>
        </p:nvSpPr>
        <p:spPr bwMode="auto">
          <a:xfrm>
            <a:off x="755650" y="3668713"/>
            <a:ext cx="1595438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1600" dirty="0" err="1">
                <a:solidFill>
                  <a:schemeClr val="tx1"/>
                </a:solidFill>
              </a:rPr>
              <a:t>B</a:t>
            </a:r>
            <a:r>
              <a:rPr lang="en-GB" sz="1600" dirty="0" err="1" smtClean="0">
                <a:solidFill>
                  <a:schemeClr val="tx1"/>
                </a:solidFill>
              </a:rPr>
              <a:t>.Put</a:t>
            </a:r>
            <a:r>
              <a:rPr lang="en-GB" sz="1600" dirty="0">
                <a:solidFill>
                  <a:schemeClr val="tx1"/>
                </a:solidFill>
              </a:rPr>
              <a:t>(“b”)</a:t>
            </a:r>
          </a:p>
        </p:txBody>
      </p:sp>
      <p:sp>
        <p:nvSpPr>
          <p:cNvPr id="8227" name="Line 46"/>
          <p:cNvSpPr>
            <a:spLocks noChangeShapeType="1"/>
          </p:cNvSpPr>
          <p:nvPr/>
        </p:nvSpPr>
        <p:spPr bwMode="auto">
          <a:xfrm>
            <a:off x="3995738" y="4724400"/>
            <a:ext cx="0" cy="2889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28" name="Line 47"/>
          <p:cNvSpPr>
            <a:spLocks noChangeShapeType="1"/>
          </p:cNvSpPr>
          <p:nvPr/>
        </p:nvSpPr>
        <p:spPr bwMode="auto">
          <a:xfrm>
            <a:off x="3995738" y="5589588"/>
            <a:ext cx="0" cy="7191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ctr"/>
          <a:lstStyle/>
          <a:p>
            <a:endParaRPr lang="en-GB"/>
          </a:p>
        </p:txBody>
      </p:sp>
      <p:sp>
        <p:nvSpPr>
          <p:cNvPr id="8230" name="Text Box 49"/>
          <p:cNvSpPr txBox="1">
            <a:spLocks noChangeArrowheads="1"/>
          </p:cNvSpPr>
          <p:nvPr/>
        </p:nvSpPr>
        <p:spPr bwMode="auto">
          <a:xfrm>
            <a:off x="755650" y="2420938"/>
            <a:ext cx="1595438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GB" sz="1600" dirty="0" err="1">
                <a:solidFill>
                  <a:schemeClr val="tx1"/>
                </a:solidFill>
              </a:rPr>
              <a:t>B</a:t>
            </a:r>
            <a:r>
              <a:rPr lang="en-GB" sz="1600" dirty="0" err="1" smtClean="0">
                <a:solidFill>
                  <a:schemeClr val="tx1"/>
                </a:solidFill>
              </a:rPr>
              <a:t>.Put</a:t>
            </a:r>
            <a:r>
              <a:rPr lang="en-GB" sz="1600" dirty="0">
                <a:solidFill>
                  <a:schemeClr val="tx1"/>
                </a:solidFill>
              </a:rPr>
              <a:t>(“a”)</a:t>
            </a:r>
          </a:p>
        </p:txBody>
      </p:sp>
      <p:sp>
        <p:nvSpPr>
          <p:cNvPr id="8231" name="Text Box 50"/>
          <p:cNvSpPr txBox="1">
            <a:spLocks noChangeArrowheads="1"/>
          </p:cNvSpPr>
          <p:nvPr/>
        </p:nvSpPr>
        <p:spPr bwMode="auto">
          <a:xfrm rot="16200000">
            <a:off x="8217723" y="3860013"/>
            <a:ext cx="658812" cy="336550"/>
          </a:xfrm>
          <a:prstGeom prst="rect">
            <a:avLst/>
          </a:prstGeom>
          <a:noFill/>
          <a:ln w="12700" algn="ctr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rial" charset="0"/>
              </a:rPr>
              <a:t>Time</a:t>
            </a:r>
          </a:p>
        </p:txBody>
      </p:sp>
      <p:sp>
        <p:nvSpPr>
          <p:cNvPr id="8232" name="Rectangle 51"/>
          <p:cNvSpPr>
            <a:spLocks noChangeArrowheads="1"/>
          </p:cNvSpPr>
          <p:nvPr/>
        </p:nvSpPr>
        <p:spPr bwMode="auto">
          <a:xfrm>
            <a:off x="3276600" y="1268413"/>
            <a:ext cx="1439863" cy="287337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 algn="ctr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600" dirty="0" smtClean="0">
                <a:solidFill>
                  <a:schemeClr val="tx1"/>
                </a:solidFill>
              </a:rPr>
              <a:t>B </a:t>
            </a:r>
            <a:r>
              <a:rPr lang="en-GB" sz="1600" dirty="0">
                <a:solidFill>
                  <a:schemeClr val="tx1"/>
                </a:solidFill>
              </a:rPr>
              <a:t>As Buffer</a:t>
            </a:r>
          </a:p>
        </p:txBody>
      </p:sp>
      <p:sp>
        <p:nvSpPr>
          <p:cNvPr id="8233" name="Text Box 52"/>
          <p:cNvSpPr txBox="1">
            <a:spLocks noChangeArrowheads="1"/>
          </p:cNvSpPr>
          <p:nvPr/>
        </p:nvSpPr>
        <p:spPr bwMode="auto">
          <a:xfrm>
            <a:off x="5724525" y="4868863"/>
            <a:ext cx="1871663" cy="3365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1600" dirty="0" err="1">
                <a:solidFill>
                  <a:schemeClr val="tx1"/>
                </a:solidFill>
              </a:rPr>
              <a:t>B</a:t>
            </a:r>
            <a:r>
              <a:rPr lang="en-GB" sz="1600" dirty="0" err="1" smtClean="0">
                <a:solidFill>
                  <a:schemeClr val="tx1"/>
                </a:solidFill>
              </a:rPr>
              <a:t>.Take</a:t>
            </a:r>
            <a:r>
              <a:rPr lang="en-GB" sz="16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8234" name="Rectangle 44"/>
          <p:cNvSpPr>
            <a:spLocks noChangeArrowheads="1"/>
          </p:cNvSpPr>
          <p:nvPr/>
        </p:nvSpPr>
        <p:spPr bwMode="auto">
          <a:xfrm>
            <a:off x="5786438" y="5357813"/>
            <a:ext cx="4786312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Function </a:t>
            </a:r>
            <a:r>
              <a:rPr lang="en-GB" sz="1000" dirty="0" err="1">
                <a:solidFill>
                  <a:schemeClr val="tx1"/>
                </a:solidFill>
              </a:rPr>
              <a:t>CaseTakeAndPut</a:t>
            </a:r>
            <a:r>
              <a:rPr lang="en-GB" sz="1000" dirty="0">
                <a:solidFill>
                  <a:schemeClr val="tx1"/>
                </a:solidFill>
              </a:rPr>
              <a:t>(“b”) As String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	When Take, Put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     Return “b”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lang="en-GB" sz="1000" dirty="0">
                <a:solidFill>
                  <a:schemeClr val="tx1"/>
                </a:solidFill>
              </a:rPr>
              <a:t>End Function</a:t>
            </a:r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>
            <a:off x="8358214" y="3429000"/>
            <a:ext cx="0" cy="1296987"/>
          </a:xfrm>
          <a:prstGeom prst="line">
            <a:avLst/>
          </a:prstGeom>
          <a:noFill/>
          <a:ln w="38100">
            <a:solidFill>
              <a:schemeClr val="bg2"/>
            </a:solidFill>
            <a:prstDash val="sysDash"/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GB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Alternative Patterns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50" y="1607338"/>
            <a:ext cx="8572500" cy="396480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 Choice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Left(l </a:t>
            </a:r>
            <a:r>
              <a:rPr lang="en-GB" sz="2000" dirty="0">
                <a:solidFill>
                  <a:schemeClr val="tx1"/>
                </a:solidFill>
              </a:rPr>
              <a:t>As </a:t>
            </a:r>
            <a:r>
              <a:rPr lang="en-GB" sz="2000" dirty="0" smtClean="0">
                <a:solidFill>
                  <a:schemeClr val="tx1"/>
                </a:solidFill>
              </a:rPr>
              <a:t>String)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</a:t>
            </a: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Right(r </a:t>
            </a:r>
            <a:r>
              <a:rPr lang="en-GB" sz="2000" dirty="0">
                <a:solidFill>
                  <a:schemeClr val="tx1"/>
                </a:solidFill>
              </a:rPr>
              <a:t>As </a:t>
            </a:r>
            <a:r>
              <a:rPr lang="en-GB" sz="2000" dirty="0" smtClean="0">
                <a:solidFill>
                  <a:schemeClr val="tx1"/>
                </a:solidFill>
              </a:rPr>
              <a:t>String)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Synchronous</a:t>
            </a:r>
            <a:r>
              <a:rPr kumimoji="0" lang="en-GB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Wait() As String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Function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CaseWaitLeft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 As String) As String _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 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When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Wait,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Return “left: ” +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End Function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Function </a:t>
            </a:r>
            <a:r>
              <a:rPr lang="en-GB" sz="2000" dirty="0" err="1" smtClean="0">
                <a:solidFill>
                  <a:schemeClr val="tx1"/>
                </a:solidFill>
              </a:rPr>
              <a:t>CaseWaitRight</a:t>
            </a:r>
            <a:r>
              <a:rPr lang="en-GB" sz="2000" dirty="0" smtClean="0">
                <a:solidFill>
                  <a:schemeClr val="tx1"/>
                </a:solidFill>
              </a:rPr>
              <a:t>(r </a:t>
            </a:r>
            <a:r>
              <a:rPr lang="en-GB" sz="2000" dirty="0">
                <a:solidFill>
                  <a:schemeClr val="tx1"/>
                </a:solidFill>
              </a:rPr>
              <a:t>As </a:t>
            </a:r>
            <a:r>
              <a:rPr lang="en-GB" sz="2000" dirty="0" smtClean="0">
                <a:solidFill>
                  <a:schemeClr val="tx1"/>
                </a:solidFill>
              </a:rPr>
              <a:t>String) </a:t>
            </a:r>
            <a:r>
              <a:rPr lang="en-GB" sz="2000" dirty="0">
                <a:solidFill>
                  <a:schemeClr val="tx1"/>
                </a:solidFill>
              </a:rPr>
              <a:t>As </a:t>
            </a:r>
            <a:r>
              <a:rPr lang="en-GB" sz="2000" dirty="0" smtClean="0">
                <a:solidFill>
                  <a:schemeClr val="tx1"/>
                </a:solidFill>
              </a:rPr>
              <a:t>String _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    </a:t>
            </a:r>
            <a:r>
              <a:rPr lang="en-GB" sz="2000" dirty="0">
                <a:solidFill>
                  <a:schemeClr val="accent2"/>
                </a:solidFill>
              </a:rPr>
              <a:t>When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Wait, Right</a:t>
            </a:r>
            <a:endParaRPr lang="en-GB" sz="2000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     Return </a:t>
            </a:r>
            <a:r>
              <a:rPr lang="en-GB" sz="2000" dirty="0" smtClean="0">
                <a:solidFill>
                  <a:schemeClr val="tx1"/>
                </a:solidFill>
              </a:rPr>
              <a:t>“right: ” + r</a:t>
            </a:r>
            <a:endParaRPr lang="en-GB" sz="2000" dirty="0">
              <a:solidFill>
                <a:schemeClr val="tx1"/>
              </a:solidFill>
            </a:endParaRP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>
                <a:solidFill>
                  <a:schemeClr val="tx1"/>
                </a:solidFill>
              </a:rPr>
              <a:t>  End </a:t>
            </a:r>
            <a:r>
              <a:rPr lang="en-GB" sz="2000" dirty="0" smtClean="0">
                <a:solidFill>
                  <a:schemeClr val="tx1"/>
                </a:solidFill>
              </a:rPr>
              <a:t>Function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 Class</a:t>
            </a:r>
            <a:endParaRPr lang="en-GB" sz="2000" dirty="0">
              <a:solidFill>
                <a:schemeClr val="tx1"/>
              </a:solidFill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5556287"/>
            <a:ext cx="8715436" cy="123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Wait()</a:t>
            </a:r>
            <a:r>
              <a:rPr lang="en-GB" sz="200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has two continuations.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Wait()</a:t>
            </a:r>
            <a:r>
              <a:rPr lang="en-GB" sz="200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blocks until/unless a call to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Left(l)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b="0" dirty="0" smtClean="0">
                <a:solidFill>
                  <a:schemeClr val="accent2"/>
                </a:solidFill>
                <a:latin typeface="Segoe"/>
              </a:rPr>
              <a:t>OR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Right(r)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occurs.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Wait()</a:t>
            </a:r>
            <a:r>
              <a:rPr lang="en-GB" sz="200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executes a different body in each case, consuming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l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or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r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364"/>
            <a:ext cx="8229600" cy="1143000"/>
          </a:xfrm>
        </p:spPr>
        <p:txBody>
          <a:bodyPr/>
          <a:lstStyle/>
          <a:p>
            <a:r>
              <a:rPr lang="en-GB" sz="4000" dirty="0" smtClean="0">
                <a:solidFill>
                  <a:schemeClr val="accent1"/>
                </a:solidFill>
              </a:rPr>
              <a:t>Patterns with Several Messages</a:t>
            </a:r>
            <a:endParaRPr lang="en-GB" sz="40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8570" y="1643050"/>
            <a:ext cx="8786859" cy="296467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Class Join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Left(l As String)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</a:t>
            </a:r>
            <a:r>
              <a:rPr lang="en-GB" sz="2000" dirty="0" smtClean="0">
                <a:solidFill>
                  <a:schemeClr val="accent2"/>
                </a:solidFill>
              </a:rPr>
              <a:t>Asynchronous</a:t>
            </a:r>
            <a:r>
              <a:rPr lang="en-GB" sz="2000" i="1" dirty="0" smtClean="0">
                <a:solidFill>
                  <a:schemeClr val="tx1"/>
                </a:solidFill>
              </a:rPr>
              <a:t> </a:t>
            </a:r>
            <a:r>
              <a:rPr lang="en-GB" sz="2000" dirty="0" smtClean="0">
                <a:solidFill>
                  <a:schemeClr val="tx1"/>
                </a:solidFill>
              </a:rPr>
              <a:t>Right(r As String)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Synchronous</a:t>
            </a:r>
            <a:r>
              <a:rPr kumimoji="0" lang="en-GB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Wait() As String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Function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CaseWaitLeftRight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(l As </a:t>
            </a:r>
            <a:r>
              <a:rPr kumimoji="0" lang="en-GB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String,r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As String) _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As String _</a:t>
            </a:r>
            <a:r>
              <a:rPr lang="en-GB" sz="2000" dirty="0" smtClean="0">
                <a:solidFill>
                  <a:schemeClr val="tx1"/>
                </a:solidFill>
              </a:rPr>
              <a:t> </a:t>
            </a:r>
            <a:endParaRPr kumimoji="0" lang="en-GB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 smtClean="0">
                <a:solidFill>
                  <a:schemeClr val="tx1"/>
                </a:solidFill>
              </a:rPr>
              <a:t>   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When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Wait, Left,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Return l + r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End Function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 Class</a:t>
            </a:r>
            <a:endParaRPr lang="en-GB" sz="2000" dirty="0" smtClean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4282" y="5143512"/>
            <a:ext cx="90012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Wait()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blocks until/unless calls to </a:t>
            </a:r>
            <a:r>
              <a:rPr lang="en-GB" sz="2000" b="0" i="1" dirty="0" smtClean="0">
                <a:solidFill>
                  <a:schemeClr val="accent2"/>
                </a:solidFill>
                <a:latin typeface="Segoe"/>
              </a:rPr>
              <a:t>both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Left(l)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AND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Right(r)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occur.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Wait()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  <a:cs typeface="Courier New" pitchFamily="49" charset="0"/>
              </a:rPr>
              <a:t> executes </a:t>
            </a:r>
            <a:r>
              <a:rPr lang="en-GB" sz="2000" dirty="0" err="1" smtClean="0">
                <a:solidFill>
                  <a:schemeClr val="tx1"/>
                </a:solidFill>
                <a:cs typeface="Courier New" pitchFamily="49" charset="0"/>
              </a:rPr>
              <a:t>CaseWaitLeftRight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GB" sz="2000" dirty="0" err="1" smtClean="0">
                <a:solidFill>
                  <a:schemeClr val="tx1"/>
                </a:solidFill>
                <a:cs typeface="Courier New" pitchFamily="49" charset="0"/>
              </a:rPr>
              <a:t>l,r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)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  <a:cs typeface="Courier New" pitchFamily="49" charset="0"/>
              </a:rPr>
              <a:t>’s 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body, receiving and consuming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l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 and </a:t>
            </a:r>
            <a:r>
              <a:rPr lang="en-GB" sz="2000" dirty="0" smtClean="0">
                <a:solidFill>
                  <a:schemeClr val="tx1"/>
                </a:solidFill>
                <a:cs typeface="Courier New" pitchFamily="49" charset="0"/>
              </a:rPr>
              <a:t>r</a:t>
            </a:r>
            <a:r>
              <a:rPr lang="en-GB" sz="2000" b="0" dirty="0" smtClean="0">
                <a:solidFill>
                  <a:schemeClr val="tx1"/>
                </a:solidFill>
                <a:latin typeface="Segoe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6"/>
</p:tagLst>
</file>

<file path=ppt/theme/theme1.xml><?xml version="1.0" encoding="utf-8"?>
<a:theme xmlns:a="http://schemas.openxmlformats.org/drawingml/2006/main" name="MSR_POTX - black background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8C0BE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42068</TotalTime>
  <Words>3170</Words>
  <Application>Microsoft Office PowerPoint</Application>
  <PresentationFormat>On-screen Show (4:3)</PresentationFormat>
  <Paragraphs>627</Paragraphs>
  <Slides>35</Slides>
  <Notes>35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MSR_POTX - black background</vt:lpstr>
      <vt:lpstr>Join Patterns for Visual Basic</vt:lpstr>
      <vt:lpstr> Concurrent Basic (CB)</vt:lpstr>
      <vt:lpstr>VB Events  </vt:lpstr>
      <vt:lpstr>CB in One Slide</vt:lpstr>
      <vt:lpstr>Syntax of CB </vt:lpstr>
      <vt:lpstr>A Simple Buffer in CB (for use by producer/consumer threads) </vt:lpstr>
      <vt:lpstr>The Buffer in Action</vt:lpstr>
      <vt:lpstr>Alternative Patterns</vt:lpstr>
      <vt:lpstr>Patterns with Several Messages</vt:lpstr>
      <vt:lpstr>Asynchronous Patterns</vt:lpstr>
      <vt:lpstr>The AsyncBuffer In Action</vt:lpstr>
      <vt:lpstr>Generic Futures</vt:lpstr>
      <vt:lpstr>Parallel Life</vt:lpstr>
      <vt:lpstr>Life (extract)</vt:lpstr>
      <vt:lpstr>Life (extract)</vt:lpstr>
      <vt:lpstr> Adding a “pause” toggle</vt:lpstr>
      <vt:lpstr>Generic Automata</vt:lpstr>
      <vt:lpstr>Speedup </vt:lpstr>
      <vt:lpstr>Animated Lift Controller </vt:lpstr>
      <vt:lpstr>Inheritance</vt:lpstr>
      <vt:lpstr>Quiz: what’s wrong with this code?</vt:lpstr>
      <vt:lpstr>Modifying Dispatch with Attributes</vt:lpstr>
      <vt:lpstr>Continuation Attributes</vt:lpstr>
      <vt:lpstr>ThreadPool() Attribute</vt:lpstr>
      <vt:lpstr>UI() Attribute</vt:lpstr>
      <vt:lpstr>Events      vs.   Channels</vt:lpstr>
      <vt:lpstr>Compilation</vt:lpstr>
      <vt:lpstr>Summary</vt:lpstr>
      <vt:lpstr>Links</vt:lpstr>
      <vt:lpstr>Slide 30</vt:lpstr>
      <vt:lpstr>Special Edition Bonus Material!</vt:lpstr>
      <vt:lpstr>Classic Example: Dining Philosophers</vt:lpstr>
      <vt:lpstr>Classic Example: Dining Philosophers</vt:lpstr>
      <vt:lpstr>Dining Philosophers (extract)</vt:lpstr>
      <vt:lpstr>Reader/Writer Lock in CB</vt:lpstr>
    </vt:vector>
  </TitlesOfParts>
  <Manager>luca@microsoft.com</Manager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Patterns For Visual Basic</dc:title>
  <dc:subject>Concurrency</dc:subject>
  <dc:creator>crusso@microsoft.com</dc:creator>
  <cp:keywords>OOPSLA 2008</cp:keywords>
  <dc:description>Slides presented at OOPSLA 2008 (Research Track), including draft slides not shown during the presentation.</dc:description>
  <cp:lastModifiedBy>Russo</cp:lastModifiedBy>
  <cp:revision>417</cp:revision>
  <dcterms:created xsi:type="dcterms:W3CDTF">2006-01-18T09:53:20Z</dcterms:created>
  <dcterms:modified xsi:type="dcterms:W3CDTF">2008-12-19T12:07:07Z</dcterms:modified>
</cp:coreProperties>
</file>