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2" r:id="rId1"/>
  </p:sldMasterIdLst>
  <p:notesMasterIdLst>
    <p:notesMasterId r:id="rId15"/>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80641" autoAdjust="0"/>
  </p:normalViewPr>
  <p:slideViewPr>
    <p:cSldViewPr snapToGrid="0">
      <p:cViewPr varScale="1">
        <p:scale>
          <a:sx n="69" d="100"/>
          <a:sy n="69" d="100"/>
        </p:scale>
        <p:origin x="22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D4EA73-F8FF-4E7B-AE3F-79249891248E}" type="datetimeFigureOut">
              <a:rPr lang="en-US" smtClean="0"/>
              <a:t>11/8/2019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B443F2-6C76-4021-B428-A96978762116}" type="slidenum">
              <a:rPr lang="en-US" smtClean="0"/>
              <a:t>‹#›</a:t>
            </a:fld>
            <a:endParaRPr lang="en-US"/>
          </a:p>
        </p:txBody>
      </p:sp>
    </p:spTree>
    <p:extLst>
      <p:ext uri="{BB962C8B-B14F-4D97-AF65-F5344CB8AC3E}">
        <p14:creationId xmlns:p14="http://schemas.microsoft.com/office/powerpoint/2010/main" val="1562106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Our project analyzed multiple factors attributing to motor vehicle accidents. We examined the relationships between the number of accidents against various circumstances and influences.</a:t>
            </a:r>
            <a:endParaRPr lang="en-US" dirty="0"/>
          </a:p>
          <a:p>
            <a:pPr marL="171450" indent="-171450">
              <a:buFontTx/>
              <a:buChar char="-"/>
            </a:pPr>
            <a:r>
              <a:rPr lang="en-US" dirty="0"/>
              <a:t>We found our data from Kaggle, but it originates from data.lacity.org</a:t>
            </a:r>
          </a:p>
          <a:p>
            <a:pPr marL="171450" indent="-171450">
              <a:buFontTx/>
              <a:buChar char="-"/>
            </a:pPr>
            <a:r>
              <a:rPr lang="en-US" dirty="0"/>
              <a:t>The goal of the website is to increase transparency for the public in hopes to drive innovation and problem solving for the city</a:t>
            </a:r>
          </a:p>
          <a:p>
            <a:pPr marL="171450" indent="-171450">
              <a:buFontTx/>
              <a:buChar char="-"/>
            </a:pPr>
            <a:r>
              <a:rPr lang="en-US" dirty="0"/>
              <a:t>This particular data set we found spans across the past 10 years</a:t>
            </a:r>
          </a:p>
          <a:p>
            <a:pPr marL="171450" indent="-171450">
              <a:buFontTx/>
              <a:buChar char="-"/>
            </a:pPr>
            <a:r>
              <a:rPr lang="en-US" dirty="0"/>
              <a:t>It contains data on reported traffic collisions all around LA county</a:t>
            </a:r>
          </a:p>
          <a:p>
            <a:pPr marL="171450" indent="-171450">
              <a:buFontTx/>
              <a:buChar char="-"/>
            </a:pPr>
            <a:r>
              <a:rPr lang="en-US" dirty="0"/>
              <a:t>&lt;insert&gt;</a:t>
            </a:r>
          </a:p>
          <a:p>
            <a:pPr marL="0" indent="0">
              <a:buFontTx/>
              <a:buNone/>
            </a:pPr>
            <a:r>
              <a:rPr lang="en-US" b="1" dirty="0"/>
              <a:t>Limitations</a:t>
            </a:r>
            <a:r>
              <a:rPr lang="en-US" dirty="0"/>
              <a:t>:</a:t>
            </a:r>
          </a:p>
          <a:p>
            <a:pPr marL="0" indent="0">
              <a:buFontTx/>
              <a:buNone/>
            </a:pPr>
            <a:r>
              <a:rPr lang="en-US" dirty="0"/>
              <a:t>- Since this data was transcribed from actuals reports, there may be some inaccuracies do due human error.</a:t>
            </a:r>
          </a:p>
          <a:p>
            <a:pPr marL="171450" indent="-171450">
              <a:buFontTx/>
              <a:buChar char="-"/>
            </a:pPr>
            <a:r>
              <a:rPr lang="en-US" dirty="0"/>
              <a:t>Some data may have not been recorded; therefore, resulting in blank items in our data </a:t>
            </a:r>
          </a:p>
          <a:p>
            <a:pPr marL="171450" indent="-171450">
              <a:buFontTx/>
              <a:buChar char="-"/>
            </a:pPr>
            <a:r>
              <a:rPr lang="en-US" dirty="0"/>
              <a:t>&lt;insert&gt;</a:t>
            </a:r>
          </a:p>
        </p:txBody>
      </p:sp>
      <p:sp>
        <p:nvSpPr>
          <p:cNvPr id="4" name="Slide Number Placeholder 3"/>
          <p:cNvSpPr>
            <a:spLocks noGrp="1"/>
          </p:cNvSpPr>
          <p:nvPr>
            <p:ph type="sldNum" sz="quarter" idx="5"/>
          </p:nvPr>
        </p:nvSpPr>
        <p:spPr/>
        <p:txBody>
          <a:bodyPr/>
          <a:lstStyle/>
          <a:p>
            <a:fld id="{BEB443F2-6C76-4021-B428-A96978762116}" type="slidenum">
              <a:rPr lang="en-US" smtClean="0"/>
              <a:t>2</a:t>
            </a:fld>
            <a:endParaRPr lang="en-US"/>
          </a:p>
        </p:txBody>
      </p:sp>
    </p:spTree>
    <p:extLst>
      <p:ext uri="{BB962C8B-B14F-4D97-AF65-F5344CB8AC3E}">
        <p14:creationId xmlns:p14="http://schemas.microsoft.com/office/powerpoint/2010/main" val="16477277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Question: Which road types is more prone to accidents?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Analysis: The road types where grouped into 4 types: highways , freeways, parking and other location. “Other location”  category, includes city streets, residential areas, alley, boulevard, etc.</a:t>
            </a:r>
          </a:p>
          <a:p>
            <a:r>
              <a:rPr lang="en-US" sz="1200" b="0" i="0" u="none" strike="noStrike" kern="1200" dirty="0">
                <a:solidFill>
                  <a:schemeClr val="tx1"/>
                </a:solidFill>
                <a:effectLst/>
                <a:latin typeface="+mn-lt"/>
                <a:ea typeface="+mn-ea"/>
                <a:cs typeface="+mn-cs"/>
              </a:rPr>
              <a:t>As the speed limit is greater on freeways and highways, the assumption was that the majority of accidents would happen on these roads. It was found that the percentage of accidents is not significant for highways, freeways and parking compared to streets, residential areas, alley, etc.</a:t>
            </a:r>
            <a:endParaRPr lang="en-US" dirty="0"/>
          </a:p>
        </p:txBody>
      </p:sp>
      <p:sp>
        <p:nvSpPr>
          <p:cNvPr id="4" name="Slide Number Placeholder 3"/>
          <p:cNvSpPr>
            <a:spLocks noGrp="1"/>
          </p:cNvSpPr>
          <p:nvPr>
            <p:ph type="sldNum" sz="quarter" idx="5"/>
          </p:nvPr>
        </p:nvSpPr>
        <p:spPr/>
        <p:txBody>
          <a:bodyPr/>
          <a:lstStyle/>
          <a:p>
            <a:fld id="{BEB443F2-6C76-4021-B428-A96978762116}" type="slidenum">
              <a:rPr lang="en-US" smtClean="0"/>
              <a:t>11</a:t>
            </a:fld>
            <a:endParaRPr lang="en-US"/>
          </a:p>
        </p:txBody>
      </p:sp>
    </p:spTree>
    <p:extLst>
      <p:ext uri="{BB962C8B-B14F-4D97-AF65-F5344CB8AC3E}">
        <p14:creationId xmlns:p14="http://schemas.microsoft.com/office/powerpoint/2010/main" val="38656617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Question</a:t>
            </a:r>
            <a:r>
              <a:rPr lang="en-US" dirty="0"/>
              <a:t>: </a:t>
            </a:r>
            <a:r>
              <a:rPr lang="en-US" sz="1200" b="0" i="0" u="none" strike="noStrike" kern="1200" dirty="0">
                <a:solidFill>
                  <a:schemeClr val="tx1"/>
                </a:solidFill>
                <a:effectLst/>
                <a:latin typeface="+mn-lt"/>
                <a:ea typeface="+mn-ea"/>
                <a:cs typeface="+mn-cs"/>
              </a:rPr>
              <a:t>Does the number of accidents increase or decrease over the years?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dirty="0">
                <a:solidFill>
                  <a:schemeClr val="tx1"/>
                </a:solidFill>
                <a:effectLst/>
                <a:latin typeface="+mn-lt"/>
                <a:ea typeface="+mn-ea"/>
                <a:cs typeface="+mn-cs"/>
              </a:rPr>
              <a:t>Analysis</a:t>
            </a:r>
            <a:r>
              <a:rPr lang="en-US" sz="1200" b="0" i="0" u="none" strike="noStrike" kern="1200" dirty="0">
                <a:solidFill>
                  <a:schemeClr val="tx1"/>
                </a:solidFill>
                <a:effectLst/>
                <a:latin typeface="+mn-lt"/>
                <a:ea typeface="+mn-ea"/>
                <a:cs typeface="+mn-cs"/>
              </a:rPr>
              <a:t>: Our assumption was that the number of accidents would increase over the years as the number of drivers increase. The results almost support our assumption. The analysis shows that the number of accidents has upward tendency and the peak value(</a:t>
            </a:r>
            <a:r>
              <a:rPr lang="en-US" sz="1200" dirty="0">
                <a:solidFill>
                  <a:schemeClr val="tx1"/>
                </a:solidFill>
              </a:rPr>
              <a:t>57723</a:t>
            </a:r>
            <a:r>
              <a:rPr lang="en-US" sz="1200" b="0" i="0" u="none" strike="noStrike" kern="1200" dirty="0">
                <a:solidFill>
                  <a:schemeClr val="tx1"/>
                </a:solidFill>
                <a:effectLst/>
                <a:latin typeface="+mn-lt"/>
                <a:ea typeface="+mn-ea"/>
                <a:cs typeface="+mn-cs"/>
              </a:rPr>
              <a:t>) was in 2017. It is slightly less in 2018. As for 2019, since the year isn’t over and we don’t have complete data it is too early to have conclusion for 2019.</a:t>
            </a:r>
            <a:endParaRPr lang="en-US" dirty="0"/>
          </a:p>
        </p:txBody>
      </p:sp>
      <p:sp>
        <p:nvSpPr>
          <p:cNvPr id="4" name="Slide Number Placeholder 3"/>
          <p:cNvSpPr>
            <a:spLocks noGrp="1"/>
          </p:cNvSpPr>
          <p:nvPr>
            <p:ph type="sldNum" sz="quarter" idx="5"/>
          </p:nvPr>
        </p:nvSpPr>
        <p:spPr/>
        <p:txBody>
          <a:bodyPr/>
          <a:lstStyle/>
          <a:p>
            <a:fld id="{BEB443F2-6C76-4021-B428-A96978762116}" type="slidenum">
              <a:rPr lang="en-US" smtClean="0"/>
              <a:t>12</a:t>
            </a:fld>
            <a:endParaRPr lang="en-US"/>
          </a:p>
        </p:txBody>
      </p:sp>
    </p:spTree>
    <p:extLst>
      <p:ext uri="{BB962C8B-B14F-4D97-AF65-F5344CB8AC3E}">
        <p14:creationId xmlns:p14="http://schemas.microsoft.com/office/powerpoint/2010/main" val="3187625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project was fun because we got to use our skills and create something of our own</a:t>
            </a:r>
          </a:p>
          <a:p>
            <a:r>
              <a:rPr lang="en-US" dirty="0"/>
              <a:t>&lt;insert&gt;</a:t>
            </a:r>
          </a:p>
          <a:p>
            <a:r>
              <a:rPr lang="en-US" dirty="0"/>
              <a:t>- </a:t>
            </a:r>
          </a:p>
          <a:p>
            <a:r>
              <a:rPr lang="en-US" dirty="0"/>
              <a:t>- Weekdays during rush hour seem to the highest risk time to be on the road.</a:t>
            </a:r>
          </a:p>
          <a:p>
            <a:r>
              <a:rPr lang="en-US" dirty="0"/>
              <a:t>&lt;insert&gt;</a:t>
            </a:r>
          </a:p>
        </p:txBody>
      </p:sp>
      <p:sp>
        <p:nvSpPr>
          <p:cNvPr id="4" name="Slide Number Placeholder 3"/>
          <p:cNvSpPr>
            <a:spLocks noGrp="1"/>
          </p:cNvSpPr>
          <p:nvPr>
            <p:ph type="sldNum" sz="quarter" idx="5"/>
          </p:nvPr>
        </p:nvSpPr>
        <p:spPr/>
        <p:txBody>
          <a:bodyPr/>
          <a:lstStyle/>
          <a:p>
            <a:fld id="{BEB443F2-6C76-4021-B428-A96978762116}" type="slidenum">
              <a:rPr lang="en-US" smtClean="0"/>
              <a:t>13</a:t>
            </a:fld>
            <a:endParaRPr lang="en-US"/>
          </a:p>
        </p:txBody>
      </p:sp>
    </p:spTree>
    <p:extLst>
      <p:ext uri="{BB962C8B-B14F-4D97-AF65-F5344CB8AC3E}">
        <p14:creationId xmlns:p14="http://schemas.microsoft.com/office/powerpoint/2010/main" val="12135484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starting our analysis, each of us had to overcome some challenges with formatting:</a:t>
            </a:r>
          </a:p>
          <a:p>
            <a:pPr marL="171450" indent="-171450">
              <a:buFontTx/>
              <a:buChar char="-"/>
            </a:pPr>
            <a:r>
              <a:rPr lang="en-US" dirty="0"/>
              <a:t>Formatting the date columns</a:t>
            </a:r>
          </a:p>
          <a:p>
            <a:pPr marL="171450" indent="-171450">
              <a:buFontTx/>
              <a:buChar char="-"/>
            </a:pPr>
            <a:r>
              <a:rPr lang="en-US" dirty="0"/>
              <a:t>Inconsistent formatting of address column(some street types were written in full, some abbreviated, others had extra spacing or smashed together)</a:t>
            </a:r>
          </a:p>
          <a:p>
            <a:r>
              <a:rPr lang="en-US" dirty="0"/>
              <a:t>Difficulties with dataset:</a:t>
            </a:r>
          </a:p>
          <a:p>
            <a:pPr marL="171450" indent="-171450">
              <a:buFontTx/>
              <a:buChar char="-"/>
            </a:pPr>
            <a:r>
              <a:rPr lang="en-US" dirty="0"/>
              <a:t>Some columns related to links that didn’t work</a:t>
            </a:r>
          </a:p>
          <a:p>
            <a:pPr marL="628650" lvl="1" indent="-171450">
              <a:buFontTx/>
              <a:buChar char="-"/>
            </a:pPr>
            <a:r>
              <a:rPr lang="en-US" dirty="0"/>
              <a:t>Example: what is an MO Code? </a:t>
            </a:r>
          </a:p>
          <a:p>
            <a:pPr marL="171450" indent="-171450">
              <a:buFontTx/>
              <a:buChar char="-"/>
            </a:pPr>
            <a:r>
              <a:rPr lang="en-US" dirty="0"/>
              <a:t>We had to search the data to map it and create a race dictionary from the alphabetical letter codes</a:t>
            </a:r>
          </a:p>
        </p:txBody>
      </p:sp>
      <p:sp>
        <p:nvSpPr>
          <p:cNvPr id="4" name="Slide Number Placeholder 3"/>
          <p:cNvSpPr>
            <a:spLocks noGrp="1"/>
          </p:cNvSpPr>
          <p:nvPr>
            <p:ph type="sldNum" sz="quarter" idx="5"/>
          </p:nvPr>
        </p:nvSpPr>
        <p:spPr/>
        <p:txBody>
          <a:bodyPr/>
          <a:lstStyle/>
          <a:p>
            <a:fld id="{BEB443F2-6C76-4021-B428-A96978762116}" type="slidenum">
              <a:rPr lang="en-US" smtClean="0"/>
              <a:t>3</a:t>
            </a:fld>
            <a:endParaRPr lang="en-US"/>
          </a:p>
        </p:txBody>
      </p:sp>
    </p:spTree>
    <p:extLst>
      <p:ext uri="{BB962C8B-B14F-4D97-AF65-F5344CB8AC3E}">
        <p14:creationId xmlns:p14="http://schemas.microsoft.com/office/powerpoint/2010/main" val="2110471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I hope you guys are </a:t>
            </a:r>
            <a:r>
              <a:rPr lang="en-US" sz="1200" b="0" i="0" u="none" strike="noStrike" kern="1200" dirty="0" err="1">
                <a:solidFill>
                  <a:schemeClr val="tx1"/>
                </a:solidFill>
                <a:effectLst/>
                <a:latin typeface="+mn-lt"/>
                <a:ea typeface="+mn-ea"/>
                <a:cs typeface="+mn-cs"/>
              </a:rPr>
              <a:t>hella</a:t>
            </a:r>
            <a:r>
              <a:rPr lang="en-US" sz="1200" b="0" i="0" u="none" strike="noStrike" kern="1200" dirty="0">
                <a:solidFill>
                  <a:schemeClr val="tx1"/>
                </a:solidFill>
                <a:effectLst/>
                <a:latin typeface="+mn-lt"/>
                <a:ea typeface="+mn-ea"/>
                <a:cs typeface="+mn-cs"/>
              </a:rPr>
              <a:t> hungry! Because we’re about to feed you a lot of bars and pies!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Cliché assumption: Asians are bad drivers</a:t>
            </a:r>
          </a:p>
          <a:p>
            <a:r>
              <a:rPr lang="en-US" sz="1200" b="0" i="0" u="none" strike="noStrike" kern="1200" dirty="0">
                <a:solidFill>
                  <a:schemeClr val="tx1"/>
                </a:solidFill>
                <a:effectLst/>
                <a:latin typeface="+mn-lt"/>
                <a:ea typeface="+mn-ea"/>
                <a:cs typeface="+mn-cs"/>
              </a:rPr>
              <a:t>Question: Are Asians bad drivers?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Analysis</a:t>
            </a:r>
            <a:r>
              <a:rPr lang="en-US" sz="1200" b="0" i="0" u="none" strike="noStrike" kern="1200" dirty="0">
                <a:solidFill>
                  <a:schemeClr val="tx1"/>
                </a:solidFill>
                <a:effectLst/>
                <a:latin typeface="+mn-lt"/>
                <a:ea typeface="+mn-ea"/>
                <a:cs typeface="+mn-cs"/>
              </a:rPr>
              <a:t>: In this sample population from LA County, Hispanic/Latin/Mexican had the highest percentage of accidents occurring in the 10 year dataset. The race demographic in Southern regions of California is primarily Hispanic, whereas the Bay Area is primarily </a:t>
            </a:r>
            <a:r>
              <a:rPr lang="en-US" sz="1200" b="0" i="0" u="none" strike="noStrike" kern="1200" dirty="0" err="1">
                <a:solidFill>
                  <a:schemeClr val="tx1"/>
                </a:solidFill>
                <a:effectLst/>
                <a:latin typeface="+mn-lt"/>
                <a:ea typeface="+mn-ea"/>
                <a:cs typeface="+mn-cs"/>
              </a:rPr>
              <a:t>asian</a:t>
            </a:r>
            <a:r>
              <a:rPr lang="en-US" sz="1200" b="0" i="0" u="none" strike="noStrike" kern="1200" dirty="0">
                <a:solidFill>
                  <a:schemeClr val="tx1"/>
                </a:solidFill>
                <a:effectLst/>
                <a:latin typeface="+mn-lt"/>
                <a:ea typeface="+mn-ea"/>
                <a:cs typeface="+mn-cs"/>
              </a:rPr>
              <a:t>. If the sample was taken from a population whose density was evenly spread, then the sample could be more conclusive. </a:t>
            </a:r>
          </a:p>
          <a:p>
            <a:endParaRPr lang="en-US" sz="1200" b="0" i="0" u="none" strike="noStrike"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percentage for some of the race demographics were so low that displaying them caused an overlap in text. The pie chart was exploded in a way to make each part readable. Although a bar chart would have been better for this data, the pie chart looked unique in the way it was exploded</a:t>
            </a:r>
            <a:endParaRPr lang="en-US" dirty="0"/>
          </a:p>
        </p:txBody>
      </p:sp>
      <p:sp>
        <p:nvSpPr>
          <p:cNvPr id="4" name="Slide Number Placeholder 3"/>
          <p:cNvSpPr>
            <a:spLocks noGrp="1"/>
          </p:cNvSpPr>
          <p:nvPr>
            <p:ph type="sldNum" sz="quarter" idx="5"/>
          </p:nvPr>
        </p:nvSpPr>
        <p:spPr/>
        <p:txBody>
          <a:bodyPr/>
          <a:lstStyle/>
          <a:p>
            <a:fld id="{BEB443F2-6C76-4021-B428-A96978762116}" type="slidenum">
              <a:rPr lang="en-US" smtClean="0"/>
              <a:t>4</a:t>
            </a:fld>
            <a:endParaRPr lang="en-US"/>
          </a:p>
        </p:txBody>
      </p:sp>
    </p:spTree>
    <p:extLst>
      <p:ext uri="{BB962C8B-B14F-4D97-AF65-F5344CB8AC3E}">
        <p14:creationId xmlns:p14="http://schemas.microsoft.com/office/powerpoint/2010/main" val="377578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Question: Are younger drivers more at risk of causing accidents?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Analysis: The ages were binned into ranges to make the dataset more manageable and then analyzed. The assumption was the younger age range would have a higher count of accidents. It was found that those within the age range of 26-35 had the highest number of accidents amongst the other age groups, although the fair amount of . Other factors that could contribute to this is the population density of 26-35 year-olds.</a:t>
            </a:r>
            <a:endParaRPr lang="en-US" dirty="0"/>
          </a:p>
        </p:txBody>
      </p:sp>
      <p:sp>
        <p:nvSpPr>
          <p:cNvPr id="4" name="Slide Number Placeholder 3"/>
          <p:cNvSpPr>
            <a:spLocks noGrp="1"/>
          </p:cNvSpPr>
          <p:nvPr>
            <p:ph type="sldNum" sz="quarter" idx="5"/>
          </p:nvPr>
        </p:nvSpPr>
        <p:spPr/>
        <p:txBody>
          <a:bodyPr/>
          <a:lstStyle/>
          <a:p>
            <a:fld id="{BEB443F2-6C76-4021-B428-A96978762116}" type="slidenum">
              <a:rPr lang="en-US" smtClean="0"/>
              <a:t>5</a:t>
            </a:fld>
            <a:endParaRPr lang="en-US"/>
          </a:p>
        </p:txBody>
      </p:sp>
    </p:spTree>
    <p:extLst>
      <p:ext uri="{BB962C8B-B14F-4D97-AF65-F5344CB8AC3E}">
        <p14:creationId xmlns:p14="http://schemas.microsoft.com/office/powerpoint/2010/main" val="24204764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a:t>
            </a:r>
            <a:r>
              <a:rPr lang="en-US" dirty="0"/>
              <a:t>: </a:t>
            </a:r>
            <a:r>
              <a:rPr lang="en-US" sz="1200" b="0" i="0" u="none" strike="noStrike" kern="1200" dirty="0">
                <a:solidFill>
                  <a:schemeClr val="tx1"/>
                </a:solidFill>
                <a:effectLst/>
                <a:latin typeface="+mn-lt"/>
                <a:ea typeface="+mn-ea"/>
                <a:cs typeface="+mn-cs"/>
              </a:rPr>
              <a:t>Are accidents most frequent around rush hour?</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Analysis</a:t>
            </a:r>
            <a:r>
              <a:rPr lang="en-US" sz="1200" b="0" i="0" u="none" strike="noStrike" kern="1200" dirty="0">
                <a:solidFill>
                  <a:schemeClr val="tx1"/>
                </a:solidFill>
                <a:effectLst/>
                <a:latin typeface="+mn-lt"/>
                <a:ea typeface="+mn-ea"/>
                <a:cs typeface="+mn-cs"/>
              </a:rPr>
              <a:t>: We compared every hour of the day to see which hour held the most reported collisions. Analysis shows that 5pm is the time in which most accidents occurred with other high number of accidents between 3-6pm. Rush hour occurs between 3-7pm. 5pm would be the peak of rush hour. </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BEB443F2-6C76-4021-B428-A96978762116}" type="slidenum">
              <a:rPr lang="en-US" smtClean="0"/>
              <a:t>6</a:t>
            </a:fld>
            <a:endParaRPr lang="en-US"/>
          </a:p>
        </p:txBody>
      </p:sp>
    </p:spTree>
    <p:extLst>
      <p:ext uri="{BB962C8B-B14F-4D97-AF65-F5344CB8AC3E}">
        <p14:creationId xmlns:p14="http://schemas.microsoft.com/office/powerpoint/2010/main" val="8166650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Question</a:t>
            </a:r>
            <a:r>
              <a:rPr lang="en-US" dirty="0"/>
              <a:t>: </a:t>
            </a:r>
            <a:r>
              <a:rPr lang="en-US" sz="1200" b="0" i="0" u="none" strike="noStrike" kern="1200" dirty="0">
                <a:solidFill>
                  <a:schemeClr val="tx1"/>
                </a:solidFill>
                <a:effectLst/>
                <a:latin typeface="+mn-lt"/>
                <a:ea typeface="+mn-ea"/>
                <a:cs typeface="+mn-cs"/>
              </a:rPr>
              <a:t>Which day of the week is more prone to accidents?</a:t>
            </a:r>
          </a:p>
          <a:p>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dirty="0">
                <a:solidFill>
                  <a:schemeClr val="tx1"/>
                </a:solidFill>
                <a:effectLst/>
                <a:latin typeface="+mn-lt"/>
                <a:ea typeface="+mn-ea"/>
                <a:cs typeface="+mn-cs"/>
              </a:rPr>
              <a:t>Analysis</a:t>
            </a:r>
            <a:r>
              <a:rPr lang="en-US" sz="1200" b="0" i="0" u="none" strike="noStrike" kern="1200" dirty="0">
                <a:solidFill>
                  <a:schemeClr val="tx1"/>
                </a:solidFill>
                <a:effectLst/>
                <a:latin typeface="+mn-lt"/>
                <a:ea typeface="+mn-ea"/>
                <a:cs typeface="+mn-cs"/>
              </a:rPr>
              <a:t>: Our assumption was that a week day would have the highest rates of reported collisions because of work schedules. Analysis shows that Friday was the day where most accidents occurred. </a:t>
            </a:r>
            <a:endParaRPr lang="en-US" sz="1200" b="1" i="0" u="none" strike="noStrike"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BEB443F2-6C76-4021-B428-A96978762116}" type="slidenum">
              <a:rPr lang="en-US" smtClean="0"/>
              <a:t>7</a:t>
            </a:fld>
            <a:endParaRPr lang="en-US"/>
          </a:p>
        </p:txBody>
      </p:sp>
    </p:spTree>
    <p:extLst>
      <p:ext uri="{BB962C8B-B14F-4D97-AF65-F5344CB8AC3E}">
        <p14:creationId xmlns:p14="http://schemas.microsoft.com/office/powerpoint/2010/main" val="7480826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 Do male or female drivers cause the most accidents?</a:t>
            </a:r>
          </a:p>
          <a:p>
            <a:endParaRPr lang="en-US" dirty="0"/>
          </a:p>
          <a:p>
            <a:r>
              <a:rPr lang="en-US" dirty="0"/>
              <a:t>Analysis: The data from the last 10 years </a:t>
            </a:r>
            <a:r>
              <a:rPr lang="en-US" sz="1200" b="0" i="0" kern="1200" dirty="0">
                <a:solidFill>
                  <a:schemeClr val="tx1"/>
                </a:solidFill>
                <a:effectLst/>
                <a:latin typeface="+mn-lt"/>
                <a:ea typeface="+mn-ea"/>
                <a:cs typeface="+mn-cs"/>
              </a:rPr>
              <a:t>shows that men are </a:t>
            </a:r>
            <a:r>
              <a:rPr lang="en-US" sz="1200" b="1" i="0" kern="1200" dirty="0">
                <a:solidFill>
                  <a:schemeClr val="tx1"/>
                </a:solidFill>
                <a:effectLst/>
                <a:latin typeface="+mn-lt"/>
                <a:ea typeface="+mn-ea"/>
                <a:cs typeface="+mn-cs"/>
              </a:rPr>
              <a:t>more</a:t>
            </a:r>
            <a:r>
              <a:rPr lang="en-US" sz="1200" b="0" i="0" kern="1200" dirty="0">
                <a:solidFill>
                  <a:schemeClr val="tx1"/>
                </a:solidFill>
                <a:effectLst/>
                <a:latin typeface="+mn-lt"/>
                <a:ea typeface="+mn-ea"/>
                <a:cs typeface="+mn-cs"/>
              </a:rPr>
              <a:t> likely to be involved in an </a:t>
            </a:r>
            <a:r>
              <a:rPr lang="en-US" sz="1200" b="1" i="0" kern="1200" dirty="0">
                <a:solidFill>
                  <a:schemeClr val="tx1"/>
                </a:solidFill>
                <a:effectLst/>
                <a:latin typeface="+mn-lt"/>
                <a:ea typeface="+mn-ea"/>
                <a:cs typeface="+mn-cs"/>
              </a:rPr>
              <a:t>accident</a:t>
            </a:r>
            <a:r>
              <a:rPr lang="en-US" sz="1200" b="0" i="0" kern="1200" dirty="0">
                <a:solidFill>
                  <a:schemeClr val="tx1"/>
                </a:solidFill>
                <a:effectLst/>
                <a:latin typeface="+mn-lt"/>
                <a:ea typeface="+mn-ea"/>
                <a:cs typeface="+mn-cs"/>
              </a:rPr>
              <a:t> than women.</a:t>
            </a:r>
            <a:endParaRPr lang="en-US" dirty="0"/>
          </a:p>
        </p:txBody>
      </p:sp>
      <p:sp>
        <p:nvSpPr>
          <p:cNvPr id="4" name="Slide Number Placeholder 3"/>
          <p:cNvSpPr>
            <a:spLocks noGrp="1"/>
          </p:cNvSpPr>
          <p:nvPr>
            <p:ph type="sldNum" sz="quarter" idx="5"/>
          </p:nvPr>
        </p:nvSpPr>
        <p:spPr/>
        <p:txBody>
          <a:bodyPr/>
          <a:lstStyle/>
          <a:p>
            <a:fld id="{BEB443F2-6C76-4021-B428-A96978762116}" type="slidenum">
              <a:rPr lang="en-US" smtClean="0"/>
              <a:t>8</a:t>
            </a:fld>
            <a:endParaRPr lang="en-US"/>
          </a:p>
        </p:txBody>
      </p:sp>
    </p:spTree>
    <p:extLst>
      <p:ext uri="{BB962C8B-B14F-4D97-AF65-F5344CB8AC3E}">
        <p14:creationId xmlns:p14="http://schemas.microsoft.com/office/powerpoint/2010/main" val="41480823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  Which area in Los Angeles has the most traffic collisions?</a:t>
            </a:r>
          </a:p>
          <a:p>
            <a:endParaRPr lang="en-US" dirty="0"/>
          </a:p>
          <a:p>
            <a:r>
              <a:rPr lang="en-US" dirty="0"/>
              <a:t>Analysis: The date was changed to year and we were able to do a </a:t>
            </a:r>
            <a:r>
              <a:rPr lang="en-US" dirty="0" err="1"/>
              <a:t>groupby</a:t>
            </a:r>
            <a:r>
              <a:rPr lang="en-US" dirty="0"/>
              <a:t> the date to year and compare the area with the most amount of collisions in the last 10 years is 77</a:t>
            </a:r>
            <a:r>
              <a:rPr lang="en-US" baseline="30000" dirty="0"/>
              <a:t>th</a:t>
            </a:r>
            <a:r>
              <a:rPr lang="en-US" dirty="0"/>
              <a:t> street. </a:t>
            </a:r>
          </a:p>
        </p:txBody>
      </p:sp>
      <p:sp>
        <p:nvSpPr>
          <p:cNvPr id="4" name="Slide Number Placeholder 3"/>
          <p:cNvSpPr>
            <a:spLocks noGrp="1"/>
          </p:cNvSpPr>
          <p:nvPr>
            <p:ph type="sldNum" sz="quarter" idx="5"/>
          </p:nvPr>
        </p:nvSpPr>
        <p:spPr/>
        <p:txBody>
          <a:bodyPr/>
          <a:lstStyle/>
          <a:p>
            <a:fld id="{BEB443F2-6C76-4021-B428-A96978762116}" type="slidenum">
              <a:rPr lang="en-US" smtClean="0"/>
              <a:t>9</a:t>
            </a:fld>
            <a:endParaRPr lang="en-US"/>
          </a:p>
        </p:txBody>
      </p:sp>
    </p:spTree>
    <p:extLst>
      <p:ext uri="{BB962C8B-B14F-4D97-AF65-F5344CB8AC3E}">
        <p14:creationId xmlns:p14="http://schemas.microsoft.com/office/powerpoint/2010/main" val="26873349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Question</a:t>
            </a:r>
            <a:r>
              <a:rPr lang="en-US" dirty="0"/>
              <a:t>: </a:t>
            </a:r>
            <a:r>
              <a:rPr lang="en-US" sz="1200" b="0" i="0" u="none" strike="noStrike" kern="1200" dirty="0">
                <a:solidFill>
                  <a:schemeClr val="tx1"/>
                </a:solidFill>
                <a:effectLst/>
                <a:latin typeface="+mn-lt"/>
                <a:ea typeface="+mn-ea"/>
                <a:cs typeface="+mn-cs"/>
              </a:rPr>
              <a:t>Is the frequency of accidents greater in some months than others?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dirty="0">
                <a:solidFill>
                  <a:schemeClr val="tx1"/>
                </a:solidFill>
                <a:effectLst/>
                <a:latin typeface="+mn-lt"/>
                <a:ea typeface="+mn-ea"/>
                <a:cs typeface="+mn-cs"/>
              </a:rPr>
              <a:t>Analysis</a:t>
            </a:r>
            <a:r>
              <a:rPr lang="en-US" sz="1200" b="0" i="0" u="none" strike="noStrike" kern="1200" dirty="0">
                <a:solidFill>
                  <a:schemeClr val="tx1"/>
                </a:solidFill>
                <a:effectLst/>
                <a:latin typeface="+mn-lt"/>
                <a:ea typeface="+mn-ea"/>
                <a:cs typeface="+mn-cs"/>
              </a:rPr>
              <a:t>: Our assumption was that the bad weather would cause more accidents, therefore we would have more accidents during rainy season. Results do not fully support our assumption,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as the number of accidents is the greatest in March, August and October, but </a:t>
            </a:r>
            <a:r>
              <a:rPr lang="en-US" sz="1200" b="0" i="0" kern="1200" dirty="0">
                <a:solidFill>
                  <a:schemeClr val="tx1"/>
                </a:solidFill>
                <a:effectLst/>
                <a:latin typeface="+mn-lt"/>
                <a:ea typeface="+mn-ea"/>
                <a:cs typeface="+mn-cs"/>
              </a:rPr>
              <a:t>heavy rain is more common from December through early April.</a:t>
            </a: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 </a:t>
            </a:r>
          </a:p>
        </p:txBody>
      </p:sp>
      <p:sp>
        <p:nvSpPr>
          <p:cNvPr id="4" name="Slide Number Placeholder 3"/>
          <p:cNvSpPr>
            <a:spLocks noGrp="1"/>
          </p:cNvSpPr>
          <p:nvPr>
            <p:ph type="sldNum" sz="quarter" idx="5"/>
          </p:nvPr>
        </p:nvSpPr>
        <p:spPr/>
        <p:txBody>
          <a:bodyPr/>
          <a:lstStyle/>
          <a:p>
            <a:fld id="{BEB443F2-6C76-4021-B428-A96978762116}" type="slidenum">
              <a:rPr lang="en-US" smtClean="0"/>
              <a:t>10</a:t>
            </a:fld>
            <a:endParaRPr lang="en-US"/>
          </a:p>
        </p:txBody>
      </p:sp>
    </p:spTree>
    <p:extLst>
      <p:ext uri="{BB962C8B-B14F-4D97-AF65-F5344CB8AC3E}">
        <p14:creationId xmlns:p14="http://schemas.microsoft.com/office/powerpoint/2010/main" val="549795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11/8/2019</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89714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11/8/2019</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21218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11/8/2019</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23976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11/8/2019</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806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11/8/2019</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16947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11/8/2019</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66306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11/8/2019</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31826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11/8/2019</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63527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11/8/2019</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8339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11/8/2019</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08256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11/8/2019</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88289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11/8/2019</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9606771"/>
      </p:ext>
    </p:extLst>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31" r:id="rId5"/>
    <p:sldLayoutId id="2147483825" r:id="rId6"/>
    <p:sldLayoutId id="2147483826" r:id="rId7"/>
    <p:sldLayoutId id="2147483827" r:id="rId8"/>
    <p:sldLayoutId id="2147483830" r:id="rId9"/>
    <p:sldLayoutId id="2147483828" r:id="rId10"/>
    <p:sldLayoutId id="2147483829" r:id="rId11"/>
  </p:sldLayoutIdLst>
  <p:hf sldNum="0" hdr="0" ftr="0" dt="0"/>
  <p:txStyles>
    <p:titleStyle>
      <a:lvl1pPr algn="l" defTabSz="914400" rtl="0" eaLnBrk="1" latinLnBrk="0" hangingPunct="1">
        <a:lnSpc>
          <a:spcPct val="90000"/>
        </a:lnSpc>
        <a:spcBef>
          <a:spcPct val="0"/>
        </a:spcBef>
        <a:buNone/>
        <a:defRPr sz="48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6482F060-A4AF-4E0B-B364-7C6BA4A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7ADFBA9-8589-47B5-8ECA-DBEC0C8196EA}"/>
              </a:ext>
            </a:extLst>
          </p:cNvPr>
          <p:cNvSpPr>
            <a:spLocks noGrp="1"/>
          </p:cNvSpPr>
          <p:nvPr>
            <p:ph type="ctrTitle"/>
          </p:nvPr>
        </p:nvSpPr>
        <p:spPr>
          <a:xfrm>
            <a:off x="484814" y="640080"/>
            <a:ext cx="3659246" cy="2850319"/>
          </a:xfrm>
        </p:spPr>
        <p:txBody>
          <a:bodyPr>
            <a:normAutofit/>
          </a:bodyPr>
          <a:lstStyle/>
          <a:p>
            <a:r>
              <a:rPr lang="en-US" sz="5000">
                <a:solidFill>
                  <a:srgbClr val="FFFFFF"/>
                </a:solidFill>
              </a:rPr>
              <a:t>Analysis of Traffic Collisions in LA County</a:t>
            </a:r>
          </a:p>
        </p:txBody>
      </p:sp>
      <p:sp>
        <p:nvSpPr>
          <p:cNvPr id="3" name="Subtitle 2">
            <a:extLst>
              <a:ext uri="{FF2B5EF4-FFF2-40B4-BE49-F238E27FC236}">
                <a16:creationId xmlns:a16="http://schemas.microsoft.com/office/drawing/2014/main" id="{1C555F79-3B7D-4476-AD73-1BD444692B9B}"/>
              </a:ext>
            </a:extLst>
          </p:cNvPr>
          <p:cNvSpPr>
            <a:spLocks noGrp="1"/>
          </p:cNvSpPr>
          <p:nvPr>
            <p:ph type="subTitle" idx="1"/>
          </p:nvPr>
        </p:nvSpPr>
        <p:spPr>
          <a:xfrm>
            <a:off x="484814" y="3812134"/>
            <a:ext cx="3659246" cy="2349823"/>
          </a:xfrm>
        </p:spPr>
        <p:txBody>
          <a:bodyPr>
            <a:normAutofit/>
          </a:bodyPr>
          <a:lstStyle/>
          <a:p>
            <a:r>
              <a:rPr lang="en-US" sz="1800" dirty="0"/>
              <a:t>Armine</a:t>
            </a:r>
            <a:r>
              <a:rPr lang="en-US" dirty="0"/>
              <a:t> </a:t>
            </a:r>
            <a:r>
              <a:rPr lang="en-US" sz="1800" dirty="0" err="1"/>
              <a:t>Grigoryan</a:t>
            </a:r>
            <a:r>
              <a:rPr lang="en-US" dirty="0"/>
              <a:t> </a:t>
            </a:r>
          </a:p>
          <a:p>
            <a:r>
              <a:rPr lang="en-US" sz="1800" dirty="0">
                <a:solidFill>
                  <a:srgbClr val="FFFFFF"/>
                </a:solidFill>
              </a:rPr>
              <a:t>Lucine </a:t>
            </a:r>
            <a:r>
              <a:rPr lang="en-US" sz="1800" dirty="0"/>
              <a:t>Mkrtchyan</a:t>
            </a:r>
          </a:p>
          <a:p>
            <a:r>
              <a:rPr lang="en-US" sz="1800" dirty="0">
                <a:solidFill>
                  <a:srgbClr val="FFFFFF"/>
                </a:solidFill>
              </a:rPr>
              <a:t>Nicole </a:t>
            </a:r>
            <a:r>
              <a:rPr lang="en-US" sz="1800" dirty="0" err="1">
                <a:solidFill>
                  <a:srgbClr val="FFFFFF"/>
                </a:solidFill>
              </a:rPr>
              <a:t>nguyen</a:t>
            </a:r>
            <a:endParaRPr lang="en-US" sz="1800" dirty="0">
              <a:solidFill>
                <a:srgbClr val="FFFFFF"/>
              </a:solidFill>
            </a:endParaRPr>
          </a:p>
        </p:txBody>
      </p:sp>
      <p:cxnSp>
        <p:nvCxnSpPr>
          <p:cNvPr id="27" name="Straight Connector 26">
            <a:extLst>
              <a:ext uri="{FF2B5EF4-FFF2-40B4-BE49-F238E27FC236}">
                <a16:creationId xmlns:a16="http://schemas.microsoft.com/office/drawing/2014/main" id="{B9EB6DAA-2F0C-43D5-A577-15D5D2C4E3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2797" y="3651268"/>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Picture 3" descr="A sunset over a city at night&#10;&#10;Description automatically generated">
            <a:extLst>
              <a:ext uri="{FF2B5EF4-FFF2-40B4-BE49-F238E27FC236}">
                <a16:creationId xmlns:a16="http://schemas.microsoft.com/office/drawing/2014/main" id="{DBFD3B69-8584-4528-AB1E-E354E0157189}"/>
              </a:ext>
            </a:extLst>
          </p:cNvPr>
          <p:cNvPicPr>
            <a:picLocks noChangeAspect="1"/>
          </p:cNvPicPr>
          <p:nvPr/>
        </p:nvPicPr>
        <p:blipFill rotWithShape="1">
          <a:blip r:embed="rId2"/>
          <a:srcRect l="6384" r="20063" b="-1"/>
          <a:stretch/>
        </p:blipFill>
        <p:spPr>
          <a:xfrm>
            <a:off x="4635095" y="10"/>
            <a:ext cx="7556889" cy="6857990"/>
          </a:xfrm>
          <a:prstGeom prst="rect">
            <a:avLst/>
          </a:prstGeom>
        </p:spPr>
      </p:pic>
    </p:spTree>
    <p:extLst>
      <p:ext uri="{BB962C8B-B14F-4D97-AF65-F5344CB8AC3E}">
        <p14:creationId xmlns:p14="http://schemas.microsoft.com/office/powerpoint/2010/main" val="187934739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id="{A1399D8F-7B9B-405A-94F3-CD62287D53F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962172" y="905933"/>
            <a:ext cx="6299660" cy="5039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2852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2C7211D9-E545-4D00-9874-641EC7C7B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5DBBC34A-8C43-4368-951E-A04EB7C00E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w="22225">
            <a:solidFill>
              <a:srgbClr val="FE10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a:extLst>
              <a:ext uri="{FF2B5EF4-FFF2-40B4-BE49-F238E27FC236}">
                <a16:creationId xmlns:a16="http://schemas.microsoft.com/office/drawing/2014/main" id="{DD749ECF-11E1-4E01-B9BB-179C0E2F7E9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812373" y="801793"/>
            <a:ext cx="6561665" cy="5249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7167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652BD35A-BC99-4831-A358-06E2CEB96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noFill/>
          <a:ln w="69850">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a:extLst>
              <a:ext uri="{FF2B5EF4-FFF2-40B4-BE49-F238E27FC236}">
                <a16:creationId xmlns:a16="http://schemas.microsoft.com/office/drawing/2014/main" id="{4418A146-28BB-47C6-9804-D2AAA6501E3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962172" y="905933"/>
            <a:ext cx="6299660" cy="5039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6325744"/>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pic>
        <p:nvPicPr>
          <p:cNvPr id="5" name="Picture 4" descr="A sunset over a city at night&#10;&#10;Description automatically generated">
            <a:extLst>
              <a:ext uri="{FF2B5EF4-FFF2-40B4-BE49-F238E27FC236}">
                <a16:creationId xmlns:a16="http://schemas.microsoft.com/office/drawing/2014/main" id="{B6E5C9B0-7CD6-469E-AC94-FB7C0FC35551}"/>
              </a:ext>
            </a:extLst>
          </p:cNvPr>
          <p:cNvPicPr>
            <a:picLocks noChangeAspect="1"/>
          </p:cNvPicPr>
          <p:nvPr/>
        </p:nvPicPr>
        <p:blipFill rotWithShape="1">
          <a:blip r:embed="rId3">
            <a:alphaModFix amt="20000"/>
          </a:blip>
          <a:srcRect l="3792" t="-1" r="50975" b="-1"/>
          <a:stretch/>
        </p:blipFill>
        <p:spPr>
          <a:xfrm>
            <a:off x="0" y="0"/>
            <a:ext cx="4647235" cy="6857990"/>
          </a:xfrm>
          <a:prstGeom prst="rect">
            <a:avLst/>
          </a:prstGeom>
        </p:spPr>
      </p:pic>
      <p:sp>
        <p:nvSpPr>
          <p:cNvPr id="2" name="Title 1">
            <a:extLst>
              <a:ext uri="{FF2B5EF4-FFF2-40B4-BE49-F238E27FC236}">
                <a16:creationId xmlns:a16="http://schemas.microsoft.com/office/drawing/2014/main" id="{668201FC-F553-4F89-A45D-CF969506462A}"/>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09AE4268-510B-4530-A26A-B92A44D45ACC}"/>
              </a:ext>
            </a:extLst>
          </p:cNvPr>
          <p:cNvSpPr>
            <a:spLocks noGrp="1"/>
          </p:cNvSpPr>
          <p:nvPr>
            <p:ph idx="1"/>
          </p:nvPr>
        </p:nvSpPr>
        <p:spPr>
          <a:xfrm>
            <a:off x="4804497" y="304800"/>
            <a:ext cx="6582831" cy="5802756"/>
          </a:xfrm>
        </p:spPr>
        <p:txBody>
          <a:bodyPr>
            <a:normAutofit/>
          </a:bodyPr>
          <a:lstStyle/>
          <a:p>
            <a:pPr>
              <a:buFont typeface="Arial" panose="020B0604020202020204" pitchFamily="34" charset="0"/>
              <a:buChar char="•"/>
            </a:pPr>
            <a:r>
              <a:rPr lang="en-US" dirty="0"/>
              <a:t>The highest number of accidents was among the age group of 26-35</a:t>
            </a:r>
            <a:r>
              <a:rPr lang="en-US" sz="1800" dirty="0">
                <a:solidFill>
                  <a:schemeClr val="tx1"/>
                </a:solidFill>
              </a:rPr>
              <a:t>. </a:t>
            </a:r>
          </a:p>
          <a:p>
            <a:pPr>
              <a:buFont typeface="Arial" panose="020B0604020202020204" pitchFamily="34" charset="0"/>
              <a:buChar char="•"/>
            </a:pPr>
            <a:r>
              <a:rPr lang="en-US" dirty="0"/>
              <a:t>5 pm was the worst time of day for traffic collisions. Also, Friday had the highest number of accidents compared to the other days of the week</a:t>
            </a:r>
            <a:r>
              <a:rPr lang="en-US" sz="1800" dirty="0">
                <a:solidFill>
                  <a:schemeClr val="tx1"/>
                </a:solidFill>
              </a:rPr>
              <a:t>. </a:t>
            </a:r>
          </a:p>
          <a:p>
            <a:pPr>
              <a:buFont typeface="Arial" panose="020B0604020202020204" pitchFamily="34" charset="0"/>
              <a:buChar char="•"/>
            </a:pPr>
            <a:r>
              <a:rPr lang="en-US" sz="1800" dirty="0">
                <a:solidFill>
                  <a:schemeClr val="tx1"/>
                </a:solidFill>
              </a:rPr>
              <a:t>Male drivers were involved in 59.1% of accidents.</a:t>
            </a:r>
          </a:p>
          <a:p>
            <a:pPr>
              <a:buFont typeface="Arial" panose="020B0604020202020204" pitchFamily="34" charset="0"/>
              <a:buChar char="•"/>
            </a:pPr>
            <a:r>
              <a:rPr lang="en-US" sz="1800" dirty="0">
                <a:solidFill>
                  <a:schemeClr val="tx1"/>
                </a:solidFill>
              </a:rPr>
              <a:t>77</a:t>
            </a:r>
            <a:r>
              <a:rPr lang="en-US" sz="1800" baseline="30000" dirty="0">
                <a:solidFill>
                  <a:schemeClr val="tx1"/>
                </a:solidFill>
              </a:rPr>
              <a:t>th</a:t>
            </a:r>
            <a:r>
              <a:rPr lang="en-US" sz="1800" dirty="0">
                <a:solidFill>
                  <a:schemeClr val="tx1"/>
                </a:solidFill>
              </a:rPr>
              <a:t> Street in LA is where the greatest number of accidents occurred.</a:t>
            </a:r>
          </a:p>
          <a:p>
            <a:pPr>
              <a:buFont typeface="Arial" panose="020B0604020202020204" pitchFamily="34" charset="0"/>
              <a:buChar char="•"/>
            </a:pPr>
            <a:r>
              <a:rPr lang="en-US" dirty="0"/>
              <a:t>The months of March, August, and October had the highest number of traffic collisions</a:t>
            </a:r>
            <a:r>
              <a:rPr lang="en-US" sz="1800" dirty="0">
                <a:solidFill>
                  <a:schemeClr val="tx1"/>
                </a:solidFill>
              </a:rPr>
              <a:t>.</a:t>
            </a:r>
          </a:p>
          <a:p>
            <a:pPr>
              <a:buFont typeface="Arial" panose="020B0604020202020204" pitchFamily="34" charset="0"/>
              <a:buChar char="•"/>
            </a:pPr>
            <a:r>
              <a:rPr lang="en-US" sz="1800" dirty="0">
                <a:solidFill>
                  <a:schemeClr val="tx1"/>
                </a:solidFill>
              </a:rPr>
              <a:t>The percentage of accidents is not significant for highways, freeways and </a:t>
            </a:r>
            <a:r>
              <a:rPr lang="en-US" sz="1800" dirty="0" err="1">
                <a:solidFill>
                  <a:schemeClr val="tx1"/>
                </a:solidFill>
              </a:rPr>
              <a:t>parkings</a:t>
            </a:r>
            <a:r>
              <a:rPr lang="en-US" sz="1800" dirty="0">
                <a:solidFill>
                  <a:schemeClr val="tx1"/>
                </a:solidFill>
              </a:rPr>
              <a:t> compared to city streets, residential areas, alley, boulevard and etc.</a:t>
            </a:r>
          </a:p>
          <a:p>
            <a:pPr>
              <a:buFont typeface="Arial" panose="020B0604020202020204" pitchFamily="34" charset="0"/>
              <a:buChar char="•"/>
            </a:pPr>
            <a:r>
              <a:rPr lang="en-US" sz="1800" dirty="0">
                <a:solidFill>
                  <a:schemeClr val="tx1"/>
                </a:solidFill>
              </a:rPr>
              <a:t>Although, the analysis shows that the number of accidents continually increases over the years reaching 57723 a year (in 2017), there were 587 fewer accidents in 2018 than in 2017. </a:t>
            </a:r>
            <a:endParaRPr lang="en-US" sz="1800" b="1" dirty="0">
              <a:solidFill>
                <a:schemeClr val="tx1"/>
              </a:solidFill>
            </a:endParaRPr>
          </a:p>
          <a:p>
            <a:pPr>
              <a:buFont typeface="Arial" panose="020B0604020202020204" pitchFamily="34" charset="0"/>
              <a:buChar char="•"/>
            </a:pPr>
            <a:endParaRPr lang="en-US" sz="1800" dirty="0"/>
          </a:p>
        </p:txBody>
      </p:sp>
      <p:sp>
        <p:nvSpPr>
          <p:cNvPr id="4" name="Text Placeholder 3">
            <a:extLst>
              <a:ext uri="{FF2B5EF4-FFF2-40B4-BE49-F238E27FC236}">
                <a16:creationId xmlns:a16="http://schemas.microsoft.com/office/drawing/2014/main" id="{428E4F24-1665-4712-B69E-C1EE3149EACB}"/>
              </a:ext>
            </a:extLst>
          </p:cNvPr>
          <p:cNvSpPr>
            <a:spLocks noGrp="1"/>
          </p:cNvSpPr>
          <p:nvPr>
            <p:ph type="body" sz="half" idx="2"/>
          </p:nvPr>
        </p:nvSpPr>
        <p:spPr/>
        <p:txBody>
          <a:bodyPr/>
          <a:lstStyle/>
          <a:p>
            <a:endParaRPr lang="en-US" dirty="0">
              <a:solidFill>
                <a:srgbClr val="92D050"/>
              </a:solidFill>
            </a:endParaRPr>
          </a:p>
          <a:p>
            <a:r>
              <a:rPr lang="en-US" dirty="0">
                <a:solidFill>
                  <a:srgbClr val="92D050"/>
                </a:solidFill>
              </a:rPr>
              <a:t>Final thoughts…</a:t>
            </a:r>
          </a:p>
        </p:txBody>
      </p:sp>
    </p:spTree>
    <p:extLst>
      <p:ext uri="{BB962C8B-B14F-4D97-AF65-F5344CB8AC3E}">
        <p14:creationId xmlns:p14="http://schemas.microsoft.com/office/powerpoint/2010/main" val="1007246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pic>
        <p:nvPicPr>
          <p:cNvPr id="5" name="Picture 4" descr="A sunset over a city at night&#10;&#10;Description automatically generated">
            <a:extLst>
              <a:ext uri="{FF2B5EF4-FFF2-40B4-BE49-F238E27FC236}">
                <a16:creationId xmlns:a16="http://schemas.microsoft.com/office/drawing/2014/main" id="{9CD9F735-E951-4FAC-B5DD-D6F01FC3AE14}"/>
              </a:ext>
            </a:extLst>
          </p:cNvPr>
          <p:cNvPicPr>
            <a:picLocks noChangeAspect="1"/>
          </p:cNvPicPr>
          <p:nvPr/>
        </p:nvPicPr>
        <p:blipFill rotWithShape="1">
          <a:blip r:embed="rId3">
            <a:alphaModFix amt="20000"/>
          </a:blip>
          <a:srcRect l="3792" t="-1" r="50975" b="-1"/>
          <a:stretch/>
        </p:blipFill>
        <p:spPr>
          <a:xfrm>
            <a:off x="0" y="0"/>
            <a:ext cx="4647235" cy="6857990"/>
          </a:xfrm>
          <a:prstGeom prst="rect">
            <a:avLst/>
          </a:prstGeom>
        </p:spPr>
      </p:pic>
      <p:sp>
        <p:nvSpPr>
          <p:cNvPr id="2" name="Title 1">
            <a:extLst>
              <a:ext uri="{FF2B5EF4-FFF2-40B4-BE49-F238E27FC236}">
                <a16:creationId xmlns:a16="http://schemas.microsoft.com/office/drawing/2014/main" id="{C75E0BCE-C52B-4D97-B225-8289A468CD99}"/>
              </a:ext>
            </a:extLst>
          </p:cNvPr>
          <p:cNvSpPr>
            <a:spLocks noGrp="1"/>
          </p:cNvSpPr>
          <p:nvPr>
            <p:ph type="title"/>
          </p:nvPr>
        </p:nvSpPr>
        <p:spPr/>
        <p:txBody>
          <a:bodyPr>
            <a:normAutofit/>
          </a:bodyPr>
          <a:lstStyle/>
          <a:p>
            <a:r>
              <a:rPr lang="en-US" sz="4400" b="1" dirty="0"/>
              <a:t>Data</a:t>
            </a:r>
          </a:p>
        </p:txBody>
      </p:sp>
      <p:sp>
        <p:nvSpPr>
          <p:cNvPr id="3" name="Content Placeholder 2">
            <a:extLst>
              <a:ext uri="{FF2B5EF4-FFF2-40B4-BE49-F238E27FC236}">
                <a16:creationId xmlns:a16="http://schemas.microsoft.com/office/drawing/2014/main" id="{94A13DD9-7DBC-41FF-B145-9756DAD4F016}"/>
              </a:ext>
            </a:extLst>
          </p:cNvPr>
          <p:cNvSpPr>
            <a:spLocks noGrp="1"/>
          </p:cNvSpPr>
          <p:nvPr>
            <p:ph idx="1"/>
          </p:nvPr>
        </p:nvSpPr>
        <p:spPr>
          <a:xfrm>
            <a:off x="5458984" y="2123954"/>
            <a:ext cx="5928344" cy="3773348"/>
          </a:xfrm>
        </p:spPr>
        <p:txBody>
          <a:bodyPr>
            <a:normAutofit/>
          </a:bodyPr>
          <a:lstStyle/>
          <a:p>
            <a:pPr>
              <a:buFont typeface="Arial" panose="020B0604020202020204" pitchFamily="34" charset="0"/>
              <a:buChar char="•"/>
            </a:pPr>
            <a:r>
              <a:rPr lang="en-US" sz="3200" dirty="0"/>
              <a:t> 2010-2019</a:t>
            </a:r>
            <a:endParaRPr lang="en-US" sz="2800" dirty="0"/>
          </a:p>
          <a:p>
            <a:pPr>
              <a:buFont typeface="Arial" panose="020B0604020202020204" pitchFamily="34" charset="0"/>
              <a:buChar char="•"/>
            </a:pPr>
            <a:r>
              <a:rPr lang="en-US" sz="2800" dirty="0"/>
              <a:t> Traffic collisions across LA County</a:t>
            </a:r>
            <a:endParaRPr lang="en-US" dirty="0"/>
          </a:p>
          <a:p>
            <a:r>
              <a:rPr lang="en-US" sz="3300" b="1" dirty="0"/>
              <a:t>Limitations</a:t>
            </a:r>
            <a:r>
              <a:rPr lang="en-US" sz="3300" dirty="0"/>
              <a:t>:</a:t>
            </a:r>
          </a:p>
          <a:p>
            <a:pPr>
              <a:buFont typeface="Arial" panose="020B0604020202020204" pitchFamily="34" charset="0"/>
              <a:buChar char="•"/>
            </a:pPr>
            <a:r>
              <a:rPr lang="en-US" sz="2800" dirty="0"/>
              <a:t> Transcribed from actuals reports</a:t>
            </a:r>
          </a:p>
          <a:p>
            <a:pPr>
              <a:buFont typeface="Arial" panose="020B0604020202020204" pitchFamily="34" charset="0"/>
              <a:buChar char="•"/>
            </a:pPr>
            <a:r>
              <a:rPr lang="en-US" sz="2800" dirty="0"/>
              <a:t>Some fields missing</a:t>
            </a:r>
          </a:p>
        </p:txBody>
      </p:sp>
      <p:sp>
        <p:nvSpPr>
          <p:cNvPr id="4" name="Text Placeholder 3">
            <a:extLst>
              <a:ext uri="{FF2B5EF4-FFF2-40B4-BE49-F238E27FC236}">
                <a16:creationId xmlns:a16="http://schemas.microsoft.com/office/drawing/2014/main" id="{BBA4CB31-4FEF-4709-B80C-2D1725029987}"/>
              </a:ext>
            </a:extLst>
          </p:cNvPr>
          <p:cNvSpPr>
            <a:spLocks noGrp="1"/>
          </p:cNvSpPr>
          <p:nvPr>
            <p:ph type="body" sz="half" idx="2"/>
          </p:nvPr>
        </p:nvSpPr>
        <p:spPr/>
        <p:txBody>
          <a:bodyPr>
            <a:normAutofit lnSpcReduction="10000"/>
          </a:bodyPr>
          <a:lstStyle/>
          <a:p>
            <a:endParaRPr lang="en-US" dirty="0"/>
          </a:p>
          <a:p>
            <a:r>
              <a:rPr lang="en-US" dirty="0">
                <a:solidFill>
                  <a:srgbClr val="92D050"/>
                </a:solidFill>
              </a:rPr>
              <a:t>Kaggle:</a:t>
            </a:r>
          </a:p>
          <a:p>
            <a:r>
              <a:rPr lang="en-US" sz="1600" dirty="0">
                <a:solidFill>
                  <a:srgbClr val="92D050"/>
                </a:solidFill>
              </a:rPr>
              <a:t>https://www.kaggle.com/cityofLA/los-angeles-traffic-collision-data</a:t>
            </a:r>
          </a:p>
          <a:p>
            <a:endParaRPr lang="en-US" sz="1050" dirty="0">
              <a:solidFill>
                <a:srgbClr val="92D050"/>
              </a:solidFill>
            </a:endParaRPr>
          </a:p>
          <a:p>
            <a:r>
              <a:rPr lang="en-US" sz="1600" dirty="0">
                <a:solidFill>
                  <a:srgbClr val="92D050"/>
                </a:solidFill>
              </a:rPr>
              <a:t>Origin website</a:t>
            </a:r>
          </a:p>
          <a:p>
            <a:r>
              <a:rPr lang="en-US" sz="1600" dirty="0">
                <a:solidFill>
                  <a:srgbClr val="92D050"/>
                </a:solidFill>
              </a:rPr>
              <a:t>https://data.lacity.org/A-Safe-City/Traffic-Collision-Data-from-2010-to-Present/d5tf-ez2w</a:t>
            </a:r>
          </a:p>
        </p:txBody>
      </p:sp>
    </p:spTree>
    <p:extLst>
      <p:ext uri="{BB962C8B-B14F-4D97-AF65-F5344CB8AC3E}">
        <p14:creationId xmlns:p14="http://schemas.microsoft.com/office/powerpoint/2010/main" val="1484795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pic>
        <p:nvPicPr>
          <p:cNvPr id="5" name="Picture 4" descr="A sunset over a city at night&#10;&#10;Description automatically generated">
            <a:extLst>
              <a:ext uri="{FF2B5EF4-FFF2-40B4-BE49-F238E27FC236}">
                <a16:creationId xmlns:a16="http://schemas.microsoft.com/office/drawing/2014/main" id="{3269AA47-112E-4CE0-BA8A-80D00ACE88C9}"/>
              </a:ext>
            </a:extLst>
          </p:cNvPr>
          <p:cNvPicPr>
            <a:picLocks noChangeAspect="1"/>
          </p:cNvPicPr>
          <p:nvPr/>
        </p:nvPicPr>
        <p:blipFill rotWithShape="1">
          <a:blip r:embed="rId3">
            <a:alphaModFix amt="20000"/>
          </a:blip>
          <a:srcRect l="3792" t="-1" r="50975" b="-1"/>
          <a:stretch/>
        </p:blipFill>
        <p:spPr>
          <a:xfrm>
            <a:off x="0" y="0"/>
            <a:ext cx="4647235" cy="6857990"/>
          </a:xfrm>
          <a:prstGeom prst="rect">
            <a:avLst/>
          </a:prstGeom>
        </p:spPr>
      </p:pic>
      <p:sp>
        <p:nvSpPr>
          <p:cNvPr id="2" name="Title 1">
            <a:extLst>
              <a:ext uri="{FF2B5EF4-FFF2-40B4-BE49-F238E27FC236}">
                <a16:creationId xmlns:a16="http://schemas.microsoft.com/office/drawing/2014/main" id="{E80F9D76-F62A-4579-86D2-A34C76579688}"/>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2BA010FC-85A1-4209-BEBA-355DD69C31D8}"/>
              </a:ext>
            </a:extLst>
          </p:cNvPr>
          <p:cNvSpPr>
            <a:spLocks noGrp="1"/>
          </p:cNvSpPr>
          <p:nvPr>
            <p:ph idx="1"/>
          </p:nvPr>
        </p:nvSpPr>
        <p:spPr>
          <a:xfrm>
            <a:off x="5458984" y="2100805"/>
            <a:ext cx="5928344" cy="4006751"/>
          </a:xfrm>
        </p:spPr>
        <p:txBody>
          <a:bodyPr>
            <a:normAutofit/>
          </a:bodyPr>
          <a:lstStyle/>
          <a:p>
            <a:pPr>
              <a:buFont typeface="Arial" panose="020B0604020202020204" pitchFamily="34" charset="0"/>
              <a:buChar char="•"/>
            </a:pPr>
            <a:r>
              <a:rPr lang="en-US" sz="2800" dirty="0"/>
              <a:t> Formatting</a:t>
            </a:r>
          </a:p>
          <a:p>
            <a:pPr>
              <a:buFont typeface="Arial" panose="020B0604020202020204" pitchFamily="34" charset="0"/>
              <a:buChar char="•"/>
            </a:pPr>
            <a:r>
              <a:rPr lang="en-US" sz="2800" dirty="0"/>
              <a:t> Broken links</a:t>
            </a:r>
          </a:p>
          <a:p>
            <a:pPr>
              <a:buFont typeface="Arial" panose="020B0604020202020204" pitchFamily="34" charset="0"/>
              <a:buChar char="•"/>
            </a:pPr>
            <a:r>
              <a:rPr lang="en-US" sz="2800" dirty="0"/>
              <a:t>Mapping data codes</a:t>
            </a:r>
          </a:p>
          <a:p>
            <a:pPr marL="0" indent="0">
              <a:buNone/>
            </a:pPr>
            <a:endParaRPr lang="en-US" sz="2800" dirty="0"/>
          </a:p>
        </p:txBody>
      </p:sp>
      <p:sp>
        <p:nvSpPr>
          <p:cNvPr id="4" name="Text Placeholder 3">
            <a:extLst>
              <a:ext uri="{FF2B5EF4-FFF2-40B4-BE49-F238E27FC236}">
                <a16:creationId xmlns:a16="http://schemas.microsoft.com/office/drawing/2014/main" id="{027866A5-21F3-4CDD-AC90-232C7C8EEB24}"/>
              </a:ext>
            </a:extLst>
          </p:cNvPr>
          <p:cNvSpPr>
            <a:spLocks noGrp="1"/>
          </p:cNvSpPr>
          <p:nvPr>
            <p:ph type="body" sz="half" idx="2"/>
          </p:nvPr>
        </p:nvSpPr>
        <p:spPr/>
        <p:txBody>
          <a:bodyPr/>
          <a:lstStyle/>
          <a:p>
            <a:endParaRPr lang="en-US" dirty="0">
              <a:solidFill>
                <a:srgbClr val="92D050"/>
              </a:solidFill>
            </a:endParaRPr>
          </a:p>
          <a:p>
            <a:r>
              <a:rPr lang="en-US" dirty="0">
                <a:solidFill>
                  <a:srgbClr val="92D050"/>
                </a:solidFill>
              </a:rPr>
              <a:t>Speed bumps along the way…</a:t>
            </a:r>
          </a:p>
        </p:txBody>
      </p:sp>
    </p:spTree>
    <p:extLst>
      <p:ext uri="{BB962C8B-B14F-4D97-AF65-F5344CB8AC3E}">
        <p14:creationId xmlns:p14="http://schemas.microsoft.com/office/powerpoint/2010/main" val="2423178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C7211D9-E545-4D00-9874-641EC7C7B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DBBC34A-8C43-4368-951E-A04EB7C00E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w="22225">
            <a:solidFill>
              <a:srgbClr val="FD9B0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icture containing umbrella&#10;&#10;Description automatically generated">
            <a:extLst>
              <a:ext uri="{FF2B5EF4-FFF2-40B4-BE49-F238E27FC236}">
                <a16:creationId xmlns:a16="http://schemas.microsoft.com/office/drawing/2014/main" id="{4EFCFE0C-E775-4E91-AF0C-8F295CDD97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334" y="1191911"/>
            <a:ext cx="10577744" cy="4469096"/>
          </a:xfrm>
          <a:prstGeom prst="rect">
            <a:avLst/>
          </a:prstGeom>
        </p:spPr>
      </p:pic>
    </p:spTree>
    <p:extLst>
      <p:ext uri="{BB962C8B-B14F-4D97-AF65-F5344CB8AC3E}">
        <p14:creationId xmlns:p14="http://schemas.microsoft.com/office/powerpoint/2010/main" val="1286070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52BD35A-BC99-4831-A358-06E2CEB96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w="69850">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icture containing umbrella&#10;&#10;Description automatically generated">
            <a:extLst>
              <a:ext uri="{FF2B5EF4-FFF2-40B4-BE49-F238E27FC236}">
                <a16:creationId xmlns:a16="http://schemas.microsoft.com/office/drawing/2014/main" id="{4D0F0793-FD38-4E6D-AC95-E84EF25388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7402" y="905933"/>
            <a:ext cx="5069200" cy="5039728"/>
          </a:xfrm>
          <a:prstGeom prst="rect">
            <a:avLst/>
          </a:prstGeom>
        </p:spPr>
      </p:pic>
    </p:spTree>
    <p:extLst>
      <p:ext uri="{BB962C8B-B14F-4D97-AF65-F5344CB8AC3E}">
        <p14:creationId xmlns:p14="http://schemas.microsoft.com/office/powerpoint/2010/main" val="3056882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close up of a logo&#10;&#10;Description automatically generated">
            <a:extLst>
              <a:ext uri="{FF2B5EF4-FFF2-40B4-BE49-F238E27FC236}">
                <a16:creationId xmlns:a16="http://schemas.microsoft.com/office/drawing/2014/main" id="{5C8F50DD-24BA-4658-8DEF-2C5BCABCB8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5138" y="905933"/>
            <a:ext cx="6053727" cy="5039728"/>
          </a:xfrm>
          <a:prstGeom prst="rect">
            <a:avLst/>
          </a:prstGeom>
        </p:spPr>
      </p:pic>
    </p:spTree>
    <p:extLst>
      <p:ext uri="{BB962C8B-B14F-4D97-AF65-F5344CB8AC3E}">
        <p14:creationId xmlns:p14="http://schemas.microsoft.com/office/powerpoint/2010/main" val="3818832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ell phone&#10;&#10;Description automatically generated">
            <a:extLst>
              <a:ext uri="{FF2B5EF4-FFF2-40B4-BE49-F238E27FC236}">
                <a16:creationId xmlns:a16="http://schemas.microsoft.com/office/drawing/2014/main" id="{AEC8058D-0EC1-45A5-A3A8-35B51DF979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5606" y="905933"/>
            <a:ext cx="5792791" cy="5039728"/>
          </a:xfrm>
          <a:prstGeom prst="rect">
            <a:avLst/>
          </a:prstGeom>
        </p:spPr>
      </p:pic>
    </p:spTree>
    <p:extLst>
      <p:ext uri="{BB962C8B-B14F-4D97-AF65-F5344CB8AC3E}">
        <p14:creationId xmlns:p14="http://schemas.microsoft.com/office/powerpoint/2010/main" val="1525921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0" name="Rectangle 136">
            <a:extLst>
              <a:ext uri="{FF2B5EF4-FFF2-40B4-BE49-F238E27FC236}">
                <a16:creationId xmlns:a16="http://schemas.microsoft.com/office/drawing/2014/main" id="{652BD35A-BC99-4831-A358-06E2CEB96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1" name="Rectangle 138">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w="69850">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A close up of a logo&#10;&#10;Description automatically generated">
            <a:extLst>
              <a:ext uri="{FF2B5EF4-FFF2-40B4-BE49-F238E27FC236}">
                <a16:creationId xmlns:a16="http://schemas.microsoft.com/office/drawing/2014/main" id="{3945996F-80F5-4B05-8F60-BC492B1882D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962172" y="905933"/>
            <a:ext cx="6299660" cy="5039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265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9" name="Rectangle 138">
            <a:extLst>
              <a:ext uri="{FF2B5EF4-FFF2-40B4-BE49-F238E27FC236}">
                <a16:creationId xmlns:a16="http://schemas.microsoft.com/office/drawing/2014/main" id="{652BD35A-BC99-4831-A358-06E2CEB96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noFill/>
          <a:ln w="69850">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4" name="Picture 6">
            <a:extLst>
              <a:ext uri="{FF2B5EF4-FFF2-40B4-BE49-F238E27FC236}">
                <a16:creationId xmlns:a16="http://schemas.microsoft.com/office/drawing/2014/main" id="{020F482E-2D13-4803-9509-AD1F65034E1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9237" y="905933"/>
            <a:ext cx="6105530" cy="5039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5257882"/>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559</TotalTime>
  <Words>1218</Words>
  <Application>Microsoft Office PowerPoint</Application>
  <PresentationFormat>Widescreen</PresentationFormat>
  <Paragraphs>101</Paragraphs>
  <Slides>13</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RetrospectVTI</vt:lpstr>
      <vt:lpstr>Analysis of Traffic Collisions in LA County</vt:lpstr>
      <vt:lpstr>Data</vt:lpstr>
      <vt:lpstr>Challenges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Traffic Collisions in LA County</dc:title>
  <dc:creator>Nicole Nguyen</dc:creator>
  <cp:lastModifiedBy>Khoren Hakobian</cp:lastModifiedBy>
  <cp:revision>32</cp:revision>
  <dcterms:created xsi:type="dcterms:W3CDTF">2019-11-08T18:05:05Z</dcterms:created>
  <dcterms:modified xsi:type="dcterms:W3CDTF">2019-11-09T04:28:03Z</dcterms:modified>
</cp:coreProperties>
</file>