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18-09-2016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My Dream Car </a:t>
            </a:r>
            <a:r>
              <a:rPr lang="en-IN" sz="2800" dirty="0"/>
              <a:t>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923692"/>
            <a:ext cx="6138856" cy="1402070"/>
          </a:xfrm>
        </p:spPr>
        <p:txBody>
          <a:bodyPr>
            <a:normAutofit/>
          </a:bodyPr>
          <a:lstStyle/>
          <a:p>
            <a:pPr algn="l"/>
            <a:r>
              <a:rPr lang="en-IN" sz="1200" dirty="0"/>
              <a:t> </a:t>
            </a:r>
            <a:endParaRPr lang="en-IN" sz="1800" dirty="0"/>
          </a:p>
          <a:p>
            <a:pPr algn="l"/>
            <a:endParaRPr lang="en-IN" sz="1800" dirty="0"/>
          </a:p>
          <a:p>
            <a:pPr marL="457200" indent="-457200" algn="l">
              <a:buFont typeface="+mj-lt"/>
              <a:buAutoNum type="arabicPeriod"/>
            </a:pPr>
            <a:r>
              <a:rPr lang="en-IN" sz="1800" dirty="0" smtClean="0"/>
              <a:t>S.R. Ashank</a:t>
            </a:r>
            <a:endParaRPr lang="en-IN" sz="1800" dirty="0"/>
          </a:p>
          <a:p>
            <a:pPr marL="457200" indent="-457200" algn="l">
              <a:buFont typeface="+mj-lt"/>
              <a:buAutoNum type="arabicPeriod"/>
            </a:pPr>
            <a:r>
              <a:rPr lang="en-IN" sz="1800" dirty="0" smtClean="0"/>
              <a:t>DDA1610028</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a:bodyPr>
          <a:lstStyle/>
          <a:p>
            <a:r>
              <a:rPr lang="en-IN" sz="2800" b="1" dirty="0" smtClean="0"/>
              <a:t>CONCLUSION</a:t>
            </a:r>
            <a:endParaRPr lang="en-IN" sz="2800" dirty="0"/>
          </a:p>
        </p:txBody>
      </p:sp>
      <p:sp>
        <p:nvSpPr>
          <p:cNvPr id="2" name="Content Placeholder 1"/>
          <p:cNvSpPr>
            <a:spLocks noGrp="1"/>
          </p:cNvSpPr>
          <p:nvPr>
            <p:ph idx="1"/>
          </p:nvPr>
        </p:nvSpPr>
        <p:spPr/>
        <p:txBody>
          <a:bodyPr>
            <a:normAutofit lnSpcReduction="10000"/>
          </a:bodyPr>
          <a:lstStyle/>
          <a:p>
            <a:pPr>
              <a:lnSpc>
                <a:spcPct val="150000"/>
              </a:lnSpc>
            </a:pPr>
            <a:r>
              <a:rPr lang="en-US" b="1" dirty="0" smtClean="0"/>
              <a:t>Recommendations</a:t>
            </a:r>
          </a:p>
          <a:p>
            <a:pPr lvl="1">
              <a:lnSpc>
                <a:spcPct val="150000"/>
              </a:lnSpc>
            </a:pPr>
            <a:r>
              <a:rPr lang="en-US" dirty="0" smtClean="0"/>
              <a:t>It is preferable to show cars manufactured by Datsun Company to the customers</a:t>
            </a:r>
          </a:p>
          <a:p>
            <a:pPr lvl="1">
              <a:lnSpc>
                <a:spcPct val="150000"/>
              </a:lnSpc>
            </a:pPr>
            <a:r>
              <a:rPr lang="en-US" dirty="0" smtClean="0"/>
              <a:t>Cars launched before 2006 recommended for high mileage.</a:t>
            </a:r>
          </a:p>
          <a:p>
            <a:pPr>
              <a:lnSpc>
                <a:spcPct val="150000"/>
              </a:lnSpc>
            </a:pPr>
            <a:r>
              <a:rPr lang="en-US" b="1" dirty="0" smtClean="0"/>
              <a:t>Suggestions</a:t>
            </a:r>
          </a:p>
          <a:p>
            <a:pPr lvl="1">
              <a:lnSpc>
                <a:spcPct val="150000"/>
              </a:lnSpc>
            </a:pPr>
            <a:r>
              <a:rPr lang="en-US" dirty="0" smtClean="0"/>
              <a:t>Avoid recommending cars that have been launched after 2012 as they tend to contribute in a negative way to the mileage.</a:t>
            </a:r>
          </a:p>
          <a:p>
            <a:pPr lvl="1">
              <a:lnSpc>
                <a:spcPct val="150000"/>
              </a:lnSpc>
            </a:pPr>
            <a:r>
              <a:rPr lang="en-US" dirty="0" smtClean="0"/>
              <a:t>Avoid recommending cars that have 6 cylinders.</a:t>
            </a:r>
            <a:endParaRPr lang="en-US"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96218"/>
            <a:ext cx="11168742" cy="5361782"/>
          </a:xfrm>
        </p:spPr>
        <p:txBody>
          <a:bodyPr>
            <a:normAutofit/>
          </a:bodyPr>
          <a:lstStyle/>
          <a:p>
            <a:pPr>
              <a:lnSpc>
                <a:spcPct val="110000"/>
              </a:lnSpc>
            </a:pPr>
            <a:r>
              <a:rPr lang="en-IN" sz="1600" dirty="0" smtClean="0"/>
              <a:t>The Purpose of the Assignment is to predict accurately the Miles per Gallon of a car based on the few parameters provided in the data set , mainly –</a:t>
            </a:r>
          </a:p>
          <a:p>
            <a:pPr lvl="1">
              <a:lnSpc>
                <a:spcPct val="110000"/>
              </a:lnSpc>
            </a:pPr>
            <a:r>
              <a:rPr lang="en-IN" sz="1200" dirty="0" smtClean="0"/>
              <a:t>Number of Cylinders in a car</a:t>
            </a:r>
          </a:p>
          <a:p>
            <a:pPr lvl="1">
              <a:lnSpc>
                <a:spcPct val="110000"/>
              </a:lnSpc>
            </a:pPr>
            <a:r>
              <a:rPr lang="en-IN" sz="1200" dirty="0" smtClean="0"/>
              <a:t>Volume of the Fuel inside the engine.( Also the size of the engine)</a:t>
            </a:r>
          </a:p>
          <a:p>
            <a:pPr lvl="1">
              <a:lnSpc>
                <a:spcPct val="110000"/>
              </a:lnSpc>
            </a:pPr>
            <a:r>
              <a:rPr lang="en-IN" sz="1200" dirty="0" smtClean="0"/>
              <a:t>Pickup of the car (Horsepower)</a:t>
            </a:r>
          </a:p>
          <a:p>
            <a:pPr lvl="1">
              <a:lnSpc>
                <a:spcPct val="110000"/>
              </a:lnSpc>
            </a:pPr>
            <a:r>
              <a:rPr lang="en-IN" sz="1200" dirty="0" smtClean="0"/>
              <a:t>Weight of the car</a:t>
            </a:r>
          </a:p>
          <a:p>
            <a:pPr lvl="1">
              <a:lnSpc>
                <a:spcPct val="110000"/>
              </a:lnSpc>
            </a:pPr>
            <a:r>
              <a:rPr lang="en-IN" sz="1200" dirty="0" smtClean="0"/>
              <a:t>Acceleration of the car</a:t>
            </a:r>
          </a:p>
          <a:p>
            <a:pPr lvl="1">
              <a:lnSpc>
                <a:spcPct val="110000"/>
              </a:lnSpc>
            </a:pPr>
            <a:r>
              <a:rPr lang="en-IN" sz="1200" dirty="0" smtClean="0"/>
              <a:t>Year the car was launched</a:t>
            </a:r>
          </a:p>
          <a:p>
            <a:pPr lvl="1">
              <a:lnSpc>
                <a:spcPct val="110000"/>
              </a:lnSpc>
            </a:pPr>
            <a:r>
              <a:rPr lang="en-IN" sz="1200" dirty="0" smtClean="0"/>
              <a:t>Origin of the car</a:t>
            </a:r>
          </a:p>
          <a:p>
            <a:pPr lvl="1">
              <a:lnSpc>
                <a:spcPct val="110000"/>
              </a:lnSpc>
            </a:pPr>
            <a:r>
              <a:rPr lang="en-IN" sz="1200" dirty="0" smtClean="0"/>
              <a:t>Car Company Name</a:t>
            </a:r>
          </a:p>
          <a:p>
            <a:pPr>
              <a:lnSpc>
                <a:spcPct val="110000"/>
              </a:lnSpc>
            </a:pPr>
            <a:r>
              <a:rPr lang="en-IN" sz="1600" dirty="0" smtClean="0"/>
              <a:t>Multiple Regression was used to model building and the final model consists of 5 variables with an accuracy of over 80% as per the Business Understanding. After Stepwise Reduction of Variables in the model, Variance Inflation factor was taken into account and all the variables with High VIF values and low significance were removed.</a:t>
            </a:r>
          </a:p>
          <a:p>
            <a:pPr>
              <a:lnSpc>
                <a:spcPct val="110000"/>
              </a:lnSpc>
            </a:pPr>
            <a:r>
              <a:rPr lang="en-IN" sz="1600" dirty="0" smtClean="0"/>
              <a:t>After eliminating all the variables with Variance Inflation Factor &gt;2 (Business Decision) and removing the low significant variables, P-value based elimination is done so that variables with high p-values are removed from the model which ultimately have low significance.</a:t>
            </a:r>
          </a:p>
          <a:p>
            <a:pPr>
              <a:lnSpc>
                <a:spcPct val="110000"/>
              </a:lnSpc>
            </a:pPr>
            <a:r>
              <a:rPr lang="en-IN" sz="1600" dirty="0" smtClean="0"/>
              <a:t>In the end we are left with 5 variables which contribute to about 84% Accuracy in prediction of Miles per Gallon based on the abovementioned variables.</a:t>
            </a:r>
            <a:endParaRPr lang="en-IN" sz="1600" dirty="0"/>
          </a:p>
        </p:txBody>
      </p:sp>
      <p:sp>
        <p:nvSpPr>
          <p:cNvPr id="5" name="Title 1"/>
          <p:cNvSpPr>
            <a:spLocks noGrp="1"/>
          </p:cNvSpPr>
          <p:nvPr>
            <p:ph type="title"/>
          </p:nvPr>
        </p:nvSpPr>
        <p:spPr>
          <a:xfrm>
            <a:off x="1136469" y="640080"/>
            <a:ext cx="9313817" cy="856138"/>
          </a:xfrm>
        </p:spPr>
        <p:txBody>
          <a:bodyPr>
            <a:normAutofit/>
          </a:bodyPr>
          <a:lstStyle/>
          <a:p>
            <a:r>
              <a:rPr lang="en-IN" sz="2800" b="1" dirty="0" smtClean="0"/>
              <a:t>Abstract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62106" y="571715"/>
            <a:ext cx="9313817" cy="856138"/>
          </a:xfrm>
        </p:spPr>
        <p:txBody>
          <a:bodyPr/>
          <a:lstStyle/>
          <a:p>
            <a:r>
              <a:rPr lang="en-IN" b="1" dirty="0"/>
              <a:t> </a:t>
            </a:r>
            <a:r>
              <a:rPr lang="en-IN" sz="2800" b="1" dirty="0" smtClean="0"/>
              <a:t>Problem Solving Methodology</a:t>
            </a:r>
            <a:endParaRPr lang="en-IN" sz="2800" b="1" dirty="0"/>
          </a:p>
        </p:txBody>
      </p:sp>
      <p:sp>
        <p:nvSpPr>
          <p:cNvPr id="2" name="Rounded Rectangle 1"/>
          <p:cNvSpPr/>
          <p:nvPr/>
        </p:nvSpPr>
        <p:spPr>
          <a:xfrm>
            <a:off x="507500" y="1675326"/>
            <a:ext cx="1688770" cy="973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Business Understanding</a:t>
            </a:r>
            <a:endParaRPr lang="en-US" dirty="0"/>
          </a:p>
        </p:txBody>
      </p:sp>
      <p:sp>
        <p:nvSpPr>
          <p:cNvPr id="4" name="Rounded Rectangle 3"/>
          <p:cNvSpPr/>
          <p:nvPr/>
        </p:nvSpPr>
        <p:spPr>
          <a:xfrm>
            <a:off x="5469308" y="1674975"/>
            <a:ext cx="1435694" cy="965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Data Preparation</a:t>
            </a:r>
            <a:endParaRPr lang="en-US" dirty="0"/>
          </a:p>
        </p:txBody>
      </p:sp>
      <p:sp>
        <p:nvSpPr>
          <p:cNvPr id="6" name="Rounded Rectangle 5"/>
          <p:cNvSpPr/>
          <p:nvPr/>
        </p:nvSpPr>
        <p:spPr>
          <a:xfrm>
            <a:off x="3071998" y="1674975"/>
            <a:ext cx="1452785" cy="9742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Data Cleaning</a:t>
            </a:r>
            <a:endParaRPr lang="en-US" dirty="0"/>
          </a:p>
        </p:txBody>
      </p:sp>
      <p:sp>
        <p:nvSpPr>
          <p:cNvPr id="7" name="Rounded Rectangle 6"/>
          <p:cNvSpPr/>
          <p:nvPr/>
        </p:nvSpPr>
        <p:spPr>
          <a:xfrm>
            <a:off x="7764834" y="1708285"/>
            <a:ext cx="1626996" cy="932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Model Development</a:t>
            </a:r>
            <a:endParaRPr lang="en-US" dirty="0"/>
          </a:p>
        </p:txBody>
      </p:sp>
      <p:sp>
        <p:nvSpPr>
          <p:cNvPr id="8" name="Rounded Rectangle 7"/>
          <p:cNvSpPr/>
          <p:nvPr/>
        </p:nvSpPr>
        <p:spPr>
          <a:xfrm>
            <a:off x="7764834" y="3367044"/>
            <a:ext cx="1640792" cy="9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 Model Evaluation and Testing</a:t>
            </a:r>
            <a:endParaRPr lang="en-US" dirty="0"/>
          </a:p>
        </p:txBody>
      </p:sp>
      <p:sp>
        <p:nvSpPr>
          <p:cNvPr id="9" name="Flowchart: Decision 8"/>
          <p:cNvSpPr/>
          <p:nvPr/>
        </p:nvSpPr>
        <p:spPr>
          <a:xfrm>
            <a:off x="3688853" y="3459305"/>
            <a:ext cx="2569597" cy="179810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 Model Acceptance</a:t>
            </a:r>
            <a:endParaRPr lang="en-US" dirty="0"/>
          </a:p>
        </p:txBody>
      </p:sp>
      <p:cxnSp>
        <p:nvCxnSpPr>
          <p:cNvPr id="12" name="Straight Arrow Connector 11"/>
          <p:cNvCxnSpPr/>
          <p:nvPr/>
        </p:nvCxnSpPr>
        <p:spPr>
          <a:xfrm flipV="1">
            <a:off x="2270723" y="2174467"/>
            <a:ext cx="643393" cy="8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4597637" y="2157812"/>
            <a:ext cx="7520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981914" y="2183013"/>
            <a:ext cx="7007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8578332" y="2702483"/>
            <a:ext cx="6898" cy="602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p:nvPr/>
        </p:nvCxnSpPr>
        <p:spPr>
          <a:xfrm rot="10800000" flipV="1">
            <a:off x="6392255" y="3862700"/>
            <a:ext cx="1290415" cy="49565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Oval 26"/>
          <p:cNvSpPr/>
          <p:nvPr/>
        </p:nvSpPr>
        <p:spPr>
          <a:xfrm>
            <a:off x="4606545" y="5393582"/>
            <a:ext cx="734212" cy="399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28" name="Oval 27"/>
          <p:cNvSpPr/>
          <p:nvPr/>
        </p:nvSpPr>
        <p:spPr>
          <a:xfrm>
            <a:off x="2831952" y="4131892"/>
            <a:ext cx="774737" cy="452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US" dirty="0"/>
          </a:p>
        </p:txBody>
      </p:sp>
      <p:sp>
        <p:nvSpPr>
          <p:cNvPr id="29" name="Rectangle 28"/>
          <p:cNvSpPr/>
          <p:nvPr/>
        </p:nvSpPr>
        <p:spPr>
          <a:xfrm>
            <a:off x="2601979" y="2820114"/>
            <a:ext cx="940037" cy="4824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Missing value Treatment</a:t>
            </a:r>
            <a:endParaRPr lang="en-US" sz="1000" b="1" dirty="0"/>
          </a:p>
        </p:txBody>
      </p:sp>
      <p:sp>
        <p:nvSpPr>
          <p:cNvPr id="30" name="Rectangle 29"/>
          <p:cNvSpPr/>
          <p:nvPr/>
        </p:nvSpPr>
        <p:spPr>
          <a:xfrm>
            <a:off x="3828516" y="2820114"/>
            <a:ext cx="888762" cy="485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Outlier Treatment</a:t>
            </a:r>
            <a:endParaRPr lang="en-US" sz="1000" b="1" dirty="0"/>
          </a:p>
        </p:txBody>
      </p:sp>
      <p:sp>
        <p:nvSpPr>
          <p:cNvPr id="32" name="Rectangle 31"/>
          <p:cNvSpPr/>
          <p:nvPr/>
        </p:nvSpPr>
        <p:spPr>
          <a:xfrm>
            <a:off x="5247118" y="2820114"/>
            <a:ext cx="940038" cy="485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Creating Dummy Variables</a:t>
            </a:r>
            <a:endParaRPr lang="en-US" sz="1000" b="1" dirty="0"/>
          </a:p>
        </p:txBody>
      </p:sp>
      <p:sp>
        <p:nvSpPr>
          <p:cNvPr id="33" name="Rectangle 32"/>
          <p:cNvSpPr/>
          <p:nvPr/>
        </p:nvSpPr>
        <p:spPr>
          <a:xfrm>
            <a:off x="6258450" y="2820114"/>
            <a:ext cx="928563" cy="4824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Creating Training and Test dataset</a:t>
            </a:r>
            <a:endParaRPr lang="en-US" sz="1000" b="1" dirty="0"/>
          </a:p>
        </p:txBody>
      </p:sp>
      <p:cxnSp>
        <p:nvCxnSpPr>
          <p:cNvPr id="37" name="Elbow Connector 36"/>
          <p:cNvCxnSpPr>
            <a:endCxn id="29" idx="0"/>
          </p:cNvCxnSpPr>
          <p:nvPr/>
        </p:nvCxnSpPr>
        <p:spPr>
          <a:xfrm rot="10800000" flipV="1">
            <a:off x="3071998" y="2702482"/>
            <a:ext cx="756518" cy="1176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9" name="Elbow Connector 38"/>
          <p:cNvCxnSpPr>
            <a:endCxn id="30" idx="0"/>
          </p:cNvCxnSpPr>
          <p:nvPr/>
        </p:nvCxnSpPr>
        <p:spPr>
          <a:xfrm>
            <a:off x="3828516" y="2702483"/>
            <a:ext cx="444381" cy="1176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Elbow Connector 40"/>
          <p:cNvCxnSpPr>
            <a:endCxn id="32" idx="0"/>
          </p:cNvCxnSpPr>
          <p:nvPr/>
        </p:nvCxnSpPr>
        <p:spPr>
          <a:xfrm rot="10800000" flipV="1">
            <a:off x="5717137" y="2702482"/>
            <a:ext cx="467150" cy="1176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3" name="Elbow Connector 42"/>
          <p:cNvCxnSpPr>
            <a:endCxn id="33" idx="0"/>
          </p:cNvCxnSpPr>
          <p:nvPr/>
        </p:nvCxnSpPr>
        <p:spPr>
          <a:xfrm>
            <a:off x="6074713" y="2702481"/>
            <a:ext cx="648019" cy="11763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9947304" y="1666429"/>
            <a:ext cx="1333144" cy="4758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Stepwise Reduction of Variable</a:t>
            </a:r>
            <a:endParaRPr lang="en-US" sz="1000" b="1" dirty="0"/>
          </a:p>
        </p:txBody>
      </p:sp>
      <p:sp>
        <p:nvSpPr>
          <p:cNvPr id="45" name="Rectangle 44"/>
          <p:cNvSpPr/>
          <p:nvPr/>
        </p:nvSpPr>
        <p:spPr>
          <a:xfrm>
            <a:off x="9945716" y="2189320"/>
            <a:ext cx="1333144" cy="4758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Variance Inflation Factor</a:t>
            </a:r>
            <a:endParaRPr lang="en-US" sz="1000" b="1" dirty="0"/>
          </a:p>
        </p:txBody>
      </p:sp>
      <p:sp>
        <p:nvSpPr>
          <p:cNvPr id="46" name="Rectangle 45"/>
          <p:cNvSpPr/>
          <p:nvPr/>
        </p:nvSpPr>
        <p:spPr>
          <a:xfrm>
            <a:off x="9942665" y="2760294"/>
            <a:ext cx="1333144" cy="4758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P-Value Criteria</a:t>
            </a:r>
            <a:endParaRPr lang="en-US" sz="1000" b="1" dirty="0"/>
          </a:p>
        </p:txBody>
      </p:sp>
      <p:cxnSp>
        <p:nvCxnSpPr>
          <p:cNvPr id="54" name="Elbow Connector 53"/>
          <p:cNvCxnSpPr>
            <a:endCxn id="45" idx="1"/>
          </p:cNvCxnSpPr>
          <p:nvPr/>
        </p:nvCxnSpPr>
        <p:spPr>
          <a:xfrm>
            <a:off x="9405626" y="2183013"/>
            <a:ext cx="540090" cy="244253"/>
          </a:xfrm>
          <a:prstGeom prst="bentConnector3">
            <a:avLst>
              <a:gd name="adj1" fmla="val 42089"/>
            </a:avLst>
          </a:prstGeom>
          <a:ln>
            <a:tailEnd type="triangle"/>
          </a:ln>
        </p:spPr>
        <p:style>
          <a:lnRef idx="1">
            <a:schemeClr val="dk1"/>
          </a:lnRef>
          <a:fillRef idx="0">
            <a:schemeClr val="dk1"/>
          </a:fillRef>
          <a:effectRef idx="0">
            <a:schemeClr val="dk1"/>
          </a:effectRef>
          <a:fontRef idx="minor">
            <a:schemeClr val="tx1"/>
          </a:fontRef>
        </p:style>
      </p:cxnSp>
      <p:cxnSp>
        <p:nvCxnSpPr>
          <p:cNvPr id="56" name="Elbow Connector 55"/>
          <p:cNvCxnSpPr>
            <a:endCxn id="44" idx="1"/>
          </p:cNvCxnSpPr>
          <p:nvPr/>
        </p:nvCxnSpPr>
        <p:spPr>
          <a:xfrm flipV="1">
            <a:off x="9436390" y="1904375"/>
            <a:ext cx="510914" cy="270092"/>
          </a:xfrm>
          <a:prstGeom prst="bentConnector3">
            <a:avLst>
              <a:gd name="adj1" fmla="val 38292"/>
            </a:avLst>
          </a:prstGeom>
          <a:ln>
            <a:tailEnd type="triangle"/>
          </a:ln>
        </p:spPr>
        <p:style>
          <a:lnRef idx="1">
            <a:schemeClr val="dk1"/>
          </a:lnRef>
          <a:fillRef idx="0">
            <a:schemeClr val="dk1"/>
          </a:fillRef>
          <a:effectRef idx="0">
            <a:schemeClr val="dk1"/>
          </a:effectRef>
          <a:fontRef idx="minor">
            <a:schemeClr val="tx1"/>
          </a:fontRef>
        </p:style>
      </p:cxnSp>
      <p:cxnSp>
        <p:nvCxnSpPr>
          <p:cNvPr id="60" name="Elbow Connector 59"/>
          <p:cNvCxnSpPr>
            <a:endCxn id="46" idx="1"/>
          </p:cNvCxnSpPr>
          <p:nvPr/>
        </p:nvCxnSpPr>
        <p:spPr>
          <a:xfrm rot="16200000" flipH="1">
            <a:off x="9382725" y="2438299"/>
            <a:ext cx="815227" cy="3046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p:cNvSpPr/>
          <p:nvPr/>
        </p:nvSpPr>
        <p:spPr>
          <a:xfrm>
            <a:off x="10047916" y="3678966"/>
            <a:ext cx="1122641" cy="4315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t>Test R Square</a:t>
            </a:r>
            <a:endParaRPr lang="en-US" sz="1000" b="1" dirty="0"/>
          </a:p>
        </p:txBody>
      </p:sp>
      <p:cxnSp>
        <p:nvCxnSpPr>
          <p:cNvPr id="75" name="Straight Arrow Connector 74"/>
          <p:cNvCxnSpPr>
            <a:endCxn id="69" idx="1"/>
          </p:cNvCxnSpPr>
          <p:nvPr/>
        </p:nvCxnSpPr>
        <p:spPr>
          <a:xfrm>
            <a:off x="9467093" y="3894747"/>
            <a:ext cx="5808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Oval 76"/>
          <p:cNvSpPr/>
          <p:nvPr/>
        </p:nvSpPr>
        <p:spPr>
          <a:xfrm>
            <a:off x="6091870" y="5411502"/>
            <a:ext cx="813132" cy="3842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b="1" dirty="0" err="1" smtClean="0"/>
              <a:t>Goto</a:t>
            </a:r>
            <a:r>
              <a:rPr lang="en-US" sz="1100" b="1" dirty="0" smtClean="0"/>
              <a:t> 4</a:t>
            </a:r>
            <a:endParaRPr lang="en-US" sz="1100" b="1" dirty="0"/>
          </a:p>
        </p:txBody>
      </p:sp>
      <p:cxnSp>
        <p:nvCxnSpPr>
          <p:cNvPr id="79" name="Straight Arrow Connector 78"/>
          <p:cNvCxnSpPr/>
          <p:nvPr/>
        </p:nvCxnSpPr>
        <p:spPr>
          <a:xfrm>
            <a:off x="5469308" y="5580621"/>
            <a:ext cx="538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Rectangle 79"/>
          <p:cNvSpPr/>
          <p:nvPr/>
        </p:nvSpPr>
        <p:spPr>
          <a:xfrm>
            <a:off x="675118" y="4131892"/>
            <a:ext cx="1230594" cy="576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 Values</a:t>
            </a:r>
            <a:endParaRPr lang="en-US" dirty="0"/>
          </a:p>
        </p:txBody>
      </p:sp>
      <p:cxnSp>
        <p:nvCxnSpPr>
          <p:cNvPr id="82" name="Straight Arrow Connector 81"/>
          <p:cNvCxnSpPr/>
          <p:nvPr/>
        </p:nvCxnSpPr>
        <p:spPr>
          <a:xfrm flipH="1">
            <a:off x="1991170" y="4358356"/>
            <a:ext cx="760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597351"/>
            <a:ext cx="9313817" cy="856138"/>
          </a:xfrm>
        </p:spPr>
        <p:txBody>
          <a:bodyPr/>
          <a:lstStyle/>
          <a:p>
            <a:r>
              <a:rPr lang="en-IN" sz="2800" b="1" dirty="0" smtClean="0"/>
              <a:t>Correlation of Variables in the Given Dataset</a:t>
            </a:r>
            <a:endParaRPr lang="en-IN"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898" y="1179320"/>
            <a:ext cx="7881832" cy="5678680"/>
          </a:xfr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Main Variables in the Final Model</a:t>
            </a:r>
            <a:endParaRPr lang="en-IN" sz="2800" dirty="0"/>
          </a:p>
        </p:txBody>
      </p:sp>
      <p:sp>
        <p:nvSpPr>
          <p:cNvPr id="5" name="TextBox 4"/>
          <p:cNvSpPr txBox="1"/>
          <p:nvPr/>
        </p:nvSpPr>
        <p:spPr>
          <a:xfrm>
            <a:off x="922946" y="1897166"/>
            <a:ext cx="11066804" cy="48825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The Main Variables that are in the Final Model with which we can do a prediction of Miles per Gallon are -</a:t>
            </a:r>
            <a:endParaRPr lang="en-US" sz="2400" dirty="0"/>
          </a:p>
          <a:p>
            <a:pPr marL="742950" lvl="1" indent="-285750">
              <a:lnSpc>
                <a:spcPct val="150000"/>
              </a:lnSpc>
              <a:buFont typeface="Arial" panose="020B0604020202020204" pitchFamily="34" charset="0"/>
              <a:buChar char="•"/>
            </a:pPr>
            <a:r>
              <a:rPr lang="en-US" dirty="0" smtClean="0"/>
              <a:t>Weight of the Car</a:t>
            </a:r>
          </a:p>
          <a:p>
            <a:pPr marL="742950" lvl="1" indent="-285750">
              <a:lnSpc>
                <a:spcPct val="150000"/>
              </a:lnSpc>
              <a:buFont typeface="Arial" panose="020B0604020202020204" pitchFamily="34" charset="0"/>
              <a:buChar char="•"/>
            </a:pPr>
            <a:r>
              <a:rPr lang="en-US" dirty="0" smtClean="0"/>
              <a:t>Cars with Number of Cylinder = 6</a:t>
            </a:r>
          </a:p>
          <a:p>
            <a:pPr marL="742950" lvl="1" indent="-285750">
              <a:lnSpc>
                <a:spcPct val="150000"/>
              </a:lnSpc>
              <a:buFont typeface="Arial" panose="020B0604020202020204" pitchFamily="34" charset="0"/>
              <a:buChar char="•"/>
            </a:pPr>
            <a:r>
              <a:rPr lang="en-US" dirty="0" smtClean="0"/>
              <a:t>All Cars Manufactured after the year 2012</a:t>
            </a:r>
          </a:p>
          <a:p>
            <a:pPr marL="742950" lvl="1" indent="-285750">
              <a:lnSpc>
                <a:spcPct val="150000"/>
              </a:lnSpc>
              <a:buFont typeface="Arial" panose="020B0604020202020204" pitchFamily="34" charset="0"/>
              <a:buChar char="•"/>
            </a:pPr>
            <a:r>
              <a:rPr lang="en-US" dirty="0" smtClean="0"/>
              <a:t>All Cars Manufactured before year 2006</a:t>
            </a:r>
          </a:p>
          <a:p>
            <a:pPr marL="742950" lvl="1" indent="-285750">
              <a:lnSpc>
                <a:spcPct val="150000"/>
              </a:lnSpc>
              <a:buFont typeface="Arial" panose="020B0604020202020204" pitchFamily="34" charset="0"/>
              <a:buChar char="•"/>
            </a:pPr>
            <a:r>
              <a:rPr lang="en-US" dirty="0" smtClean="0"/>
              <a:t>Datsun Company </a:t>
            </a:r>
          </a:p>
          <a:p>
            <a:pPr marL="285750" indent="-285750">
              <a:lnSpc>
                <a:spcPct val="150000"/>
              </a:lnSpc>
              <a:buFont typeface="Arial" panose="020B0604020202020204" pitchFamily="34" charset="0"/>
              <a:buChar char="•"/>
            </a:pPr>
            <a:r>
              <a:rPr lang="en-US" sz="2400" dirty="0" smtClean="0"/>
              <a:t>Equation of Prediction = 41.8729985 - 0.0063584(Weight) - 2.1459228(Cylinder=6) - 2.2156075(Above 2012 Year) + 5.8433337(Below 2006 Year) + 2.1297711(Datsun Company) </a:t>
            </a: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Accuracy of Model and its Prediction</a:t>
            </a:r>
            <a:endParaRPr lang="en-IN" sz="2800" dirty="0"/>
          </a:p>
        </p:txBody>
      </p:sp>
      <p:sp>
        <p:nvSpPr>
          <p:cNvPr id="3" name="Content Placeholder 2"/>
          <p:cNvSpPr>
            <a:spLocks noGrp="1"/>
          </p:cNvSpPr>
          <p:nvPr>
            <p:ph idx="1"/>
          </p:nvPr>
        </p:nvSpPr>
        <p:spPr>
          <a:xfrm>
            <a:off x="404949" y="1854926"/>
            <a:ext cx="6312045" cy="4344261"/>
          </a:xfrm>
        </p:spPr>
        <p:txBody>
          <a:bodyPr>
            <a:normAutofit fontScale="92500" lnSpcReduction="20000"/>
          </a:bodyPr>
          <a:lstStyle/>
          <a:p>
            <a:pPr>
              <a:lnSpc>
                <a:spcPct val="150000"/>
              </a:lnSpc>
            </a:pPr>
            <a:r>
              <a:rPr lang="en-IN" sz="2400" dirty="0" smtClean="0"/>
              <a:t>The Model produces an accuracy of </a:t>
            </a:r>
            <a:r>
              <a:rPr lang="en-IN" sz="2400" b="1" dirty="0" smtClean="0"/>
              <a:t>82%</a:t>
            </a:r>
            <a:r>
              <a:rPr lang="en-IN" sz="2400" dirty="0" smtClean="0"/>
              <a:t> with a Variance Inflation Factor of 5 variables below 2 as per the Business Decision.</a:t>
            </a:r>
          </a:p>
          <a:p>
            <a:pPr>
              <a:lnSpc>
                <a:spcPct val="150000"/>
              </a:lnSpc>
            </a:pPr>
            <a:r>
              <a:rPr lang="en-IN" sz="2400" dirty="0" smtClean="0"/>
              <a:t>Subsequently, the accuracy of prediction of the Mileage of the car holds </a:t>
            </a:r>
            <a:r>
              <a:rPr lang="en-IN" sz="2400" b="1" u="sng" dirty="0" smtClean="0"/>
              <a:t>84%</a:t>
            </a:r>
            <a:r>
              <a:rPr lang="en-IN" sz="2400" dirty="0" smtClean="0"/>
              <a:t> accuracy as compared to the market Survey.</a:t>
            </a:r>
          </a:p>
          <a:p>
            <a:pPr>
              <a:lnSpc>
                <a:spcPct val="150000"/>
              </a:lnSpc>
            </a:pPr>
            <a:r>
              <a:rPr lang="en-IN" sz="2400" dirty="0" smtClean="0"/>
              <a:t>The Residual Plot shown here indicates a good model as non-linear relationship is explained in the plot.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144" y="745137"/>
            <a:ext cx="5046789" cy="5839397"/>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04835" y="640079"/>
            <a:ext cx="9313817" cy="856138"/>
          </a:xfrm>
        </p:spPr>
        <p:txBody>
          <a:bodyPr>
            <a:normAutofit/>
          </a:bodyPr>
          <a:lstStyle/>
          <a:p>
            <a:r>
              <a:rPr lang="en-IN" sz="2800" b="1" dirty="0" smtClean="0"/>
              <a:t>Normal Distribution of Residuals in the Model</a:t>
            </a:r>
            <a:endParaRPr lang="en-IN"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8109" y="1496217"/>
            <a:ext cx="4442810" cy="5236819"/>
          </a:xfrm>
        </p:spPr>
      </p:pic>
      <p:sp>
        <p:nvSpPr>
          <p:cNvPr id="7" name="TextBox 6"/>
          <p:cNvSpPr txBox="1"/>
          <p:nvPr/>
        </p:nvSpPr>
        <p:spPr>
          <a:xfrm>
            <a:off x="931491" y="2050991"/>
            <a:ext cx="5614587"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The Graph indicated on the side indicates that our Model works close to a normal distribution, which in turn, is an indicative of a good Model.</a:t>
            </a:r>
            <a:endParaRPr lang="en-US" sz="2400" dirty="0"/>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5115634" cy="4344261"/>
          </a:xfrm>
        </p:spPr>
        <p:txBody>
          <a:bodyPr>
            <a:normAutofit/>
          </a:bodyPr>
          <a:lstStyle/>
          <a:p>
            <a:pPr>
              <a:lnSpc>
                <a:spcPct val="150000"/>
              </a:lnSpc>
            </a:pPr>
            <a:r>
              <a:rPr lang="en-IN" sz="2400" dirty="0" smtClean="0"/>
              <a:t>The Plot indicated here shows the spread of all the residual values amongst the Predicted Model Built.</a:t>
            </a:r>
          </a:p>
          <a:p>
            <a:pPr>
              <a:lnSpc>
                <a:spcPct val="150000"/>
              </a:lnSpc>
            </a:pPr>
            <a:r>
              <a:rPr lang="en-IN" sz="2400" dirty="0" smtClean="0"/>
              <a:t>The distribution across the line of prediction indicates the even spread of the residuals.</a:t>
            </a:r>
            <a:endParaRPr lang="en-IN" sz="2400" dirty="0"/>
          </a:p>
        </p:txBody>
      </p:sp>
      <p:sp>
        <p:nvSpPr>
          <p:cNvPr id="6" name="Title 1"/>
          <p:cNvSpPr>
            <a:spLocks noGrp="1"/>
          </p:cNvSpPr>
          <p:nvPr>
            <p:ph type="title"/>
          </p:nvPr>
        </p:nvSpPr>
        <p:spPr>
          <a:xfrm>
            <a:off x="1136469" y="640080"/>
            <a:ext cx="9313817" cy="856138"/>
          </a:xfrm>
        </p:spPr>
        <p:txBody>
          <a:bodyPr>
            <a:normAutofit/>
          </a:bodyPr>
          <a:lstStyle/>
          <a:p>
            <a:r>
              <a:rPr lang="en-IN" sz="2800" b="1" dirty="0" smtClean="0"/>
              <a:t>Even Spread of Residuals in the Predicted Model</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158" y="1360287"/>
            <a:ext cx="4864693" cy="5333538"/>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5953122" cy="4882721"/>
          </a:xfrm>
        </p:spPr>
        <p:txBody>
          <a:bodyPr>
            <a:noAutofit/>
          </a:bodyPr>
          <a:lstStyle/>
          <a:p>
            <a:pPr>
              <a:lnSpc>
                <a:spcPct val="150000"/>
              </a:lnSpc>
            </a:pPr>
            <a:r>
              <a:rPr lang="en-IN" sz="2400" dirty="0" smtClean="0"/>
              <a:t>The Model does not have any influential cases.</a:t>
            </a:r>
          </a:p>
          <a:p>
            <a:pPr>
              <a:lnSpc>
                <a:spcPct val="150000"/>
              </a:lnSpc>
            </a:pPr>
            <a:r>
              <a:rPr lang="en-IN" sz="2400" dirty="0" smtClean="0"/>
              <a:t>Influential cases are those values where the extreme values, influence the regression line, </a:t>
            </a:r>
            <a:r>
              <a:rPr lang="en-IN" sz="2400" dirty="0" err="1" smtClean="0"/>
              <a:t>i.e</a:t>
            </a:r>
            <a:r>
              <a:rPr lang="en-IN" sz="2400" dirty="0" smtClean="0"/>
              <a:t>, they can alter the values of a regression analysis.</a:t>
            </a:r>
          </a:p>
          <a:p>
            <a:pPr>
              <a:lnSpc>
                <a:spcPct val="150000"/>
              </a:lnSpc>
            </a:pPr>
            <a:r>
              <a:rPr lang="en-IN" sz="2400" dirty="0" smtClean="0"/>
              <a:t>It is safe to say that the model built is free of any influential case.</a:t>
            </a:r>
            <a:endParaRPr lang="en-IN" sz="2400" dirty="0"/>
          </a:p>
        </p:txBody>
      </p:sp>
      <p:sp>
        <p:nvSpPr>
          <p:cNvPr id="6" name="Title 1"/>
          <p:cNvSpPr>
            <a:spLocks noGrp="1"/>
          </p:cNvSpPr>
          <p:nvPr>
            <p:ph type="title"/>
          </p:nvPr>
        </p:nvSpPr>
        <p:spPr>
          <a:xfrm>
            <a:off x="1136469" y="640080"/>
            <a:ext cx="9313817" cy="856138"/>
          </a:xfrm>
        </p:spPr>
        <p:txBody>
          <a:bodyPr>
            <a:normAutofit/>
          </a:bodyPr>
          <a:lstStyle/>
          <a:p>
            <a:r>
              <a:rPr lang="en-IN" sz="2800" b="1" dirty="0" smtClean="0"/>
              <a:t>No Influential Cases in the Model</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365" y="1496218"/>
            <a:ext cx="4422270" cy="5241429"/>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TotalTime>
  <Words>625</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My Dream Car Assignment  SUBMISSION </vt:lpstr>
      <vt:lpstr>Abstract</vt:lpstr>
      <vt:lpstr> Problem Solving Methodology</vt:lpstr>
      <vt:lpstr>Correlation of Variables in the Given Dataset</vt:lpstr>
      <vt:lpstr>Main Variables in the Final Model</vt:lpstr>
      <vt:lpstr>Accuracy of Model and its Prediction</vt:lpstr>
      <vt:lpstr>Normal Distribution of Residuals in the Model</vt:lpstr>
      <vt:lpstr>Even Spread of Residuals in the Predicted Model</vt:lpstr>
      <vt:lpstr>No Influential Cases in the Model</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ashank srinivasan</cp:lastModifiedBy>
  <cp:revision>50</cp:revision>
  <dcterms:created xsi:type="dcterms:W3CDTF">2016-06-09T08:16:28Z</dcterms:created>
  <dcterms:modified xsi:type="dcterms:W3CDTF">2016-09-18T06:45:51Z</dcterms:modified>
</cp:coreProperties>
</file>