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3f23be5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c3f23be5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c3f23be5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c3f23be5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3f23be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3f23be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3f23be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3f23be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3f23be5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3f23be5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3f23be5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3f23be5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4aaee644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4aaee644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4aaee644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4aaee644_4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4aaee644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4aaee644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3f23be5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3f23be5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Aizelmarie Magsino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Christos Ferderigos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Jeffrey Kim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Michael Cruz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Challenges using GitHub Workflow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Complexities in AirBnB’s pricing structure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Lack of historical listings for trending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Include other data sets, such as household income levels and hotel prices by neighborhood, and correlate it to our findings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Summary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270650"/>
            <a:ext cx="7038900" cy="26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project is to investigate the overall popularity of </a:t>
            </a:r>
            <a:r>
              <a:rPr lang="en" sz="1400" b="1">
                <a:solidFill>
                  <a:srgbClr val="FFE599"/>
                </a:solidFill>
              </a:rPr>
              <a:t>AirBnB</a:t>
            </a:r>
            <a:r>
              <a:rPr lang="en" sz="1400"/>
              <a:t> listings in </a:t>
            </a:r>
            <a:r>
              <a:rPr lang="en" sz="1400" b="1">
                <a:solidFill>
                  <a:srgbClr val="FFE599"/>
                </a:solidFill>
              </a:rPr>
              <a:t>Jersey City</a:t>
            </a:r>
            <a:r>
              <a:rPr lang="en" sz="1400"/>
              <a:t>.  We’ll examine the </a:t>
            </a:r>
            <a:r>
              <a:rPr lang="en" sz="1400" b="1">
                <a:solidFill>
                  <a:srgbClr val="FFE599"/>
                </a:solidFill>
              </a:rPr>
              <a:t>Number of Listings</a:t>
            </a:r>
            <a:r>
              <a:rPr lang="en" sz="1400">
                <a:solidFill>
                  <a:srgbClr val="FFE599"/>
                </a:solidFill>
              </a:rPr>
              <a:t> </a:t>
            </a:r>
            <a:r>
              <a:rPr lang="en" sz="1400"/>
              <a:t>and associated </a:t>
            </a:r>
            <a:r>
              <a:rPr lang="en" sz="1400" b="1">
                <a:solidFill>
                  <a:srgbClr val="FFE599"/>
                </a:solidFill>
              </a:rPr>
              <a:t>Rental Rates</a:t>
            </a:r>
            <a:r>
              <a:rPr lang="en" sz="1400"/>
              <a:t> as well as identify </a:t>
            </a:r>
            <a:r>
              <a:rPr lang="en" sz="1400" b="1">
                <a:solidFill>
                  <a:srgbClr val="FFE599"/>
                </a:solidFill>
              </a:rPr>
              <a:t>Popular Room Types</a:t>
            </a:r>
            <a:r>
              <a:rPr lang="en" sz="1400"/>
              <a:t> and </a:t>
            </a:r>
            <a:r>
              <a:rPr lang="en" sz="1400" b="1">
                <a:solidFill>
                  <a:srgbClr val="FFE599"/>
                </a:solidFill>
              </a:rPr>
              <a:t>Neighborhoods</a:t>
            </a:r>
            <a:r>
              <a:rPr lang="en" sz="1400"/>
              <a:t>.  With these variables, we are able to determine that: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E599"/>
                </a:solidFill>
              </a:rPr>
              <a:t>Apartments</a:t>
            </a:r>
            <a:r>
              <a:rPr lang="en" sz="1400"/>
              <a:t> are the most popular </a:t>
            </a:r>
            <a:r>
              <a:rPr lang="en" sz="1400">
                <a:solidFill>
                  <a:srgbClr val="B4A7D6"/>
                </a:solidFill>
              </a:rPr>
              <a:t>property type</a:t>
            </a:r>
            <a:r>
              <a:rPr lang="en" sz="1400"/>
              <a:t>, with </a:t>
            </a:r>
            <a:r>
              <a:rPr lang="en" sz="1400">
                <a:solidFill>
                  <a:srgbClr val="FFE599"/>
                </a:solidFill>
              </a:rPr>
              <a:t>entire home/apt</a:t>
            </a:r>
            <a:r>
              <a:rPr lang="en" sz="1400"/>
              <a:t> as the most popular </a:t>
            </a:r>
            <a:r>
              <a:rPr lang="en" sz="1400">
                <a:solidFill>
                  <a:srgbClr val="B4A7D6"/>
                </a:solidFill>
              </a:rPr>
              <a:t>room type</a:t>
            </a:r>
            <a:endParaRPr sz="1400">
              <a:solidFill>
                <a:srgbClr val="B4A7D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E599"/>
                </a:solidFill>
              </a:rPr>
              <a:t>Downtown Jersey City</a:t>
            </a:r>
            <a:r>
              <a:rPr lang="en" sz="1400"/>
              <a:t> has the </a:t>
            </a:r>
            <a:r>
              <a:rPr lang="en" sz="1400">
                <a:solidFill>
                  <a:srgbClr val="B4A7D6"/>
                </a:solidFill>
              </a:rPr>
              <a:t>most listings</a:t>
            </a:r>
            <a:r>
              <a:rPr lang="en" sz="1400"/>
              <a:t> and </a:t>
            </a:r>
            <a:r>
              <a:rPr lang="en" sz="1400">
                <a:solidFill>
                  <a:srgbClr val="B4A7D6"/>
                </a:solidFill>
              </a:rPr>
              <a:t>most expensive listings</a:t>
            </a:r>
            <a:endParaRPr sz="1400">
              <a:solidFill>
                <a:srgbClr val="B4A7D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E599"/>
                </a:solidFill>
              </a:rPr>
              <a:t>Journal Square</a:t>
            </a:r>
            <a:r>
              <a:rPr lang="en" sz="1400"/>
              <a:t> has the </a:t>
            </a:r>
            <a:r>
              <a:rPr lang="en" sz="1400">
                <a:solidFill>
                  <a:srgbClr val="B4A7D6"/>
                </a:solidFill>
              </a:rPr>
              <a:t>most private single rooms</a:t>
            </a:r>
            <a:endParaRPr sz="1400">
              <a:solidFill>
                <a:srgbClr val="B4A7D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While there is </a:t>
            </a:r>
            <a:r>
              <a:rPr lang="en" sz="1400">
                <a:solidFill>
                  <a:srgbClr val="FFE599"/>
                </a:solidFill>
              </a:rPr>
              <a:t>no significant difference</a:t>
            </a:r>
            <a:r>
              <a:rPr lang="en" sz="1400"/>
              <a:t> in </a:t>
            </a:r>
            <a:r>
              <a:rPr lang="en" sz="1400">
                <a:solidFill>
                  <a:srgbClr val="B4A7D6"/>
                </a:solidFill>
              </a:rPr>
              <a:t>average rental price</a:t>
            </a:r>
            <a:r>
              <a:rPr lang="en" sz="1400"/>
              <a:t> by week day, average rental price of listings in </a:t>
            </a:r>
            <a:r>
              <a:rPr lang="en" sz="1400">
                <a:solidFill>
                  <a:srgbClr val="FFE599"/>
                </a:solidFill>
              </a:rPr>
              <a:t>Downtown </a:t>
            </a:r>
            <a:r>
              <a:rPr lang="en" sz="1400">
                <a:solidFill>
                  <a:srgbClr val="B4A7D6"/>
                </a:solidFill>
              </a:rPr>
              <a:t>peaks by late spring/early summer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Data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68600" y="1374150"/>
            <a:ext cx="7496700" cy="18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AirBnB room types are available to rent in Jersey City?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Which property type has the most listings overall?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the more popular and most expensive neighborhoods in Jersey City?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the most popular listing types by neighborhood?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sourced directly from AirBnB according to data collected in 2019 (As of October 2019)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Imported CSVs, removed unnecessary columns, and recast data types in order to perform calculations successfully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GMaps API in order to plot specific data points for heats maps and listing types by neighborhood</a:t>
            </a:r>
            <a:endParaRPr sz="18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31" y="3296248"/>
            <a:ext cx="5658743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87" y="941725"/>
            <a:ext cx="4870626" cy="38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02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Price of Listings 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13" y="907712"/>
            <a:ext cx="5856374" cy="391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2572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Listings by Neighborhood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27" y="804138"/>
            <a:ext cx="4341325" cy="414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436" y="895725"/>
            <a:ext cx="6395825" cy="38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900" y="273887"/>
            <a:ext cx="8239149" cy="47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297500" y="15516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Expectations: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Apartments to be the most popular AirBnB ✅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Weekend prices are more expensive than weekday prices ❌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Downtown Jersey City is the most popular neighborhood ✅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Smaller pricing discrepancies between neighborhoods ❌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AirBnB</vt:lpstr>
      <vt:lpstr>Motivation and Summary</vt:lpstr>
      <vt:lpstr>Questions and Data</vt:lpstr>
      <vt:lpstr>Data Cleanup &amp; Exploration</vt:lpstr>
      <vt:lpstr>Data Analysis</vt:lpstr>
      <vt:lpstr>Heatmap of Price of Listings </vt:lpstr>
      <vt:lpstr>Listings by Neighborhood</vt:lpstr>
      <vt:lpstr>PowerPoint Presentation</vt:lpstr>
      <vt:lpstr>Discussion</vt:lpstr>
      <vt:lpstr>Post Mortem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Michael Cruz</dc:creator>
  <cp:lastModifiedBy>Michael Cruz</cp:lastModifiedBy>
  <cp:revision>1</cp:revision>
  <dcterms:modified xsi:type="dcterms:W3CDTF">2019-12-12T19:01:48Z</dcterms:modified>
</cp:coreProperties>
</file>