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E073D-B6DE-4454-AF7F-9AB4857A1D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3D41E7-0912-4EB9-AA26-1462A753D54D}">
      <dgm:prSet/>
      <dgm:spPr/>
      <dgm:t>
        <a:bodyPr/>
        <a:lstStyle/>
        <a:p>
          <a:pPr>
            <a:defRPr b="1"/>
          </a:pPr>
          <a:r>
            <a:rPr lang="es-MX"/>
            <a:t>Linear: </a:t>
          </a:r>
          <a:endParaRPr lang="en-US"/>
        </a:p>
      </dgm:t>
    </dgm:pt>
    <dgm:pt modelId="{3C721EA8-22CB-4F66-BEA2-557957E9BD67}" type="parTrans" cxnId="{C7053F35-992B-474B-ACF3-4FC857288FB1}">
      <dgm:prSet/>
      <dgm:spPr/>
      <dgm:t>
        <a:bodyPr/>
        <a:lstStyle/>
        <a:p>
          <a:endParaRPr lang="en-US"/>
        </a:p>
      </dgm:t>
    </dgm:pt>
    <dgm:pt modelId="{1D74456E-7D69-4B25-9191-1BC82C5B694C}" type="sibTrans" cxnId="{C7053F35-992B-474B-ACF3-4FC857288FB1}">
      <dgm:prSet/>
      <dgm:spPr/>
      <dgm:t>
        <a:bodyPr/>
        <a:lstStyle/>
        <a:p>
          <a:endParaRPr lang="en-US"/>
        </a:p>
      </dgm:t>
    </dgm:pt>
    <dgm:pt modelId="{9762B405-AA87-4766-B501-B949325222A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History is an irreversible sequence of unrepeatable events</a:t>
          </a:r>
        </a:p>
      </dgm:t>
    </dgm:pt>
    <dgm:pt modelId="{6BADA7B5-3AD0-4BDE-8344-0F91400934AE}" type="parTrans" cxnId="{57BDE60F-47F7-4106-88CC-FDCD81DE7B3D}">
      <dgm:prSet/>
      <dgm:spPr/>
      <dgm:t>
        <a:bodyPr/>
        <a:lstStyle/>
        <a:p>
          <a:endParaRPr lang="en-US"/>
        </a:p>
      </dgm:t>
    </dgm:pt>
    <dgm:pt modelId="{687ACBD3-87E3-4A8B-9D4C-54C09A12FF84}" type="sibTrans" cxnId="{57BDE60F-47F7-4106-88CC-FDCD81DE7B3D}">
      <dgm:prSet/>
      <dgm:spPr/>
      <dgm:t>
        <a:bodyPr/>
        <a:lstStyle/>
        <a:p>
          <a:endParaRPr lang="en-US"/>
        </a:p>
      </dgm:t>
    </dgm:pt>
    <dgm:pt modelId="{37F6D028-10DE-4185-AC0E-268ADB3C4D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Tell a story of linked events moving in a direction</a:t>
          </a:r>
        </a:p>
      </dgm:t>
    </dgm:pt>
    <dgm:pt modelId="{736B8C6E-9CAA-4F94-B9AE-2082A61EE6DB}" type="parTrans" cxnId="{7BC563F5-F601-45AD-A676-C7BB58E251D8}">
      <dgm:prSet/>
      <dgm:spPr/>
      <dgm:t>
        <a:bodyPr/>
        <a:lstStyle/>
        <a:p>
          <a:endParaRPr lang="en-US"/>
        </a:p>
      </dgm:t>
    </dgm:pt>
    <dgm:pt modelId="{9C129C1D-84BA-4093-8113-89B8CD077C75}" type="sibTrans" cxnId="{7BC563F5-F601-45AD-A676-C7BB58E251D8}">
      <dgm:prSet/>
      <dgm:spPr/>
      <dgm:t>
        <a:bodyPr/>
        <a:lstStyle/>
        <a:p>
          <a:endParaRPr lang="en-US"/>
        </a:p>
      </dgm:t>
    </dgm:pt>
    <dgm:pt modelId="{B1FF6267-EFEE-4531-92A0-8DB477068705}">
      <dgm:prSet/>
      <dgm:spPr/>
      <dgm:t>
        <a:bodyPr/>
        <a:lstStyle/>
        <a:p>
          <a:pPr>
            <a:defRPr b="1"/>
          </a:pPr>
          <a:r>
            <a:rPr lang="es-MX"/>
            <a:t>Cyclical:</a:t>
          </a:r>
          <a:endParaRPr lang="en-US"/>
        </a:p>
      </dgm:t>
    </dgm:pt>
    <dgm:pt modelId="{7837EB52-B9C7-48A0-AF40-FA0899D94541}" type="parTrans" cxnId="{FDB0A9D8-C9D4-4299-8B94-A258D3F132FC}">
      <dgm:prSet/>
      <dgm:spPr/>
      <dgm:t>
        <a:bodyPr/>
        <a:lstStyle/>
        <a:p>
          <a:endParaRPr lang="en-US"/>
        </a:p>
      </dgm:t>
    </dgm:pt>
    <dgm:pt modelId="{95B35B7F-EFE7-49AB-B369-357C33AA5990}" type="sibTrans" cxnId="{FDB0A9D8-C9D4-4299-8B94-A258D3F132FC}">
      <dgm:prSet/>
      <dgm:spPr/>
      <dgm:t>
        <a:bodyPr/>
        <a:lstStyle/>
        <a:p>
          <a:endParaRPr lang="en-US"/>
        </a:p>
      </dgm:t>
    </dgm:pt>
    <dgm:pt modelId="{37DEC2FF-D397-43AB-85E7-D18A11E3E87D}">
      <dgm:prSet/>
      <dgm:spPr/>
      <dgm:t>
        <a:bodyPr/>
        <a:lstStyle/>
        <a:p>
          <a:r>
            <a:rPr lang="en-US"/>
            <a:t>Not related even</a:t>
          </a:r>
          <a:r>
            <a:rPr lang="es-MX"/>
            <a:t>ts</a:t>
          </a:r>
          <a:endParaRPr lang="en-US"/>
        </a:p>
      </dgm:t>
    </dgm:pt>
    <dgm:pt modelId="{A249A335-6254-4918-8621-C99434A50F9F}" type="parTrans" cxnId="{D08A34DB-5AFC-4030-A9B4-55ECE183852E}">
      <dgm:prSet/>
      <dgm:spPr/>
      <dgm:t>
        <a:bodyPr/>
        <a:lstStyle/>
        <a:p>
          <a:endParaRPr lang="en-US"/>
        </a:p>
      </dgm:t>
    </dgm:pt>
    <dgm:pt modelId="{A7F06BE4-CA07-42AC-825C-04C43950D733}" type="sibTrans" cxnId="{D08A34DB-5AFC-4030-A9B4-55ECE183852E}">
      <dgm:prSet/>
      <dgm:spPr/>
      <dgm:t>
        <a:bodyPr/>
        <a:lstStyle/>
        <a:p>
          <a:endParaRPr lang="en-US"/>
        </a:p>
      </dgm:t>
    </dgm:pt>
    <dgm:pt modelId="{241C3DA5-F467-4635-BAB3-8EAF65B6F6B2}">
      <dgm:prSet/>
      <dgm:spPr/>
      <dgm:t>
        <a:bodyPr/>
        <a:lstStyle/>
        <a:p>
          <a:r>
            <a:rPr lang="en-US" dirty="0"/>
            <a:t>Motions are parts of repeating cycles</a:t>
          </a:r>
        </a:p>
      </dgm:t>
    </dgm:pt>
    <dgm:pt modelId="{DF2D17F1-28D1-446F-B987-427C789007F0}" type="parTrans" cxnId="{F510AECF-5ED6-4C88-8859-11BADB2CA6DC}">
      <dgm:prSet/>
      <dgm:spPr/>
      <dgm:t>
        <a:bodyPr/>
        <a:lstStyle/>
        <a:p>
          <a:endParaRPr lang="en-US"/>
        </a:p>
      </dgm:t>
    </dgm:pt>
    <dgm:pt modelId="{8DA24B16-6F82-4909-9DC1-BC381F2829DA}" type="sibTrans" cxnId="{F510AECF-5ED6-4C88-8859-11BADB2CA6DC}">
      <dgm:prSet/>
      <dgm:spPr/>
      <dgm:t>
        <a:bodyPr/>
        <a:lstStyle/>
        <a:p>
          <a:endParaRPr lang="en-US"/>
        </a:p>
      </dgm:t>
    </dgm:pt>
    <dgm:pt modelId="{EB703E74-0E8B-4637-9F7A-36CADF52BBE8}">
      <dgm:prSet/>
      <dgm:spPr/>
      <dgm:t>
        <a:bodyPr/>
        <a:lstStyle/>
        <a:p>
          <a:r>
            <a:rPr lang="es-MX"/>
            <a:t>Time has no direction</a:t>
          </a:r>
          <a:endParaRPr lang="en-US"/>
        </a:p>
      </dgm:t>
    </dgm:pt>
    <dgm:pt modelId="{BC3B00B4-B475-43BE-AA4E-F823927F9088}" type="parTrans" cxnId="{7CDA8075-73F2-4C46-B6B0-DBF167A2147B}">
      <dgm:prSet/>
      <dgm:spPr/>
      <dgm:t>
        <a:bodyPr/>
        <a:lstStyle/>
        <a:p>
          <a:endParaRPr lang="en-US"/>
        </a:p>
      </dgm:t>
    </dgm:pt>
    <dgm:pt modelId="{28290635-BD22-4A8A-88D4-49A630FFAE65}" type="sibTrans" cxnId="{7CDA8075-73F2-4C46-B6B0-DBF167A2147B}">
      <dgm:prSet/>
      <dgm:spPr/>
      <dgm:t>
        <a:bodyPr/>
        <a:lstStyle/>
        <a:p>
          <a:endParaRPr lang="en-US"/>
        </a:p>
      </dgm:t>
    </dgm:pt>
    <dgm:pt modelId="{BC4D270F-9F1C-40ED-B405-E633B05191C9}" type="pres">
      <dgm:prSet presAssocID="{A87E073D-B6DE-4454-AF7F-9AB4857A1DD2}" presName="root" presStyleCnt="0">
        <dgm:presLayoutVars>
          <dgm:dir/>
          <dgm:resizeHandles val="exact"/>
        </dgm:presLayoutVars>
      </dgm:prSet>
      <dgm:spPr/>
    </dgm:pt>
    <dgm:pt modelId="{DD934A3B-7A1E-4451-BB11-DD678AB93F8D}" type="pres">
      <dgm:prSet presAssocID="{F73D41E7-0912-4EB9-AA26-1462A753D54D}" presName="compNode" presStyleCnt="0"/>
      <dgm:spPr/>
    </dgm:pt>
    <dgm:pt modelId="{00FF29D7-9A84-4B17-A6D2-E859FEB566B1}" type="pres">
      <dgm:prSet presAssocID="{F73D41E7-0912-4EB9-AA26-1462A753D5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ctado"/>
        </a:ext>
      </dgm:extLst>
    </dgm:pt>
    <dgm:pt modelId="{4F21FE34-AF8C-4A2D-A014-FBCD4C6ACEE0}" type="pres">
      <dgm:prSet presAssocID="{F73D41E7-0912-4EB9-AA26-1462A753D54D}" presName="iconSpace" presStyleCnt="0"/>
      <dgm:spPr/>
    </dgm:pt>
    <dgm:pt modelId="{4B32DEEE-6BA8-49EB-A961-1CE965104D9C}" type="pres">
      <dgm:prSet presAssocID="{F73D41E7-0912-4EB9-AA26-1462A753D54D}" presName="parTx" presStyleLbl="revTx" presStyleIdx="0" presStyleCnt="4">
        <dgm:presLayoutVars>
          <dgm:chMax val="0"/>
          <dgm:chPref val="0"/>
        </dgm:presLayoutVars>
      </dgm:prSet>
      <dgm:spPr/>
    </dgm:pt>
    <dgm:pt modelId="{98BD6C70-4899-48E5-8E68-6F645B2D7EF4}" type="pres">
      <dgm:prSet presAssocID="{F73D41E7-0912-4EB9-AA26-1462A753D54D}" presName="txSpace" presStyleCnt="0"/>
      <dgm:spPr/>
    </dgm:pt>
    <dgm:pt modelId="{2206B09F-D7C7-47F2-92F6-6E566CF54FF7}" type="pres">
      <dgm:prSet presAssocID="{F73D41E7-0912-4EB9-AA26-1462A753D54D}" presName="desTx" presStyleLbl="revTx" presStyleIdx="1" presStyleCnt="4">
        <dgm:presLayoutVars/>
      </dgm:prSet>
      <dgm:spPr/>
    </dgm:pt>
    <dgm:pt modelId="{DF857494-7E62-483D-B99A-4727085AD64E}" type="pres">
      <dgm:prSet presAssocID="{1D74456E-7D69-4B25-9191-1BC82C5B694C}" presName="sibTrans" presStyleCnt="0"/>
      <dgm:spPr/>
    </dgm:pt>
    <dgm:pt modelId="{0BED0F49-8884-4195-B24D-FD634C38B8DF}" type="pres">
      <dgm:prSet presAssocID="{B1FF6267-EFEE-4531-92A0-8DB477068705}" presName="compNode" presStyleCnt="0"/>
      <dgm:spPr/>
    </dgm:pt>
    <dgm:pt modelId="{AC435BAB-AC81-4DB5-ACEF-D312AB89D4B6}" type="pres">
      <dgm:prSet presAssocID="{B1FF6267-EFEE-4531-92A0-8DB4770687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5EC24E-4E4E-4FA1-AD17-0D8BC2FC9F3D}" type="pres">
      <dgm:prSet presAssocID="{B1FF6267-EFEE-4531-92A0-8DB477068705}" presName="iconSpace" presStyleCnt="0"/>
      <dgm:spPr/>
    </dgm:pt>
    <dgm:pt modelId="{272D26A0-E766-4E78-94D0-979830F5061C}" type="pres">
      <dgm:prSet presAssocID="{B1FF6267-EFEE-4531-92A0-8DB477068705}" presName="parTx" presStyleLbl="revTx" presStyleIdx="2" presStyleCnt="4">
        <dgm:presLayoutVars>
          <dgm:chMax val="0"/>
          <dgm:chPref val="0"/>
        </dgm:presLayoutVars>
      </dgm:prSet>
      <dgm:spPr/>
    </dgm:pt>
    <dgm:pt modelId="{11D35018-F37C-4C2F-B6F8-7D27636EC149}" type="pres">
      <dgm:prSet presAssocID="{B1FF6267-EFEE-4531-92A0-8DB477068705}" presName="txSpace" presStyleCnt="0"/>
      <dgm:spPr/>
    </dgm:pt>
    <dgm:pt modelId="{81217573-4F34-45EA-9E75-8FBAFDD1E948}" type="pres">
      <dgm:prSet presAssocID="{B1FF6267-EFEE-4531-92A0-8DB477068705}" presName="desTx" presStyleLbl="revTx" presStyleIdx="3" presStyleCnt="4">
        <dgm:presLayoutVars/>
      </dgm:prSet>
      <dgm:spPr/>
    </dgm:pt>
  </dgm:ptLst>
  <dgm:cxnLst>
    <dgm:cxn modelId="{EB33490F-2ACE-492C-9349-C218176FE26D}" type="presOf" srcId="{B1FF6267-EFEE-4531-92A0-8DB477068705}" destId="{272D26A0-E766-4E78-94D0-979830F5061C}" srcOrd="0" destOrd="0" presId="urn:microsoft.com/office/officeart/2018/2/layout/IconLabelDescriptionList"/>
    <dgm:cxn modelId="{57BDE60F-47F7-4106-88CC-FDCD81DE7B3D}" srcId="{F73D41E7-0912-4EB9-AA26-1462A753D54D}" destId="{9762B405-AA87-4766-B501-B949325222A7}" srcOrd="0" destOrd="0" parTransId="{6BADA7B5-3AD0-4BDE-8344-0F91400934AE}" sibTransId="{687ACBD3-87E3-4A8B-9D4C-54C09A12FF84}"/>
    <dgm:cxn modelId="{0182D22A-138F-4CB7-B038-9E3AD10AD0E1}" type="presOf" srcId="{37F6D028-10DE-4185-AC0E-268ADB3C4D6A}" destId="{2206B09F-D7C7-47F2-92F6-6E566CF54FF7}" srcOrd="0" destOrd="1" presId="urn:microsoft.com/office/officeart/2018/2/layout/IconLabelDescriptionList"/>
    <dgm:cxn modelId="{C7053F35-992B-474B-ACF3-4FC857288FB1}" srcId="{A87E073D-B6DE-4454-AF7F-9AB4857A1DD2}" destId="{F73D41E7-0912-4EB9-AA26-1462A753D54D}" srcOrd="0" destOrd="0" parTransId="{3C721EA8-22CB-4F66-BEA2-557957E9BD67}" sibTransId="{1D74456E-7D69-4B25-9191-1BC82C5B694C}"/>
    <dgm:cxn modelId="{7CDA8075-73F2-4C46-B6B0-DBF167A2147B}" srcId="{B1FF6267-EFEE-4531-92A0-8DB477068705}" destId="{EB703E74-0E8B-4637-9F7A-36CADF52BBE8}" srcOrd="2" destOrd="0" parTransId="{BC3B00B4-B475-43BE-AA4E-F823927F9088}" sibTransId="{28290635-BD22-4A8A-88D4-49A630FFAE65}"/>
    <dgm:cxn modelId="{EF025D7B-0779-48DD-AAFA-2FB8153E14E1}" type="presOf" srcId="{37DEC2FF-D397-43AB-85E7-D18A11E3E87D}" destId="{81217573-4F34-45EA-9E75-8FBAFDD1E948}" srcOrd="0" destOrd="0" presId="urn:microsoft.com/office/officeart/2018/2/layout/IconLabelDescriptionList"/>
    <dgm:cxn modelId="{BA79378B-BBC0-4292-B8B2-2C75FB12C285}" type="presOf" srcId="{A87E073D-B6DE-4454-AF7F-9AB4857A1DD2}" destId="{BC4D270F-9F1C-40ED-B405-E633B05191C9}" srcOrd="0" destOrd="0" presId="urn:microsoft.com/office/officeart/2018/2/layout/IconLabelDescriptionList"/>
    <dgm:cxn modelId="{52ECEF8D-1B0A-44B3-9B88-3FDF293786FD}" type="presOf" srcId="{EB703E74-0E8B-4637-9F7A-36CADF52BBE8}" destId="{81217573-4F34-45EA-9E75-8FBAFDD1E948}" srcOrd="0" destOrd="2" presId="urn:microsoft.com/office/officeart/2018/2/layout/IconLabelDescriptionList"/>
    <dgm:cxn modelId="{71B0AF92-E901-4F90-AC2A-89563E824CCC}" type="presOf" srcId="{241C3DA5-F467-4635-BAB3-8EAF65B6F6B2}" destId="{81217573-4F34-45EA-9E75-8FBAFDD1E948}" srcOrd="0" destOrd="1" presId="urn:microsoft.com/office/officeart/2018/2/layout/IconLabelDescriptionList"/>
    <dgm:cxn modelId="{3E5BDEC4-505B-424D-B254-645A0D685A55}" type="presOf" srcId="{9762B405-AA87-4766-B501-B949325222A7}" destId="{2206B09F-D7C7-47F2-92F6-6E566CF54FF7}" srcOrd="0" destOrd="0" presId="urn:microsoft.com/office/officeart/2018/2/layout/IconLabelDescriptionList"/>
    <dgm:cxn modelId="{6BF74ACF-0B8D-4FE8-A2F9-607AEF4CBDAD}" type="presOf" srcId="{F73D41E7-0912-4EB9-AA26-1462A753D54D}" destId="{4B32DEEE-6BA8-49EB-A961-1CE965104D9C}" srcOrd="0" destOrd="0" presId="urn:microsoft.com/office/officeart/2018/2/layout/IconLabelDescriptionList"/>
    <dgm:cxn modelId="{F510AECF-5ED6-4C88-8859-11BADB2CA6DC}" srcId="{B1FF6267-EFEE-4531-92A0-8DB477068705}" destId="{241C3DA5-F467-4635-BAB3-8EAF65B6F6B2}" srcOrd="1" destOrd="0" parTransId="{DF2D17F1-28D1-446F-B987-427C789007F0}" sibTransId="{8DA24B16-6F82-4909-9DC1-BC381F2829DA}"/>
    <dgm:cxn modelId="{FDB0A9D8-C9D4-4299-8B94-A258D3F132FC}" srcId="{A87E073D-B6DE-4454-AF7F-9AB4857A1DD2}" destId="{B1FF6267-EFEE-4531-92A0-8DB477068705}" srcOrd="1" destOrd="0" parTransId="{7837EB52-B9C7-48A0-AF40-FA0899D94541}" sibTransId="{95B35B7F-EFE7-49AB-B369-357C33AA5990}"/>
    <dgm:cxn modelId="{D08A34DB-5AFC-4030-A9B4-55ECE183852E}" srcId="{B1FF6267-EFEE-4531-92A0-8DB477068705}" destId="{37DEC2FF-D397-43AB-85E7-D18A11E3E87D}" srcOrd="0" destOrd="0" parTransId="{A249A335-6254-4918-8621-C99434A50F9F}" sibTransId="{A7F06BE4-CA07-42AC-825C-04C43950D733}"/>
    <dgm:cxn modelId="{7BC563F5-F601-45AD-A676-C7BB58E251D8}" srcId="{F73D41E7-0912-4EB9-AA26-1462A753D54D}" destId="{37F6D028-10DE-4185-AC0E-268ADB3C4D6A}" srcOrd="1" destOrd="0" parTransId="{736B8C6E-9CAA-4F94-B9AE-2082A61EE6DB}" sibTransId="{9C129C1D-84BA-4093-8113-89B8CD077C75}"/>
    <dgm:cxn modelId="{16BC1F29-6024-4BE0-8D91-C930861EFDDE}" type="presParOf" srcId="{BC4D270F-9F1C-40ED-B405-E633B05191C9}" destId="{DD934A3B-7A1E-4451-BB11-DD678AB93F8D}" srcOrd="0" destOrd="0" presId="urn:microsoft.com/office/officeart/2018/2/layout/IconLabelDescriptionList"/>
    <dgm:cxn modelId="{67864BB2-3112-4048-911B-8BEBC1E199FF}" type="presParOf" srcId="{DD934A3B-7A1E-4451-BB11-DD678AB93F8D}" destId="{00FF29D7-9A84-4B17-A6D2-E859FEB566B1}" srcOrd="0" destOrd="0" presId="urn:microsoft.com/office/officeart/2018/2/layout/IconLabelDescriptionList"/>
    <dgm:cxn modelId="{B2C8F3D4-5C9D-48C0-A392-9266D4A62605}" type="presParOf" srcId="{DD934A3B-7A1E-4451-BB11-DD678AB93F8D}" destId="{4F21FE34-AF8C-4A2D-A014-FBCD4C6ACEE0}" srcOrd="1" destOrd="0" presId="urn:microsoft.com/office/officeart/2018/2/layout/IconLabelDescriptionList"/>
    <dgm:cxn modelId="{DAA00648-27B5-4788-889D-0AC641B7421B}" type="presParOf" srcId="{DD934A3B-7A1E-4451-BB11-DD678AB93F8D}" destId="{4B32DEEE-6BA8-49EB-A961-1CE965104D9C}" srcOrd="2" destOrd="0" presId="urn:microsoft.com/office/officeart/2018/2/layout/IconLabelDescriptionList"/>
    <dgm:cxn modelId="{B8C16E6B-CA06-46C2-9DBA-B07B6D8B602C}" type="presParOf" srcId="{DD934A3B-7A1E-4451-BB11-DD678AB93F8D}" destId="{98BD6C70-4899-48E5-8E68-6F645B2D7EF4}" srcOrd="3" destOrd="0" presId="urn:microsoft.com/office/officeart/2018/2/layout/IconLabelDescriptionList"/>
    <dgm:cxn modelId="{E6A14D06-0EA6-4089-94B4-33E2094E0263}" type="presParOf" srcId="{DD934A3B-7A1E-4451-BB11-DD678AB93F8D}" destId="{2206B09F-D7C7-47F2-92F6-6E566CF54FF7}" srcOrd="4" destOrd="0" presId="urn:microsoft.com/office/officeart/2018/2/layout/IconLabelDescriptionList"/>
    <dgm:cxn modelId="{38EEE2A4-BA97-4B9D-ACFA-513844AABF37}" type="presParOf" srcId="{BC4D270F-9F1C-40ED-B405-E633B05191C9}" destId="{DF857494-7E62-483D-B99A-4727085AD64E}" srcOrd="1" destOrd="0" presId="urn:microsoft.com/office/officeart/2018/2/layout/IconLabelDescriptionList"/>
    <dgm:cxn modelId="{0292EE38-2CD2-4927-AB20-DE109016C543}" type="presParOf" srcId="{BC4D270F-9F1C-40ED-B405-E633B05191C9}" destId="{0BED0F49-8884-4195-B24D-FD634C38B8DF}" srcOrd="2" destOrd="0" presId="urn:microsoft.com/office/officeart/2018/2/layout/IconLabelDescriptionList"/>
    <dgm:cxn modelId="{CE888E67-8464-4CAE-82DA-15B8F33EB099}" type="presParOf" srcId="{0BED0F49-8884-4195-B24D-FD634C38B8DF}" destId="{AC435BAB-AC81-4DB5-ACEF-D312AB89D4B6}" srcOrd="0" destOrd="0" presId="urn:microsoft.com/office/officeart/2018/2/layout/IconLabelDescriptionList"/>
    <dgm:cxn modelId="{593F730C-FDD2-4E4F-8F29-32165C388B6E}" type="presParOf" srcId="{0BED0F49-8884-4195-B24D-FD634C38B8DF}" destId="{745EC24E-4E4E-4FA1-AD17-0D8BC2FC9F3D}" srcOrd="1" destOrd="0" presId="urn:microsoft.com/office/officeart/2018/2/layout/IconLabelDescriptionList"/>
    <dgm:cxn modelId="{BB93B710-BAC2-4601-BD2E-ADD6BA71451A}" type="presParOf" srcId="{0BED0F49-8884-4195-B24D-FD634C38B8DF}" destId="{272D26A0-E766-4E78-94D0-979830F5061C}" srcOrd="2" destOrd="0" presId="urn:microsoft.com/office/officeart/2018/2/layout/IconLabelDescriptionList"/>
    <dgm:cxn modelId="{FF6EE2F0-6165-4A40-8C88-C936AD124CBB}" type="presParOf" srcId="{0BED0F49-8884-4195-B24D-FD634C38B8DF}" destId="{11D35018-F37C-4C2F-B6F8-7D27636EC149}" srcOrd="3" destOrd="0" presId="urn:microsoft.com/office/officeart/2018/2/layout/IconLabelDescriptionList"/>
    <dgm:cxn modelId="{7B7639C6-AEB9-45D0-AAC7-9B4BB636EB99}" type="presParOf" srcId="{0BED0F49-8884-4195-B24D-FD634C38B8DF}" destId="{81217573-4F34-45EA-9E75-8FBAFDD1E9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F29D7-9A84-4B17-A6D2-E859FEB566B1}">
      <dsp:nvSpPr>
        <dsp:cNvPr id="0" name=""/>
        <dsp:cNvSpPr/>
      </dsp:nvSpPr>
      <dsp:spPr>
        <a:xfrm>
          <a:off x="559800" y="54319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2DEEE-6BA8-49EB-A961-1CE965104D9C}">
      <dsp:nvSpPr>
        <dsp:cNvPr id="0" name=""/>
        <dsp:cNvSpPr/>
      </dsp:nvSpPr>
      <dsp:spPr>
        <a:xfrm>
          <a:off x="559800" y="2195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3600" kern="1200"/>
            <a:t>Linear: </a:t>
          </a:r>
          <a:endParaRPr lang="en-US" sz="3600" kern="1200"/>
        </a:p>
      </dsp:txBody>
      <dsp:txXfrm>
        <a:off x="559800" y="2195592"/>
        <a:ext cx="4320000" cy="648000"/>
      </dsp:txXfrm>
    </dsp:sp>
    <dsp:sp modelId="{2206B09F-D7C7-47F2-92F6-6E566CF54FF7}">
      <dsp:nvSpPr>
        <dsp:cNvPr id="0" name=""/>
        <dsp:cNvSpPr/>
      </dsp:nvSpPr>
      <dsp:spPr>
        <a:xfrm>
          <a:off x="559800" y="2908890"/>
          <a:ext cx="4320000" cy="89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History is an irreversible sequence of unrepeatable events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Tell a story of linked events moving in a direction</a:t>
          </a:r>
        </a:p>
      </dsp:txBody>
      <dsp:txXfrm>
        <a:off x="559800" y="2908890"/>
        <a:ext cx="4320000" cy="899247"/>
      </dsp:txXfrm>
    </dsp:sp>
    <dsp:sp modelId="{AC435BAB-AC81-4DB5-ACEF-D312AB89D4B6}">
      <dsp:nvSpPr>
        <dsp:cNvPr id="0" name=""/>
        <dsp:cNvSpPr/>
      </dsp:nvSpPr>
      <dsp:spPr>
        <a:xfrm>
          <a:off x="5635800" y="54319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26A0-E766-4E78-94D0-979830F5061C}">
      <dsp:nvSpPr>
        <dsp:cNvPr id="0" name=""/>
        <dsp:cNvSpPr/>
      </dsp:nvSpPr>
      <dsp:spPr>
        <a:xfrm>
          <a:off x="5635800" y="2195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3600" kern="1200"/>
            <a:t>Cyclical:</a:t>
          </a:r>
          <a:endParaRPr lang="en-US" sz="3600" kern="1200"/>
        </a:p>
      </dsp:txBody>
      <dsp:txXfrm>
        <a:off x="5635800" y="2195592"/>
        <a:ext cx="4320000" cy="648000"/>
      </dsp:txXfrm>
    </dsp:sp>
    <dsp:sp modelId="{81217573-4F34-45EA-9E75-8FBAFDD1E948}">
      <dsp:nvSpPr>
        <dsp:cNvPr id="0" name=""/>
        <dsp:cNvSpPr/>
      </dsp:nvSpPr>
      <dsp:spPr>
        <a:xfrm>
          <a:off x="5635800" y="2908890"/>
          <a:ext cx="4320000" cy="89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 related even</a:t>
          </a:r>
          <a:r>
            <a:rPr lang="es-MX" sz="1700" kern="1200"/>
            <a:t>ts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Motions are parts of repeating cycles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Time has no direction</a:t>
          </a:r>
          <a:endParaRPr lang="en-US" sz="1700" kern="1200"/>
        </a:p>
      </dsp:txBody>
      <dsp:txXfrm>
        <a:off x="5635800" y="2908890"/>
        <a:ext cx="4320000" cy="899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105E3-8153-4751-9850-95737170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7F458E-0831-4911-807E-66AA30F02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94EC0-2C10-4893-A162-C753F325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77D521-A0B2-48AD-925E-F993124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338D3-D548-4467-A20E-787690B8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3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EFCC-4EF6-4EA2-91AD-BC0160BA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1DB80-76D0-480A-8F98-6CA32527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A68BE-B58E-42AD-B377-741DEF98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B2EA4-8E91-45F6-8E94-4B63EAAD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72461-BAAE-4280-A9A9-1183D0D3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8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289912-9421-4416-8E1F-ED380C196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EB9400-CDC1-4CA7-9FA5-438561ABD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AB5EC-B29B-4C3B-8D38-9535F38E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D5FB4-7A60-4D39-BCAB-C81CFCF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9B45D-9E6E-40CD-AF7B-A21B4410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5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645CD-3E9B-4C3D-8275-1120CE4F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808E1-A73C-4521-A52B-D6ED7A32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16631-6FB9-4CEE-977D-69ABEFBA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B3921-60A8-4EA2-B8ED-16293B64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B79FA-BB94-4373-9354-ED349D20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5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97FB-4055-4804-8562-C7727903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3FCF3D-6E71-48B6-BABF-6D58369A7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2A9F9-CAA1-4C31-9290-B12DB1C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A0B6B-DB5E-4BF2-B9DA-D175AFB7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8356B-B889-49DA-8F79-E28B0271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8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1C815-6081-41D8-A60F-2807BC4C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85895-1D78-4373-A5B6-C536084D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3FFBD-4879-40F9-B4DA-791EDDAA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17E36-296A-4D40-BE07-70D44AE8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9E4BAE-1D7E-4528-9661-AC1915C9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9FA117-3427-4824-8E17-7F644F82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57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3497E-CAB2-4D01-AC71-402EE59D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53550-716A-44B1-AFAE-D533BC21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F22AE2-7865-4E76-883E-90198066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A49D51-CF25-41AD-BCAA-707431220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F636CE-BD98-41DC-A636-C64D3BE14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8DD537-7B66-4EAD-B3B9-C8C9CAA4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976005-72A9-4FB9-9D75-E8B98A3A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FD03B6-695E-4BB9-B3AC-0B60DF1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29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8269E-5F44-460F-B36C-7CD8D582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C1F2CF-1E71-422B-9CC6-D9C8B7DA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6B8EA-9063-4A03-88F1-F52DABBD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94EB37-95CF-4302-83C6-EEF1B36E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73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AA858A-E8FF-413B-8AAD-23DAB639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FB556D-F0D7-4B74-A89B-1B83F5EB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35D432-8DB5-48F1-B0D5-5B8205ED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5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67F69-F546-4872-9DBB-F605EBAC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C1577-F4EE-4237-82A7-937311D4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42F1F8-D7C8-4502-89E9-FD7C5E1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A7D455-11BA-4608-ABC9-3EE46D3B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5BFA2-1CB1-4169-8EAF-FC4C55CD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C319BF-9CFC-49C1-AD79-E23BC4DD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7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8973B-AFA5-4D03-BAC3-7E1ED372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DF97F5-BA7E-497A-B172-5B822ACD3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743BF5-D2F8-4647-BA56-B77956F4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666476-2663-4AB5-A106-BE66D751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8C3A14-9CA3-453F-8C68-FFB047C4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C3FB3-7503-4182-94E0-A91314E0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47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E2DF46-5AA3-4CE1-9C52-CF67E2E1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E31B8-7B31-48E9-8BD4-764EA274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5AFEA-DA46-4DE0-B12B-63C18F70B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F5F2-1A41-4615-AF93-6ED216CC72D1}" type="datetimeFigureOut">
              <a:rPr lang="es-MX" smtClean="0"/>
              <a:t>17/07/2020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F9009-A194-452C-AD41-384AF116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F3EED-0ACA-48EB-A987-438BE555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18FC-CEDE-462C-9A52-563AB761E4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6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0CAE0-A799-405D-9893-95B693701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627" y="2442682"/>
            <a:ext cx="5425781" cy="23876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TEMPORAL </a:t>
            </a:r>
            <a:r>
              <a:rPr lang="es-MX" dirty="0"/>
              <a:t>STRUCTURES:</a:t>
            </a:r>
            <a:br>
              <a:rPr lang="es-MX" dirty="0"/>
            </a:br>
            <a:r>
              <a:rPr lang="es-MX" b="1" dirty="0"/>
              <a:t>TIMELINES </a:t>
            </a:r>
            <a:r>
              <a:rPr lang="es-MX" dirty="0"/>
              <a:t>AND </a:t>
            </a:r>
            <a:r>
              <a:rPr lang="es-MX" b="1" dirty="0"/>
              <a:t>FLOWS</a:t>
            </a:r>
            <a:endParaRPr lang="es-MX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45CC3-7E80-41B2-97FA-7671A076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BEGINNING OF UNIFORM TIMELINES</a:t>
            </a:r>
            <a:endParaRPr lang="es-MX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E713B8-F0D8-488E-A06E-B07251D1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1" b="2462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25CE7-B2C1-4111-9461-5B4766C7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fr-FR" sz="1800"/>
              <a:t>In 1753, Jacques Barbeu-Dubourg (1709–1779),  </a:t>
            </a:r>
            <a:r>
              <a:rPr lang="en-US" sz="1800"/>
              <a:t>created a 5.4-foot chart (1.6 m)  depicting history from the Creation to his time. </a:t>
            </a:r>
          </a:p>
          <a:p>
            <a:r>
              <a:rPr lang="en-US" sz="1800"/>
              <a:t>The chart is considered the first to have depicted a uniform timescale by dividing </a:t>
            </a:r>
            <a:r>
              <a:rPr lang="es-MX" sz="1800"/>
              <a:t>space arithmetically.</a:t>
            </a:r>
          </a:p>
        </p:txBody>
      </p:sp>
    </p:spTree>
    <p:extLst>
      <p:ext uri="{BB962C8B-B14F-4D97-AF65-F5344CB8AC3E}">
        <p14:creationId xmlns:p14="http://schemas.microsoft.com/office/powerpoint/2010/main" val="95931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EDC41-8DA9-44EC-83BB-E5903286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 dirty="0"/>
              <a:t>EARLY TEMPORAL STRUCTURES IN OTHER DISCIPLINES</a:t>
            </a:r>
            <a:endParaRPr lang="es-MX" sz="3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441F-180C-4D3D-A8D3-60B17A20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443315"/>
            <a:ext cx="3505494" cy="3785419"/>
          </a:xfrm>
        </p:spPr>
        <p:txBody>
          <a:bodyPr>
            <a:normAutofit/>
          </a:bodyPr>
          <a:lstStyle/>
          <a:p>
            <a:r>
              <a:rPr lang="es-MX" sz="2400" dirty="0"/>
              <a:t>William </a:t>
            </a:r>
            <a:r>
              <a:rPr lang="es-MX" sz="2400" dirty="0" err="1"/>
              <a:t>Playfair</a:t>
            </a:r>
            <a:r>
              <a:rPr lang="es-MX" sz="2400" dirty="0"/>
              <a:t>. </a:t>
            </a:r>
            <a:r>
              <a:rPr lang="es-MX" dirty="0"/>
              <a:t>1786. </a:t>
            </a:r>
            <a:r>
              <a:rPr lang="es-MX" sz="2400" dirty="0" err="1"/>
              <a:t>Created</a:t>
            </a:r>
            <a:r>
              <a:rPr lang="es-MX" sz="2400" dirty="0"/>
              <a:t> </a:t>
            </a:r>
            <a:r>
              <a:rPr lang="en-US" sz="2400" dirty="0"/>
              <a:t>a graphical representation for Exports and Imports of Scotland in which time was not one of the dimensions, and resulted in the first known bar chart</a:t>
            </a:r>
          </a:p>
          <a:p>
            <a:endParaRPr lang="es-MX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A70E5A-3A71-4FA7-A212-28885849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10824"/>
            <a:ext cx="6019331" cy="42331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324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AFA8-3A43-4A48-BA70-FEEAC2C0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/>
              <a:t>EARLY TEMPORAL STRUCTURES IN OTHER DISCIPLINES</a:t>
            </a:r>
            <a:endParaRPr lang="es-MX" sz="31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81503-0523-4646-8EEB-DF65FC41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707532" cy="4145280"/>
          </a:xfrm>
        </p:spPr>
        <p:txBody>
          <a:bodyPr>
            <a:normAutofit fontScale="92500"/>
          </a:bodyPr>
          <a:lstStyle/>
          <a:p>
            <a:r>
              <a:rPr lang="es-MX" sz="2000" dirty="0"/>
              <a:t>Florence Nightingale.</a:t>
            </a:r>
          </a:p>
          <a:p>
            <a:r>
              <a:rPr lang="en-US" sz="2000" dirty="0"/>
              <a:t>1858</a:t>
            </a:r>
            <a:endParaRPr lang="es-MX" sz="2000" dirty="0"/>
          </a:p>
          <a:p>
            <a:r>
              <a:rPr lang="en-US" sz="2000" dirty="0"/>
              <a:t>Diagram of the Causes of Mortality in the Army in the East</a:t>
            </a:r>
          </a:p>
          <a:p>
            <a:r>
              <a:rPr lang="en-US" sz="2000" dirty="0"/>
              <a:t>It is a polar graph, not a pie chart</a:t>
            </a:r>
          </a:p>
          <a:p>
            <a:r>
              <a:rPr lang="en-US" sz="2000" dirty="0"/>
              <a:t>The radius of each wedge depicts the number of deaths for each month.</a:t>
            </a:r>
          </a:p>
          <a:p>
            <a:r>
              <a:rPr lang="en-US" sz="2000" dirty="0"/>
              <a:t>Color stands for the types of death causes: preventable diseases (blue) war wounds(red) and fatalities(black)</a:t>
            </a:r>
            <a:endParaRPr lang="es-MX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A4403-3BCC-4331-AFA0-7E380D54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08715"/>
            <a:ext cx="6019331" cy="38373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271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EC795-0A7F-4F73-94CD-52E5B9CA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MX" sz="3700">
                <a:solidFill>
                  <a:srgbClr val="FFFFFF"/>
                </a:solidFill>
              </a:rPr>
              <a:t>GRAPHICAL CONVENTIONS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7D862-A753-4E49-9FD8-6DA2B708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dirty="0" err="1"/>
              <a:t>Timescale</a:t>
            </a:r>
            <a:endParaRPr lang="es-MX" dirty="0"/>
          </a:p>
          <a:p>
            <a:pPr lvl="1"/>
            <a:r>
              <a:rPr lang="en-US" dirty="0"/>
              <a:t>is uniform and represented arithmetically following Newton’s notion of absolute time.</a:t>
            </a:r>
          </a:p>
          <a:p>
            <a:r>
              <a:rPr lang="en-US" dirty="0"/>
              <a:t>Time indicators</a:t>
            </a:r>
          </a:p>
          <a:p>
            <a:pPr lvl="1"/>
            <a:r>
              <a:rPr lang="en-US" dirty="0"/>
              <a:t>Dates are inscribed at the top and at the bottom, and connected by lines to facilitate perception of the temporal divisions</a:t>
            </a:r>
          </a:p>
          <a:p>
            <a:r>
              <a:rPr lang="en-US" dirty="0"/>
              <a:t>Thematic sections</a:t>
            </a:r>
          </a:p>
          <a:p>
            <a:pPr lvl="1"/>
            <a:r>
              <a:rPr lang="en-US" dirty="0"/>
              <a:t>Horizontal thematic sections are separated by lines.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583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EC795-0A7F-4F73-94CD-52E5B9CA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MX" sz="3700">
                <a:solidFill>
                  <a:srgbClr val="FFFFFF"/>
                </a:solidFill>
              </a:rPr>
              <a:t>GRAPHICAL CONVENTIONS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7D862-A753-4E49-9FD8-6DA2B708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dirty="0"/>
              <a:t>Line </a:t>
            </a:r>
            <a:r>
              <a:rPr lang="es-MX" dirty="0" err="1"/>
              <a:t>indicators</a:t>
            </a:r>
            <a:endParaRPr lang="es-MX" dirty="0"/>
          </a:p>
          <a:p>
            <a:pPr lvl="1"/>
            <a:r>
              <a:rPr lang="en-US" dirty="0"/>
              <a:t>are used to depict duration</a:t>
            </a:r>
          </a:p>
          <a:p>
            <a:pPr lvl="1"/>
            <a:endParaRPr lang="en-US" dirty="0"/>
          </a:p>
          <a:p>
            <a:r>
              <a:rPr lang="es-MX" dirty="0"/>
              <a:t>Line </a:t>
            </a:r>
            <a:r>
              <a:rPr lang="es-MX" dirty="0" err="1"/>
              <a:t>differentiators</a:t>
            </a:r>
            <a:endParaRPr lang="es-MX" dirty="0"/>
          </a:p>
          <a:p>
            <a:pPr lvl="1"/>
            <a:r>
              <a:rPr lang="en-US" dirty="0"/>
              <a:t>Levels of uncertainty in the data are graphically depicted by the quality of lines (solid or broken lines), and with the addition of dots.</a:t>
            </a:r>
          </a:p>
          <a:p>
            <a:pPr lvl="1"/>
            <a:endParaRPr lang="en-US" dirty="0"/>
          </a:p>
          <a:p>
            <a:r>
              <a:rPr lang="es-MX" dirty="0"/>
              <a:t>Color </a:t>
            </a:r>
            <a:r>
              <a:rPr lang="es-MX" dirty="0" err="1"/>
              <a:t>code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88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D7D8-C7B5-433D-B9A9-39C3C75E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TIMELINES IN THE DIGITAL ENVIRONMENT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1E935-915B-4969-8444-089E19AD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Digital timelines enable navigation through time by means of sliding back and forth along the linear structure</a:t>
            </a:r>
          </a:p>
          <a:p>
            <a:r>
              <a:rPr lang="en-US" sz="2400" b="1" dirty="0"/>
              <a:t>Interactivity,</a:t>
            </a:r>
            <a:r>
              <a:rPr lang="en-US" sz="2000" dirty="0"/>
              <a:t> such as the ability to filter data according to specified thresholds, to delve into content, and to zoom in and out of time, as mentioned earlier.</a:t>
            </a:r>
            <a:endParaRPr lang="es-MX" sz="2000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4808D6-5543-4452-9199-057883E3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88175"/>
            <a:ext cx="6019331" cy="40784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899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FB6369-5943-4FC8-83D9-95CB924D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9308793" cy="927745"/>
          </a:xfrm>
        </p:spPr>
        <p:txBody>
          <a:bodyPr>
            <a:normAutofit/>
          </a:bodyPr>
          <a:lstStyle/>
          <a:p>
            <a:r>
              <a:rPr lang="es-MX" sz="3200" b="1" dirty="0" err="1"/>
              <a:t>Magical</a:t>
            </a:r>
            <a:r>
              <a:rPr lang="es-MX" sz="3200" b="1" dirty="0"/>
              <a:t> </a:t>
            </a:r>
            <a:r>
              <a:rPr lang="es-MX" sz="3200" b="1" dirty="0" err="1"/>
              <a:t>Number</a:t>
            </a:r>
            <a:r>
              <a:rPr lang="es-MX" sz="3200" b="1" dirty="0"/>
              <a:t> </a:t>
            </a:r>
            <a:r>
              <a:rPr lang="es-MX" sz="3200" b="1" dirty="0" err="1"/>
              <a:t>Seven</a:t>
            </a:r>
            <a:endParaRPr lang="es-MX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9126C6-2CAD-42CB-ADA7-6D4A6F95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1825625"/>
            <a:ext cx="10537874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Our limited capacity for receiving, processing, and remembering information</a:t>
            </a:r>
          </a:p>
          <a:p>
            <a:pPr lvl="0"/>
            <a:r>
              <a:rPr lang="en-US" sz="2400" dirty="0"/>
              <a:t>Areas</a:t>
            </a:r>
          </a:p>
          <a:p>
            <a:pPr lvl="1"/>
            <a:r>
              <a:rPr lang="en-US" dirty="0"/>
              <a:t>Our span of absolute judgment can distinguish about seven categories.</a:t>
            </a:r>
          </a:p>
          <a:p>
            <a:pPr lvl="1"/>
            <a:r>
              <a:rPr lang="en-US" dirty="0"/>
              <a:t>Our span of attention encompasses six objects at a glance.</a:t>
            </a:r>
          </a:p>
          <a:p>
            <a:pPr lvl="1"/>
            <a:r>
              <a:rPr lang="en-US" dirty="0"/>
              <a:t>Our span of working memory is about seven items in length.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600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D90C-200C-455A-B042-8928692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74"/>
            <a:ext cx="10515600" cy="1325563"/>
          </a:xfrm>
        </p:spPr>
        <p:txBody>
          <a:bodyPr/>
          <a:lstStyle/>
          <a:p>
            <a:r>
              <a:rPr lang="es-MX" dirty="0"/>
              <a:t>Case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: </a:t>
            </a:r>
            <a:r>
              <a:rPr lang="es-MX" dirty="0" err="1"/>
              <a:t>Representing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 time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992C399-272A-401E-B33F-22DEAEB5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7" y="1397537"/>
            <a:ext cx="4041604" cy="5095338"/>
          </a:xfrm>
          <a:prstGeom prst="rect">
            <a:avLst/>
          </a:prstGeom>
        </p:spPr>
      </p:pic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E9D5E3B7-2C30-487F-9721-D88E2F1B1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2" y="1397537"/>
            <a:ext cx="7596554" cy="50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4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D90C-200C-455A-B042-8928692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74"/>
            <a:ext cx="10515600" cy="1325563"/>
          </a:xfrm>
        </p:spPr>
        <p:txBody>
          <a:bodyPr/>
          <a:lstStyle/>
          <a:p>
            <a:r>
              <a:rPr lang="es-MX" dirty="0"/>
              <a:t>Case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: </a:t>
            </a:r>
            <a:r>
              <a:rPr lang="es-MX" dirty="0" err="1"/>
              <a:t>Representing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 time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EFFBC8-79B5-4AEB-829C-EFD9B47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6" y="1098598"/>
            <a:ext cx="9589996" cy="20349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A3D9E7-6B8C-427F-86CB-5B8D0E38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6" y="3133578"/>
            <a:ext cx="5122106" cy="37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D90C-200C-455A-B042-8928692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74"/>
            <a:ext cx="10515600" cy="1325563"/>
          </a:xfrm>
        </p:spPr>
        <p:txBody>
          <a:bodyPr/>
          <a:lstStyle/>
          <a:p>
            <a:r>
              <a:rPr lang="es-MX" dirty="0"/>
              <a:t>Case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: </a:t>
            </a:r>
            <a:r>
              <a:rPr lang="es-MX" dirty="0" err="1"/>
              <a:t>Representing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 time</a:t>
            </a:r>
          </a:p>
        </p:txBody>
      </p:sp>
      <p:pic>
        <p:nvPicPr>
          <p:cNvPr id="7" name="Imagen 6" descr="Imagen que contiene computadora, reloj&#10;&#10;Descripción generada automáticamente">
            <a:extLst>
              <a:ext uri="{FF2B5EF4-FFF2-40B4-BE49-F238E27FC236}">
                <a16:creationId xmlns:a16="http://schemas.microsoft.com/office/drawing/2014/main" id="{C310E760-8E41-41E8-81B0-86A87154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805"/>
            <a:ext cx="12192000" cy="51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1FB4E-E937-4B58-9955-D81BEE0B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556" y="1825625"/>
            <a:ext cx="6406243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Time</a:t>
            </a:r>
            <a:r>
              <a:rPr lang="en-US" sz="3200" dirty="0"/>
              <a:t> is an abstract concept and, thus, </a:t>
            </a:r>
            <a:r>
              <a:rPr lang="en-US" sz="3200" u="sng" dirty="0"/>
              <a:t>not inherently visual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Time is related with movement &amp; us</a:t>
            </a:r>
          </a:p>
          <a:p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A30E67-375A-40AC-B944-05559EFCC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17"/>
          <a:stretch/>
        </p:blipFill>
        <p:spPr>
          <a:xfrm>
            <a:off x="838201" y="1785597"/>
            <a:ext cx="3670902" cy="32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1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B6B2-F691-4B39-AE91-D8EDA0F0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: </a:t>
            </a:r>
            <a:r>
              <a:rPr lang="es-MX" dirty="0" err="1"/>
              <a:t>Representing</a:t>
            </a:r>
            <a:r>
              <a:rPr lang="es-MX" dirty="0"/>
              <a:t> </a:t>
            </a:r>
            <a:r>
              <a:rPr lang="es-MX" dirty="0" err="1"/>
              <a:t>amount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 time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F5B136-2556-4A7A-B5BD-14AF258B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03" y="1613597"/>
            <a:ext cx="11055594" cy="52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2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9007E3-B55E-4877-BB36-44204A06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16" y="643466"/>
            <a:ext cx="92659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A38BAF7-F50E-4C0D-BC15-B86EFC47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52513"/>
            <a:ext cx="4742993" cy="21468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D9B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62588083-CE64-457D-918A-1F58CD2D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480937"/>
            <a:ext cx="4728015" cy="38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58DC50-D0DD-49ED-95C8-28AC5C7C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b="1">
                <a:solidFill>
                  <a:srgbClr val="FFFFFF"/>
                </a:solidFill>
              </a:rPr>
              <a:t>MEASURING TIME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2343D-330A-4F46-A68E-987694F1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Time was measured against the visible motion of the stars and the Sun</a:t>
            </a:r>
          </a:p>
          <a:p>
            <a:r>
              <a:rPr lang="en-US" dirty="0"/>
              <a:t>Movements that only exist in relation to our point of view</a:t>
            </a:r>
            <a:endParaRPr lang="es-MX" dirty="0"/>
          </a:p>
          <a:p>
            <a:r>
              <a:rPr lang="es-MX" dirty="0" err="1"/>
              <a:t>Consciousness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‘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durée</a:t>
            </a:r>
            <a:r>
              <a:rPr lang="es-MX" dirty="0"/>
              <a:t>.</a:t>
            </a:r>
          </a:p>
          <a:p>
            <a:r>
              <a:rPr lang="es-MX" dirty="0" err="1"/>
              <a:t>Metric</a:t>
            </a:r>
            <a:r>
              <a:rPr lang="es-MX" dirty="0"/>
              <a:t> time</a:t>
            </a:r>
          </a:p>
          <a:p>
            <a:pPr lvl="1"/>
            <a:r>
              <a:rPr lang="es-MX" dirty="0" err="1"/>
              <a:t>Gregorian</a:t>
            </a:r>
            <a:endParaRPr lang="es-MX" dirty="0"/>
          </a:p>
          <a:p>
            <a:pPr lvl="1"/>
            <a:r>
              <a:rPr lang="es-MX" dirty="0" err="1"/>
              <a:t>Hebrew</a:t>
            </a:r>
            <a:endParaRPr lang="es-MX" dirty="0"/>
          </a:p>
          <a:p>
            <a:pPr lvl="1"/>
            <a:r>
              <a:rPr lang="en-US" dirty="0"/>
              <a:t>Islamic</a:t>
            </a:r>
          </a:p>
          <a:p>
            <a:pPr lvl="1"/>
            <a:r>
              <a:rPr lang="en-US" dirty="0"/>
              <a:t>Indian</a:t>
            </a:r>
          </a:p>
          <a:p>
            <a:pPr lvl="1"/>
            <a:r>
              <a:rPr lang="en-US" dirty="0"/>
              <a:t>Chinese</a:t>
            </a:r>
          </a:p>
          <a:p>
            <a:pPr lvl="1"/>
            <a:r>
              <a:rPr lang="en-US" dirty="0"/>
              <a:t>Julian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849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B9382-7689-45C2-AD2A-82859B61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/>
              <a:t>STRUCTURING MODELS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30415FA7-EF6D-4386-8F09-71F13C058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783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14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BA8269-6C6B-4FA9-BB94-B5FED83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s-MX" sz="3200"/>
              <a:t>STRUCTURING 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32D2A3-F94B-4B98-9312-0385BF04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63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5ED25-4307-4D90-9019-BA423B87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Predominance of the linear model </a:t>
            </a:r>
          </a:p>
          <a:p>
            <a:r>
              <a:rPr lang="en-US" sz="1800" dirty="0"/>
              <a:t>Cyclical model used in visualizations mostly portraying periodic patterns in the data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2160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FA780-74D3-4BB8-BFED-75F0B4E8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/>
              <a:t>REPRESENTATIONS OF HISTORICAL TIME</a:t>
            </a:r>
            <a:endParaRPr lang="es-MX" dirty="0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DF37B-120B-4C0B-B9BD-91D3407C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Timelines were not invented until the eighteenth century</a:t>
            </a:r>
          </a:p>
          <a:p>
            <a:r>
              <a:rPr lang="es-MX" dirty="0" err="1"/>
              <a:t>Lists</a:t>
            </a:r>
            <a:r>
              <a:rPr lang="es-MX" dirty="0"/>
              <a:t> and tables</a:t>
            </a:r>
          </a:p>
          <a:p>
            <a:r>
              <a:rPr lang="en-US" dirty="0"/>
              <a:t>Lists: each line stands for an event independent of the temporal interval between them</a:t>
            </a:r>
          </a:p>
          <a:p>
            <a:r>
              <a:rPr lang="fr-FR" dirty="0"/>
              <a:t>Timelines: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communicates</a:t>
            </a:r>
            <a:r>
              <a:rPr lang="fr-FR" dirty="0"/>
              <a:t> temporal distance</a:t>
            </a:r>
          </a:p>
          <a:p>
            <a:r>
              <a:rPr lang="en-US" dirty="0"/>
              <a:t>Timelines might reveal meaningful patterns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781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459E9D-5329-401F-9D57-93FAC012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VERTICAL VERSUS HORIZONTAL AXES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8539C-D9E0-4CF5-8E24-43B12B9E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dirty="0"/>
              <a:t>Vertical </a:t>
            </a:r>
            <a:r>
              <a:rPr lang="en-US" dirty="0"/>
              <a:t>axis</a:t>
            </a:r>
          </a:p>
          <a:p>
            <a:pPr lvl="1"/>
            <a:r>
              <a:rPr lang="en-US" dirty="0"/>
              <a:t> defined by gravity and by all the things on earth correlated with gravity.</a:t>
            </a:r>
          </a:p>
          <a:p>
            <a:endParaRPr lang="es-MX" dirty="0"/>
          </a:p>
          <a:p>
            <a:r>
              <a:rPr lang="es-MX" dirty="0"/>
              <a:t>Horizontal axis</a:t>
            </a:r>
          </a:p>
          <a:p>
            <a:pPr lvl="1"/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thi</a:t>
            </a:r>
            <a:r>
              <a:rPr lang="en-US" dirty="0" err="1"/>
              <a:t>ngs</a:t>
            </a:r>
            <a:r>
              <a:rPr lang="es-MX" dirty="0"/>
              <a:t> </a:t>
            </a:r>
            <a:r>
              <a:rPr lang="en-US" dirty="0"/>
              <a:t>on earth parallel to it</a:t>
            </a:r>
          </a:p>
          <a:p>
            <a:endParaRPr lang="es-MX" dirty="0"/>
          </a:p>
          <a:p>
            <a:r>
              <a:rPr lang="en-US" dirty="0"/>
              <a:t>The vertical orientation has precedence over the horizontal</a:t>
            </a:r>
          </a:p>
          <a:p>
            <a:endParaRPr lang="es-MX" dirty="0"/>
          </a:p>
          <a:p>
            <a:r>
              <a:rPr lang="en-US" dirty="0"/>
              <a:t>The horizontal preference for depicting time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224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587</Words>
  <Application>Microsoft Office PowerPoint</Application>
  <PresentationFormat>Panorámica</PresentationFormat>
  <Paragraphs>82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TEMPORAL STRUCTURES: TIMELINES AND FLOWS</vt:lpstr>
      <vt:lpstr>Presentación de PowerPoint</vt:lpstr>
      <vt:lpstr>Presentación de PowerPoint</vt:lpstr>
      <vt:lpstr>Presentación de PowerPoint</vt:lpstr>
      <vt:lpstr>MEASURING TIME</vt:lpstr>
      <vt:lpstr>STRUCTURING MODELS</vt:lpstr>
      <vt:lpstr>STRUCTURING MODELS</vt:lpstr>
      <vt:lpstr>REPRESENTATIONS OF HISTORICAL TIME</vt:lpstr>
      <vt:lpstr>VERTICAL VERSUS HORIZONTAL AXES</vt:lpstr>
      <vt:lpstr>THE BEGINNING OF UNIFORM TIMELINES</vt:lpstr>
      <vt:lpstr>EARLY TEMPORAL STRUCTURES IN OTHER DISCIPLINES</vt:lpstr>
      <vt:lpstr>EARLY TEMPORAL STRUCTURES IN OTHER DISCIPLINES</vt:lpstr>
      <vt:lpstr>GRAPHICAL CONVENTIONS</vt:lpstr>
      <vt:lpstr>GRAPHICAL CONVENTIONS</vt:lpstr>
      <vt:lpstr>TIMELINES IN THE DIGITAL ENVIRONMENT</vt:lpstr>
      <vt:lpstr>Magical Number Seven</vt:lpstr>
      <vt:lpstr>Case of study: Representing events over time</vt:lpstr>
      <vt:lpstr>Case of study: Representing events over time</vt:lpstr>
      <vt:lpstr>Case of study: Representing events over time</vt:lpstr>
      <vt:lpstr>Case of study: Representing amount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STRUCTURES: TIMELINES AND FLOWS</dc:title>
  <dc:creator>LIGIA MERCEDES CEBALLOS TZAB</dc:creator>
  <cp:lastModifiedBy>DANIEL GIORDANNO MAGANA CRUZ</cp:lastModifiedBy>
  <cp:revision>6</cp:revision>
  <dcterms:created xsi:type="dcterms:W3CDTF">2020-07-14T19:24:49Z</dcterms:created>
  <dcterms:modified xsi:type="dcterms:W3CDTF">2020-07-17T19:10:35Z</dcterms:modified>
</cp:coreProperties>
</file>