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b7d6a656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b7d6a656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7d6a656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7d6a656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7d6a656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7d6a656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7d6a656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7d6a656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7d6a656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b7d6a656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7d6a656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7d6a656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7d6a656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7d6a656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7d6a656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7d6a656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7d6a656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7d6a656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7d6a656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7d6a656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7d6a656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7d6a656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7d6a656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7d6a656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7d6a656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7d6a656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7d6a656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7d6a656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7d6a656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7d6a656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machine-learning-algorithms-from-scratch/k-means-clustering-from-scratch-in-python-1675d38eee42" TargetMode="External"/><Relationship Id="rId4" Type="http://schemas.openxmlformats.org/officeDocument/2006/relationships/hyperlink" Target="https://scikit-learn.org/stable/modules/generated/sklearn.cluster.KMeans.html" TargetMode="External"/><Relationship Id="rId5" Type="http://schemas.openxmlformats.org/officeDocument/2006/relationships/hyperlink" Target="https://pythonprogramming.net/k-means-from-scratch-machine-learning-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K-Means </a:t>
            </a:r>
            <a:endParaRPr/>
          </a:p>
        </p:txBody>
      </p:sp>
      <p:sp>
        <p:nvSpPr>
          <p:cNvPr id="129" name="Google Shape;129;p13"/>
          <p:cNvSpPr txBox="1"/>
          <p:nvPr>
            <p:ph idx="1" type="subTitle"/>
          </p:nvPr>
        </p:nvSpPr>
        <p:spPr>
          <a:xfrm>
            <a:off x="1858700" y="28988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 unsupervised CLUSTERING algorithm</a:t>
            </a:r>
            <a:endParaRPr/>
          </a:p>
        </p:txBody>
      </p:sp>
      <p:sp>
        <p:nvSpPr>
          <p:cNvPr id="130" name="Google Shape;130;p13"/>
          <p:cNvSpPr txBox="1"/>
          <p:nvPr/>
        </p:nvSpPr>
        <p:spPr>
          <a:xfrm>
            <a:off x="6515100" y="3926600"/>
            <a:ext cx="2357400" cy="8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By:</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Vishal Chawan - 1MS16IS116</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Yash Khakhar - 1MS16IS120</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87550"/>
            <a:ext cx="7505700" cy="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Computer Implementation with 500 iterations</a:t>
            </a:r>
            <a:endParaRPr/>
          </a:p>
        </p:txBody>
      </p:sp>
      <p:pic>
        <p:nvPicPr>
          <p:cNvPr id="183" name="Google Shape;183;p22"/>
          <p:cNvPicPr preferRelativeResize="0"/>
          <p:nvPr/>
        </p:nvPicPr>
        <p:blipFill>
          <a:blip r:embed="rId3">
            <a:alphaModFix/>
          </a:blip>
          <a:stretch>
            <a:fillRect/>
          </a:stretch>
        </p:blipFill>
        <p:spPr>
          <a:xfrm>
            <a:off x="1862125" y="2246700"/>
            <a:ext cx="5419725" cy="131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3"/>
          <p:cNvPicPr preferRelativeResize="0"/>
          <p:nvPr/>
        </p:nvPicPr>
        <p:blipFill>
          <a:blip r:embed="rId3">
            <a:alphaModFix/>
          </a:blip>
          <a:stretch>
            <a:fillRect/>
          </a:stretch>
        </p:blipFill>
        <p:spPr>
          <a:xfrm>
            <a:off x="1204616" y="1497078"/>
            <a:ext cx="6734775" cy="1579775"/>
          </a:xfrm>
          <a:prstGeom prst="rect">
            <a:avLst/>
          </a:prstGeom>
          <a:noFill/>
          <a:ln>
            <a:noFill/>
          </a:ln>
        </p:spPr>
      </p:pic>
      <p:sp>
        <p:nvSpPr>
          <p:cNvPr id="189" name="Google Shape;189;p23"/>
          <p:cNvSpPr txBox="1"/>
          <p:nvPr/>
        </p:nvSpPr>
        <p:spPr>
          <a:xfrm>
            <a:off x="2940650" y="3528800"/>
            <a:ext cx="4042200" cy="5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Generating two random centroids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491250" y="1069325"/>
            <a:ext cx="8161501" cy="1626875"/>
          </a:xfrm>
          <a:prstGeom prst="rect">
            <a:avLst/>
          </a:prstGeom>
          <a:noFill/>
          <a:ln>
            <a:noFill/>
          </a:ln>
        </p:spPr>
      </p:pic>
      <p:sp>
        <p:nvSpPr>
          <p:cNvPr id="195" name="Google Shape;195;p24"/>
          <p:cNvSpPr txBox="1"/>
          <p:nvPr/>
        </p:nvSpPr>
        <p:spPr>
          <a:xfrm>
            <a:off x="1732325" y="2940675"/>
            <a:ext cx="64266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Calculating distance of each point from the generated centroids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1197015" y="1090725"/>
            <a:ext cx="6749975" cy="1707150"/>
          </a:xfrm>
          <a:prstGeom prst="rect">
            <a:avLst/>
          </a:prstGeom>
          <a:noFill/>
          <a:ln>
            <a:noFill/>
          </a:ln>
        </p:spPr>
      </p:pic>
      <p:sp>
        <p:nvSpPr>
          <p:cNvPr id="201" name="Google Shape;201;p25"/>
          <p:cNvSpPr txBox="1"/>
          <p:nvPr/>
        </p:nvSpPr>
        <p:spPr>
          <a:xfrm>
            <a:off x="1721625" y="3004825"/>
            <a:ext cx="6384000" cy="16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highlight>
                  <a:srgbClr val="FFFFFF"/>
                </a:highlight>
                <a:latin typeface="Times New Roman"/>
                <a:ea typeface="Times New Roman"/>
                <a:cs typeface="Times New Roman"/>
                <a:sym typeface="Times New Roman"/>
              </a:rPr>
              <a:t>Classifies the points by making a dictionary, wherein the key is the cluster number and value for that key is the array of elements which belong to that cluster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Visualisation</a:t>
            </a:r>
            <a:endParaRPr/>
          </a:p>
        </p:txBody>
      </p:sp>
      <p:pic>
        <p:nvPicPr>
          <p:cNvPr id="207" name="Google Shape;207;p26"/>
          <p:cNvPicPr preferRelativeResize="0"/>
          <p:nvPr/>
        </p:nvPicPr>
        <p:blipFill>
          <a:blip r:embed="rId3">
            <a:alphaModFix/>
          </a:blip>
          <a:stretch>
            <a:fillRect/>
          </a:stretch>
        </p:blipFill>
        <p:spPr>
          <a:xfrm>
            <a:off x="1704975" y="1674575"/>
            <a:ext cx="5734050" cy="2257425"/>
          </a:xfrm>
          <a:prstGeom prst="rect">
            <a:avLst/>
          </a:prstGeom>
          <a:noFill/>
          <a:ln>
            <a:noFill/>
          </a:ln>
        </p:spPr>
      </p:pic>
      <p:sp>
        <p:nvSpPr>
          <p:cNvPr id="208" name="Google Shape;208;p26"/>
          <p:cNvSpPr txBox="1"/>
          <p:nvPr/>
        </p:nvSpPr>
        <p:spPr>
          <a:xfrm>
            <a:off x="3710600" y="4159700"/>
            <a:ext cx="25449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Unclustered Data</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Clustered Data</a:t>
            </a:r>
            <a:endParaRPr/>
          </a:p>
        </p:txBody>
      </p:sp>
      <p:pic>
        <p:nvPicPr>
          <p:cNvPr id="214" name="Google Shape;214;p27"/>
          <p:cNvPicPr preferRelativeResize="0"/>
          <p:nvPr/>
        </p:nvPicPr>
        <p:blipFill>
          <a:blip r:embed="rId3">
            <a:alphaModFix/>
          </a:blip>
          <a:stretch>
            <a:fillRect/>
          </a:stretch>
        </p:blipFill>
        <p:spPr>
          <a:xfrm>
            <a:off x="1704975" y="1800200"/>
            <a:ext cx="5734050" cy="244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Bibliography</a:t>
            </a:r>
            <a:endParaRPr/>
          </a:p>
        </p:txBody>
      </p:sp>
      <p:sp>
        <p:nvSpPr>
          <p:cNvPr id="220" name="Google Shape;220;p28"/>
          <p:cNvSpPr txBox="1"/>
          <p:nvPr/>
        </p:nvSpPr>
        <p:spPr>
          <a:xfrm>
            <a:off x="1005175" y="1488925"/>
            <a:ext cx="7934400" cy="345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SzPts val="1600"/>
              <a:buAutoNum type="arabicPeriod"/>
            </a:pPr>
            <a:r>
              <a:rPr lang="en-GB" sz="1600" u="sng">
                <a:solidFill>
                  <a:schemeClr val="hlink"/>
                </a:solidFill>
                <a:hlinkClick r:id="rId3"/>
              </a:rPr>
              <a:t>https://medium.com/machine-learning-algorithms-from-scratch/k-means-clustering-from-scratch-in-python-1675d38eee42</a:t>
            </a:r>
            <a:endParaRPr sz="1600" u="sng">
              <a:solidFill>
                <a:schemeClr val="hlink"/>
              </a:solidFill>
            </a:endParaRPr>
          </a:p>
          <a:p>
            <a:pPr indent="-330200" lvl="0" marL="457200" rtl="0" algn="l">
              <a:lnSpc>
                <a:spcPct val="115000"/>
              </a:lnSpc>
              <a:spcBef>
                <a:spcPts val="0"/>
              </a:spcBef>
              <a:spcAft>
                <a:spcPts val="0"/>
              </a:spcAft>
              <a:buClr>
                <a:schemeClr val="hlink"/>
              </a:buClr>
              <a:buSzPts val="1600"/>
              <a:buAutoNum type="arabicPeriod"/>
            </a:pPr>
            <a:r>
              <a:rPr lang="en-GB" sz="1600" u="sng">
                <a:solidFill>
                  <a:schemeClr val="hlink"/>
                </a:solidFill>
                <a:hlinkClick r:id="rId4"/>
              </a:rPr>
              <a:t>https://scikit-learn.org/stable/modules/generated/sklearn.cluster.KMeans.html</a:t>
            </a:r>
            <a:endParaRPr sz="1600" u="sng">
              <a:solidFill>
                <a:schemeClr val="hlink"/>
              </a:solidFill>
            </a:endParaRPr>
          </a:p>
          <a:p>
            <a:pPr indent="-330200" lvl="0" marL="457200" rtl="0" algn="l">
              <a:lnSpc>
                <a:spcPct val="115000"/>
              </a:lnSpc>
              <a:spcBef>
                <a:spcPts val="0"/>
              </a:spcBef>
              <a:spcAft>
                <a:spcPts val="0"/>
              </a:spcAft>
              <a:buClr>
                <a:schemeClr val="hlink"/>
              </a:buClr>
              <a:buSzPts val="1600"/>
              <a:buAutoNum type="arabicPeriod"/>
            </a:pPr>
            <a:r>
              <a:rPr lang="en-GB" sz="1600" u="sng">
                <a:solidFill>
                  <a:schemeClr val="hlink"/>
                </a:solidFill>
                <a:latin typeface="Times New Roman"/>
                <a:ea typeface="Times New Roman"/>
                <a:cs typeface="Times New Roman"/>
                <a:sym typeface="Times New Roman"/>
                <a:hlinkClick r:id="rId5"/>
              </a:rPr>
              <a:t>https://pythonprogramming.net/k-means-from-scratch-machine-learning-tutorial/</a:t>
            </a:r>
            <a:endParaRPr sz="1600" u="sng">
              <a:solidFill>
                <a:schemeClr val="hlink"/>
              </a:solidFill>
            </a:endParaRPr>
          </a:p>
          <a:p>
            <a:pPr indent="0" lvl="0" marL="45720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to clustering</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600">
                <a:solidFill>
                  <a:srgbClr val="000000"/>
                </a:solidFill>
                <a:highlight>
                  <a:srgbClr val="FFFFFF"/>
                </a:highlight>
                <a:latin typeface="Georgia"/>
                <a:ea typeface="Georgia"/>
                <a:cs typeface="Georgia"/>
                <a:sym typeface="Georgia"/>
              </a:rPr>
              <a:t>Clustering</a:t>
            </a:r>
            <a:r>
              <a:rPr lang="en-GB" sz="1600">
                <a:solidFill>
                  <a:srgbClr val="000000"/>
                </a:solidFill>
                <a:highlight>
                  <a:srgbClr val="FFFFFF"/>
                </a:highlight>
                <a:latin typeface="Georgia"/>
                <a:ea typeface="Georgia"/>
                <a:cs typeface="Georgia"/>
                <a:sym typeface="Georgia"/>
              </a:rPr>
              <a:t> is one of the most common exploratory data analysis technique used to get an intuition about the structure of the data. It can be defined as the task of identifying subgroups in the data such that data points in the same subgroup (cluster) are very similar while data points in different clusters are very different.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to K-Means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600">
                <a:solidFill>
                  <a:srgbClr val="000000"/>
                </a:solidFill>
                <a:highlight>
                  <a:srgbClr val="FFFFFF"/>
                </a:highlight>
                <a:latin typeface="Georgia"/>
                <a:ea typeface="Georgia"/>
                <a:cs typeface="Georgia"/>
                <a:sym typeface="Georgia"/>
              </a:rPr>
              <a:t>Kmeans</a:t>
            </a:r>
            <a:r>
              <a:rPr lang="en-GB" sz="1600">
                <a:solidFill>
                  <a:srgbClr val="000000"/>
                </a:solidFill>
                <a:highlight>
                  <a:srgbClr val="FFFFFF"/>
                </a:highlight>
                <a:latin typeface="Georgia"/>
                <a:ea typeface="Georgia"/>
                <a:cs typeface="Georgia"/>
                <a:sym typeface="Georgia"/>
              </a:rPr>
              <a:t> algorithm is an iterative algorithm that tries to partition the dataset into </a:t>
            </a:r>
            <a:r>
              <a:rPr i="1" lang="en-GB" sz="1600">
                <a:solidFill>
                  <a:srgbClr val="000000"/>
                </a:solidFill>
                <a:highlight>
                  <a:srgbClr val="FFFFFF"/>
                </a:highlight>
                <a:latin typeface="Georgia"/>
                <a:ea typeface="Georgia"/>
                <a:cs typeface="Georgia"/>
                <a:sym typeface="Georgia"/>
              </a:rPr>
              <a:t>K </a:t>
            </a:r>
            <a:r>
              <a:rPr lang="en-GB" sz="1600">
                <a:solidFill>
                  <a:srgbClr val="000000"/>
                </a:solidFill>
                <a:highlight>
                  <a:srgbClr val="FFFFFF"/>
                </a:highlight>
                <a:latin typeface="Georgia"/>
                <a:ea typeface="Georgia"/>
                <a:cs typeface="Georgia"/>
                <a:sym typeface="Georgia"/>
              </a:rPr>
              <a:t>pre-defined distinct non-overlapping subgroups (clusters) where each data point belongs to </a:t>
            </a:r>
            <a:r>
              <a:rPr b="1" lang="en-GB" sz="1600">
                <a:solidFill>
                  <a:srgbClr val="000000"/>
                </a:solidFill>
                <a:highlight>
                  <a:srgbClr val="FFFFFF"/>
                </a:highlight>
                <a:latin typeface="Georgia"/>
                <a:ea typeface="Georgia"/>
                <a:cs typeface="Georgia"/>
                <a:sym typeface="Georgia"/>
              </a:rPr>
              <a:t>only one group</a:t>
            </a:r>
            <a:r>
              <a:rPr lang="en-GB" sz="1600">
                <a:solidFill>
                  <a:srgbClr val="000000"/>
                </a:solidFill>
                <a:highlight>
                  <a:srgbClr val="FFFFFF"/>
                </a:highlight>
                <a:latin typeface="Georgia"/>
                <a:ea typeface="Georgia"/>
                <a:cs typeface="Georgia"/>
                <a:sym typeface="Georgia"/>
              </a:rPr>
              <a:t>. It tries to make the inter-cluster data points as similar as possible while also keeping the clusters as different (far) as possible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48" name="Google Shape;148;p16"/>
          <p:cNvSpPr txBox="1"/>
          <p:nvPr>
            <p:ph idx="1" type="body"/>
          </p:nvPr>
        </p:nvSpPr>
        <p:spPr>
          <a:xfrm>
            <a:off x="819150" y="1564925"/>
            <a:ext cx="7505700" cy="28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Apply K-Means on the following dataset and cluster the data into two clusters, using Euclidean Distance</a:t>
            </a:r>
            <a:endParaRPr/>
          </a:p>
          <a:p>
            <a:pPr indent="0" lvl="0" marL="0" rtl="0" algn="l">
              <a:spcBef>
                <a:spcPts val="1600"/>
              </a:spcBef>
              <a:spcAft>
                <a:spcPts val="1600"/>
              </a:spcAft>
              <a:buNone/>
            </a:pPr>
            <a:r>
              <a:t/>
            </a:r>
            <a:endParaRPr/>
          </a:p>
        </p:txBody>
      </p:sp>
      <p:pic>
        <p:nvPicPr>
          <p:cNvPr id="149" name="Google Shape;149;p16"/>
          <p:cNvPicPr preferRelativeResize="0"/>
          <p:nvPr/>
        </p:nvPicPr>
        <p:blipFill>
          <a:blip r:embed="rId3">
            <a:alphaModFix/>
          </a:blip>
          <a:stretch>
            <a:fillRect/>
          </a:stretch>
        </p:blipFill>
        <p:spPr>
          <a:xfrm>
            <a:off x="2532450" y="2073900"/>
            <a:ext cx="4079100" cy="254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ALGORITHM</a:t>
            </a:r>
            <a:endParaRPr/>
          </a:p>
        </p:txBody>
      </p:sp>
      <p:sp>
        <p:nvSpPr>
          <p:cNvPr id="155" name="Google Shape;155;p17"/>
          <p:cNvSpPr txBox="1"/>
          <p:nvPr>
            <p:ph idx="1" type="body"/>
          </p:nvPr>
        </p:nvSpPr>
        <p:spPr>
          <a:xfrm>
            <a:off x="819150" y="1552300"/>
            <a:ext cx="7505700" cy="24480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3200"/>
              </a:spcBef>
              <a:spcAft>
                <a:spcPts val="0"/>
              </a:spcAft>
              <a:buClr>
                <a:srgbClr val="000000"/>
              </a:buClr>
              <a:buSzPts val="1600"/>
              <a:buFont typeface="Georgia"/>
              <a:buAutoNum type="arabicPeriod"/>
            </a:pPr>
            <a:r>
              <a:rPr lang="en-GB" sz="1600">
                <a:solidFill>
                  <a:srgbClr val="000000"/>
                </a:solidFill>
                <a:highlight>
                  <a:srgbClr val="FFFFFF"/>
                </a:highlight>
                <a:latin typeface="Georgia"/>
                <a:ea typeface="Georgia"/>
                <a:cs typeface="Georgia"/>
                <a:sym typeface="Georgia"/>
              </a:rPr>
              <a:t>Specify number of clusters </a:t>
            </a:r>
            <a:r>
              <a:rPr i="1" lang="en-GB" sz="1600">
                <a:solidFill>
                  <a:srgbClr val="000000"/>
                </a:solidFill>
                <a:highlight>
                  <a:srgbClr val="FFFFFF"/>
                </a:highlight>
                <a:latin typeface="Georgia"/>
                <a:ea typeface="Georgia"/>
                <a:cs typeface="Georgia"/>
                <a:sym typeface="Georgia"/>
              </a:rPr>
              <a:t>K</a:t>
            </a:r>
            <a:r>
              <a:rPr lang="en-GB" sz="1600">
                <a:solidFill>
                  <a:srgbClr val="000000"/>
                </a:solidFill>
                <a:highlight>
                  <a:srgbClr val="FFFFFF"/>
                </a:highlight>
                <a:latin typeface="Georgia"/>
                <a:ea typeface="Georgia"/>
                <a:cs typeface="Georgia"/>
                <a:sym typeface="Georgia"/>
              </a:rPr>
              <a:t>.</a:t>
            </a:r>
            <a:endParaRPr sz="1600">
              <a:solidFill>
                <a:srgbClr val="000000"/>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rgbClr val="000000"/>
              </a:buClr>
              <a:buSzPts val="1600"/>
              <a:buFont typeface="Georgia"/>
              <a:buAutoNum type="arabicPeriod"/>
            </a:pPr>
            <a:r>
              <a:rPr lang="en-GB" sz="1600">
                <a:solidFill>
                  <a:srgbClr val="000000"/>
                </a:solidFill>
                <a:highlight>
                  <a:srgbClr val="FFFFFF"/>
                </a:highlight>
                <a:latin typeface="Georgia"/>
                <a:ea typeface="Georgia"/>
                <a:cs typeface="Georgia"/>
                <a:sym typeface="Georgia"/>
              </a:rPr>
              <a:t>Initialize centroids by first shuffling the dataset and then randomly selecting </a:t>
            </a:r>
            <a:r>
              <a:rPr i="1" lang="en-GB" sz="1600">
                <a:solidFill>
                  <a:srgbClr val="000000"/>
                </a:solidFill>
                <a:highlight>
                  <a:srgbClr val="FFFFFF"/>
                </a:highlight>
                <a:latin typeface="Georgia"/>
                <a:ea typeface="Georgia"/>
                <a:cs typeface="Georgia"/>
                <a:sym typeface="Georgia"/>
              </a:rPr>
              <a:t>K </a:t>
            </a:r>
            <a:r>
              <a:rPr lang="en-GB" sz="1600">
                <a:solidFill>
                  <a:srgbClr val="000000"/>
                </a:solidFill>
                <a:highlight>
                  <a:srgbClr val="FFFFFF"/>
                </a:highlight>
                <a:latin typeface="Georgia"/>
                <a:ea typeface="Georgia"/>
                <a:cs typeface="Georgia"/>
                <a:sym typeface="Georgia"/>
              </a:rPr>
              <a:t>data points for the centroids without replacement.</a:t>
            </a:r>
            <a:endParaRPr sz="1600">
              <a:solidFill>
                <a:srgbClr val="000000"/>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rgbClr val="000000"/>
              </a:buClr>
              <a:buSzPts val="1600"/>
              <a:buFont typeface="Georgia"/>
              <a:buAutoNum type="arabicPeriod"/>
            </a:pPr>
            <a:r>
              <a:rPr lang="en-GB" sz="1600">
                <a:solidFill>
                  <a:srgbClr val="000000"/>
                </a:solidFill>
                <a:highlight>
                  <a:srgbClr val="FFFFFF"/>
                </a:highlight>
                <a:latin typeface="Georgia"/>
                <a:ea typeface="Georgia"/>
                <a:cs typeface="Georgia"/>
                <a:sym typeface="Georgia"/>
              </a:rPr>
              <a:t>Keep iterating until there is no change to the centroids. i.e assignment of data points to clusters isn’t changing</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Euclidean Distance </a:t>
            </a:r>
            <a:endParaRPr/>
          </a:p>
        </p:txBody>
      </p:sp>
      <p:pic>
        <p:nvPicPr>
          <p:cNvPr id="161" name="Google Shape;161;p18"/>
          <p:cNvPicPr preferRelativeResize="0"/>
          <p:nvPr/>
        </p:nvPicPr>
        <p:blipFill>
          <a:blip r:embed="rId3">
            <a:alphaModFix/>
          </a:blip>
          <a:stretch>
            <a:fillRect/>
          </a:stretch>
        </p:blipFill>
        <p:spPr>
          <a:xfrm>
            <a:off x="2266950" y="1800200"/>
            <a:ext cx="4610100" cy="211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395650"/>
            <a:ext cx="7505700" cy="14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Pen-Paper Solution </a:t>
            </a:r>
            <a:endParaRPr/>
          </a:p>
        </p:txBody>
      </p:sp>
      <p:pic>
        <p:nvPicPr>
          <p:cNvPr id="167" name="Google Shape;167;p19"/>
          <p:cNvPicPr preferRelativeResize="0"/>
          <p:nvPr/>
        </p:nvPicPr>
        <p:blipFill>
          <a:blip r:embed="rId3">
            <a:alphaModFix/>
          </a:blip>
          <a:stretch>
            <a:fillRect/>
          </a:stretch>
        </p:blipFill>
        <p:spPr>
          <a:xfrm>
            <a:off x="2770228" y="1052500"/>
            <a:ext cx="3603550" cy="3833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2590762" y="230300"/>
            <a:ext cx="3962475" cy="4682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109663" y="1833563"/>
            <a:ext cx="6924675" cy="147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