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9" r:id="rId7"/>
    <p:sldId id="260" r:id="rId8"/>
    <p:sldId id="261" r:id="rId9"/>
    <p:sldId id="262" r:id="rId10"/>
    <p:sldId id="263" r:id="rId11"/>
    <p:sldId id="275" r:id="rId12"/>
    <p:sldId id="270" r:id="rId13"/>
    <p:sldId id="276" r:id="rId14"/>
    <p:sldId id="277" r:id="rId15"/>
    <p:sldId id="278" r:id="rId16"/>
    <p:sldId id="273" r:id="rId17"/>
    <p:sldId id="279" r:id="rId18"/>
    <p:sldId id="274" r:id="rId19"/>
    <p:sldId id="280" r:id="rId20"/>
    <p:sldId id="264" r:id="rId21"/>
    <p:sldId id="265" r:id="rId22"/>
    <p:sldId id="266" r:id="rId23"/>
    <p:sldId id="267"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4420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Andres Cruz</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dirty="0"/>
              <a:t>// Following this method (and all other TEST_F defined methods),</a:t>
            </a:r>
          </a:p>
          <a:p>
            <a:r>
              <a:rPr lang="en-US" sz="1400" dirty="0"/>
              <a:t>//  </a:t>
            </a:r>
            <a:r>
              <a:rPr lang="en-US" sz="1400" dirty="0" err="1"/>
              <a:t>CollectionTest</a:t>
            </a:r>
            <a:r>
              <a:rPr lang="en-US" sz="1400" dirty="0"/>
              <a:t>::</a:t>
            </a:r>
            <a:r>
              <a:rPr lang="en-US" sz="1400" dirty="0" err="1"/>
              <a:t>TearDown</a:t>
            </a:r>
            <a:r>
              <a:rPr lang="en-US" sz="1400" dirty="0"/>
              <a:t> is called</a:t>
            </a:r>
          </a:p>
          <a:p>
            <a:r>
              <a:rPr lang="en-US" sz="1400" dirty="0"/>
              <a:t>TEST_F(</a:t>
            </a:r>
            <a:r>
              <a:rPr lang="en-US" sz="1400" dirty="0" err="1"/>
              <a:t>CollectionTest</a:t>
            </a:r>
            <a:r>
              <a:rPr lang="en-US" sz="1400" dirty="0"/>
              <a:t>, </a:t>
            </a:r>
            <a:r>
              <a:rPr lang="en-US" sz="1400" dirty="0" err="1"/>
              <a:t>CollectionSmartPointerIsNotNull</a:t>
            </a:r>
            <a:r>
              <a:rPr lang="en-US" sz="1400" dirty="0"/>
              <a:t>)</a:t>
            </a:r>
          </a:p>
          <a:p>
            <a:r>
              <a:rPr lang="en-US" sz="1400" dirty="0"/>
              <a:t>{</a:t>
            </a:r>
          </a:p>
          <a:p>
            <a:r>
              <a:rPr lang="en-US" sz="1400" dirty="0"/>
              <a:t>    // is the collection created</a:t>
            </a:r>
          </a:p>
          <a:p>
            <a:r>
              <a:rPr lang="en-US" sz="1400" dirty="0"/>
              <a:t>    ASSERT_TRUE(collection);</a:t>
            </a:r>
          </a:p>
          <a:p>
            <a:endParaRPr lang="en-US" sz="1400" dirty="0"/>
          </a:p>
          <a:p>
            <a:r>
              <a:rPr lang="en-US" sz="1400" dirty="0"/>
              <a:t>    // if empty, the size must be 0</a:t>
            </a:r>
          </a:p>
          <a:p>
            <a:r>
              <a:rPr lang="en-US" sz="1400" dirty="0"/>
              <a:t>    ASSERT_NE(</a:t>
            </a:r>
            <a:r>
              <a:rPr lang="en-US" sz="1400" dirty="0" err="1"/>
              <a:t>collection.get</a:t>
            </a:r>
            <a:r>
              <a:rPr lang="en-US" sz="1400" dirty="0"/>
              <a:t>(), </a:t>
            </a:r>
            <a:r>
              <a:rPr lang="en-US" sz="1400" dirty="0" err="1"/>
              <a:t>nullptr</a:t>
            </a:r>
            <a:r>
              <a:rPr lang="en-US" sz="1400" dirty="0"/>
              <a:t>);</a:t>
            </a:r>
          </a:p>
          <a:p>
            <a:r>
              <a:rPr lang="en-US" sz="1400" dirty="0"/>
              <a:t>}</a:t>
            </a:r>
          </a:p>
          <a:p>
            <a:endParaRPr lang="en-US" sz="1400" dirty="0"/>
          </a:p>
          <a:p>
            <a:r>
              <a:rPr lang="en-US" sz="1400" dirty="0"/>
              <a:t>// Test that a collection is empty when created.</a:t>
            </a:r>
          </a:p>
          <a:p>
            <a:r>
              <a:rPr lang="en-US" sz="1400" dirty="0"/>
              <a:t>TEST_F(</a:t>
            </a:r>
            <a:r>
              <a:rPr lang="en-US" sz="1400" dirty="0" err="1"/>
              <a:t>CollectionTest</a:t>
            </a:r>
            <a:r>
              <a:rPr lang="en-US" sz="1400" dirty="0"/>
              <a:t>, </a:t>
            </a:r>
            <a:r>
              <a:rPr lang="en-US" sz="1400" dirty="0" err="1"/>
              <a:t>IsEmptyOnCreate</a:t>
            </a:r>
            <a:r>
              <a:rPr lang="en-US" sz="1400" dirty="0"/>
              <a:t>)</a:t>
            </a:r>
          </a:p>
          <a:p>
            <a:r>
              <a:rPr lang="en-US" sz="1400" dirty="0"/>
              <a:t>{</a:t>
            </a:r>
          </a:p>
          <a:p>
            <a:r>
              <a:rPr lang="en-US" sz="1400" dirty="0"/>
              <a:t>    // is the collection empty?</a:t>
            </a:r>
          </a:p>
          <a:p>
            <a:r>
              <a:rPr lang="en-US" sz="1400" dirty="0"/>
              <a:t>    ASSERT_TRUE(collection-&gt;empty());</a:t>
            </a:r>
          </a:p>
          <a:p>
            <a:endParaRPr lang="en-US" sz="1400" dirty="0"/>
          </a:p>
          <a:p>
            <a:r>
              <a:rPr lang="en-US" sz="1400" dirty="0"/>
              <a:t>    // if empty, the size must be 0</a:t>
            </a:r>
          </a:p>
          <a:p>
            <a:r>
              <a:rPr lang="en-US" sz="1400" dirty="0"/>
              <a:t>    ASSERT_EQ(collection-&gt;size(), 0);</a:t>
            </a:r>
          </a:p>
          <a:p>
            <a:r>
              <a:rPr lang="en-US" sz="1400" dirty="0"/>
              <a:t>}</a:t>
            </a:r>
          </a:p>
        </p:txBody>
      </p:sp>
    </p:spTree>
    <p:extLst>
      <p:ext uri="{BB962C8B-B14F-4D97-AF65-F5344CB8AC3E}">
        <p14:creationId xmlns:p14="http://schemas.microsoft.com/office/powerpoint/2010/main" val="345563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endParaRPr lang="en-US" sz="1400" dirty="0"/>
          </a:p>
          <a:p>
            <a:r>
              <a:rPr lang="en-US" sz="1400" dirty="0"/>
              <a:t>/* Comment this test out to prevent the test from running</a:t>
            </a:r>
          </a:p>
          <a:p>
            <a:r>
              <a:rPr lang="en-US" sz="1400" dirty="0"/>
              <a:t> * Uncomment this test to see a failure in the test explorer */</a:t>
            </a:r>
          </a:p>
          <a:p>
            <a:r>
              <a:rPr lang="en-US" sz="1400" dirty="0"/>
              <a:t>TEST_F(</a:t>
            </a:r>
            <a:r>
              <a:rPr lang="en-US" sz="1400" dirty="0" err="1"/>
              <a:t>CollectionTest</a:t>
            </a:r>
            <a:r>
              <a:rPr lang="en-US" sz="1400" dirty="0"/>
              <a:t>, </a:t>
            </a:r>
            <a:r>
              <a:rPr lang="en-US" sz="1400" dirty="0" err="1"/>
              <a:t>AlwaysFail</a:t>
            </a:r>
            <a:r>
              <a:rPr lang="en-US" sz="1400" dirty="0"/>
              <a:t>)</a:t>
            </a:r>
          </a:p>
          <a:p>
            <a:r>
              <a:rPr lang="en-US" sz="1400" dirty="0"/>
              <a:t>{</a:t>
            </a:r>
          </a:p>
          <a:p>
            <a:r>
              <a:rPr lang="en-US" sz="1400" dirty="0"/>
              <a:t>    FAIL();</a:t>
            </a:r>
          </a:p>
          <a:p>
            <a:r>
              <a:rPr lang="en-US" sz="1400" dirty="0"/>
              <a:t>}</a:t>
            </a:r>
          </a:p>
          <a:p>
            <a:endParaRPr lang="en-US" sz="1400" dirty="0"/>
          </a:p>
          <a:p>
            <a:r>
              <a:rPr lang="en-US" sz="1400" dirty="0"/>
              <a:t>// TODO: Create a test to verify adding a single value to an empty collection</a:t>
            </a:r>
          </a:p>
          <a:p>
            <a:r>
              <a:rPr lang="en-US" sz="1400" dirty="0"/>
              <a:t>TEST_F(</a:t>
            </a:r>
            <a:r>
              <a:rPr lang="en-US" sz="1400" dirty="0" err="1"/>
              <a:t>CollectionTest</a:t>
            </a:r>
            <a:r>
              <a:rPr lang="en-US" sz="1400" dirty="0"/>
              <a:t>, </a:t>
            </a:r>
            <a:r>
              <a:rPr lang="en-US" sz="1400" dirty="0" err="1"/>
              <a:t>CanAddToEmptyVector</a:t>
            </a:r>
            <a:r>
              <a:rPr lang="en-US" sz="1400" dirty="0"/>
              <a:t>)</a:t>
            </a:r>
          </a:p>
        </p:txBody>
      </p:sp>
    </p:spTree>
    <p:extLst>
      <p:ext uri="{BB962C8B-B14F-4D97-AF65-F5344CB8AC3E}">
        <p14:creationId xmlns:p14="http://schemas.microsoft.com/office/powerpoint/2010/main" val="16241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a:t>{</a:t>
            </a:r>
            <a:endParaRPr lang="en-US" sz="1400" dirty="0"/>
          </a:p>
          <a:p>
            <a:r>
              <a:rPr lang="en-US" sz="1400" dirty="0"/>
              <a:t>    // is the collection empty?</a:t>
            </a:r>
          </a:p>
          <a:p>
            <a:r>
              <a:rPr lang="en-US" sz="1400" dirty="0"/>
              <a:t>    // if empty, the size must be 0</a:t>
            </a:r>
          </a:p>
          <a:p>
            <a:endParaRPr lang="en-US" sz="1400" dirty="0"/>
          </a:p>
          <a:p>
            <a:r>
              <a:rPr lang="en-US" sz="1400" dirty="0"/>
              <a:t>    </a:t>
            </a:r>
            <a:r>
              <a:rPr lang="en-US" sz="1400" dirty="0" err="1"/>
              <a:t>add_entries</a:t>
            </a:r>
            <a:r>
              <a:rPr lang="en-US" sz="1400" dirty="0"/>
              <a:t>(1);</a:t>
            </a:r>
          </a:p>
          <a:p>
            <a:r>
              <a:rPr lang="en-US" sz="1400" dirty="0"/>
              <a:t>    ASSERT_EQ(collection-&gt;size(), 1);</a:t>
            </a:r>
          </a:p>
          <a:p>
            <a:endParaRPr lang="en-US" sz="1400" dirty="0"/>
          </a:p>
          <a:p>
            <a:r>
              <a:rPr lang="en-US" sz="1400" dirty="0"/>
              <a:t>    // is the collection still empty?</a:t>
            </a:r>
          </a:p>
          <a:p>
            <a:r>
              <a:rPr lang="en-US" sz="1400" dirty="0"/>
              <a:t>    // if not empty, what must the size be?</a:t>
            </a:r>
          </a:p>
          <a:p>
            <a:r>
              <a:rPr lang="en-US" sz="1400" dirty="0"/>
              <a:t>}</a:t>
            </a:r>
          </a:p>
        </p:txBody>
      </p:sp>
    </p:spTree>
    <p:extLst>
      <p:ext uri="{BB962C8B-B14F-4D97-AF65-F5344CB8AC3E}">
        <p14:creationId xmlns:p14="http://schemas.microsoft.com/office/powerpoint/2010/main" val="92619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dirty="0"/>
              <a:t>{</a:t>
            </a:r>
          </a:p>
          <a:p>
            <a:r>
              <a:rPr lang="en-US" sz="1400" dirty="0"/>
              <a:t>    int capacity = 1;</a:t>
            </a:r>
          </a:p>
          <a:p>
            <a:r>
              <a:rPr lang="en-US" sz="1400" dirty="0"/>
              <a:t>    int res = 0;</a:t>
            </a:r>
          </a:p>
          <a:p>
            <a:r>
              <a:rPr lang="en-US" sz="1400" dirty="0"/>
              <a:t>    int </a:t>
            </a:r>
            <a:r>
              <a:rPr lang="en-US" sz="1400" dirty="0" err="1"/>
              <a:t>res_expected</a:t>
            </a:r>
            <a:r>
              <a:rPr lang="en-US" sz="1400" dirty="0"/>
              <a:t> = 1;</a:t>
            </a:r>
          </a:p>
          <a:p>
            <a:r>
              <a:rPr lang="en-US" sz="1400" dirty="0"/>
              <a:t>    res= </a:t>
            </a:r>
          </a:p>
          <a:p>
            <a:r>
              <a:rPr lang="en-US" sz="1400" dirty="0"/>
              <a:t>}</a:t>
            </a:r>
          </a:p>
          <a:p>
            <a:r>
              <a:rPr lang="en-US" sz="1400" dirty="0"/>
              <a:t>// TODO: Create a test to verify the std::</a:t>
            </a:r>
            <a:r>
              <a:rPr lang="en-US" sz="1400" dirty="0" err="1"/>
              <a:t>out_of_range</a:t>
            </a:r>
            <a:r>
              <a:rPr lang="en-US" sz="1400" dirty="0"/>
              <a:t> exception is thrown when calling at() with an index out of bounds</a:t>
            </a:r>
          </a:p>
          <a:p>
            <a:r>
              <a:rPr lang="en-US" sz="1400" dirty="0"/>
              <a:t>// NOTE: This is a negative test</a:t>
            </a:r>
          </a:p>
          <a:p>
            <a:r>
              <a:rPr lang="en-US" sz="1400" dirty="0"/>
              <a:t>//</a:t>
            </a:r>
            <a:r>
              <a:rPr lang="en-US" sz="1400" dirty="0" err="1"/>
              <a:t>DoesThrowWhenOutOfRangeWhenOutOfBounds</a:t>
            </a:r>
            <a:endParaRPr lang="en-US" sz="1400" dirty="0"/>
          </a:p>
          <a:p>
            <a:r>
              <a:rPr lang="en-US" sz="1400" dirty="0"/>
              <a:t>TEST(</a:t>
            </a:r>
            <a:r>
              <a:rPr lang="en-US" sz="1400" dirty="0" err="1"/>
              <a:t>CollectionTest</a:t>
            </a:r>
            <a:r>
              <a:rPr lang="en-US" sz="1400" dirty="0"/>
              <a:t>, </a:t>
            </a:r>
            <a:r>
              <a:rPr lang="en-US" sz="1400" dirty="0" err="1"/>
              <a:t>out_of_range</a:t>
            </a:r>
            <a:r>
              <a:rPr lang="en-US" sz="1400" dirty="0"/>
              <a:t>)</a:t>
            </a:r>
          </a:p>
        </p:txBody>
      </p:sp>
    </p:spTree>
    <p:extLst>
      <p:ext uri="{BB962C8B-B14F-4D97-AF65-F5344CB8AC3E}">
        <p14:creationId xmlns:p14="http://schemas.microsoft.com/office/powerpoint/2010/main" val="242765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a:t>{</a:t>
            </a:r>
            <a:endParaRPr lang="en-US" sz="1400" dirty="0"/>
          </a:p>
          <a:p>
            <a:r>
              <a:rPr lang="en-US" sz="1400" dirty="0"/>
              <a:t> </a:t>
            </a:r>
          </a:p>
          <a:p>
            <a:r>
              <a:rPr lang="en-US" sz="1400" dirty="0"/>
              <a:t>    try {</a:t>
            </a:r>
          </a:p>
          <a:p>
            <a:r>
              <a:rPr lang="en-US" sz="1400" dirty="0"/>
              <a:t>        negative(12);</a:t>
            </a:r>
          </a:p>
          <a:p>
            <a:r>
              <a:rPr lang="en-US" sz="1400" dirty="0"/>
              <a:t>        FAIL() &lt;&lt; "Expected std::</a:t>
            </a:r>
            <a:r>
              <a:rPr lang="en-US" sz="1400" dirty="0" err="1"/>
              <a:t>out_of_range</a:t>
            </a:r>
            <a:r>
              <a:rPr lang="en-US" sz="1400" dirty="0"/>
              <a:t>";</a:t>
            </a:r>
          </a:p>
          <a:p>
            <a:r>
              <a:rPr lang="en-US" sz="1400" dirty="0"/>
              <a:t>    }</a:t>
            </a:r>
          </a:p>
          <a:p>
            <a:r>
              <a:rPr lang="en-US" sz="1400" dirty="0"/>
              <a:t>    catch (std::</a:t>
            </a:r>
            <a:r>
              <a:rPr lang="en-US" sz="1400" dirty="0" err="1"/>
              <a:t>out_of_range</a:t>
            </a:r>
            <a:r>
              <a:rPr lang="en-US" sz="1400" dirty="0"/>
              <a:t> const&amp; err) {</a:t>
            </a:r>
          </a:p>
          <a:p>
            <a:r>
              <a:rPr lang="en-US" sz="1400" dirty="0"/>
              <a:t>        EXPECT_EQ(</a:t>
            </a:r>
            <a:r>
              <a:rPr lang="en-US" sz="1400" dirty="0" err="1"/>
              <a:t>err.what</a:t>
            </a:r>
            <a:r>
              <a:rPr lang="en-US" sz="1400" dirty="0"/>
              <a:t>(), std::string("Out of range"));</a:t>
            </a:r>
          </a:p>
          <a:p>
            <a:r>
              <a:rPr lang="en-US" sz="1400" dirty="0"/>
              <a:t>    }</a:t>
            </a:r>
          </a:p>
          <a:p>
            <a:r>
              <a:rPr lang="en-US" sz="1400" dirty="0"/>
              <a:t>    catch (...) {</a:t>
            </a:r>
          </a:p>
        </p:txBody>
      </p:sp>
    </p:spTree>
    <p:extLst>
      <p:ext uri="{BB962C8B-B14F-4D97-AF65-F5344CB8AC3E}">
        <p14:creationId xmlns:p14="http://schemas.microsoft.com/office/powerpoint/2010/main" val="170844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dirty="0"/>
              <a:t>        FAIL() &lt;&lt; "Expected std::</a:t>
            </a:r>
            <a:r>
              <a:rPr lang="en-US" sz="1400" dirty="0" err="1"/>
              <a:t>out_of_range</a:t>
            </a:r>
            <a:r>
              <a:rPr lang="en-US" sz="1400" dirty="0"/>
              <a:t>";</a:t>
            </a:r>
          </a:p>
          <a:p>
            <a:r>
              <a:rPr lang="en-US" sz="1400" dirty="0"/>
              <a:t>    }</a:t>
            </a:r>
          </a:p>
          <a:p>
            <a:r>
              <a:rPr lang="en-US" sz="1400" dirty="0"/>
              <a:t>}</a:t>
            </a:r>
          </a:p>
          <a:p>
            <a:r>
              <a:rPr lang="en-US" sz="1400" dirty="0"/>
              <a:t>// TODO: Create 2 unit tests of your own to test something on the collection - do 1 positive &amp; 1 negative</a:t>
            </a:r>
          </a:p>
          <a:p>
            <a:r>
              <a:rPr lang="en-US" sz="1400" dirty="0"/>
              <a:t>TEST_F(</a:t>
            </a:r>
            <a:r>
              <a:rPr lang="en-US" sz="1400" dirty="0" err="1"/>
              <a:t>CollectionTest</a:t>
            </a:r>
            <a:r>
              <a:rPr lang="en-US" sz="1400" dirty="0"/>
              <a:t>, </a:t>
            </a:r>
            <a:r>
              <a:rPr lang="en-US" sz="1400" dirty="0" err="1"/>
              <a:t>TestPositive</a:t>
            </a:r>
            <a:r>
              <a:rPr lang="en-US" sz="1400" dirty="0"/>
              <a:t>) {</a:t>
            </a:r>
          </a:p>
          <a:p>
            <a:r>
              <a:rPr lang="en-US" sz="1400" dirty="0"/>
              <a:t>    EXPECT_EQ(1, 1);</a:t>
            </a:r>
          </a:p>
          <a:p>
            <a:r>
              <a:rPr lang="en-US" sz="1400" dirty="0"/>
              <a:t>}</a:t>
            </a:r>
          </a:p>
          <a:p>
            <a:r>
              <a:rPr lang="en-US" sz="1400" dirty="0"/>
              <a:t>TEST_F(</a:t>
            </a:r>
            <a:r>
              <a:rPr lang="en-US" sz="1400" dirty="0" err="1"/>
              <a:t>CollectionTest</a:t>
            </a:r>
            <a:r>
              <a:rPr lang="en-US" sz="1400" dirty="0"/>
              <a:t>, </a:t>
            </a:r>
            <a:r>
              <a:rPr lang="en-US" sz="1400" dirty="0" err="1"/>
              <a:t>TestNegative</a:t>
            </a:r>
            <a:r>
              <a:rPr lang="en-US" sz="1400" dirty="0"/>
              <a:t>) {</a:t>
            </a:r>
          </a:p>
          <a:p>
            <a:endParaRPr lang="en-US" sz="1400" dirty="0"/>
          </a:p>
          <a:p>
            <a:r>
              <a:rPr lang="en-US" sz="1400" dirty="0"/>
              <a:t>    ASSERT_EQ(collection, -1);</a:t>
            </a:r>
          </a:p>
        </p:txBody>
      </p:sp>
    </p:spTree>
    <p:extLst>
      <p:ext uri="{BB962C8B-B14F-4D97-AF65-F5344CB8AC3E}">
        <p14:creationId xmlns:p14="http://schemas.microsoft.com/office/powerpoint/2010/main" val="400682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a:t>}</a:t>
            </a:r>
            <a:endParaRPr lang="en-US" sz="1400" dirty="0"/>
          </a:p>
          <a:p>
            <a:r>
              <a:rPr lang="en-US" sz="1400" dirty="0"/>
              <a:t>  </a:t>
            </a:r>
          </a:p>
          <a:p>
            <a:r>
              <a:rPr lang="en-US" sz="1400" dirty="0"/>
              <a:t>int main(int ac, char* av[])</a:t>
            </a:r>
          </a:p>
          <a:p>
            <a:endParaRPr lang="en-US" sz="1400" dirty="0"/>
          </a:p>
          <a:p>
            <a:r>
              <a:rPr lang="en-US" sz="1400" dirty="0"/>
              <a:t>{</a:t>
            </a:r>
          </a:p>
          <a:p>
            <a:endParaRPr lang="en-US" sz="1400" dirty="0"/>
          </a:p>
          <a:p>
            <a:r>
              <a:rPr lang="en-US" sz="1400" dirty="0"/>
              <a:t>    testing::</a:t>
            </a:r>
            <a:r>
              <a:rPr lang="en-US" sz="1400" dirty="0" err="1"/>
              <a:t>InitGoogleTest</a:t>
            </a:r>
            <a:r>
              <a:rPr lang="en-US" sz="1400" dirty="0"/>
              <a:t>(&amp;ac, av);</a:t>
            </a:r>
          </a:p>
          <a:p>
            <a:endParaRPr lang="en-US" sz="1400" dirty="0"/>
          </a:p>
          <a:p>
            <a:r>
              <a:rPr lang="en-US" sz="1400" dirty="0"/>
              <a:t>    return RUN_ALL_TESTS();</a:t>
            </a:r>
          </a:p>
          <a:p>
            <a:endParaRPr lang="en-US" sz="1400" dirty="0"/>
          </a:p>
          <a:p>
            <a:r>
              <a:rPr lang="en-US" sz="1400" dirty="0"/>
              <a:t>}</a:t>
            </a:r>
          </a:p>
        </p:txBody>
      </p:sp>
    </p:spTree>
    <p:extLst>
      <p:ext uri="{BB962C8B-B14F-4D97-AF65-F5344CB8AC3E}">
        <p14:creationId xmlns:p14="http://schemas.microsoft.com/office/powerpoint/2010/main" val="24642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 </a:t>
            </a:r>
            <a:r>
              <a:rPr lang="en-US" dirty="0" err="1"/>
              <a:t>DevSecOps</a:t>
            </a:r>
            <a:r>
              <a:rPr lang="en-US" dirty="0"/>
              <a:t> pipeline outlines the stages where security is implemented and reviewed throughout the planning of an </a:t>
            </a:r>
            <a:r>
              <a:rPr lang="en-US" dirty="0" err="1"/>
              <a:t>indpth</a:t>
            </a:r>
            <a:r>
              <a:rPr lang="en-US" dirty="0"/>
              <a:t> defense system.</a:t>
            </a:r>
          </a:p>
          <a:p>
            <a:pPr marL="685800" lvl="1" indent="-228600" algn="l" rtl="0">
              <a:lnSpc>
                <a:spcPct val="90000"/>
              </a:lnSpc>
              <a:spcBef>
                <a:spcPts val="0"/>
              </a:spcBef>
              <a:spcAft>
                <a:spcPts val="0"/>
              </a:spcAft>
              <a:buClr>
                <a:schemeClr val="lt1"/>
              </a:buClr>
              <a:buSzPts val="2000"/>
              <a:buChar char="•"/>
            </a:pPr>
            <a:endParaRPr sz="1600" dirty="0"/>
          </a:p>
          <a:p>
            <a:pPr marL="685800" lvl="1" indent="-228600" algn="l" rtl="0">
              <a:lnSpc>
                <a:spcPct val="90000"/>
              </a:lnSpc>
              <a:spcBef>
                <a:spcPts val="500"/>
              </a:spcBef>
              <a:spcAft>
                <a:spcPts val="0"/>
              </a:spcAft>
              <a:buClr>
                <a:schemeClr val="lt1"/>
              </a:buClr>
              <a:buSzPts val="2000"/>
              <a:buChar char="•"/>
            </a:pPr>
            <a:r>
              <a:rPr lang="en-US" sz="1600" dirty="0"/>
              <a:t>Software tests can be run against the system to automatically check for vulnerabilities and errors before advancing to the next stge. In addition to automated checks, individuals will also perform peer code reviews, this gives a second pair of eyes an opportunity to review for errors. </a:t>
            </a:r>
          </a:p>
          <a:p>
            <a:pPr marL="685800" lvl="1" indent="-228600" algn="l" rtl="0">
              <a:lnSpc>
                <a:spcPct val="90000"/>
              </a:lnSpc>
              <a:spcBef>
                <a:spcPts val="500"/>
              </a:spcBef>
              <a:spcAft>
                <a:spcPts val="0"/>
              </a:spcAft>
              <a:buClr>
                <a:schemeClr val="lt1"/>
              </a:buClr>
              <a:buSzPts val="2000"/>
              <a:buChar char="•"/>
            </a:pPr>
            <a:r>
              <a:rPr lang="en-US" sz="1600" dirty="0"/>
              <a:t>Finally a system of checks and balances is implemented utilizing software tools made to detect and prevent issues, HIDS and HIPS. This information is logged and ultimately reviewed by a security auditor that verifies that no threats exist.</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Depending on the risk and the measure put in place the effects can be very different. All risks should be reasonably mitigated although there will always be a level of risk that you accept. The risks you accept, typically have a low severity, probability, or a low remediation cost. It isn’t possible to mitigate all risks as the cost to do so would outweigh the benefit of the mitigation.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My Security policy introduces industry best practices by taking a defense in depth approach to planning.</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The largest gap exists in human error. The auditor has to understand the software HIDS and HIPS in order to effectively mitigate risks. Additionally, the auditor must not get complacent. </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 the future the company should always look at patching and updating the system regularly. They should also stay current with new security options as software implementations can be exploited or become obsolete.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https://wiki.sei.cmu.edu/confluence/pages/viewpage.action?pageId=88046322</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chemeClr val="lt1"/>
              </a:buClr>
              <a:buSzPts val="2200"/>
              <a:buChar char="•"/>
            </a:pPr>
            <a:r>
              <a:rPr lang="en-US" dirty="0"/>
              <a:t>Declarations and Initialization</a:t>
            </a:r>
          </a:p>
          <a:p>
            <a:pPr marL="228600" lvl="0" indent="-228600" algn="r" rtl="0">
              <a:lnSpc>
                <a:spcPct val="90000"/>
              </a:lnSpc>
              <a:spcBef>
                <a:spcPts val="0"/>
              </a:spcBef>
              <a:spcAft>
                <a:spcPts val="0"/>
              </a:spcAft>
              <a:buClr>
                <a:schemeClr val="lt1"/>
              </a:buClr>
              <a:buSzPts val="2200"/>
              <a:buChar char="•"/>
            </a:pPr>
            <a:r>
              <a:rPr lang="en-US" dirty="0"/>
              <a:t>Expressions</a:t>
            </a:r>
          </a:p>
          <a:p>
            <a:pPr marL="228600" lvl="0" indent="-228600" algn="r" rtl="0">
              <a:lnSpc>
                <a:spcPct val="90000"/>
              </a:lnSpc>
              <a:spcBef>
                <a:spcPts val="0"/>
              </a:spcBef>
              <a:spcAft>
                <a:spcPts val="0"/>
              </a:spcAft>
              <a:buClr>
                <a:schemeClr val="lt1"/>
              </a:buClr>
              <a:buSzPts val="2200"/>
              <a:buChar char="•"/>
            </a:pPr>
            <a:r>
              <a:rPr lang="en-US" dirty="0" err="1"/>
              <a:t>Intergers</a:t>
            </a:r>
            <a:endParaRPr lang="en-US" dirty="0"/>
          </a:p>
          <a:p>
            <a:pPr marL="228600" lvl="0" indent="-228600" algn="r" rtl="0">
              <a:lnSpc>
                <a:spcPct val="90000"/>
              </a:lnSpc>
              <a:spcBef>
                <a:spcPts val="0"/>
              </a:spcBef>
              <a:spcAft>
                <a:spcPts val="0"/>
              </a:spcAft>
              <a:buClr>
                <a:schemeClr val="lt1"/>
              </a:buClr>
              <a:buSzPts val="2200"/>
              <a:buChar char="•"/>
            </a:pPr>
            <a:r>
              <a:rPr lang="en-US" dirty="0"/>
              <a:t>Containers</a:t>
            </a:r>
          </a:p>
          <a:p>
            <a:pPr marL="228600" lvl="0" indent="-228600" algn="r" rtl="0">
              <a:lnSpc>
                <a:spcPct val="90000"/>
              </a:lnSpc>
              <a:spcBef>
                <a:spcPts val="0"/>
              </a:spcBef>
              <a:spcAft>
                <a:spcPts val="0"/>
              </a:spcAft>
              <a:buClr>
                <a:schemeClr val="lt1"/>
              </a:buClr>
              <a:buSzPts val="2200"/>
              <a:buChar char="•"/>
            </a:pPr>
            <a:r>
              <a:rPr lang="en-US" dirty="0"/>
              <a:t>Memory Protection</a:t>
            </a:r>
          </a:p>
          <a:p>
            <a:pPr marL="228600" lvl="0" indent="-228600" algn="r" rtl="0">
              <a:lnSpc>
                <a:spcPct val="90000"/>
              </a:lnSpc>
              <a:spcBef>
                <a:spcPts val="0"/>
              </a:spcBef>
              <a:spcAft>
                <a:spcPts val="0"/>
              </a:spcAft>
              <a:buClr>
                <a:schemeClr val="lt1"/>
              </a:buClr>
              <a:buSzPts val="2200"/>
              <a:buChar char="•"/>
            </a:pPr>
            <a:r>
              <a:rPr lang="en-US" dirty="0"/>
              <a:t>Character and strings</a:t>
            </a:r>
          </a:p>
          <a:p>
            <a:pPr marL="228600" lvl="0" indent="-228600" algn="r" rtl="0">
              <a:lnSpc>
                <a:spcPct val="90000"/>
              </a:lnSpc>
              <a:spcBef>
                <a:spcPts val="0"/>
              </a:spcBef>
              <a:spcAft>
                <a:spcPts val="0"/>
              </a:spcAft>
              <a:buClr>
                <a:schemeClr val="lt1"/>
              </a:buClr>
              <a:buSzPts val="2200"/>
              <a:buChar char="•"/>
            </a:pPr>
            <a:r>
              <a:rPr lang="en-US" dirty="0"/>
              <a:t>Exceptions</a:t>
            </a:r>
          </a:p>
          <a:p>
            <a:pPr marL="228600" lvl="0" indent="-228600" algn="r" rtl="0">
              <a:lnSpc>
                <a:spcPct val="90000"/>
              </a:lnSpc>
              <a:spcBef>
                <a:spcPts val="0"/>
              </a:spcBef>
              <a:spcAft>
                <a:spcPts val="0"/>
              </a:spcAft>
              <a:buClr>
                <a:schemeClr val="lt1"/>
              </a:buClr>
              <a:buSzPts val="2200"/>
              <a:buChar char="•"/>
            </a:pPr>
            <a:r>
              <a:rPr lang="en-US" dirty="0"/>
              <a:t>Object oriented Programming</a:t>
            </a:r>
          </a:p>
          <a:p>
            <a:pPr marL="228600" lvl="0" indent="-228600" algn="r" rtl="0">
              <a:lnSpc>
                <a:spcPct val="90000"/>
              </a:lnSpc>
              <a:spcBef>
                <a:spcPts val="0"/>
              </a:spcBef>
              <a:spcAft>
                <a:spcPts val="0"/>
              </a:spcAft>
              <a:buClr>
                <a:schemeClr val="lt1"/>
              </a:buClr>
              <a:buSzPts val="2200"/>
              <a:buChar char="•"/>
            </a:pPr>
            <a:r>
              <a:rPr lang="en-US" dirty="0"/>
              <a:t>Concurrency</a:t>
            </a:r>
          </a:p>
          <a:p>
            <a:pPr marL="228600" lvl="0" indent="-228600" algn="r" rtl="0">
              <a:lnSpc>
                <a:spcPct val="90000"/>
              </a:lnSpc>
              <a:spcBef>
                <a:spcPts val="0"/>
              </a:spcBef>
              <a:spcAft>
                <a:spcPts val="0"/>
              </a:spcAft>
              <a:buClr>
                <a:schemeClr val="lt1"/>
              </a:buClr>
              <a:buSzPts val="2200"/>
              <a:buChar char="•"/>
            </a:pPr>
            <a:r>
              <a:rPr lang="en-US" dirty="0"/>
              <a:t>Input Output</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a:extLst>
              <a:ext uri="{FF2B5EF4-FFF2-40B4-BE49-F238E27FC236}">
                <a16:creationId xmlns:a16="http://schemas.microsoft.com/office/drawing/2014/main" id="{21D6DD3C-EB09-4D2A-A3A2-C820782B4FC2}"/>
              </a:ext>
            </a:extLst>
          </p:cNvPr>
          <p:cNvPicPr>
            <a:picLocks noChangeAspect="1"/>
          </p:cNvPicPr>
          <p:nvPr/>
        </p:nvPicPr>
        <p:blipFill rotWithShape="1">
          <a:blip r:embed="rId5"/>
          <a:srcRect l="1815" t="27271" r="89962" b="16497"/>
          <a:stretch/>
        </p:blipFill>
        <p:spPr>
          <a:xfrm>
            <a:off x="984738" y="2506212"/>
            <a:ext cx="1910861" cy="4042252"/>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chemeClr val="lt1"/>
              </a:buClr>
              <a:buSzPts val="2200"/>
              <a:buChar char="•"/>
            </a:pPr>
            <a:r>
              <a:rPr lang="en-US" sz="2000" dirty="0"/>
              <a:t>Declarations and Initialization</a:t>
            </a:r>
          </a:p>
          <a:p>
            <a:pPr marL="228600" lvl="0" indent="-228600" algn="r" rtl="0">
              <a:lnSpc>
                <a:spcPct val="90000"/>
              </a:lnSpc>
              <a:spcBef>
                <a:spcPts val="0"/>
              </a:spcBef>
              <a:spcAft>
                <a:spcPts val="0"/>
              </a:spcAft>
              <a:buClr>
                <a:schemeClr val="lt1"/>
              </a:buClr>
              <a:buSzPts val="2200"/>
              <a:buChar char="•"/>
            </a:pPr>
            <a:r>
              <a:rPr lang="en-US" sz="2000" dirty="0"/>
              <a:t>Expressions</a:t>
            </a:r>
          </a:p>
          <a:p>
            <a:pPr marL="228600" lvl="0" indent="-228600" algn="r" rtl="0">
              <a:lnSpc>
                <a:spcPct val="90000"/>
              </a:lnSpc>
              <a:spcBef>
                <a:spcPts val="0"/>
              </a:spcBef>
              <a:spcAft>
                <a:spcPts val="0"/>
              </a:spcAft>
              <a:buClr>
                <a:schemeClr val="lt1"/>
              </a:buClr>
              <a:buSzPts val="2200"/>
              <a:buChar char="•"/>
            </a:pPr>
            <a:r>
              <a:rPr lang="en-US" sz="2000" dirty="0" err="1"/>
              <a:t>Intergers</a:t>
            </a:r>
            <a:endParaRPr lang="en-US" sz="2000" dirty="0"/>
          </a:p>
          <a:p>
            <a:pPr marL="228600" lvl="0" indent="-228600" algn="r" rtl="0">
              <a:lnSpc>
                <a:spcPct val="90000"/>
              </a:lnSpc>
              <a:spcBef>
                <a:spcPts val="0"/>
              </a:spcBef>
              <a:spcAft>
                <a:spcPts val="0"/>
              </a:spcAft>
              <a:buClr>
                <a:schemeClr val="lt1"/>
              </a:buClr>
              <a:buSzPts val="2200"/>
              <a:buChar char="•"/>
            </a:pPr>
            <a:r>
              <a:rPr lang="en-US" sz="2000" dirty="0"/>
              <a:t>Containers</a:t>
            </a:r>
          </a:p>
          <a:p>
            <a:pPr marL="228600" lvl="0" indent="-228600" algn="r" rtl="0">
              <a:lnSpc>
                <a:spcPct val="90000"/>
              </a:lnSpc>
              <a:spcBef>
                <a:spcPts val="0"/>
              </a:spcBef>
              <a:spcAft>
                <a:spcPts val="0"/>
              </a:spcAft>
              <a:buClr>
                <a:schemeClr val="lt1"/>
              </a:buClr>
              <a:buSzPts val="2200"/>
              <a:buChar char="•"/>
            </a:pPr>
            <a:r>
              <a:rPr lang="en-US" sz="2000" dirty="0"/>
              <a:t>Memory Protection</a:t>
            </a:r>
          </a:p>
          <a:p>
            <a:pPr marL="228600" lvl="0" indent="-228600" algn="r" rtl="0">
              <a:lnSpc>
                <a:spcPct val="90000"/>
              </a:lnSpc>
              <a:spcBef>
                <a:spcPts val="0"/>
              </a:spcBef>
              <a:spcAft>
                <a:spcPts val="0"/>
              </a:spcAft>
              <a:buClr>
                <a:schemeClr val="lt1"/>
              </a:buClr>
              <a:buSzPts val="2200"/>
              <a:buChar char="•"/>
            </a:pPr>
            <a:r>
              <a:rPr lang="en-US" sz="2000" dirty="0"/>
              <a:t>Character and strings</a:t>
            </a:r>
          </a:p>
          <a:p>
            <a:pPr marL="228600" lvl="0" indent="-228600" algn="r" rtl="0">
              <a:lnSpc>
                <a:spcPct val="90000"/>
              </a:lnSpc>
              <a:spcBef>
                <a:spcPts val="0"/>
              </a:spcBef>
              <a:spcAft>
                <a:spcPts val="0"/>
              </a:spcAft>
              <a:buClr>
                <a:schemeClr val="lt1"/>
              </a:buClr>
              <a:buSzPts val="2200"/>
              <a:buChar char="•"/>
            </a:pPr>
            <a:r>
              <a:rPr lang="en-US" sz="2000" dirty="0"/>
              <a:t>Exceptions</a:t>
            </a:r>
          </a:p>
          <a:p>
            <a:pPr marL="228600" lvl="0" indent="-228600" algn="r" rtl="0">
              <a:lnSpc>
                <a:spcPct val="90000"/>
              </a:lnSpc>
              <a:spcBef>
                <a:spcPts val="0"/>
              </a:spcBef>
              <a:spcAft>
                <a:spcPts val="0"/>
              </a:spcAft>
              <a:buClr>
                <a:schemeClr val="lt1"/>
              </a:buClr>
              <a:buSzPts val="2200"/>
              <a:buChar char="•"/>
            </a:pPr>
            <a:r>
              <a:rPr lang="en-US" sz="2000" dirty="0"/>
              <a:t>Object oriented Programming</a:t>
            </a:r>
          </a:p>
          <a:p>
            <a:pPr marL="228600" lvl="0" indent="-228600" algn="r" rtl="0">
              <a:lnSpc>
                <a:spcPct val="90000"/>
              </a:lnSpc>
              <a:spcBef>
                <a:spcPts val="0"/>
              </a:spcBef>
              <a:spcAft>
                <a:spcPts val="0"/>
              </a:spcAft>
              <a:buClr>
                <a:schemeClr val="lt1"/>
              </a:buClr>
              <a:buSzPts val="2200"/>
              <a:buChar char="•"/>
            </a:pPr>
            <a:r>
              <a:rPr lang="en-US" sz="2000" dirty="0"/>
              <a:t>Concurrency</a:t>
            </a:r>
          </a:p>
          <a:p>
            <a:pPr marL="228600" lvl="0" indent="-228600" algn="r" rtl="0">
              <a:lnSpc>
                <a:spcPct val="90000"/>
              </a:lnSpc>
              <a:spcBef>
                <a:spcPts val="0"/>
              </a:spcBef>
              <a:spcAft>
                <a:spcPts val="0"/>
              </a:spcAft>
              <a:buClr>
                <a:schemeClr val="lt1"/>
              </a:buClr>
              <a:buSzPts val="2200"/>
              <a:buChar char="•"/>
            </a:pPr>
            <a:r>
              <a:rPr lang="en-US" sz="2000" dirty="0"/>
              <a:t>Input Output</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F0A4326-9FAE-4DBC-8D45-ACB86702AEF4}"/>
              </a:ext>
            </a:extLst>
          </p:cNvPr>
          <p:cNvPicPr>
            <a:picLocks noChangeAspect="1"/>
          </p:cNvPicPr>
          <p:nvPr/>
        </p:nvPicPr>
        <p:blipFill rotWithShape="1">
          <a:blip r:embed="rId5"/>
          <a:srcRect l="27751" t="37993" r="24811" b="40663"/>
          <a:stretch/>
        </p:blipFill>
        <p:spPr>
          <a:xfrm>
            <a:off x="221325" y="1823493"/>
            <a:ext cx="11768872" cy="3479873"/>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88420B9-787B-4749-95BE-3ADD83351A22}"/>
              </a:ext>
            </a:extLst>
          </p:cNvPr>
          <p:cNvPicPr>
            <a:picLocks noChangeAspect="1"/>
          </p:cNvPicPr>
          <p:nvPr/>
        </p:nvPicPr>
        <p:blipFill rotWithShape="1">
          <a:blip r:embed="rId5"/>
          <a:srcRect l="27374" t="45253" r="25521" b="11127"/>
          <a:stretch/>
        </p:blipFill>
        <p:spPr>
          <a:xfrm>
            <a:off x="221326" y="1760220"/>
            <a:ext cx="10660034" cy="4829531"/>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400" dirty="0"/>
              <a:t>// Uncomment the next line to use precompiled headers</a:t>
            </a:r>
          </a:p>
          <a:p>
            <a:pPr marL="0" lvl="0" indent="0" algn="l" rtl="0">
              <a:lnSpc>
                <a:spcPct val="90000"/>
              </a:lnSpc>
              <a:spcBef>
                <a:spcPts val="1000"/>
              </a:spcBef>
              <a:spcAft>
                <a:spcPts val="0"/>
              </a:spcAft>
              <a:buSzPts val="1800"/>
              <a:buNone/>
            </a:pPr>
            <a:r>
              <a:rPr lang="en-US" sz="1400" dirty="0"/>
              <a:t>#include "</a:t>
            </a:r>
            <a:r>
              <a:rPr lang="en-US" sz="1400" dirty="0" err="1"/>
              <a:t>pch.h</a:t>
            </a:r>
            <a:r>
              <a:rPr lang="en-US" sz="1400" dirty="0"/>
              <a:t>"</a:t>
            </a:r>
          </a:p>
          <a:p>
            <a:pPr marL="0" lvl="0" indent="0" algn="l" rtl="0">
              <a:lnSpc>
                <a:spcPct val="90000"/>
              </a:lnSpc>
              <a:spcBef>
                <a:spcPts val="1000"/>
              </a:spcBef>
              <a:spcAft>
                <a:spcPts val="0"/>
              </a:spcAft>
              <a:buSzPts val="1800"/>
              <a:buNone/>
            </a:pPr>
            <a:r>
              <a:rPr lang="en-US" sz="1400" dirty="0"/>
              <a:t>// uncomment the next line if you do not use precompiled headers</a:t>
            </a:r>
          </a:p>
          <a:p>
            <a:pPr marL="0" lvl="0" indent="0" algn="l" rtl="0">
              <a:lnSpc>
                <a:spcPct val="90000"/>
              </a:lnSpc>
              <a:spcBef>
                <a:spcPts val="1000"/>
              </a:spcBef>
              <a:spcAft>
                <a:spcPts val="0"/>
              </a:spcAft>
              <a:buSzPts val="1800"/>
              <a:buNone/>
            </a:pPr>
            <a:r>
              <a:rPr lang="en-US" sz="1400" dirty="0"/>
              <a:t>#include "</a:t>
            </a:r>
            <a:r>
              <a:rPr lang="en-US" sz="1400" dirty="0" err="1"/>
              <a:t>gtest</a:t>
            </a:r>
            <a:r>
              <a:rPr lang="en-US" sz="1400" dirty="0"/>
              <a:t>/</a:t>
            </a:r>
            <a:r>
              <a:rPr lang="en-US" sz="1400" dirty="0" err="1"/>
              <a:t>gtest.h</a:t>
            </a:r>
            <a:r>
              <a:rPr lang="en-US" sz="1400" dirty="0"/>
              <a:t>"</a:t>
            </a:r>
          </a:p>
          <a:p>
            <a:pPr marL="0" lvl="0" indent="0" algn="l" rtl="0">
              <a:lnSpc>
                <a:spcPct val="90000"/>
              </a:lnSpc>
              <a:spcBef>
                <a:spcPts val="1000"/>
              </a:spcBef>
              <a:spcAft>
                <a:spcPts val="0"/>
              </a:spcAft>
              <a:buSzPts val="1800"/>
              <a:buNone/>
            </a:pPr>
            <a:r>
              <a:rPr lang="en-US" sz="1400" dirty="0"/>
              <a:t>//the global test environment setup and tear down</a:t>
            </a:r>
          </a:p>
          <a:p>
            <a:pPr marL="0" lvl="0" indent="0" algn="l" rtl="0">
              <a:lnSpc>
                <a:spcPct val="90000"/>
              </a:lnSpc>
              <a:spcBef>
                <a:spcPts val="1000"/>
              </a:spcBef>
              <a:spcAft>
                <a:spcPts val="0"/>
              </a:spcAft>
              <a:buSzPts val="1800"/>
              <a:buNone/>
            </a:pPr>
            <a:r>
              <a:rPr lang="en-US" sz="1400" dirty="0"/>
              <a:t>// you should not need to change anything here</a:t>
            </a:r>
          </a:p>
          <a:p>
            <a:pPr marL="0" lvl="0" indent="0" algn="l" rtl="0">
              <a:lnSpc>
                <a:spcPct val="90000"/>
              </a:lnSpc>
              <a:spcBef>
                <a:spcPts val="1000"/>
              </a:spcBef>
              <a:spcAft>
                <a:spcPts val="0"/>
              </a:spcAft>
              <a:buSzPts val="1800"/>
              <a:buNone/>
            </a:pPr>
            <a:r>
              <a:rPr lang="en-US" sz="1400" dirty="0"/>
              <a:t>class Environment : public ::testing::Environment</a:t>
            </a:r>
          </a:p>
          <a:p>
            <a:pPr marL="0" lvl="0" indent="0" algn="l" rtl="0">
              <a:lnSpc>
                <a:spcPct val="90000"/>
              </a:lnSpc>
              <a:spcBef>
                <a:spcPts val="1000"/>
              </a:spcBef>
              <a:spcAft>
                <a:spcPts val="0"/>
              </a:spcAft>
              <a:buSzPts val="1800"/>
              <a:buNone/>
            </a:pPr>
            <a:r>
              <a:rPr lang="en-US" sz="1400" dirty="0"/>
              <a: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400"/>
              <a:t>public</a:t>
            </a:r>
            <a:r>
              <a:rPr lang="en-US" sz="1400" dirty="0"/>
              <a:t>:</a:t>
            </a:r>
          </a:p>
          <a:p>
            <a:pPr marL="0" lvl="0" indent="0" algn="l" rtl="0">
              <a:lnSpc>
                <a:spcPct val="90000"/>
              </a:lnSpc>
              <a:spcBef>
                <a:spcPts val="1000"/>
              </a:spcBef>
              <a:spcAft>
                <a:spcPts val="0"/>
              </a:spcAft>
              <a:buSzPts val="1800"/>
              <a:buNone/>
            </a:pPr>
            <a:r>
              <a:rPr lang="en-US" sz="1400" dirty="0"/>
              <a:t>    ~Environment() override {}</a:t>
            </a:r>
          </a:p>
          <a:p>
            <a:pPr marL="0" lvl="0" indent="0" algn="l" rtl="0">
              <a:lnSpc>
                <a:spcPct val="90000"/>
              </a:lnSpc>
              <a:spcBef>
                <a:spcPts val="1000"/>
              </a:spcBef>
              <a:spcAft>
                <a:spcPts val="0"/>
              </a:spcAft>
              <a:buSzPts val="1800"/>
              <a:buNone/>
            </a:pPr>
            <a:endParaRPr lang="en-US" sz="1400" dirty="0"/>
          </a:p>
          <a:p>
            <a:pPr marL="0" lvl="0" indent="0" algn="l" rtl="0">
              <a:lnSpc>
                <a:spcPct val="90000"/>
              </a:lnSpc>
              <a:spcBef>
                <a:spcPts val="1000"/>
              </a:spcBef>
              <a:spcAft>
                <a:spcPts val="0"/>
              </a:spcAft>
              <a:buSzPts val="1800"/>
              <a:buNone/>
            </a:pPr>
            <a:r>
              <a:rPr lang="en-US" sz="1400" dirty="0"/>
              <a:t>    // Override this to define how to set up the environment.</a:t>
            </a:r>
          </a:p>
          <a:p>
            <a:pPr marL="0" lvl="0" indent="0" algn="l" rtl="0">
              <a:lnSpc>
                <a:spcPct val="90000"/>
              </a:lnSpc>
              <a:spcBef>
                <a:spcPts val="1000"/>
              </a:spcBef>
              <a:spcAft>
                <a:spcPts val="0"/>
              </a:spcAft>
              <a:buSzPts val="1800"/>
              <a:buNone/>
            </a:pPr>
            <a:r>
              <a:rPr lang="en-US" sz="1400" dirty="0"/>
              <a:t>    void </a:t>
            </a:r>
            <a:r>
              <a:rPr lang="en-US" sz="1400" dirty="0" err="1"/>
              <a:t>SetUp</a:t>
            </a:r>
            <a:r>
              <a:rPr lang="en-US" sz="1400" dirty="0"/>
              <a:t>() override</a:t>
            </a:r>
          </a:p>
          <a:p>
            <a:pPr marL="0" lvl="0" indent="0" algn="l" rtl="0">
              <a:lnSpc>
                <a:spcPct val="90000"/>
              </a:lnSpc>
              <a:spcBef>
                <a:spcPts val="1000"/>
              </a:spcBef>
              <a:spcAft>
                <a:spcPts val="0"/>
              </a:spcAft>
              <a:buSzPts val="1800"/>
              <a:buNone/>
            </a:pPr>
            <a:r>
              <a:rPr lang="en-US" sz="1400" dirty="0"/>
              <a:t>    {</a:t>
            </a:r>
          </a:p>
          <a:p>
            <a:pPr marL="0" lvl="0" indent="0" algn="l" rtl="0">
              <a:lnSpc>
                <a:spcPct val="90000"/>
              </a:lnSpc>
              <a:spcBef>
                <a:spcPts val="1000"/>
              </a:spcBef>
              <a:spcAft>
                <a:spcPts val="0"/>
              </a:spcAft>
              <a:buSzPts val="1800"/>
              <a:buNone/>
            </a:pPr>
            <a:r>
              <a:rPr lang="en-US" sz="1400" dirty="0"/>
              <a:t>        //  initialize random seed</a:t>
            </a:r>
          </a:p>
          <a:p>
            <a:pPr marL="0" lvl="0" indent="0" algn="l" rtl="0">
              <a:lnSpc>
                <a:spcPct val="90000"/>
              </a:lnSpc>
              <a:spcBef>
                <a:spcPts val="1000"/>
              </a:spcBef>
              <a:spcAft>
                <a:spcPts val="0"/>
              </a:spcAft>
              <a:buSzPts val="1800"/>
              <a:buNone/>
            </a:pPr>
            <a:r>
              <a:rPr lang="en-US" sz="1400" dirty="0"/>
              <a:t>        </a:t>
            </a:r>
            <a:r>
              <a:rPr lang="en-US" sz="1400" dirty="0" err="1"/>
              <a:t>srand</a:t>
            </a:r>
            <a:r>
              <a:rPr lang="en-US" sz="1400" dirty="0"/>
              <a:t>(time(</a:t>
            </a:r>
            <a:r>
              <a:rPr lang="en-US" sz="1400" dirty="0" err="1"/>
              <a:t>nullptr</a:t>
            </a:r>
            <a:r>
              <a:rPr lang="en-US" sz="1400" dirty="0"/>
              <a:t>));</a:t>
            </a:r>
          </a:p>
          <a:p>
            <a:pPr marL="0" lvl="0" indent="0" algn="l" rtl="0">
              <a:lnSpc>
                <a:spcPct val="90000"/>
              </a:lnSpc>
              <a:spcBef>
                <a:spcPts val="1000"/>
              </a:spcBef>
              <a:spcAft>
                <a:spcPts val="0"/>
              </a:spcAft>
              <a:buSzPts val="1800"/>
              <a:buNone/>
            </a:pPr>
            <a:r>
              <a:rPr lang="en-US" sz="1400" dirty="0"/>
              <a:t>    }</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6367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70A8-27DA-485E-8487-2AC8F769449F}"/>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2699B407-C23F-4C61-8057-64EEB534EEC6}"/>
              </a:ext>
            </a:extLst>
          </p:cNvPr>
          <p:cNvSpPr>
            <a:spLocks noGrp="1"/>
          </p:cNvSpPr>
          <p:nvPr>
            <p:ph type="body" idx="1"/>
          </p:nvPr>
        </p:nvSpPr>
        <p:spPr/>
        <p:txBody>
          <a:bodyPr>
            <a:noAutofit/>
          </a:bodyPr>
          <a:lstStyle/>
          <a:p>
            <a:r>
              <a:rPr lang="en-US" sz="1400" dirty="0"/>
              <a:t> // Override this to define how to tear down the environment.</a:t>
            </a:r>
          </a:p>
          <a:p>
            <a:r>
              <a:rPr lang="en-US" sz="1400" dirty="0"/>
              <a:t>    void </a:t>
            </a:r>
            <a:r>
              <a:rPr lang="en-US" sz="1400" dirty="0" err="1"/>
              <a:t>TearDown</a:t>
            </a:r>
            <a:r>
              <a:rPr lang="en-US" sz="1400" dirty="0"/>
              <a:t>() override {}</a:t>
            </a:r>
          </a:p>
          <a:p>
            <a:r>
              <a:rPr lang="en-US" sz="1400" dirty="0"/>
              <a:t>};</a:t>
            </a:r>
          </a:p>
          <a:p>
            <a:endParaRPr lang="en-US" sz="1400" dirty="0"/>
          </a:p>
          <a:p>
            <a:r>
              <a:rPr lang="en-US" sz="1400" dirty="0"/>
              <a:t>// create our test class to house shared data between tests</a:t>
            </a:r>
          </a:p>
          <a:p>
            <a:r>
              <a:rPr lang="en-US" sz="1400" dirty="0"/>
              <a:t>// you should not need to change anything here</a:t>
            </a:r>
          </a:p>
          <a:p>
            <a:r>
              <a:rPr lang="en-US" sz="1400" dirty="0"/>
              <a:t>class </a:t>
            </a:r>
            <a:r>
              <a:rPr lang="en-US" sz="1400" dirty="0" err="1"/>
              <a:t>CollectionTest</a:t>
            </a:r>
            <a:r>
              <a:rPr lang="en-US" sz="1400" dirty="0"/>
              <a:t> : public ::testing::Test</a:t>
            </a:r>
          </a:p>
          <a:p>
            <a:r>
              <a:rPr lang="en-US" sz="1400" dirty="0"/>
              <a:t>{</a:t>
            </a:r>
          </a:p>
          <a:p>
            <a:r>
              <a:rPr lang="en-US" sz="1400" dirty="0"/>
              <a:t>protected:</a:t>
            </a:r>
          </a:p>
          <a:p>
            <a:r>
              <a:rPr lang="en-US" sz="1400" dirty="0"/>
              <a:t>    // create a smart point to hold our collection</a:t>
            </a:r>
          </a:p>
          <a:p>
            <a:r>
              <a:rPr lang="en-US" sz="1400" dirty="0"/>
              <a:t>    std::</a:t>
            </a:r>
            <a:r>
              <a:rPr lang="en-US" sz="1400" dirty="0" err="1"/>
              <a:t>unique_ptr</a:t>
            </a:r>
            <a:r>
              <a:rPr lang="en-US" sz="1400" dirty="0"/>
              <a:t>&lt;std::vector&lt;int&gt;&gt; collection;</a:t>
            </a:r>
          </a:p>
          <a:p>
            <a:endParaRPr lang="en-US" sz="1400" dirty="0"/>
          </a:p>
          <a:p>
            <a:r>
              <a:rPr lang="en-US" sz="1400" dirty="0"/>
              <a:t>    void </a:t>
            </a:r>
            <a:r>
              <a:rPr lang="en-US" sz="1400" dirty="0" err="1"/>
              <a:t>SetUp</a:t>
            </a:r>
            <a:r>
              <a:rPr lang="en-US" sz="1400" dirty="0"/>
              <a:t>() override</a:t>
            </a:r>
          </a:p>
          <a:p>
            <a:r>
              <a:rPr lang="en-US" sz="1400" dirty="0"/>
              <a:t>    { // create a new collection to be used in the test</a:t>
            </a:r>
          </a:p>
          <a:p>
            <a:r>
              <a:rPr lang="en-US" sz="1400" dirty="0"/>
              <a:t>        </a:t>
            </a:r>
            <a:r>
              <a:rPr lang="en-US" sz="1400" dirty="0" err="1"/>
              <a:t>collection.reset</a:t>
            </a:r>
            <a:r>
              <a:rPr lang="en-US" sz="1400" dirty="0"/>
              <a:t>(new std::vector&lt;int&gt;);</a:t>
            </a:r>
          </a:p>
          <a:p>
            <a:r>
              <a:rPr lang="en-US" sz="1400" dirty="0"/>
              <a:t>    }</a:t>
            </a:r>
          </a:p>
          <a:p>
            <a:endParaRPr lang="en-US" sz="1400" dirty="0"/>
          </a:p>
          <a:p>
            <a:r>
              <a:rPr lang="en-US" sz="1400" dirty="0"/>
              <a:t>    void </a:t>
            </a:r>
            <a:r>
              <a:rPr lang="en-US" sz="1400" dirty="0" err="1"/>
              <a:t>TearDown</a:t>
            </a:r>
            <a:r>
              <a:rPr lang="en-US" sz="1400" dirty="0"/>
              <a:t>() override</a:t>
            </a:r>
          </a:p>
          <a:p>
            <a:r>
              <a:rPr lang="en-US" sz="1400" dirty="0"/>
              <a:t>    { //  erase all elements in the collection, if any remain</a:t>
            </a:r>
          </a:p>
          <a:p>
            <a:r>
              <a:rPr lang="en-US" sz="1400" dirty="0"/>
              <a:t>        collection-&gt;clear();</a:t>
            </a:r>
          </a:p>
          <a:p>
            <a:r>
              <a:rPr lang="en-US" sz="1400" dirty="0"/>
              <a:t>        // free the pointer</a:t>
            </a:r>
          </a:p>
          <a:p>
            <a:r>
              <a:rPr lang="en-US" sz="1400" dirty="0"/>
              <a:t>        </a:t>
            </a:r>
            <a:r>
              <a:rPr lang="en-US" sz="1400" dirty="0" err="1"/>
              <a:t>collection.reset</a:t>
            </a:r>
            <a:r>
              <a:rPr lang="en-US" sz="1400" dirty="0"/>
              <a:t>(</a:t>
            </a:r>
            <a:r>
              <a:rPr lang="en-US" sz="1400" dirty="0" err="1"/>
              <a:t>nullptr</a:t>
            </a:r>
            <a:r>
              <a:rPr lang="en-US" sz="1400" dirty="0"/>
              <a:t>);</a:t>
            </a:r>
          </a:p>
          <a:p>
            <a:r>
              <a:rPr lang="en-US" sz="1400" dirty="0"/>
              <a:t>    }</a:t>
            </a:r>
          </a:p>
          <a:p>
            <a:endParaRPr lang="en-US" sz="1400" dirty="0"/>
          </a:p>
          <a:p>
            <a:r>
              <a:rPr lang="en-US" sz="1400" dirty="0"/>
              <a:t>    // helper function to add random values from 0 to 99 count times to the collection</a:t>
            </a:r>
          </a:p>
          <a:p>
            <a:r>
              <a:rPr lang="en-US" sz="1400" dirty="0"/>
              <a:t>    void </a:t>
            </a:r>
            <a:r>
              <a:rPr lang="en-US" sz="1400" dirty="0" err="1"/>
              <a:t>add_entries</a:t>
            </a:r>
            <a:r>
              <a:rPr lang="en-US" sz="1400" dirty="0"/>
              <a:t>(int count)</a:t>
            </a:r>
          </a:p>
          <a:p>
            <a:r>
              <a:rPr lang="en-US" sz="1400" dirty="0"/>
              <a:t>    {</a:t>
            </a:r>
          </a:p>
          <a:p>
            <a:r>
              <a:rPr lang="en-US" sz="1400" dirty="0"/>
              <a:t>        assert(count &gt; 0);</a:t>
            </a:r>
          </a:p>
          <a:p>
            <a:r>
              <a:rPr lang="en-US" sz="1400" dirty="0"/>
              <a:t>        for (auto </a:t>
            </a:r>
            <a:r>
              <a:rPr lang="en-US" sz="1400" dirty="0" err="1"/>
              <a:t>i</a:t>
            </a:r>
            <a:r>
              <a:rPr lang="en-US" sz="1400" dirty="0"/>
              <a:t> = 0; </a:t>
            </a:r>
            <a:r>
              <a:rPr lang="en-US" sz="1400" dirty="0" err="1"/>
              <a:t>i</a:t>
            </a:r>
            <a:r>
              <a:rPr lang="en-US" sz="1400" dirty="0"/>
              <a:t> &lt; count; ++</a:t>
            </a:r>
            <a:r>
              <a:rPr lang="en-US" sz="1400" dirty="0" err="1"/>
              <a:t>i</a:t>
            </a:r>
            <a:r>
              <a:rPr lang="en-US" sz="1400" dirty="0"/>
              <a:t>)</a:t>
            </a:r>
          </a:p>
          <a:p>
            <a:r>
              <a:rPr lang="en-US" sz="1400" dirty="0"/>
              <a:t>            collection-&gt;</a:t>
            </a:r>
            <a:r>
              <a:rPr lang="en-US" sz="1400" dirty="0" err="1"/>
              <a:t>push_back</a:t>
            </a:r>
            <a:r>
              <a:rPr lang="en-US" sz="1400" dirty="0"/>
              <a:t>(rand() % 100);</a:t>
            </a:r>
          </a:p>
          <a:p>
            <a:r>
              <a:rPr lang="en-US" sz="1400" dirty="0"/>
              <a:t>    }</a:t>
            </a:r>
          </a:p>
          <a:p>
            <a:r>
              <a:rPr lang="en-US" sz="1400" dirty="0"/>
              <a:t>};</a:t>
            </a:r>
          </a:p>
          <a:p>
            <a:endParaRPr lang="en-US" sz="1400" dirty="0"/>
          </a:p>
          <a:p>
            <a:r>
              <a:rPr lang="en-US" sz="1400" dirty="0"/>
              <a:t>// When should you use the </a:t>
            </a:r>
            <a:r>
              <a:rPr lang="en-US" sz="1400" dirty="0" err="1"/>
              <a:t>EXPECT_xxx</a:t>
            </a:r>
            <a:r>
              <a:rPr lang="en-US" sz="1400" dirty="0"/>
              <a:t> or </a:t>
            </a:r>
            <a:r>
              <a:rPr lang="en-US" sz="1400" dirty="0" err="1"/>
              <a:t>ASSERT_xxx</a:t>
            </a:r>
            <a:r>
              <a:rPr lang="en-US" sz="1400" dirty="0"/>
              <a:t> macros?</a:t>
            </a:r>
          </a:p>
          <a:p>
            <a:r>
              <a:rPr lang="en-US" sz="1400" dirty="0"/>
              <a:t>// Use ASSERT when failure should terminate processing, such as the reason for the test case.</a:t>
            </a:r>
          </a:p>
          <a:p>
            <a:r>
              <a:rPr lang="en-US" sz="1400" dirty="0"/>
              <a:t>// Use EXPECT when failure should notify, but processing should continue</a:t>
            </a:r>
          </a:p>
          <a:p>
            <a:endParaRPr lang="en-US" sz="1400" dirty="0"/>
          </a:p>
          <a:p>
            <a:r>
              <a:rPr lang="en-US" sz="1400" dirty="0"/>
              <a:t>// Test that a collection is empty when created.</a:t>
            </a:r>
          </a:p>
          <a:p>
            <a:r>
              <a:rPr lang="en-US" sz="1400" dirty="0"/>
              <a:t>// Prior to calling this (and all other TEST_F defined methods),</a:t>
            </a:r>
          </a:p>
          <a:p>
            <a:r>
              <a:rPr lang="en-US" sz="1400" dirty="0"/>
              <a:t>//  </a:t>
            </a:r>
            <a:r>
              <a:rPr lang="en-US" sz="1400" dirty="0" err="1"/>
              <a:t>CollectionTest</a:t>
            </a:r>
            <a:r>
              <a:rPr lang="en-US" sz="1400" dirty="0"/>
              <a:t>::</a:t>
            </a:r>
            <a:r>
              <a:rPr lang="en-US" sz="1400" dirty="0" err="1"/>
              <a:t>StartUp</a:t>
            </a:r>
            <a:r>
              <a:rPr lang="en-US" sz="1400" dirty="0"/>
              <a:t> is called.</a:t>
            </a:r>
          </a:p>
        </p:txBody>
      </p:sp>
    </p:spTree>
    <p:extLst>
      <p:ext uri="{BB962C8B-B14F-4D97-AF65-F5344CB8AC3E}">
        <p14:creationId xmlns:p14="http://schemas.microsoft.com/office/powerpoint/2010/main" val="3775115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TotalTime>
  <Words>1262</Words>
  <Application>Microsoft Office PowerPoint</Application>
  <PresentationFormat>Widescreen</PresentationFormat>
  <Paragraphs>192</Paragraphs>
  <Slides>22</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Vapor Trail</vt:lpstr>
      <vt:lpstr>Green Pace</vt:lpstr>
      <vt:lpstr>OVERVIEW: DEFENSE IN DEPTH</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Cruz, Andres</cp:lastModifiedBy>
  <cp:revision>13</cp:revision>
  <dcterms:created xsi:type="dcterms:W3CDTF">2020-08-19T17:59:24Z</dcterms:created>
  <dcterms:modified xsi:type="dcterms:W3CDTF">2021-04-25T19:52:51Z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