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81" r:id="rId3"/>
    <p:sldId id="352" r:id="rId4"/>
    <p:sldId id="264" r:id="rId5"/>
    <p:sldId id="353" r:id="rId6"/>
    <p:sldId id="372" r:id="rId7"/>
    <p:sldId id="374" r:id="rId8"/>
    <p:sldId id="373" r:id="rId9"/>
    <p:sldId id="375" r:id="rId10"/>
    <p:sldId id="376" r:id="rId11"/>
    <p:sldId id="377" r:id="rId12"/>
    <p:sldId id="378" r:id="rId13"/>
    <p:sldId id="379" r:id="rId14"/>
    <p:sldId id="354" r:id="rId15"/>
    <p:sldId id="355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365" r:id="rId39"/>
    <p:sldId id="402" r:id="rId40"/>
    <p:sldId id="403" r:id="rId41"/>
    <p:sldId id="404" r:id="rId42"/>
    <p:sldId id="406" r:id="rId43"/>
    <p:sldId id="405" r:id="rId44"/>
    <p:sldId id="407" r:id="rId45"/>
    <p:sldId id="408" r:id="rId46"/>
    <p:sldId id="409" r:id="rId47"/>
    <p:sldId id="410" r:id="rId48"/>
    <p:sldId id="412" r:id="rId49"/>
    <p:sldId id="411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7" r:id="rId83"/>
    <p:sldId id="446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DFBC1-4E5D-4E39-AC06-AFAB26057B21}" type="datetimeFigureOut">
              <a:rPr lang="en-US" smtClean="0"/>
              <a:t>31-Mar-20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3C028-4B90-448D-805E-DB4BCD93B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D8E-CA81-42C5-878F-228D2551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7D18-C051-4BA7-A885-47BCB2E9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8B79-B8FB-4037-B1CD-AB2F0E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990-B5C8-41F5-97BA-843D7EDA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EC6F-D6F1-4C52-BC46-0166A557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2F9-6C95-4CB8-A86A-2AE23DB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E8F6-A763-4F88-861E-6CC9AE7D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CA0F-BAC2-430A-BC93-F1B9D390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7353-D881-47F4-B27B-C0ABA3D9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291E-67CE-4547-9EDE-B064E43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2698E-4718-4ACD-B85F-EFA4E61C5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77BE-71E2-4082-89E0-9C08E7E0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B80A-42A1-4E32-998D-02C4CA6B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72DE-D38C-4F45-99FE-4A973D41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3EDC-E824-42FF-A129-755F9AC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687E-7987-4125-9F91-1B443D7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EB3-736A-4C2F-A1B4-9D931CE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D3A5-8409-48AB-872B-A95D0417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AE5C-AF02-4F1E-AC9A-E7E23521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5073-93C6-45C3-B9A3-04AD13FE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6FBC-699B-4099-808F-A4B0B67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17A4-F8B8-42A9-BD76-CD41240D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BE9E-FA34-4936-859C-5619898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735E-85C1-4D52-8D45-6E85E4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533C-03F1-490A-8D26-FC1163B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34DA-7569-462D-874C-49BBAF83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F53-5C06-4B57-BF53-57712CE9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02AC-4095-47DA-AA78-BB38D1C4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201A-8282-40D0-9E90-6BC9E142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662F-B637-4D34-8270-3ABA74B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A6CFF-2F12-4A39-98AF-CC790047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5590-EED3-4492-AFAA-5FC334AA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EED-051E-44A8-BD6A-F4C30001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C9DAB-D8FF-44E8-984E-33F98DD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29805-F756-45EA-84D7-A7B1EA12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6E7D-2530-4B26-8D78-CD92092FB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57B0-EFA7-4138-9DB2-2E73EC7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DBBA7-132C-4B17-88B1-C8EF7EDC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0772C-85D0-447F-8373-A3DEF64F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B570-A654-4A71-BCB1-42BEA961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D7CA-8AEA-40EA-A69E-93BDDAF6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7EC2B-B737-4F91-9E9C-D72ECBE8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1B551-D949-44AC-BB59-47A1A0E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38422-CE67-46E0-A5CB-68EA1BC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416AB-040F-4F56-BA84-AEC03DAA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EFE6C-ED9C-4E8B-8326-582F915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A37A-FEB8-4F76-B87B-9783041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5437-B682-4712-B72C-5834A44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7D5E-AF24-4EF2-9B7A-FCC56C04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EA6BC-3889-4B52-9930-5832AD22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D5D8-77A8-47D5-9957-01F80216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DDC7-F02D-4EC4-83A2-82C801C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DDB-2F22-4EA0-BA7C-B679E06A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56027-3874-41C8-A673-C54B2A3E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CA4A-3EED-4131-92ED-399536415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2DAC-88A6-4B93-971F-999D5E7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2E9A-7AF9-4817-A660-9218FFA4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6A84-C4E9-4BCA-AD5A-D3AECC8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1C807-669E-4904-9CDB-71249EE5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E9CA-5B64-49FD-B9F8-BA435FE9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DBDC-2C73-4222-8CAC-81CDA44C9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EDF3-BE63-4356-BCBD-71A42AD592BC}" type="datetimeFigureOut">
              <a:rPr lang="en-US" smtClean="0"/>
              <a:t>30-Mar-20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1506-1CE0-4501-8592-6AF92349C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04A2-2184-41B9-A344-C280BA9F3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2440-E485-45F0-909D-252E597E6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242B-DA08-41BE-A40B-E5CAE77D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 </a:t>
            </a:r>
            <a:r>
              <a:rPr lang="en-US" dirty="0" err="1"/>
              <a:t>razumeju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sr-Latn-RS" dirty="0"/>
              <a:t>čate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29084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x &gt; 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x--;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4292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>
                <a:solidFill>
                  <a:schemeClr val="accent6"/>
                </a:solidFill>
              </a:rPr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723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while(x &gt;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x--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4292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>
                <a:solidFill>
                  <a:schemeClr val="accent6"/>
                </a:solidFill>
              </a:rPr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8000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while(x &gt;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x--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F5EA79-749B-4814-BB88-676B6479BE1A}"/>
              </a:ext>
            </a:extLst>
          </p:cNvPr>
          <p:cNvSpPr/>
          <p:nvPr/>
        </p:nvSpPr>
        <p:spPr>
          <a:xfrm>
            <a:off x="9571290" y="2367185"/>
            <a:ext cx="316194" cy="144423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BB7C8-2233-4661-B431-6A2B81576CE0}"/>
              </a:ext>
            </a:extLst>
          </p:cNvPr>
          <p:cNvSpPr txBox="1"/>
          <p:nvPr/>
        </p:nvSpPr>
        <p:spPr>
          <a:xfrm>
            <a:off x="9999291" y="2461189"/>
            <a:ext cx="20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čistiji blok,</a:t>
            </a:r>
          </a:p>
          <a:p>
            <a:r>
              <a:rPr lang="sr-Latn-RS" dirty="0"/>
              <a:t>ne možemo da</a:t>
            </a:r>
          </a:p>
          <a:p>
            <a:r>
              <a:rPr lang="sr-Latn-RS" dirty="0"/>
              <a:t>zaboravimo da </a:t>
            </a:r>
          </a:p>
          <a:p>
            <a:r>
              <a:rPr lang="sr-Latn-RS" dirty="0"/>
              <a:t>pomerimo indeks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4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while(x &gt;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x--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27B73-888B-4085-928A-B22960BA5CE3}"/>
              </a:ext>
            </a:extLst>
          </p:cNvPr>
          <p:cNvCxnSpPr/>
          <p:nvPr/>
        </p:nvCxnSpPr>
        <p:spPr>
          <a:xfrm flipH="1">
            <a:off x="6349525" y="3341406"/>
            <a:ext cx="3572142" cy="5383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FA7A09-43A2-445C-A85C-335F6D129704}"/>
              </a:ext>
            </a:extLst>
          </p:cNvPr>
          <p:cNvSpPr txBox="1"/>
          <p:nvPr/>
        </p:nvSpPr>
        <p:spPr>
          <a:xfrm>
            <a:off x="10084037" y="2785929"/>
            <a:ext cx="21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int x</a:t>
            </a:r>
            <a:r>
              <a:rPr lang="sr-Latn-RS" dirty="0"/>
              <a:t> ovde više ne postoji!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8039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061BD1-6C87-446D-8762-485682B6CD5C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132C934-039B-47FA-8D9B-BC4991572D1F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1809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</a:t>
            </a:r>
            <a:r>
              <a:rPr lang="en-US" b="1" dirty="0"/>
              <a:t>int x = 5</a:t>
            </a:r>
            <a:r>
              <a:rPr lang="en-US" dirty="0"/>
              <a:t>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1711373" y="1521567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F6221-BCA3-40A9-8AEE-52623EE1A7C8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71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47F94C-8623-4D71-AFB2-E163A58022D2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7F288-9E5B-4F79-9076-C81A6AC9924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8DAF8F-CA6C-41E4-B132-1F701A5C1F6C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EB0E04-94C4-46DD-8AED-DBD77EF02C24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A3880F-774A-4970-A82A-6B62FFB19A85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832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445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50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34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/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16200000">
            <a:off x="3432851" y="229537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DC49F7-BE4E-4846-95C5-3016B73F0FC8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2BD37-7E07-47EF-85C0-E2350C04F1BC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75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CE3-FA4E-452B-9DE3-CDDC8DD6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8195-C59F-4471-9D3A-FA5BF166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 2: </a:t>
            </a:r>
            <a:r>
              <a:rPr lang="en-US" dirty="0" err="1"/>
              <a:t>povratak</a:t>
            </a:r>
            <a:r>
              <a:rPr lang="en-US" dirty="0"/>
              <a:t> </a:t>
            </a:r>
            <a:r>
              <a:rPr lang="en-US" dirty="0" err="1"/>
              <a:t>petlji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4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8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263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50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175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/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16200000">
            <a:off x="3432851" y="229537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DC49F7-BE4E-4846-95C5-3016B73F0FC8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2BD37-7E07-47EF-85C0-E2350C04F1BC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697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9702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50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651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/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16200000">
            <a:off x="3432851" y="229537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DC49F7-BE4E-4846-95C5-3016B73F0FC8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2BD37-7E07-47EF-85C0-E2350C04F1BC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4082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22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50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223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/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16200000">
            <a:off x="3432851" y="229537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DC49F7-BE4E-4846-95C5-3016B73F0FC8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2BD37-7E07-47EF-85C0-E2350C04F1BC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013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en-US" dirty="0" err="1"/>
              <a:t>ponavljanje</a:t>
            </a:r>
            <a:r>
              <a:rPr lang="en-US" dirty="0"/>
              <a:t> </a:t>
            </a:r>
            <a:r>
              <a:rPr lang="en-US" dirty="0" err="1"/>
              <a:t>gradiva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Omogućavaju c</a:t>
            </a:r>
            <a:r>
              <a:rPr lang="en-US" dirty="0" err="1"/>
              <a:t>ikli</a:t>
            </a:r>
            <a:r>
              <a:rPr lang="sr-Latn-RS" dirty="0"/>
              <a:t>čan tok programa i ponavljanje</a:t>
            </a:r>
          </a:p>
          <a:p>
            <a:r>
              <a:rPr lang="sr-Latn-RS" dirty="0"/>
              <a:t>Petlje </a:t>
            </a:r>
            <a:r>
              <a:rPr lang="en-US" dirty="0"/>
              <a:t>= </a:t>
            </a:r>
            <a:r>
              <a:rPr lang="sr-Latn-RS" dirty="0"/>
              <a:t>Grananja u kojima jedna grana vodi nazad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04327C-EA00-4A7B-8DFE-55B90B3E31F0}"/>
              </a:ext>
            </a:extLst>
          </p:cNvPr>
          <p:cNvSpPr/>
          <p:nvPr/>
        </p:nvSpPr>
        <p:spPr>
          <a:xfrm>
            <a:off x="2726553" y="3208789"/>
            <a:ext cx="1127760" cy="441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if(a </a:t>
            </a:r>
            <a:r>
              <a:rPr lang="en-US" dirty="0"/>
              <a:t>== 2)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E1216-672F-40CE-988C-75A5F006531F}"/>
              </a:ext>
            </a:extLst>
          </p:cNvPr>
          <p:cNvSpPr/>
          <p:nvPr/>
        </p:nvSpPr>
        <p:spPr>
          <a:xfrm>
            <a:off x="1887003" y="4250531"/>
            <a:ext cx="1127760" cy="7443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then...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0284D1-0FA8-4252-8F33-23BD274A0BAC}"/>
              </a:ext>
            </a:extLst>
          </p:cNvPr>
          <p:cNvCxnSpPr>
            <a:cxnSpLocks/>
          </p:cNvCxnSpPr>
          <p:nvPr/>
        </p:nvCxnSpPr>
        <p:spPr>
          <a:xfrm flipH="1">
            <a:off x="2675828" y="3649980"/>
            <a:ext cx="151263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A626B5B-3657-430D-BB6F-5CA161C8B099}"/>
              </a:ext>
            </a:extLst>
          </p:cNvPr>
          <p:cNvSpPr/>
          <p:nvPr/>
        </p:nvSpPr>
        <p:spPr>
          <a:xfrm>
            <a:off x="3578643" y="4250529"/>
            <a:ext cx="1127760" cy="744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else...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8FF6CAB-F4D2-4A07-8458-B65E93C4A9BE}"/>
              </a:ext>
            </a:extLst>
          </p:cNvPr>
          <p:cNvCxnSpPr>
            <a:cxnSpLocks/>
          </p:cNvCxnSpPr>
          <p:nvPr/>
        </p:nvCxnSpPr>
        <p:spPr>
          <a:xfrm>
            <a:off x="3766315" y="3649980"/>
            <a:ext cx="188535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6806DE8-D4FB-4A25-8FCC-A6EC67D7BBF5}"/>
              </a:ext>
            </a:extLst>
          </p:cNvPr>
          <p:cNvSpPr/>
          <p:nvPr/>
        </p:nvSpPr>
        <p:spPr>
          <a:xfrm>
            <a:off x="2751459" y="5399403"/>
            <a:ext cx="1127760" cy="8042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3F033A-C832-4AC0-91F6-9B2D29A9C898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2450883" y="4994875"/>
            <a:ext cx="864456" cy="40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98B8C4-95AB-4E71-A46E-773EC9D0F44D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3315339" y="4994874"/>
            <a:ext cx="827184" cy="40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7AEDCAD-7613-4528-867C-BADC3BFD0EB8}"/>
              </a:ext>
            </a:extLst>
          </p:cNvPr>
          <p:cNvSpPr/>
          <p:nvPr/>
        </p:nvSpPr>
        <p:spPr>
          <a:xfrm>
            <a:off x="7773808" y="3208020"/>
            <a:ext cx="1605083" cy="4419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  <a:r>
              <a:rPr lang="sr-Latn-RS" dirty="0"/>
              <a:t>(a </a:t>
            </a:r>
            <a:r>
              <a:rPr lang="en-US" dirty="0"/>
              <a:t>== 2)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62A2A4-17BD-449D-B7F9-E23FC34BDABF}"/>
              </a:ext>
            </a:extLst>
          </p:cNvPr>
          <p:cNvSpPr/>
          <p:nvPr/>
        </p:nvSpPr>
        <p:spPr>
          <a:xfrm>
            <a:off x="7004238" y="4250530"/>
            <a:ext cx="1127760" cy="7443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then...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57147BC-B0CB-4800-8D51-32DF96D98C9D}"/>
              </a:ext>
            </a:extLst>
          </p:cNvPr>
          <p:cNvCxnSpPr>
            <a:cxnSpLocks/>
          </p:cNvCxnSpPr>
          <p:nvPr/>
        </p:nvCxnSpPr>
        <p:spPr>
          <a:xfrm flipH="1">
            <a:off x="7793063" y="3649979"/>
            <a:ext cx="151263" cy="60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45661F-70A4-4B98-9010-8FD009F53054}"/>
              </a:ext>
            </a:extLst>
          </p:cNvPr>
          <p:cNvCxnSpPr>
            <a:stCxn id="78" idx="2"/>
            <a:endCxn id="77" idx="1"/>
          </p:cNvCxnSpPr>
          <p:nvPr/>
        </p:nvCxnSpPr>
        <p:spPr>
          <a:xfrm rot="5400000" flipH="1" flipV="1">
            <a:off x="6888026" y="4109092"/>
            <a:ext cx="1565874" cy="205690"/>
          </a:xfrm>
          <a:prstGeom prst="bentConnector4">
            <a:avLst>
              <a:gd name="adj1" fmla="val -14599"/>
              <a:gd name="adj2" fmla="val -3852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02A215-ACF7-4ADA-9B2E-DB529EAE8F1C}"/>
              </a:ext>
            </a:extLst>
          </p:cNvPr>
          <p:cNvCxnSpPr>
            <a:cxnSpLocks/>
          </p:cNvCxnSpPr>
          <p:nvPr/>
        </p:nvCxnSpPr>
        <p:spPr>
          <a:xfrm>
            <a:off x="8566724" y="3649978"/>
            <a:ext cx="9625" cy="160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55AA798-EB65-460E-B459-9DE0FA3CE724}"/>
              </a:ext>
            </a:extLst>
          </p:cNvPr>
          <p:cNvSpPr/>
          <p:nvPr/>
        </p:nvSpPr>
        <p:spPr>
          <a:xfrm>
            <a:off x="7889691" y="5251216"/>
            <a:ext cx="1127760" cy="8042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8FA6B4-D779-4FC4-BC18-33BB553E0CC2}"/>
              </a:ext>
            </a:extLst>
          </p:cNvPr>
          <p:cNvSpPr txBox="1"/>
          <p:nvPr/>
        </p:nvSpPr>
        <p:spPr>
          <a:xfrm>
            <a:off x="8566724" y="4274321"/>
            <a:ext cx="12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else...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0BE8AE-C390-4315-A59E-79DDBB4FA8E6}"/>
              </a:ext>
            </a:extLst>
          </p:cNvPr>
          <p:cNvSpPr txBox="1"/>
          <p:nvPr/>
        </p:nvSpPr>
        <p:spPr>
          <a:xfrm>
            <a:off x="7119729" y="3687026"/>
            <a:ext cx="12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then...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17493D-8ED2-4DA0-BDC7-B7B700EC765A}"/>
              </a:ext>
            </a:extLst>
          </p:cNvPr>
          <p:cNvSpPr txBox="1"/>
          <p:nvPr/>
        </p:nvSpPr>
        <p:spPr>
          <a:xfrm>
            <a:off x="3927615" y="2980374"/>
            <a:ext cx="166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ako</a:t>
            </a:r>
            <a:r>
              <a:rPr lang="en-US" dirty="0"/>
              <a:t> je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momentu</a:t>
            </a:r>
            <a:r>
              <a:rPr lang="en-US" dirty="0"/>
              <a:t>...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E25E4D-3AF0-49D2-BDF7-D32A5D8C432F}"/>
              </a:ext>
            </a:extLst>
          </p:cNvPr>
          <p:cNvSpPr txBox="1"/>
          <p:nvPr/>
        </p:nvSpPr>
        <p:spPr>
          <a:xfrm>
            <a:off x="9465447" y="3023354"/>
            <a:ext cx="166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je...</a:t>
            </a:r>
          </a:p>
        </p:txBody>
      </p:sp>
    </p:spTree>
    <p:extLst>
      <p:ext uri="{BB962C8B-B14F-4D97-AF65-F5344CB8AC3E}">
        <p14:creationId xmlns:p14="http://schemas.microsoft.com/office/powerpoint/2010/main" val="204770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1868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293650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 err="1"/>
              <a:t>Console.WriteLine</a:t>
            </a:r>
            <a:r>
              <a:rPr lang="en-US" b="1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5400000">
            <a:off x="2806014" y="1517679"/>
            <a:ext cx="318390" cy="2897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6688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while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</a:t>
            </a:r>
            <a:r>
              <a:rPr lang="en-US" b="1" dirty="0"/>
              <a:t>x--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F580AC4-BA4A-4886-8892-D1831FA85E7E}"/>
              </a:ext>
            </a:extLst>
          </p:cNvPr>
          <p:cNvSpPr/>
          <p:nvPr/>
        </p:nvSpPr>
        <p:spPr>
          <a:xfrm rot="16200000">
            <a:off x="3432851" y="229537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363F40-F09E-49A1-866C-F35389F28F17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85F34-2B0F-4B89-8ADD-411B5423171E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DC49F7-BE4E-4846-95C5-3016B73F0FC8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2BD37-7E07-47EF-85C0-E2350C04F1BC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4854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0" y="1929468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6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A858E4-B95A-4C86-90E9-86F0B22ED3E9}"/>
              </a:ext>
            </a:extLst>
          </p:cNvPr>
          <p:cNvSpPr/>
          <p:nvPr/>
        </p:nvSpPr>
        <p:spPr>
          <a:xfrm>
            <a:off x="-9141" y="3429000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</a:t>
            </a:r>
            <a:r>
              <a:rPr lang="en-US" b="1" dirty="0"/>
              <a:t>x &gt; 0</a:t>
            </a:r>
            <a:r>
              <a:rPr lang="en-US" dirty="0"/>
              <a:t>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1F21EE-B5F0-4D8A-B3A2-B002DEA4D967}"/>
              </a:ext>
            </a:extLst>
          </p:cNvPr>
          <p:cNvSpPr/>
          <p:nvPr/>
        </p:nvSpPr>
        <p:spPr>
          <a:xfrm>
            <a:off x="1658869" y="1372818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43F3AE-B4F5-413B-93AC-FFA5711D8D8A}"/>
              </a:ext>
            </a:extLst>
          </p:cNvPr>
          <p:cNvSpPr/>
          <p:nvPr/>
        </p:nvSpPr>
        <p:spPr>
          <a:xfrm>
            <a:off x="2700955" y="216387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3857FE-FB06-49F6-B9AB-C8B59961D7EC}"/>
              </a:ext>
            </a:extLst>
          </p:cNvPr>
          <p:cNvSpPr/>
          <p:nvPr/>
        </p:nvSpPr>
        <p:spPr>
          <a:xfrm>
            <a:off x="2207360" y="2817117"/>
            <a:ext cx="528507" cy="528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D990E-4FEF-480D-98AC-017114021757}"/>
              </a:ext>
            </a:extLst>
          </p:cNvPr>
          <p:cNvSpPr txBox="1"/>
          <p:nvPr/>
        </p:nvSpPr>
        <p:spPr>
          <a:xfrm>
            <a:off x="1780185" y="145240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BCE90-FF65-4336-BA05-719534FBA7F5}"/>
              </a:ext>
            </a:extLst>
          </p:cNvPr>
          <p:cNvSpPr txBox="1"/>
          <p:nvPr/>
        </p:nvSpPr>
        <p:spPr>
          <a:xfrm>
            <a:off x="2841951" y="2230583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5A580-4A11-4AB7-A2E8-13A3B1EEC035}"/>
              </a:ext>
            </a:extLst>
          </p:cNvPr>
          <p:cNvSpPr txBox="1"/>
          <p:nvPr/>
        </p:nvSpPr>
        <p:spPr>
          <a:xfrm>
            <a:off x="2321578" y="2896704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9" y="3937047"/>
            <a:ext cx="617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8E9F4A-541B-46D7-847D-62F9398E9A8C}"/>
              </a:ext>
            </a:extLst>
          </p:cNvPr>
          <p:cNvSpPr txBox="1"/>
          <p:nvPr/>
        </p:nvSpPr>
        <p:spPr>
          <a:xfrm>
            <a:off x="402615" y="1393927"/>
            <a:ext cx="208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ponavlja</a:t>
            </a:r>
            <a:r>
              <a:rPr lang="en-US" dirty="0"/>
              <a:t>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DD9F36-0F9E-4989-BF31-43EAC92BB558}"/>
              </a:ext>
            </a:extLst>
          </p:cNvPr>
          <p:cNvSpPr txBox="1"/>
          <p:nvPr/>
        </p:nvSpPr>
        <p:spPr>
          <a:xfrm>
            <a:off x="1694438" y="2245046"/>
            <a:ext cx="12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kre</a:t>
            </a:r>
            <a:r>
              <a:rPr lang="sr-Latn-RS" dirty="0"/>
              <a:t>će od: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C86941-6B3B-452E-8111-E43C6761A5EC}"/>
              </a:ext>
            </a:extLst>
          </p:cNvPr>
          <p:cNvSpPr/>
          <p:nvPr/>
        </p:nvSpPr>
        <p:spPr>
          <a:xfrm rot="5400000">
            <a:off x="2828649" y="1592060"/>
            <a:ext cx="318390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6D08E-FC11-447B-A2CF-DD84433D59F9}"/>
              </a:ext>
            </a:extLst>
          </p:cNvPr>
          <p:cNvSpPr/>
          <p:nvPr/>
        </p:nvSpPr>
        <p:spPr>
          <a:xfrm>
            <a:off x="9772075" y="460057"/>
            <a:ext cx="586738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94F91-7B63-44DC-8512-EF4BA9B84483}"/>
              </a:ext>
            </a:extLst>
          </p:cNvPr>
          <p:cNvSpPr/>
          <p:nvPr/>
        </p:nvSpPr>
        <p:spPr>
          <a:xfrm>
            <a:off x="8994833" y="1082809"/>
            <a:ext cx="586738" cy="441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D6C289-FB39-49E5-94BB-C70E746E26D1}"/>
              </a:ext>
            </a:extLst>
          </p:cNvPr>
          <p:cNvSpPr/>
          <p:nvPr/>
        </p:nvSpPr>
        <p:spPr>
          <a:xfrm>
            <a:off x="10579793" y="1082809"/>
            <a:ext cx="586733" cy="441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36FB7A-2226-4BC1-8105-6776A3E9B0C6}"/>
              </a:ext>
            </a:extLst>
          </p:cNvPr>
          <p:cNvCxnSpPr/>
          <p:nvPr/>
        </p:nvCxnSpPr>
        <p:spPr>
          <a:xfrm flipH="1">
            <a:off x="9581571" y="875962"/>
            <a:ext cx="205742" cy="20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D8ED7A-68D8-40C5-8F7F-B2FA5E164614}"/>
              </a:ext>
            </a:extLst>
          </p:cNvPr>
          <p:cNvCxnSpPr/>
          <p:nvPr/>
        </p:nvCxnSpPr>
        <p:spPr>
          <a:xfrm>
            <a:off x="10358813" y="902017"/>
            <a:ext cx="220980" cy="18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8D145C3-B968-4F92-B90C-2AA513EBBFE5}"/>
              </a:ext>
            </a:extLst>
          </p:cNvPr>
          <p:cNvSpPr/>
          <p:nvPr/>
        </p:nvSpPr>
        <p:spPr>
          <a:xfrm>
            <a:off x="3479212" y="1336912"/>
            <a:ext cx="528507" cy="5285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55BC8-542E-4BC7-A7CA-41E5902664CF}"/>
              </a:ext>
            </a:extLst>
          </p:cNvPr>
          <p:cNvSpPr txBox="1"/>
          <p:nvPr/>
        </p:nvSpPr>
        <p:spPr>
          <a:xfrm>
            <a:off x="3607150" y="1416499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27F27CD-5A57-4625-BA28-4D75BED75564}"/>
              </a:ext>
            </a:extLst>
          </p:cNvPr>
          <p:cNvSpPr/>
          <p:nvPr/>
        </p:nvSpPr>
        <p:spPr>
          <a:xfrm flipH="1">
            <a:off x="1999406" y="1967936"/>
            <a:ext cx="1144947" cy="1698362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7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2020E673-2018-4485-A473-B8042AED6741}"/>
              </a:ext>
            </a:extLst>
          </p:cNvPr>
          <p:cNvSpPr/>
          <p:nvPr/>
        </p:nvSpPr>
        <p:spPr>
          <a:xfrm>
            <a:off x="5276034" y="1456928"/>
            <a:ext cx="1012803" cy="1012803"/>
          </a:xfrm>
          <a:prstGeom prst="don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9974B-7C1F-4C30-8660-60946C7875D5}"/>
              </a:ext>
            </a:extLst>
          </p:cNvPr>
          <p:cNvSpPr txBox="1"/>
          <p:nvPr/>
        </p:nvSpPr>
        <p:spPr>
          <a:xfrm>
            <a:off x="5643310" y="1770275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0BAB3-1D6C-4E1D-ADC9-0754D22A7764}"/>
              </a:ext>
            </a:extLst>
          </p:cNvPr>
          <p:cNvSpPr txBox="1"/>
          <p:nvPr/>
        </p:nvSpPr>
        <p:spPr>
          <a:xfrm>
            <a:off x="5650233" y="1361150"/>
            <a:ext cx="43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8" y="3937047"/>
            <a:ext cx="1518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25E7D63-B872-409B-998F-4D9F9DA093CE}"/>
              </a:ext>
            </a:extLst>
          </p:cNvPr>
          <p:cNvSpPr/>
          <p:nvPr/>
        </p:nvSpPr>
        <p:spPr>
          <a:xfrm>
            <a:off x="-9141" y="3429000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8" y="3937047"/>
            <a:ext cx="1518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25E7D63-B872-409B-998F-4D9F9DA093CE}"/>
              </a:ext>
            </a:extLst>
          </p:cNvPr>
          <p:cNvSpPr/>
          <p:nvPr/>
        </p:nvSpPr>
        <p:spPr>
          <a:xfrm>
            <a:off x="-9141" y="3429000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/>
              <a:t>for </a:t>
            </a:r>
            <a:r>
              <a:rPr lang="en-US" dirty="0"/>
              <a:t>primer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7510D-1C27-4B01-BFAC-DEF16244E7CC}"/>
              </a:ext>
            </a:extLst>
          </p:cNvPr>
          <p:cNvSpPr/>
          <p:nvPr/>
        </p:nvSpPr>
        <p:spPr>
          <a:xfrm>
            <a:off x="5489739" y="1690688"/>
            <a:ext cx="5691185" cy="528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510B4-D489-4D7D-AD12-399470A389F0}"/>
              </a:ext>
            </a:extLst>
          </p:cNvPr>
          <p:cNvCxnSpPr/>
          <p:nvPr/>
        </p:nvCxnSpPr>
        <p:spPr>
          <a:xfrm>
            <a:off x="8571051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EF7A7-88F7-4E43-B2F2-7ED432EC9428}"/>
              </a:ext>
            </a:extLst>
          </p:cNvPr>
          <p:cNvCxnSpPr/>
          <p:nvPr/>
        </p:nvCxnSpPr>
        <p:spPr>
          <a:xfrm>
            <a:off x="9226790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4D599-ADF4-4AD2-A128-224DEA1BAE2D}"/>
              </a:ext>
            </a:extLst>
          </p:cNvPr>
          <p:cNvCxnSpPr/>
          <p:nvPr/>
        </p:nvCxnSpPr>
        <p:spPr>
          <a:xfrm>
            <a:off x="9772075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220CE-E80A-48F1-8894-78545F2BC92A}"/>
              </a:ext>
            </a:extLst>
          </p:cNvPr>
          <p:cNvCxnSpPr/>
          <p:nvPr/>
        </p:nvCxnSpPr>
        <p:spPr>
          <a:xfrm>
            <a:off x="10427814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1707DB-688E-4DB5-AB93-7B9B4E0754CC}"/>
              </a:ext>
            </a:extLst>
          </p:cNvPr>
          <p:cNvCxnSpPr/>
          <p:nvPr/>
        </p:nvCxnSpPr>
        <p:spPr>
          <a:xfrm>
            <a:off x="6093747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ACC51-11CD-4DC0-8D21-3B620079EB96}"/>
              </a:ext>
            </a:extLst>
          </p:cNvPr>
          <p:cNvCxnSpPr/>
          <p:nvPr/>
        </p:nvCxnSpPr>
        <p:spPr>
          <a:xfrm>
            <a:off x="6749486" y="1690688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1BBA7-88BD-4231-89E5-9A58CFF8CAF0}"/>
              </a:ext>
            </a:extLst>
          </p:cNvPr>
          <p:cNvCxnSpPr/>
          <p:nvPr/>
        </p:nvCxnSpPr>
        <p:spPr>
          <a:xfrm>
            <a:off x="7294771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60FC30-CCA6-4FC1-ADF4-6B39D67A8A5D}"/>
              </a:ext>
            </a:extLst>
          </p:cNvPr>
          <p:cNvCxnSpPr/>
          <p:nvPr/>
        </p:nvCxnSpPr>
        <p:spPr>
          <a:xfrm>
            <a:off x="7950510" y="1673910"/>
            <a:ext cx="0" cy="54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B8E63D-7340-4A5E-AF65-247624365A2E}"/>
              </a:ext>
            </a:extLst>
          </p:cNvPr>
          <p:cNvSpPr txBox="1"/>
          <p:nvPr/>
        </p:nvSpPr>
        <p:spPr>
          <a:xfrm>
            <a:off x="5473823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52C583-F42E-4FB1-87E8-0ACFCF2E7F4C}"/>
              </a:ext>
            </a:extLst>
          </p:cNvPr>
          <p:cNvSpPr txBox="1"/>
          <p:nvPr/>
        </p:nvSpPr>
        <p:spPr>
          <a:xfrm>
            <a:off x="6089689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</a:t>
            </a:r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96C14-EBD8-4054-85FD-EBF811382446}"/>
              </a:ext>
            </a:extLst>
          </p:cNvPr>
          <p:cNvSpPr txBox="1"/>
          <p:nvPr/>
        </p:nvSpPr>
        <p:spPr>
          <a:xfrm>
            <a:off x="6707571" y="2230096"/>
            <a:ext cx="61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0x3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00F8A-45D8-4C82-9C08-FED09F54C9B5}"/>
              </a:ext>
            </a:extLst>
          </p:cNvPr>
          <p:cNvSpPr/>
          <p:nvPr/>
        </p:nvSpPr>
        <p:spPr>
          <a:xfrm>
            <a:off x="7407479" y="3867325"/>
            <a:ext cx="3773443" cy="2309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F6BC64B-61D8-46E4-97E3-8BBFF23B37B2}"/>
              </a:ext>
            </a:extLst>
          </p:cNvPr>
          <p:cNvSpPr txBox="1">
            <a:spLocks/>
          </p:cNvSpPr>
          <p:nvPr/>
        </p:nvSpPr>
        <p:spPr>
          <a:xfrm>
            <a:off x="74735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Console.WriteLine</a:t>
            </a:r>
            <a:r>
              <a:rPr lang="en-US" b="1" dirty="0"/>
              <a:t>(“Sad je </a:t>
            </a:r>
            <a:r>
              <a:rPr lang="en-US" b="1" dirty="0" err="1"/>
              <a:t>nula</a:t>
            </a:r>
            <a:r>
              <a:rPr lang="en-US" b="1" dirty="0"/>
              <a:t>!”);</a:t>
            </a:r>
            <a:endParaRPr lang="sr-Latn-R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B3B51-C844-4D4B-B229-05BD7E3EFF13}"/>
              </a:ext>
            </a:extLst>
          </p:cNvPr>
          <p:cNvSpPr txBox="1"/>
          <p:nvPr/>
        </p:nvSpPr>
        <p:spPr>
          <a:xfrm>
            <a:off x="7407478" y="3937047"/>
            <a:ext cx="1518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r>
              <a:rPr lang="en-US" b="1" dirty="0">
                <a:solidFill>
                  <a:schemeClr val="bg1"/>
                </a:solidFill>
              </a:rPr>
              <a:t>Sad je </a:t>
            </a:r>
            <a:r>
              <a:rPr lang="en-US" b="1" dirty="0" err="1">
                <a:solidFill>
                  <a:schemeClr val="bg1"/>
                </a:solidFill>
              </a:rPr>
              <a:t>nula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25E7D63-B872-409B-998F-4D9F9DA093CE}"/>
              </a:ext>
            </a:extLst>
          </p:cNvPr>
          <p:cNvSpPr/>
          <p:nvPr/>
        </p:nvSpPr>
        <p:spPr>
          <a:xfrm>
            <a:off x="0" y="3937047"/>
            <a:ext cx="604008" cy="289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7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0F3-EB1F-445E-A315-5431F1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Beskonačne 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665-7E04-402C-B2CE-0FADEB8E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Najkraći najduži program: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FD671-8B10-4359-9E65-8F702DD5D2D8}"/>
              </a:ext>
            </a:extLst>
          </p:cNvPr>
          <p:cNvSpPr txBox="1"/>
          <p:nvPr/>
        </p:nvSpPr>
        <p:spPr>
          <a:xfrm>
            <a:off x="4043494" y="3294063"/>
            <a:ext cx="5343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while(true) </a:t>
            </a:r>
            <a:r>
              <a:rPr lang="en-US" sz="44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83208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0F3-EB1F-445E-A315-5431F1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Beskonačne 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665-7E04-402C-B2CE-0FADEB8E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Najkraći najduži program: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FD671-8B10-4359-9E65-8F702DD5D2D8}"/>
              </a:ext>
            </a:extLst>
          </p:cNvPr>
          <p:cNvSpPr txBox="1"/>
          <p:nvPr/>
        </p:nvSpPr>
        <p:spPr>
          <a:xfrm>
            <a:off x="4043494" y="3294063"/>
            <a:ext cx="5343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solidFill>
                  <a:schemeClr val="accent2">
                    <a:lumMod val="75000"/>
                  </a:schemeClr>
                </a:solidFill>
              </a:rPr>
              <a:t>while(true)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{}</a:t>
            </a:r>
          </a:p>
          <a:p>
            <a:r>
              <a:rPr lang="en-US" sz="4400" b="1" dirty="0"/>
              <a:t>for(;;) {}</a:t>
            </a:r>
          </a:p>
        </p:txBody>
      </p:sp>
    </p:spTree>
    <p:extLst>
      <p:ext uri="{BB962C8B-B14F-4D97-AF65-F5344CB8AC3E}">
        <p14:creationId xmlns:p14="http://schemas.microsoft.com/office/powerpoint/2010/main" val="4606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02" y="1759605"/>
            <a:ext cx="3926048" cy="715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while(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x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 5) { ...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b="1" dirty="0"/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ta</a:t>
            </a:r>
            <a:r>
              <a:rPr lang="sr-Latn-RS" dirty="0"/>
              <a:t>čan (</a:t>
            </a:r>
            <a:r>
              <a:rPr lang="en-US" b="1" dirty="0"/>
              <a:t>== true</a:t>
            </a:r>
            <a:r>
              <a:rPr lang="en-US" dirty="0"/>
              <a:t>), </a:t>
            </a:r>
            <a:r>
              <a:rPr lang="en-US" dirty="0" err="1"/>
              <a:t>uradi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dirty="0"/>
              <a:t>, a </a:t>
            </a:r>
            <a:r>
              <a:rPr lang="en-US" dirty="0" err="1"/>
              <a:t>onda</a:t>
            </a:r>
            <a:r>
              <a:rPr lang="en-US" dirty="0"/>
              <a:t> se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proveru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en-US" dirty="0"/>
              <a:t> </a:t>
            </a:r>
            <a:r>
              <a:rPr lang="en-US" dirty="0" err="1"/>
              <a:t>opet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uslov</a:t>
            </a:r>
            <a:r>
              <a:rPr lang="en-US" dirty="0"/>
              <a:t> </a:t>
            </a:r>
            <a:r>
              <a:rPr lang="en-US" dirty="0" err="1"/>
              <a:t>neta</a:t>
            </a:r>
            <a:r>
              <a:rPr lang="sr-Latn-RS" dirty="0"/>
              <a:t>čan (</a:t>
            </a:r>
            <a:r>
              <a:rPr lang="en-US" b="1" dirty="0"/>
              <a:t>== false</a:t>
            </a:r>
            <a:r>
              <a:rPr lang="en-US" dirty="0"/>
              <a:t>), </a:t>
            </a:r>
            <a:r>
              <a:rPr lang="en-US" dirty="0" err="1"/>
              <a:t>presko</a:t>
            </a:r>
            <a:r>
              <a:rPr lang="sr-Latn-RS" dirty="0"/>
              <a:t>či blok i nastavi sa izvršavanjem ostatka programa.</a:t>
            </a:r>
            <a:endParaRPr lang="en-US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while(&lt;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uslov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: bool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&gt;)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6163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20F3-EB1F-445E-A315-5431F1A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Beskonačne petlje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665-7E04-402C-B2CE-0FADEB8E6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Najkraći najduži program: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FD671-8B10-4359-9E65-8F702DD5D2D8}"/>
              </a:ext>
            </a:extLst>
          </p:cNvPr>
          <p:cNvSpPr txBox="1"/>
          <p:nvPr/>
        </p:nvSpPr>
        <p:spPr>
          <a:xfrm>
            <a:off x="4043494" y="3294063"/>
            <a:ext cx="5343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solidFill>
                  <a:schemeClr val="accent2">
                    <a:lumMod val="75000"/>
                  </a:schemeClr>
                </a:solidFill>
              </a:rPr>
              <a:t>while(true)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{}</a:t>
            </a:r>
          </a:p>
          <a:p>
            <a:r>
              <a:rPr lang="en-US" sz="4400" b="1" dirty="0"/>
              <a:t>for(;;) {}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A105A-210A-47A4-A795-F77D3BC3E6DF}"/>
              </a:ext>
            </a:extLst>
          </p:cNvPr>
          <p:cNvSpPr txBox="1"/>
          <p:nvPr/>
        </p:nvSpPr>
        <p:spPr>
          <a:xfrm>
            <a:off x="2804718" y="4740613"/>
            <a:ext cx="56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bezuslovno</a:t>
            </a:r>
            <a:r>
              <a:rPr lang="en-US" b="1" dirty="0"/>
              <a:t>, bez </a:t>
            </a:r>
            <a:r>
              <a:rPr lang="en-US" b="1" dirty="0" err="1"/>
              <a:t>ograni</a:t>
            </a:r>
            <a:r>
              <a:rPr lang="sr-Latn-RS" b="1" dirty="0"/>
              <a:t>čenja, bez promene, radimo ništa!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9550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2147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9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98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3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54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while 	→ </a:t>
            </a:r>
            <a:r>
              <a:rPr lang="en-US" b="1" dirty="0"/>
              <a:t>“while” 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9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while 	→ </a:t>
            </a:r>
            <a:r>
              <a:rPr lang="en-US" b="1" dirty="0"/>
              <a:t>“while” 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for		 → </a:t>
            </a:r>
            <a:r>
              <a:rPr lang="en-US" b="1" dirty="0"/>
              <a:t>“for” </a:t>
            </a:r>
            <a:r>
              <a:rPr lang="en-US" dirty="0"/>
              <a:t>(</a:t>
            </a:r>
            <a:r>
              <a:rPr lang="en-US" dirty="0" err="1"/>
              <a:t>deklaracija</a:t>
            </a:r>
            <a:r>
              <a:rPr lang="en-US" b="1" dirty="0"/>
              <a:t>; 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; </a:t>
            </a:r>
            <a:r>
              <a:rPr lang="en-US" dirty="0" err="1"/>
              <a:t>izraz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85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957"/>
          </a:xfrm>
        </p:spPr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while 	→ </a:t>
            </a:r>
            <a:r>
              <a:rPr lang="en-US" b="1" dirty="0"/>
              <a:t>“while” 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for		 → </a:t>
            </a:r>
            <a:r>
              <a:rPr lang="en-US" b="1" dirty="0"/>
              <a:t>“for” </a:t>
            </a:r>
            <a:r>
              <a:rPr lang="en-US" dirty="0"/>
              <a:t>(</a:t>
            </a:r>
            <a:r>
              <a:rPr lang="en-US" dirty="0" err="1"/>
              <a:t>deklaracija</a:t>
            </a:r>
            <a:r>
              <a:rPr lang="en-US" b="1" dirty="0"/>
              <a:t>; 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; </a:t>
            </a:r>
            <a:r>
              <a:rPr lang="en-US" dirty="0" err="1"/>
              <a:t>izraz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“&gt;”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“==“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dirty="0" err="1"/>
              <a:t>vrednost</a:t>
            </a:r>
            <a:r>
              <a:rPr lang="en-US" b="1" baseline="-25000" dirty="0" err="1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64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</a:t>
            </a: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while 	→ </a:t>
            </a:r>
            <a:r>
              <a:rPr lang="en-US" b="1" dirty="0"/>
              <a:t>“while” 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for		 → </a:t>
            </a:r>
            <a:r>
              <a:rPr lang="en-US" b="1" dirty="0"/>
              <a:t>“for” </a:t>
            </a:r>
            <a:r>
              <a:rPr lang="en-US" dirty="0"/>
              <a:t>(</a:t>
            </a:r>
            <a:r>
              <a:rPr lang="en-US" dirty="0" err="1"/>
              <a:t>deklaracija</a:t>
            </a:r>
            <a:r>
              <a:rPr lang="en-US" b="1" dirty="0"/>
              <a:t>; 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; </a:t>
            </a:r>
            <a:r>
              <a:rPr lang="en-US" dirty="0" err="1"/>
              <a:t>izraz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“&gt;”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“==“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dirty="0" err="1"/>
              <a:t>vrednost</a:t>
            </a:r>
            <a:r>
              <a:rPr lang="en-US" b="1" baseline="-25000" dirty="0" err="1"/>
              <a:t>bool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/>
              <a:t>poziv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93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while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x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while(x &gt; 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x--;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12597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tri </a:t>
            </a:r>
            <a:r>
              <a:rPr lang="en-US" dirty="0" err="1"/>
              <a:t>nedelje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	</a:t>
            </a:r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tip 		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r>
              <a:rPr lang="en-US" dirty="0"/>
              <a:t>if 		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/>
              <a:t>“else”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while 	→ </a:t>
            </a:r>
            <a:r>
              <a:rPr lang="en-US" b="1" dirty="0"/>
              <a:t>“while” 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/>
              <a:t>for		 → </a:t>
            </a:r>
            <a:r>
              <a:rPr lang="en-US" b="1" dirty="0"/>
              <a:t>“for” </a:t>
            </a:r>
            <a:r>
              <a:rPr lang="en-US" dirty="0"/>
              <a:t>(</a:t>
            </a:r>
            <a:r>
              <a:rPr lang="en-US" dirty="0" err="1"/>
              <a:t>deklaracija</a:t>
            </a:r>
            <a:r>
              <a:rPr lang="en-US" b="1" dirty="0"/>
              <a:t>; 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; </a:t>
            </a:r>
            <a:r>
              <a:rPr lang="en-US" dirty="0" err="1"/>
              <a:t>izraz</a:t>
            </a:r>
            <a:r>
              <a:rPr lang="en-US" dirty="0"/>
              <a:t>) </a:t>
            </a:r>
            <a:r>
              <a:rPr lang="en-US" dirty="0" err="1"/>
              <a:t>blok</a:t>
            </a:r>
            <a:endParaRPr lang="en-US" dirty="0"/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en-US" b="1" dirty="0"/>
              <a:t>|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“&gt;”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|</a:t>
            </a:r>
            <a:br>
              <a:rPr lang="en-US" b="1" dirty="0"/>
            </a:br>
            <a:r>
              <a:rPr lang="en-US" b="1" dirty="0"/>
              <a:t>			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“==“ </a:t>
            </a:r>
            <a:r>
              <a:rPr lang="en-US" dirty="0" err="1"/>
              <a:t>izraz</a:t>
            </a:r>
            <a:r>
              <a:rPr lang="en-US" b="1" dirty="0"/>
              <a:t>| </a:t>
            </a:r>
            <a:r>
              <a:rPr lang="en-US" dirty="0" err="1"/>
              <a:t>izraz</a:t>
            </a:r>
            <a:r>
              <a:rPr lang="en-US" b="1" baseline="-25000" dirty="0" err="1"/>
              <a:t>bool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izraz</a:t>
            </a:r>
            <a:r>
              <a:rPr lang="en-US" dirty="0"/>
              <a:t>	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</p:txBody>
      </p:sp>
    </p:spTree>
    <p:extLst>
      <p:ext uri="{BB962C8B-B14F-4D97-AF65-F5344CB8AC3E}">
        <p14:creationId xmlns:p14="http://schemas.microsoft.com/office/powerpoint/2010/main" val="2170872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blok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061F8-0E8D-4B1B-BE3A-B10760828058}"/>
              </a:ext>
            </a:extLst>
          </p:cNvPr>
          <p:cNvSpPr txBox="1"/>
          <p:nvPr/>
        </p:nvSpPr>
        <p:spPr>
          <a:xfrm>
            <a:off x="6677637" y="1825624"/>
            <a:ext cx="487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blok</a:t>
            </a:r>
            <a:r>
              <a:rPr lang="en-US" dirty="0"/>
              <a:t> 	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765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686026" y="1690688"/>
            <a:ext cx="489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8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>
                <a:solidFill>
                  <a:srgbClr val="00B050"/>
                </a:solidFill>
              </a:rPr>
              <a:t>deklaracija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686026" y="1690688"/>
            <a:ext cx="489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61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>
                <a:solidFill>
                  <a:srgbClr val="00B050"/>
                </a:solidFill>
              </a:rPr>
              <a:t>tip </a:t>
            </a:r>
            <a:r>
              <a:rPr lang="en-US" dirty="0" err="1">
                <a:solidFill>
                  <a:srgbClr val="00B050"/>
                </a:solidFill>
              </a:rPr>
              <a:t>ime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izraz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686026" y="1690688"/>
            <a:ext cx="489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52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izraz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 </a:t>
            </a:r>
          </a:p>
          <a:p>
            <a:r>
              <a:rPr lang="en-US" dirty="0"/>
              <a:t>tip 	  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izraz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 </a:t>
            </a:r>
          </a:p>
          <a:p>
            <a:r>
              <a:rPr lang="en-US" dirty="0"/>
              <a:t>tip 	  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76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 err="1"/>
              <a:t>deklaracija</a:t>
            </a:r>
            <a:r>
              <a:rPr lang="en-US" dirty="0"/>
              <a:t> → tip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“=“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izraz</a:t>
            </a:r>
            <a:r>
              <a:rPr lang="en-US" dirty="0"/>
              <a:t>; </a:t>
            </a:r>
          </a:p>
          <a:p>
            <a:r>
              <a:rPr lang="en-US" dirty="0"/>
              <a:t>tip 	  → </a:t>
            </a:r>
            <a:r>
              <a:rPr lang="en-US" b="1" dirty="0"/>
              <a:t>“int”</a:t>
            </a:r>
            <a:r>
              <a:rPr lang="en-US" dirty="0"/>
              <a:t> </a:t>
            </a:r>
            <a:r>
              <a:rPr lang="en-US" b="1" dirty="0"/>
              <a:t>| “bool” | “double” | “string”</a:t>
            </a:r>
          </a:p>
          <a:p>
            <a:r>
              <a:rPr lang="en-US" dirty="0" err="1"/>
              <a:t>izraz</a:t>
            </a:r>
            <a:r>
              <a:rPr lang="en-US" dirty="0"/>
              <a:t>	 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31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naredba</a:t>
            </a:r>
            <a:r>
              <a:rPr lang="en-US" dirty="0">
                <a:solidFill>
                  <a:schemeClr val="accent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5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</a:t>
            </a:r>
            <a:r>
              <a:rPr lang="en-US" dirty="0" err="1">
                <a:solidFill>
                  <a:schemeClr val="accent6"/>
                </a:solidFill>
              </a:rPr>
              <a:t>uslov</a:t>
            </a:r>
            <a:r>
              <a:rPr lang="en-US" b="1" baseline="-25000" dirty="0" err="1">
                <a:solidFill>
                  <a:schemeClr val="accent6"/>
                </a:solidFill>
              </a:rPr>
              <a:t>bool</a:t>
            </a:r>
            <a:r>
              <a:rPr lang="en-US" b="1" dirty="0"/>
              <a:t>) </a:t>
            </a:r>
            <a:r>
              <a:rPr lang="en-US" dirty="0" err="1">
                <a:solidFill>
                  <a:schemeClr val="accent6"/>
                </a:solidFill>
              </a:rPr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34" y="1759605"/>
            <a:ext cx="6518246" cy="715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for(int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= 0;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&lt; 10;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++) { ...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b="1" dirty="0"/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defini</a:t>
            </a:r>
            <a:r>
              <a:rPr lang="sr-Latn-RS" dirty="0"/>
              <a:t>še </a:t>
            </a:r>
            <a:r>
              <a:rPr lang="sr-Latn-RS" b="1" dirty="0"/>
              <a:t>brojač </a:t>
            </a:r>
            <a:r>
              <a:rPr lang="sr-Latn-RS" dirty="0"/>
              <a:t>(običnu promenjivu), i sve dok je </a:t>
            </a:r>
            <a:r>
              <a:rPr lang="sr-Latn-RS" b="1" dirty="0"/>
              <a:t>uslov</a:t>
            </a:r>
            <a:r>
              <a:rPr lang="sr-Latn-RS" dirty="0"/>
              <a:t> ispunjen, uradi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b="1" dirty="0" err="1"/>
              <a:t>bloka</a:t>
            </a:r>
            <a:r>
              <a:rPr lang="en-US" dirty="0"/>
              <a:t>, a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odradi</a:t>
            </a:r>
            <a:r>
              <a:rPr lang="en-US" dirty="0"/>
              <a:t> </a:t>
            </a:r>
            <a:r>
              <a:rPr lang="en-US" b="1" dirty="0" err="1"/>
              <a:t>korak</a:t>
            </a:r>
            <a:r>
              <a:rPr lang="en-US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for(&lt;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brojac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uslov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korak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&gt;)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4288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</a:t>
            </a:r>
            <a:r>
              <a:rPr lang="en-US" dirty="0" err="1">
                <a:solidFill>
                  <a:schemeClr val="accent6"/>
                </a:solidFill>
              </a:rPr>
              <a:t>uslov</a:t>
            </a:r>
            <a:r>
              <a:rPr lang="en-US" b="1" baseline="-25000" dirty="0" err="1">
                <a:solidFill>
                  <a:schemeClr val="accent6"/>
                </a:solidFill>
              </a:rPr>
              <a:t>bool</a:t>
            </a:r>
            <a:r>
              <a:rPr lang="en-US" b="1" dirty="0"/>
              <a:t>) </a:t>
            </a:r>
            <a:r>
              <a:rPr lang="en-US" dirty="0" err="1">
                <a:solidFill>
                  <a:schemeClr val="accent6"/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6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) </a:t>
            </a:r>
            <a:r>
              <a:rPr lang="en-US" dirty="0" err="1">
                <a:solidFill>
                  <a:schemeClr val="accent6"/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16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) </a:t>
            </a:r>
            <a:r>
              <a:rPr lang="en-US" dirty="0" err="1">
                <a:solidFill>
                  <a:schemeClr val="accent6"/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6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</a:t>
            </a:r>
            <a:r>
              <a:rPr lang="en-US" dirty="0" err="1">
                <a:solidFill>
                  <a:schemeClr val="accent6"/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77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</a:t>
            </a:r>
            <a:r>
              <a:rPr lang="en-US" dirty="0" err="1">
                <a:solidFill>
                  <a:schemeClr val="accent6"/>
                </a:solidFill>
              </a:rPr>
              <a:t>naredba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2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</a:t>
            </a:r>
            <a:r>
              <a:rPr lang="en-US" dirty="0" err="1">
                <a:solidFill>
                  <a:schemeClr val="accent6"/>
                </a:solidFill>
              </a:rPr>
              <a:t>dodela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</a:t>
            </a:r>
            <a:r>
              <a:rPr lang="en-US" dirty="0" err="1">
                <a:solidFill>
                  <a:schemeClr val="accent6"/>
                </a:solidFill>
              </a:rPr>
              <a:t>ime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7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9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aritmetika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794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A598-66F3-4115-A36A-5DEB4F1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A6E44D-95A0-4B62-B26D-03E93D96C9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5E9838-77AA-419F-8CB7-2E82400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34" y="1759605"/>
            <a:ext cx="6518246" cy="7151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for(int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= 0;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 &lt; 10; 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++) { ... 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4C2837-EC76-4F98-8686-D0BDC2AF3303}"/>
              </a:ext>
            </a:extLst>
          </p:cNvPr>
          <p:cNvSpPr txBox="1">
            <a:spLocks/>
          </p:cNvSpPr>
          <p:nvPr/>
        </p:nvSpPr>
        <p:spPr>
          <a:xfrm>
            <a:off x="990599" y="2474753"/>
            <a:ext cx="9587917" cy="385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b="1" dirty="0"/>
          </a:p>
          <a:p>
            <a:pPr lvl="1"/>
            <a:r>
              <a:rPr lang="sr-Latn-RS" b="1" dirty="0"/>
              <a:t>Sintaksa: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Semantika</a:t>
            </a:r>
            <a:r>
              <a:rPr lang="en-US" b="1" dirty="0"/>
              <a:t>: </a:t>
            </a:r>
            <a:r>
              <a:rPr lang="en-US" dirty="0" err="1"/>
              <a:t>defini</a:t>
            </a:r>
            <a:r>
              <a:rPr lang="sr-Latn-RS" dirty="0"/>
              <a:t>še </a:t>
            </a:r>
            <a:r>
              <a:rPr lang="sr-Latn-RS" b="1" dirty="0"/>
              <a:t>brojač </a:t>
            </a:r>
            <a:r>
              <a:rPr lang="sr-Latn-RS" dirty="0"/>
              <a:t>(običnu promenjivu), i sve dok je </a:t>
            </a:r>
            <a:r>
              <a:rPr lang="sr-Latn-RS" b="1" dirty="0"/>
              <a:t>uslov</a:t>
            </a:r>
            <a:r>
              <a:rPr lang="sr-Latn-RS" dirty="0"/>
              <a:t> ispunjen, uradi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b="1" dirty="0" err="1"/>
              <a:t>bloka</a:t>
            </a:r>
            <a:r>
              <a:rPr lang="en-US" dirty="0"/>
              <a:t>, a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odradi</a:t>
            </a:r>
            <a:r>
              <a:rPr lang="en-US" dirty="0"/>
              <a:t> </a:t>
            </a:r>
            <a:r>
              <a:rPr lang="en-US" b="1" dirty="0" err="1"/>
              <a:t>korak</a:t>
            </a:r>
            <a:r>
              <a:rPr lang="en-US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AF727A-78CB-4DE3-82ED-13E7E74AF9C6}"/>
              </a:ext>
            </a:extLst>
          </p:cNvPr>
          <p:cNvSpPr txBox="1">
            <a:spLocks/>
          </p:cNvSpPr>
          <p:nvPr/>
        </p:nvSpPr>
        <p:spPr>
          <a:xfrm>
            <a:off x="838201" y="3610710"/>
            <a:ext cx="10050710" cy="715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for(&lt;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brojac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uslov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&gt;; 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korak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&gt;)</a:t>
            </a:r>
            <a:r>
              <a:rPr lang="sr-Latn-RS" sz="4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B050"/>
                </a:solidFill>
                <a:latin typeface="Consolas" panose="020B0609020204030204" pitchFamily="49" charset="0"/>
              </a:rPr>
              <a:t>blok</a:t>
            </a:r>
            <a:r>
              <a:rPr lang="en-US" sz="48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A2615-1C49-4074-9244-185B34FB8C92}"/>
              </a:ext>
            </a:extLst>
          </p:cNvPr>
          <p:cNvSpPr txBox="1"/>
          <p:nvPr/>
        </p:nvSpPr>
        <p:spPr>
          <a:xfrm>
            <a:off x="2159816" y="2105421"/>
            <a:ext cx="74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je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kre</a:t>
            </a:r>
            <a:r>
              <a:rPr lang="sr-Latn-RS" dirty="0"/>
              <a:t>će kao </a:t>
            </a:r>
            <a:r>
              <a:rPr lang="sr-Latn-RS" b="1" dirty="0"/>
              <a:t>0</a:t>
            </a:r>
            <a:r>
              <a:rPr lang="sr-Latn-RS" dirty="0"/>
              <a:t>, manji od </a:t>
            </a:r>
            <a:r>
              <a:rPr lang="sr-Latn-RS" b="1" dirty="0"/>
              <a:t>10</a:t>
            </a:r>
            <a:r>
              <a:rPr lang="sr-Latn-RS" dirty="0"/>
              <a:t>, povećavaj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b="1" dirty="0">
                <a:latin typeface="Consolas" panose="020B0609020204030204" pitchFamily="49" charset="0"/>
              </a:rPr>
              <a:t>i</a:t>
            </a:r>
            <a:r>
              <a:rPr lang="sr-Latn-RS" dirty="0">
                <a:latin typeface="Consolas" panose="020B0609020204030204" pitchFamily="49" charset="0"/>
              </a:rPr>
              <a:t> </a:t>
            </a:r>
            <a:r>
              <a:rPr lang="sr-Latn-RS" dirty="0"/>
              <a:t>za po </a:t>
            </a:r>
            <a:r>
              <a:rPr lang="sr-Latn-RS" b="1" dirty="0"/>
              <a:t>1 </a:t>
            </a:r>
            <a:r>
              <a:rPr lang="sr-Latn-RS" dirty="0"/>
              <a:t>i radi nešto...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06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broj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59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03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ime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52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1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naredba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30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dodela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8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ime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54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izraz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25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poziv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funkcije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878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boo();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9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while(x &gt;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x--;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4292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for(int x = 5;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94657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boo();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FC3E9-B851-4F32-A546-8BD77B711E75}"/>
              </a:ext>
            </a:extLst>
          </p:cNvPr>
          <p:cNvSpPr txBox="1"/>
          <p:nvPr/>
        </p:nvSpPr>
        <p:spPr>
          <a:xfrm>
            <a:off x="2340529" y="3827325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smisla</a:t>
            </a:r>
            <a:r>
              <a:rPr lang="en-US" dirty="0"/>
              <a:t> </a:t>
            </a:r>
            <a:r>
              <a:rPr lang="en-US" dirty="0" err="1"/>
              <a:t>semanti</a:t>
            </a:r>
            <a:r>
              <a:rPr lang="sr-Latn-RS" dirty="0"/>
              <a:t>čki, ali je sintaksno potpuno ispravno!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517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boo();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FC3E9-B851-4F32-A546-8BD77B711E75}"/>
              </a:ext>
            </a:extLst>
          </p:cNvPr>
          <p:cNvSpPr txBox="1"/>
          <p:nvPr/>
        </p:nvSpPr>
        <p:spPr>
          <a:xfrm>
            <a:off x="2340529" y="3827325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smisla</a:t>
            </a:r>
            <a:r>
              <a:rPr lang="en-US" dirty="0"/>
              <a:t> </a:t>
            </a:r>
            <a:r>
              <a:rPr lang="en-US" dirty="0" err="1"/>
              <a:t>semanti</a:t>
            </a:r>
            <a:r>
              <a:rPr lang="sr-Latn-RS" dirty="0"/>
              <a:t>čki, ali je sintaksno potpuno ispravno!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44B97-1731-48D4-A692-D1EA68B37F7D}"/>
              </a:ext>
            </a:extLst>
          </p:cNvPr>
          <p:cNvSpPr txBox="1"/>
          <p:nvPr/>
        </p:nvSpPr>
        <p:spPr>
          <a:xfrm>
            <a:off x="615192" y="4764890"/>
            <a:ext cx="5963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„</a:t>
            </a:r>
            <a:r>
              <a:rPr lang="sr-Latn-RS" sz="2800" dirty="0">
                <a:solidFill>
                  <a:schemeClr val="bg1">
                    <a:lumMod val="65000"/>
                  </a:schemeClr>
                </a:solidFill>
              </a:rPr>
              <a:t>Bezbojne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chemeClr val="accent6"/>
                </a:solidFill>
              </a:rPr>
              <a:t>zelene</a:t>
            </a:r>
            <a:r>
              <a:rPr lang="sr-Latn-RS" sz="2800" dirty="0"/>
              <a:t> ideje </a:t>
            </a:r>
            <a:r>
              <a:rPr lang="sr-Latn-RS" sz="2800" baseline="-25000" dirty="0">
                <a:solidFill>
                  <a:schemeClr val="accent1">
                    <a:lumMod val="75000"/>
                  </a:schemeClr>
                </a:solidFill>
              </a:rPr>
              <a:t>spavaju</a:t>
            </a:r>
            <a:r>
              <a:rPr lang="sr-Latn-RS" sz="2800" dirty="0"/>
              <a:t> </a:t>
            </a:r>
            <a:r>
              <a:rPr lang="sr-Latn-RS" sz="2800" b="1" baseline="30000" dirty="0">
                <a:solidFill>
                  <a:srgbClr val="C00000"/>
                </a:solidFill>
              </a:rPr>
              <a:t>besno</a:t>
            </a:r>
            <a:r>
              <a:rPr lang="sr-Latn-RS" sz="2800" dirty="0"/>
              <a:t>.“ </a:t>
            </a:r>
          </a:p>
          <a:p>
            <a:r>
              <a:rPr lang="sr-Latn-RS" sz="2800" dirty="0"/>
              <a:t>– Noam Čomski, 1957.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0945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B3EC-D19E-43E2-9809-B810299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3AE8-F180-477E-8853-15A9C296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x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/>
              <a:t>5;</a:t>
            </a:r>
          </a:p>
          <a:p>
            <a:pPr marL="0" indent="0">
              <a:buNone/>
            </a:pPr>
            <a:r>
              <a:rPr lang="en-US" b="1" dirty="0"/>
              <a:t>	if (3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&lt;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x) 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3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+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/>
              <a:t>boo();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5FAF0-141E-4181-9C7B-E93C76807CD6}"/>
              </a:ext>
            </a:extLst>
          </p:cNvPr>
          <p:cNvSpPr txBox="1"/>
          <p:nvPr/>
        </p:nvSpPr>
        <p:spPr>
          <a:xfrm>
            <a:off x="6207854" y="1690688"/>
            <a:ext cx="536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naredba</a:t>
            </a:r>
            <a:r>
              <a:rPr lang="en-US" dirty="0"/>
              <a:t> 	  → </a:t>
            </a:r>
            <a:r>
              <a:rPr lang="en-US" dirty="0" err="1"/>
              <a:t>deklaracija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dirty="0" err="1"/>
              <a:t>dodela</a:t>
            </a:r>
            <a:r>
              <a:rPr lang="en-US" dirty="0"/>
              <a:t> </a:t>
            </a:r>
            <a:r>
              <a:rPr lang="en-US" b="1" dirty="0"/>
              <a:t>|</a:t>
            </a:r>
            <a:r>
              <a:rPr lang="en-US" dirty="0"/>
              <a:t> if </a:t>
            </a:r>
            <a:r>
              <a:rPr lang="en-US" b="1" dirty="0"/>
              <a:t> | </a:t>
            </a:r>
            <a:r>
              <a:rPr lang="en-US" dirty="0"/>
              <a:t>for </a:t>
            </a:r>
            <a:r>
              <a:rPr lang="en-US" b="1" dirty="0"/>
              <a:t>|</a:t>
            </a:r>
            <a:r>
              <a:rPr lang="en-US" dirty="0"/>
              <a:t> while</a:t>
            </a:r>
          </a:p>
          <a:p>
            <a:r>
              <a:rPr lang="en-US" dirty="0"/>
              <a:t>if 	  →</a:t>
            </a:r>
            <a:r>
              <a:rPr lang="en-US" b="1" dirty="0"/>
              <a:t> “if”</a:t>
            </a:r>
            <a:r>
              <a:rPr lang="en-US" dirty="0"/>
              <a:t>(</a:t>
            </a:r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)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“else”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blok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uslov</a:t>
            </a:r>
            <a:r>
              <a:rPr lang="en-US" b="1" baseline="-25000" dirty="0" err="1"/>
              <a:t>bool</a:t>
            </a:r>
            <a:r>
              <a:rPr lang="en-US" dirty="0"/>
              <a:t> 	 → </a:t>
            </a:r>
            <a:r>
              <a:rPr lang="en-US" dirty="0" err="1"/>
              <a:t>izraz</a:t>
            </a:r>
            <a:r>
              <a:rPr lang="en-US" dirty="0"/>
              <a:t> </a:t>
            </a:r>
            <a:r>
              <a:rPr lang="en-US" b="1" dirty="0"/>
              <a:t>“&lt;“ </a:t>
            </a:r>
            <a:r>
              <a:rPr lang="en-US" dirty="0" err="1"/>
              <a:t>izraz</a:t>
            </a:r>
            <a:r>
              <a:rPr lang="sr-Cyrl-RS" dirty="0"/>
              <a:t>...</a:t>
            </a:r>
            <a:endParaRPr lang="en-US" dirty="0"/>
          </a:p>
          <a:p>
            <a:r>
              <a:rPr lang="en-US" dirty="0" err="1"/>
              <a:t>izraz</a:t>
            </a:r>
            <a:r>
              <a:rPr lang="en-US" dirty="0"/>
              <a:t>	 → </a:t>
            </a:r>
            <a:r>
              <a:rPr lang="en-US" b="1" dirty="0" err="1"/>
              <a:t>broj</a:t>
            </a:r>
            <a:r>
              <a:rPr lang="en-US" b="1" dirty="0"/>
              <a:t> |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b="1" dirty="0"/>
              <a:t>| </a:t>
            </a:r>
            <a:r>
              <a:rPr lang="en-US" b="1" dirty="0" err="1"/>
              <a:t>aritmeti</a:t>
            </a:r>
            <a:r>
              <a:rPr lang="sr-Latn-RS" b="1" dirty="0"/>
              <a:t>čka operacija </a:t>
            </a:r>
            <a:r>
              <a:rPr lang="en-US" b="1" dirty="0"/>
              <a:t>| </a:t>
            </a:r>
            <a:r>
              <a:rPr lang="en-US" b="1" dirty="0" err="1">
                <a:solidFill>
                  <a:schemeClr val="accent6"/>
                </a:solidFill>
              </a:rPr>
              <a:t>poziv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funkcije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...</a:t>
            </a:r>
          </a:p>
          <a:p>
            <a:r>
              <a:rPr lang="en-US" dirty="0" err="1"/>
              <a:t>blok</a:t>
            </a:r>
            <a:r>
              <a:rPr lang="en-US" dirty="0"/>
              <a:t> 	 → </a:t>
            </a:r>
            <a:r>
              <a:rPr lang="en-US" b="1" dirty="0"/>
              <a:t>{ </a:t>
            </a:r>
            <a:r>
              <a:rPr lang="en-US" dirty="0" err="1"/>
              <a:t>naredba</a:t>
            </a:r>
            <a:r>
              <a:rPr lang="en-US" dirty="0"/>
              <a:t>; </a:t>
            </a:r>
            <a:r>
              <a:rPr lang="en-US" dirty="0" err="1"/>
              <a:t>naredba</a:t>
            </a:r>
            <a:r>
              <a:rPr lang="en-US" dirty="0"/>
              <a:t>; ... </a:t>
            </a:r>
            <a:r>
              <a:rPr lang="en-US" b="1" dirty="0"/>
              <a:t>}  |  </a:t>
            </a:r>
            <a:r>
              <a:rPr lang="en-US" dirty="0" err="1"/>
              <a:t>naredba</a:t>
            </a:r>
            <a:r>
              <a:rPr lang="en-US" dirty="0"/>
              <a:t>;</a:t>
            </a:r>
          </a:p>
          <a:p>
            <a:r>
              <a:rPr lang="en-US" b="1" dirty="0" err="1">
                <a:solidFill>
                  <a:schemeClr val="accent6"/>
                </a:solidFill>
              </a:rPr>
              <a:t>dodela</a:t>
            </a:r>
            <a:r>
              <a:rPr lang="en-US" b="1" dirty="0">
                <a:solidFill>
                  <a:schemeClr val="accent6"/>
                </a:solidFill>
              </a:rPr>
              <a:t> 	→ </a:t>
            </a:r>
            <a:r>
              <a:rPr lang="en-US" b="1" dirty="0" err="1">
                <a:solidFill>
                  <a:schemeClr val="accent6"/>
                </a:solidFill>
              </a:rPr>
              <a:t>ime</a:t>
            </a:r>
            <a:r>
              <a:rPr lang="en-US" b="1" dirty="0">
                <a:solidFill>
                  <a:schemeClr val="accent6"/>
                </a:solidFill>
              </a:rPr>
              <a:t> “=“ </a:t>
            </a:r>
            <a:r>
              <a:rPr lang="en-US" b="1" dirty="0" err="1">
                <a:solidFill>
                  <a:schemeClr val="accent6"/>
                </a:solidFill>
              </a:rPr>
              <a:t>izraz</a:t>
            </a:r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FC3E9-B851-4F32-A546-8BD77B711E75}"/>
              </a:ext>
            </a:extLst>
          </p:cNvPr>
          <p:cNvSpPr txBox="1"/>
          <p:nvPr/>
        </p:nvSpPr>
        <p:spPr>
          <a:xfrm>
            <a:off x="2340529" y="3827325"/>
            <a:ext cx="582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smisla</a:t>
            </a:r>
            <a:r>
              <a:rPr lang="en-US" dirty="0"/>
              <a:t> </a:t>
            </a:r>
            <a:r>
              <a:rPr lang="en-US" dirty="0" err="1"/>
              <a:t>semanti</a:t>
            </a:r>
            <a:r>
              <a:rPr lang="sr-Latn-RS" dirty="0"/>
              <a:t>čki, ali je sintaksno potpuno ispravno!</a:t>
            </a:r>
            <a:endParaRPr lang="en-US" dirty="0"/>
          </a:p>
        </p:txBody>
      </p:sp>
      <p:pic>
        <p:nvPicPr>
          <p:cNvPr id="1026" name="Picture 2" descr="Colorless Green Ideas Sleep Furiously — Steemit">
            <a:extLst>
              <a:ext uri="{FF2B5EF4-FFF2-40B4-BE49-F238E27FC236}">
                <a16:creationId xmlns:a16="http://schemas.microsoft.com/office/drawing/2014/main" id="{B95CA48C-AD14-4A12-BF16-6CE49E4F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5698825" cy="61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BA1C2-D79F-4B58-8A46-5D9CF380CA40}"/>
              </a:ext>
            </a:extLst>
          </p:cNvPr>
          <p:cNvSpPr txBox="1"/>
          <p:nvPr/>
        </p:nvSpPr>
        <p:spPr>
          <a:xfrm>
            <a:off x="615192" y="4764890"/>
            <a:ext cx="5963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/>
              <a:t>„</a:t>
            </a:r>
            <a:r>
              <a:rPr lang="sr-Latn-RS" sz="2800" dirty="0">
                <a:solidFill>
                  <a:schemeClr val="bg1">
                    <a:lumMod val="65000"/>
                  </a:schemeClr>
                </a:solidFill>
              </a:rPr>
              <a:t>Bezbojne</a:t>
            </a:r>
            <a:r>
              <a:rPr lang="sr-Latn-RS" sz="2800" dirty="0"/>
              <a:t> </a:t>
            </a:r>
            <a:r>
              <a:rPr lang="sr-Latn-RS" sz="2800" dirty="0">
                <a:solidFill>
                  <a:schemeClr val="accent6"/>
                </a:solidFill>
              </a:rPr>
              <a:t>zelene</a:t>
            </a:r>
            <a:r>
              <a:rPr lang="sr-Latn-RS" sz="2800" dirty="0"/>
              <a:t> ideje </a:t>
            </a:r>
            <a:r>
              <a:rPr lang="sr-Latn-RS" sz="2800" baseline="-25000" dirty="0">
                <a:solidFill>
                  <a:schemeClr val="accent1">
                    <a:lumMod val="75000"/>
                  </a:schemeClr>
                </a:solidFill>
              </a:rPr>
              <a:t>spavaju</a:t>
            </a:r>
            <a:r>
              <a:rPr lang="sr-Latn-RS" sz="2800" dirty="0"/>
              <a:t> </a:t>
            </a:r>
            <a:r>
              <a:rPr lang="sr-Latn-RS" sz="2800" b="1" baseline="30000" dirty="0">
                <a:solidFill>
                  <a:srgbClr val="C00000"/>
                </a:solidFill>
              </a:rPr>
              <a:t>besno</a:t>
            </a:r>
            <a:r>
              <a:rPr lang="sr-Latn-RS" sz="2800" dirty="0"/>
              <a:t>.“ </a:t>
            </a:r>
          </a:p>
          <a:p>
            <a:r>
              <a:rPr lang="sr-Latn-RS" sz="2800" dirty="0"/>
              <a:t>– Noam Čomski, 1957.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6790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379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2"/>
            <a:r>
              <a:rPr lang="sr-Latn-RS" dirty="0"/>
              <a:t>nemaju Big Picture</a:t>
            </a:r>
            <a:r>
              <a:rPr lang="sr-Latn-RS" b="1" baseline="30000" dirty="0"/>
              <a:t>TM</a:t>
            </a:r>
            <a:br>
              <a:rPr lang="sr-Latn-RS" b="1" baseline="30000" dirty="0"/>
            </a:br>
            <a:r>
              <a:rPr lang="sr-Latn-RS" dirty="0"/>
              <a:t>pogled na svet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63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1"/>
            <a:r>
              <a:rPr lang="sr-Latn-RS" dirty="0"/>
              <a:t>Objektni kod</a:t>
            </a:r>
          </a:p>
          <a:p>
            <a:pPr lvl="2"/>
            <a:r>
              <a:rPr lang="sr-Latn-RS" dirty="0"/>
              <a:t>povezuju funkcije</a:t>
            </a:r>
          </a:p>
          <a:p>
            <a:pPr lvl="2"/>
            <a:r>
              <a:rPr lang="sr-Latn-RS" dirty="0"/>
              <a:t>čuvaju komplikovanije stanje</a:t>
            </a:r>
          </a:p>
          <a:p>
            <a:pPr lvl="2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4971-1C45-49D2-8413-8B2CD5420858}"/>
              </a:ext>
            </a:extLst>
          </p:cNvPr>
          <p:cNvSpPr txBox="1"/>
          <p:nvPr/>
        </p:nvSpPr>
        <p:spPr>
          <a:xfrm>
            <a:off x="7060383" y="514626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objektni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356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1"/>
            <a:r>
              <a:rPr lang="sr-Latn-RS" dirty="0"/>
              <a:t>Objektni kod</a:t>
            </a:r>
          </a:p>
          <a:p>
            <a:pPr lvl="2"/>
            <a:r>
              <a:rPr lang="sr-Latn-RS" dirty="0"/>
              <a:t>povezuju funkcije</a:t>
            </a:r>
          </a:p>
          <a:p>
            <a:pPr lvl="2"/>
            <a:r>
              <a:rPr lang="sr-Latn-RS" dirty="0"/>
              <a:t>čuvaju komplikovanije stanje</a:t>
            </a:r>
          </a:p>
          <a:p>
            <a:pPr lvl="1"/>
            <a:r>
              <a:rPr lang="sr-Latn-RS" dirty="0"/>
              <a:t>Arhitekturalni kod</a:t>
            </a:r>
          </a:p>
          <a:p>
            <a:pPr lvl="2"/>
            <a:r>
              <a:rPr lang="sr-Latn-RS" dirty="0"/>
              <a:t>povezuju objekte</a:t>
            </a:r>
          </a:p>
          <a:p>
            <a:pPr lvl="2"/>
            <a:r>
              <a:rPr lang="sr-Latn-RS" dirty="0"/>
              <a:t>grade infrastrukturu</a:t>
            </a:r>
          </a:p>
          <a:p>
            <a:pPr lvl="2"/>
            <a:r>
              <a:rPr lang="sr-Latn-RS" dirty="0"/>
              <a:t>tzv. biznis logika se ovde dešava</a:t>
            </a:r>
          </a:p>
          <a:p>
            <a:pPr lvl="2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4971-1C45-49D2-8413-8B2CD5420858}"/>
              </a:ext>
            </a:extLst>
          </p:cNvPr>
          <p:cNvSpPr txBox="1"/>
          <p:nvPr/>
        </p:nvSpPr>
        <p:spPr>
          <a:xfrm>
            <a:off x="7060383" y="514626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objektni kod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710D-C8EE-417D-8D42-A4B0362D6ADF}"/>
              </a:ext>
            </a:extLst>
          </p:cNvPr>
          <p:cNvSpPr txBox="1"/>
          <p:nvPr/>
        </p:nvSpPr>
        <p:spPr>
          <a:xfrm>
            <a:off x="6825491" y="5654708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arhitekturalni kod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62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1"/>
            <a:r>
              <a:rPr lang="sr-Latn-RS" dirty="0"/>
              <a:t>Objektni kod</a:t>
            </a:r>
          </a:p>
          <a:p>
            <a:pPr lvl="2"/>
            <a:r>
              <a:rPr lang="sr-Latn-RS" dirty="0"/>
              <a:t>povezuju funkcije</a:t>
            </a:r>
          </a:p>
          <a:p>
            <a:pPr lvl="2"/>
            <a:r>
              <a:rPr lang="sr-Latn-RS" dirty="0"/>
              <a:t>čuvaju komplikovanije stanje</a:t>
            </a:r>
          </a:p>
          <a:p>
            <a:pPr lvl="1"/>
            <a:r>
              <a:rPr lang="sr-Latn-RS" dirty="0"/>
              <a:t>Arhitekturalni kod</a:t>
            </a:r>
          </a:p>
          <a:p>
            <a:pPr lvl="2"/>
            <a:r>
              <a:rPr lang="sr-Latn-RS" dirty="0"/>
              <a:t>povezuju objekte</a:t>
            </a:r>
          </a:p>
          <a:p>
            <a:pPr lvl="2"/>
            <a:r>
              <a:rPr lang="sr-Latn-RS" dirty="0"/>
              <a:t>grade infrastrukturu</a:t>
            </a:r>
          </a:p>
          <a:p>
            <a:pPr lvl="2"/>
            <a:r>
              <a:rPr lang="sr-Latn-RS" dirty="0"/>
              <a:t>tzv. biznis logika se ovde dešava</a:t>
            </a:r>
          </a:p>
          <a:p>
            <a:pPr lvl="2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4971-1C45-49D2-8413-8B2CD5420858}"/>
              </a:ext>
            </a:extLst>
          </p:cNvPr>
          <p:cNvSpPr txBox="1"/>
          <p:nvPr/>
        </p:nvSpPr>
        <p:spPr>
          <a:xfrm>
            <a:off x="7060383" y="514626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objektni kod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710D-C8EE-417D-8D42-A4B0362D6ADF}"/>
              </a:ext>
            </a:extLst>
          </p:cNvPr>
          <p:cNvSpPr txBox="1"/>
          <p:nvPr/>
        </p:nvSpPr>
        <p:spPr>
          <a:xfrm>
            <a:off x="6825491" y="5654708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arhitekturalni kod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16718-EC2A-4165-A56E-732945B50774}"/>
              </a:ext>
            </a:extLst>
          </p:cNvPr>
          <p:cNvCxnSpPr/>
          <p:nvPr/>
        </p:nvCxnSpPr>
        <p:spPr>
          <a:xfrm flipH="1" flipV="1">
            <a:off x="7910818" y="4999839"/>
            <a:ext cx="2516698" cy="268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57663A-4EC0-4B95-A0E6-47BA043803A8}"/>
              </a:ext>
            </a:extLst>
          </p:cNvPr>
          <p:cNvSpPr txBox="1"/>
          <p:nvPr/>
        </p:nvSpPr>
        <p:spPr>
          <a:xfrm>
            <a:off x="10413533" y="5083620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898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1"/>
            <a:r>
              <a:rPr lang="sr-Latn-RS" dirty="0"/>
              <a:t>Objektni kod</a:t>
            </a:r>
          </a:p>
          <a:p>
            <a:pPr lvl="2"/>
            <a:r>
              <a:rPr lang="sr-Latn-RS" dirty="0"/>
              <a:t>povezuju funkcije</a:t>
            </a:r>
          </a:p>
          <a:p>
            <a:pPr lvl="2"/>
            <a:r>
              <a:rPr lang="sr-Latn-RS" dirty="0"/>
              <a:t>čuvaju komplikovanije stanje</a:t>
            </a:r>
          </a:p>
          <a:p>
            <a:pPr lvl="1"/>
            <a:r>
              <a:rPr lang="sr-Latn-RS" dirty="0"/>
              <a:t>Arhitekturalni kod</a:t>
            </a:r>
          </a:p>
          <a:p>
            <a:pPr lvl="2"/>
            <a:r>
              <a:rPr lang="sr-Latn-RS" dirty="0"/>
              <a:t>povezuju objekte</a:t>
            </a:r>
          </a:p>
          <a:p>
            <a:pPr lvl="2"/>
            <a:r>
              <a:rPr lang="sr-Latn-RS" dirty="0"/>
              <a:t>grade infrastrukturu</a:t>
            </a:r>
          </a:p>
          <a:p>
            <a:pPr lvl="2"/>
            <a:r>
              <a:rPr lang="sr-Latn-RS" dirty="0"/>
              <a:t>tzv. biznis logika se ovde dešava</a:t>
            </a:r>
          </a:p>
          <a:p>
            <a:pPr lvl="2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4971-1C45-49D2-8413-8B2CD5420858}"/>
              </a:ext>
            </a:extLst>
          </p:cNvPr>
          <p:cNvSpPr txBox="1"/>
          <p:nvPr/>
        </p:nvSpPr>
        <p:spPr>
          <a:xfrm>
            <a:off x="7060383" y="514626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objektni kod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710D-C8EE-417D-8D42-A4B0362D6ADF}"/>
              </a:ext>
            </a:extLst>
          </p:cNvPr>
          <p:cNvSpPr txBox="1"/>
          <p:nvPr/>
        </p:nvSpPr>
        <p:spPr>
          <a:xfrm>
            <a:off x="6825491" y="5654708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arhitekturalni kod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16718-EC2A-4165-A56E-732945B50774}"/>
              </a:ext>
            </a:extLst>
          </p:cNvPr>
          <p:cNvCxnSpPr/>
          <p:nvPr/>
        </p:nvCxnSpPr>
        <p:spPr>
          <a:xfrm flipH="1" flipV="1">
            <a:off x="7910818" y="4999839"/>
            <a:ext cx="2516698" cy="268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5D524D-EB0C-44F4-AA42-40BC91AD293A}"/>
              </a:ext>
            </a:extLst>
          </p:cNvPr>
          <p:cNvCxnSpPr/>
          <p:nvPr/>
        </p:nvCxnSpPr>
        <p:spPr>
          <a:xfrm flipH="1" flipV="1">
            <a:off x="7674179" y="4314040"/>
            <a:ext cx="2516698" cy="268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B933A2-134C-4740-A826-74368C9F8283}"/>
              </a:ext>
            </a:extLst>
          </p:cNvPr>
          <p:cNvSpPr txBox="1"/>
          <p:nvPr/>
        </p:nvSpPr>
        <p:spPr>
          <a:xfrm>
            <a:off x="10176894" y="4397821"/>
            <a:ext cx="183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pre tri nedelje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F68C4-FE28-4833-8B07-ADD02ADEB444}"/>
              </a:ext>
            </a:extLst>
          </p:cNvPr>
          <p:cNvSpPr txBox="1"/>
          <p:nvPr/>
        </p:nvSpPr>
        <p:spPr>
          <a:xfrm>
            <a:off x="10413533" y="5083620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41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047C-7B7A-4EAB-B92E-0C5E4639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C# kao jezik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007B-D4D9-4ABA-A191-C186F53EE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r-Latn-RS" dirty="0"/>
              <a:t>Lukasta struktura</a:t>
            </a:r>
          </a:p>
          <a:p>
            <a:pPr lvl="1"/>
            <a:r>
              <a:rPr lang="sr-Latn-RS" dirty="0"/>
              <a:t>Funkcijski kod</a:t>
            </a:r>
          </a:p>
          <a:p>
            <a:pPr lvl="2"/>
            <a:r>
              <a:rPr lang="sr-Latn-RS" dirty="0"/>
              <a:t>mali delovi koji rade </a:t>
            </a:r>
            <a:br>
              <a:rPr lang="sr-Latn-RS" dirty="0"/>
            </a:br>
            <a:r>
              <a:rPr lang="sr-Latn-RS" dirty="0"/>
              <a:t>po jednu jedinu stvar</a:t>
            </a:r>
          </a:p>
          <a:p>
            <a:pPr lvl="2"/>
            <a:r>
              <a:rPr lang="sr-Latn-RS" dirty="0"/>
              <a:t>celine u malom</a:t>
            </a:r>
          </a:p>
          <a:p>
            <a:pPr lvl="1"/>
            <a:r>
              <a:rPr lang="sr-Latn-RS" dirty="0"/>
              <a:t>Objektni kod</a:t>
            </a:r>
          </a:p>
          <a:p>
            <a:pPr lvl="2"/>
            <a:r>
              <a:rPr lang="sr-Latn-RS" dirty="0"/>
              <a:t>povezuju funkcije</a:t>
            </a:r>
          </a:p>
          <a:p>
            <a:pPr lvl="2"/>
            <a:r>
              <a:rPr lang="sr-Latn-RS" dirty="0"/>
              <a:t>čuvaju komplikovanije stanje</a:t>
            </a:r>
          </a:p>
          <a:p>
            <a:pPr lvl="1"/>
            <a:r>
              <a:rPr lang="sr-Latn-RS" dirty="0"/>
              <a:t>Arhitekturalni kod</a:t>
            </a:r>
          </a:p>
          <a:p>
            <a:pPr lvl="2"/>
            <a:r>
              <a:rPr lang="sr-Latn-RS" dirty="0"/>
              <a:t>povezuju objekte</a:t>
            </a:r>
          </a:p>
          <a:p>
            <a:pPr lvl="2"/>
            <a:r>
              <a:rPr lang="sr-Latn-RS" dirty="0"/>
              <a:t>grade infrastrukturu</a:t>
            </a:r>
          </a:p>
          <a:p>
            <a:pPr lvl="2"/>
            <a:r>
              <a:rPr lang="sr-Latn-RS" dirty="0"/>
              <a:t>tzv. biznis logika se ovde dešava</a:t>
            </a:r>
          </a:p>
          <a:p>
            <a:pPr lvl="2"/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72102B14-A6A9-4E19-8825-5351B94CAB3B}"/>
              </a:ext>
            </a:extLst>
          </p:cNvPr>
          <p:cNvSpPr/>
          <p:nvPr/>
        </p:nvSpPr>
        <p:spPr>
          <a:xfrm>
            <a:off x="4991449" y="744523"/>
            <a:ext cx="5368954" cy="5368954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63E529E-FCD0-4213-9473-248508E8C2C7}"/>
              </a:ext>
            </a:extLst>
          </p:cNvPr>
          <p:cNvSpPr/>
          <p:nvPr/>
        </p:nvSpPr>
        <p:spPr>
          <a:xfrm>
            <a:off x="5427677" y="1172361"/>
            <a:ext cx="4513277" cy="4513277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20489C47-AF19-4BC9-A5F7-2CDF3F8F9323}"/>
              </a:ext>
            </a:extLst>
          </p:cNvPr>
          <p:cNvSpPr/>
          <p:nvPr/>
        </p:nvSpPr>
        <p:spPr>
          <a:xfrm>
            <a:off x="6023994" y="1768678"/>
            <a:ext cx="3320642" cy="332064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CAEC6-B1A1-423A-BE3A-48E629D1F2EE}"/>
              </a:ext>
            </a:extLst>
          </p:cNvPr>
          <p:cNvSpPr txBox="1"/>
          <p:nvPr/>
        </p:nvSpPr>
        <p:spPr>
          <a:xfrm>
            <a:off x="7060384" y="4412609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funkcijski kod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4971-1C45-49D2-8413-8B2CD5420858}"/>
              </a:ext>
            </a:extLst>
          </p:cNvPr>
          <p:cNvSpPr txBox="1"/>
          <p:nvPr/>
        </p:nvSpPr>
        <p:spPr>
          <a:xfrm>
            <a:off x="7060383" y="5146267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objektni kod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710D-C8EE-417D-8D42-A4B0362D6ADF}"/>
              </a:ext>
            </a:extLst>
          </p:cNvPr>
          <p:cNvSpPr txBox="1"/>
          <p:nvPr/>
        </p:nvSpPr>
        <p:spPr>
          <a:xfrm>
            <a:off x="6825491" y="5654708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arhitekturalni kod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16718-EC2A-4165-A56E-732945B50774}"/>
              </a:ext>
            </a:extLst>
          </p:cNvPr>
          <p:cNvCxnSpPr/>
          <p:nvPr/>
        </p:nvCxnSpPr>
        <p:spPr>
          <a:xfrm flipH="1" flipV="1">
            <a:off x="7910818" y="4999839"/>
            <a:ext cx="2516698" cy="268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744F2-02BB-446D-94BB-05CAD8743511}"/>
              </a:ext>
            </a:extLst>
          </p:cNvPr>
          <p:cNvSpPr txBox="1"/>
          <p:nvPr/>
        </p:nvSpPr>
        <p:spPr>
          <a:xfrm>
            <a:off x="10413533" y="5083620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sad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5D524D-EB0C-44F4-AA42-40BC91AD293A}"/>
              </a:ext>
            </a:extLst>
          </p:cNvPr>
          <p:cNvCxnSpPr/>
          <p:nvPr/>
        </p:nvCxnSpPr>
        <p:spPr>
          <a:xfrm flipH="1" flipV="1">
            <a:off x="7674179" y="4314040"/>
            <a:ext cx="2516698" cy="268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B933A2-134C-4740-A826-74368C9F8283}"/>
              </a:ext>
            </a:extLst>
          </p:cNvPr>
          <p:cNvSpPr txBox="1"/>
          <p:nvPr/>
        </p:nvSpPr>
        <p:spPr>
          <a:xfrm>
            <a:off x="10176894" y="4397821"/>
            <a:ext cx="183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pre tri nedelje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FB5E1-D468-45FE-9848-D927CD589F7B}"/>
              </a:ext>
            </a:extLst>
          </p:cNvPr>
          <p:cNvCxnSpPr>
            <a:cxnSpLocks/>
          </p:cNvCxnSpPr>
          <p:nvPr/>
        </p:nvCxnSpPr>
        <p:spPr>
          <a:xfrm flipH="1" flipV="1">
            <a:off x="7709131" y="5146267"/>
            <a:ext cx="2516698" cy="3498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A31CCE-28C5-4877-AC60-7B95777A6671}"/>
              </a:ext>
            </a:extLst>
          </p:cNvPr>
          <p:cNvSpPr txBox="1"/>
          <p:nvPr/>
        </p:nvSpPr>
        <p:spPr>
          <a:xfrm>
            <a:off x="10211845" y="5311401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 za dve nedelje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909-AF96-45E3-B75F-8B054B5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Petlje</a:t>
            </a:r>
            <a:r>
              <a:rPr lang="en-US" dirty="0"/>
              <a:t>: </a:t>
            </a:r>
            <a:r>
              <a:rPr lang="sr-Latn-RS" dirty="0">
                <a:latin typeface="+mn-lt"/>
              </a:rPr>
              <a:t>for</a:t>
            </a:r>
            <a:r>
              <a:rPr lang="sr-Latn-RS" dirty="0"/>
              <a:t> </a:t>
            </a:r>
            <a:r>
              <a:rPr lang="en-US" dirty="0"/>
              <a:t>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671E-67BE-4189-81A8-5E79221B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1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x = 5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while(x &gt; 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(x);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x--;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(“Sad je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nula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!”);</a:t>
            </a:r>
            <a:endParaRPr lang="sr-Latn-R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DE796C-EE3B-4CA5-8299-D8E0D86AFC2D}"/>
              </a:ext>
            </a:extLst>
          </p:cNvPr>
          <p:cNvSpPr txBox="1">
            <a:spLocks/>
          </p:cNvSpPr>
          <p:nvPr/>
        </p:nvSpPr>
        <p:spPr>
          <a:xfrm>
            <a:off x="64292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</a:t>
            </a:r>
            <a:r>
              <a:rPr lang="en-US" b="1" dirty="0">
                <a:solidFill>
                  <a:schemeClr val="accent6"/>
                </a:solidFill>
              </a:rPr>
              <a:t>int x = 5</a:t>
            </a:r>
            <a:r>
              <a:rPr lang="en-US" dirty="0"/>
              <a:t>; x &gt; 0; x--)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Console.WriteLine</a:t>
            </a:r>
            <a:r>
              <a:rPr lang="en-US" dirty="0"/>
              <a:t>(“Sad je </a:t>
            </a:r>
            <a:r>
              <a:rPr lang="en-US" dirty="0" err="1"/>
              <a:t>nula</a:t>
            </a:r>
            <a:r>
              <a:rPr lang="en-US" dirty="0"/>
              <a:t>!”);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0816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06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967974-667A-48C6-9002-CD63B490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627741"/>
            <a:ext cx="5462546" cy="36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193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8967974-667A-48C6-9002-CD63B490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24" y="1638883"/>
            <a:ext cx="5370351" cy="358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523B063-CF5D-4D8A-9034-EA30296E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395288"/>
            <a:ext cx="5362575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36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Microsoft Office PowerPoint</Application>
  <PresentationFormat>Widescreen</PresentationFormat>
  <Paragraphs>1143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Office Theme</vt:lpstr>
      <vt:lpstr>Kako kompjuteri razumeju sta im pričate #4</vt:lpstr>
      <vt:lpstr>Pregled</vt:lpstr>
      <vt:lpstr>Petlje: ponavljanje gradiva</vt:lpstr>
      <vt:lpstr>Petlje: while</vt:lpstr>
      <vt:lpstr>Petlje: while primer</vt:lpstr>
      <vt:lpstr>Petlje: for</vt:lpstr>
      <vt:lpstr>Petlje: for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for primer</vt:lpstr>
      <vt:lpstr>Petlje: while primer</vt:lpstr>
      <vt:lpstr>Petlje: while primer</vt:lpstr>
      <vt:lpstr>Petlje: for primer</vt:lpstr>
      <vt:lpstr>Petlje: while primer</vt:lpstr>
      <vt:lpstr>Petlje: while primer</vt:lpstr>
      <vt:lpstr>Petlje: for primer</vt:lpstr>
      <vt:lpstr>Petlje: while primer</vt:lpstr>
      <vt:lpstr>Petlje: while primer</vt:lpstr>
      <vt:lpstr>Petlje: for primer</vt:lpstr>
      <vt:lpstr>Petlje: for primer</vt:lpstr>
      <vt:lpstr>Petlje: for primer</vt:lpstr>
      <vt:lpstr>Petlje: for primer</vt:lpstr>
      <vt:lpstr>Petlje: for primer</vt:lpstr>
      <vt:lpstr>Beskonačne petlje</vt:lpstr>
      <vt:lpstr>Beskonačne petlje</vt:lpstr>
      <vt:lpstr>Beskonačne petlje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Pregled jezika posle tri nedelje 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Primer primene gramatike</vt:lpstr>
      <vt:lpstr>C# kao jezik</vt:lpstr>
      <vt:lpstr>C# kao jezik</vt:lpstr>
      <vt:lpstr>C# kao jezik</vt:lpstr>
      <vt:lpstr>C# kao jezik</vt:lpstr>
      <vt:lpstr>C# kao jezik</vt:lpstr>
      <vt:lpstr>C# kao jezik</vt:lpstr>
      <vt:lpstr>C# kao jezik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kompjuteri razumeju sta im pričate #4</dc:title>
  <dc:creator>Miroslav Gavrilov</dc:creator>
  <cp:lastModifiedBy>Miroslav Gavrilov</cp:lastModifiedBy>
  <cp:revision>2</cp:revision>
  <dcterms:created xsi:type="dcterms:W3CDTF">2020-03-31T00:02:27Z</dcterms:created>
  <dcterms:modified xsi:type="dcterms:W3CDTF">2020-03-31T00:03:24Z</dcterms:modified>
</cp:coreProperties>
</file>