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90" r:id="rId5"/>
    <p:sldId id="284" r:id="rId6"/>
    <p:sldId id="286" r:id="rId7"/>
    <p:sldId id="287" r:id="rId8"/>
    <p:sldId id="288" r:id="rId9"/>
    <p:sldId id="289" r:id="rId10"/>
    <p:sldId id="285" r:id="rId11"/>
    <p:sldId id="291" r:id="rId12"/>
    <p:sldId id="292" r:id="rId13"/>
    <p:sldId id="293" r:id="rId14"/>
    <p:sldId id="294" r:id="rId15"/>
    <p:sldId id="295" r:id="rId16"/>
    <p:sldId id="297" r:id="rId17"/>
    <p:sldId id="298" r:id="rId18"/>
    <p:sldId id="299" r:id="rId19"/>
    <p:sldId id="300" r:id="rId20"/>
    <p:sldId id="296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2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2D8E-CA81-42C5-878F-228D2551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C7D18-C051-4BA7-A885-47BCB2E9E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8B79-B8FB-4037-B1CD-AB2F0ED2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7990-B5C8-41F5-97BA-843D7EDA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EC6F-D6F1-4C52-BC46-0166A557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2F9-6C95-4CB8-A86A-2AE23DB7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E8F6-A763-4F88-861E-6CC9AE7D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CA0F-BAC2-430A-BC93-F1B9D390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7353-D881-47F4-B27B-C0ABA3D9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291E-67CE-4547-9EDE-B064E437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2698E-4718-4ACD-B85F-EFA4E61C5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77BE-71E2-4082-89E0-9C08E7E0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B80A-42A1-4E32-998D-02C4CA6B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72DE-D38C-4F45-99FE-4A973D41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3EDC-E824-42FF-A129-755F9AC4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687E-7987-4125-9F91-1B443D7F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8EB3-736A-4C2F-A1B4-9D931CEB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D3A5-8409-48AB-872B-A95D0417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AE5C-AF02-4F1E-AC9A-E7E23521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95073-93C6-45C3-B9A3-04AD13FE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6FBC-699B-4099-808F-A4B0B67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17A4-F8B8-42A9-BD76-CD41240D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BE9E-FA34-4936-859C-56198988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735E-85C1-4D52-8D45-6E85E43E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533C-03F1-490A-8D26-FC1163BD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34DA-7569-462D-874C-49BBAF8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4F53-5C06-4B57-BF53-57712CE96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02AC-4095-47DA-AA78-BB38D1C4A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201A-8282-40D0-9E90-6BC9E142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662F-B637-4D34-8270-3ABA74BB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A6CFF-2F12-4A39-98AF-CC790047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5590-EED3-4492-AFAA-5FC334AA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0EED-051E-44A8-BD6A-F4C30001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C9DAB-D8FF-44E8-984E-33F98DD56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29805-F756-45EA-84D7-A7B1EA127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06E7D-2530-4B26-8D78-CD92092FB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A57B0-EFA7-4138-9DB2-2E73EC78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DBBA7-132C-4B17-88B1-C8EF7EDC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0772C-85D0-447F-8373-A3DEF64F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B570-A654-4A71-BCB1-42BEA961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8D7CA-8AEA-40EA-A69E-93BDDAF6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7EC2B-B737-4F91-9E9C-D72ECBE8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1B551-D949-44AC-BB59-47A1A0E4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38422-CE67-46E0-A5CB-68EA1BC3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416AB-040F-4F56-BA84-AEC03DAA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EFE6C-ED9C-4E8B-8326-582F915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A37A-FEB8-4F76-B87B-97830411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5437-B682-4712-B72C-5834A44B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7D5E-AF24-4EF2-9B7A-FCC56C04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EA6BC-3889-4B52-9930-5832AD22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0D5D8-77A8-47D5-9957-01F80216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5DDC7-F02D-4EC4-83A2-82C801C1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EDDB-2F22-4EA0-BA7C-B679E06A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56027-3874-41C8-A673-C54B2A3EA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7CA4A-3EED-4131-92ED-39953641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2DAC-88A6-4B93-971F-999D5E72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2E9A-7AF9-4817-A660-9218FFA4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6A84-C4E9-4BCA-AD5A-D3AECC8B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1C807-669E-4904-9CDB-71249EE5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CE9CA-5B64-49FD-B9F8-BA435FE9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DBDC-2C73-4222-8CAC-81CDA44C9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EDF3-BE63-4356-BCBD-71A42AD592BC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1506-1CE0-4501-8592-6AF92349C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04A2-2184-41B9-A344-C280BA9F3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242B-DA08-41BE-A40B-E5CAE77D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kompjuteri</a:t>
            </a:r>
            <a:r>
              <a:rPr lang="en-US" dirty="0"/>
              <a:t> </a:t>
            </a:r>
            <a:r>
              <a:rPr lang="en-US" dirty="0" err="1"/>
              <a:t>razumeju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sr-Latn-RS" dirty="0"/>
              <a:t>čate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29084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deklaracija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572" y="1825625"/>
            <a:ext cx="8867163" cy="64912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saberi(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a, int b) { return a + b; }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Imenovani</a:t>
            </a:r>
            <a:r>
              <a:rPr lang="en-US" b="1" dirty="0"/>
              <a:t>, </a:t>
            </a:r>
            <a:r>
              <a:rPr lang="en-US" b="1" dirty="0" err="1"/>
              <a:t>parcelisani</a:t>
            </a:r>
            <a:r>
              <a:rPr lang="en-US" b="1" dirty="0"/>
              <a:t> deo </a:t>
            </a:r>
            <a:r>
              <a:rPr lang="en-US" b="1" dirty="0" err="1"/>
              <a:t>koda</a:t>
            </a:r>
            <a:r>
              <a:rPr lang="sr-Latn-RS" b="1" dirty="0"/>
              <a:t>:</a:t>
            </a:r>
          </a:p>
          <a:p>
            <a:pPr lvl="1"/>
            <a:r>
              <a:rPr lang="sr-Latn-RS" b="1" dirty="0"/>
              <a:t>Sintaksa</a:t>
            </a:r>
            <a:r>
              <a:rPr lang="en-US" b="1" dirty="0"/>
              <a:t> </a:t>
            </a:r>
            <a:r>
              <a:rPr lang="en-US" b="1" dirty="0" err="1"/>
              <a:t>definicije</a:t>
            </a:r>
            <a:r>
              <a:rPr lang="sr-Latn-RS" b="1" dirty="0"/>
              <a:t>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 </a:t>
            </a:r>
            <a:r>
              <a:rPr lang="en-US" dirty="0" err="1"/>
              <a:t>defini</a:t>
            </a:r>
            <a:r>
              <a:rPr lang="sr-Latn-RS" dirty="0"/>
              <a:t>še </a:t>
            </a:r>
            <a:r>
              <a:rPr lang="sr-Latn-RS" b="1" dirty="0"/>
              <a:t>ime </a:t>
            </a:r>
            <a:r>
              <a:rPr lang="sr-Latn-RS" dirty="0"/>
              <a:t>kao nešto što može da se pozove, što vraća vrednost odgovarajućeg </a:t>
            </a:r>
            <a:r>
              <a:rPr lang="sr-Latn-RS" b="1" dirty="0"/>
              <a:t>tipa</a:t>
            </a:r>
            <a:r>
              <a:rPr lang="sr-Latn-RS" dirty="0"/>
              <a:t> ako se proslede ispravni </a:t>
            </a:r>
            <a:r>
              <a:rPr lang="en-US" b="1" dirty="0" err="1"/>
              <a:t>parametri</a:t>
            </a:r>
            <a:r>
              <a:rPr lang="sr-Latn-RS" dirty="0"/>
              <a:t>, a što u pozadini uradi sve iz </a:t>
            </a:r>
            <a:r>
              <a:rPr lang="sr-Latn-RS" b="1" dirty="0"/>
              <a:t>bloka</a:t>
            </a:r>
            <a:r>
              <a:rPr lang="sr-Latn-RS" dirty="0"/>
              <a:t>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0" y="3704318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&lt;tip&gt;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ime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&gt;([&lt;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parametar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[,&lt;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parametar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&gt;]]) {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blok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}</a:t>
            </a:r>
          </a:p>
        </p:txBody>
      </p:sp>
    </p:spTree>
    <p:extLst>
      <p:ext uri="{BB962C8B-B14F-4D97-AF65-F5344CB8AC3E}">
        <p14:creationId xmlns:p14="http://schemas.microsoft.com/office/powerpoint/2010/main" val="19568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apstrakcije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kodom</a:t>
            </a:r>
            <a:endParaRPr lang="en-US" dirty="0"/>
          </a:p>
          <a:p>
            <a:pPr lvl="1"/>
            <a:r>
              <a:rPr lang="sr-Latn-RS" b="1" dirty="0"/>
              <a:t>Repetitivnost</a:t>
            </a:r>
            <a:r>
              <a:rPr lang="sr-Latn-RS" dirty="0"/>
              <a:t>: </a:t>
            </a:r>
            <a:r>
              <a:rPr lang="en-US" dirty="0" err="1"/>
              <a:t>Najkorisnije</a:t>
            </a:r>
            <a:r>
              <a:rPr lang="en-US" dirty="0"/>
              <a:t> za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/>
              <a:t>šć</a:t>
            </a:r>
            <a:r>
              <a:rPr lang="en-US" dirty="0" err="1"/>
              <a:t>enje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bez </a:t>
            </a:r>
            <a:r>
              <a:rPr lang="en-US" dirty="0" err="1"/>
              <a:t>ponovnog</a:t>
            </a:r>
            <a:r>
              <a:rPr lang="en-US" dirty="0"/>
              <a:t> </a:t>
            </a:r>
            <a:r>
              <a:rPr lang="en-US" dirty="0" err="1"/>
              <a:t>pisanja</a:t>
            </a:r>
            <a:endParaRPr lang="en-US" dirty="0"/>
          </a:p>
          <a:p>
            <a:pPr lvl="1"/>
            <a:r>
              <a:rPr lang="sr-Latn-RS" b="1" dirty="0"/>
              <a:t>Generalizacija</a:t>
            </a:r>
            <a:r>
              <a:rPr lang="sr-Latn-RS" dirty="0"/>
              <a:t>: </a:t>
            </a:r>
            <a:r>
              <a:rPr lang="en-US" dirty="0" err="1"/>
              <a:t>Omogu</a:t>
            </a:r>
            <a:r>
              <a:rPr lang="sr-Latn-RS" dirty="0"/>
              <a:t>ćava promenu ulaznih parametara bez promene koda</a:t>
            </a:r>
          </a:p>
          <a:p>
            <a:pPr lvl="1"/>
            <a:r>
              <a:rPr lang="en-US" b="1" dirty="0" err="1"/>
              <a:t>Enkapsulacija</a:t>
            </a:r>
            <a:r>
              <a:rPr lang="en-US" dirty="0"/>
              <a:t>: Poma</a:t>
            </a:r>
            <a:r>
              <a:rPr lang="sr-Latn-RS" dirty="0"/>
              <a:t>že sa smanjenjem mentalnog naprezanja jer skriva kod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2CECA-DB48-45F3-A1E2-E13A7F9BA831}"/>
              </a:ext>
            </a:extLst>
          </p:cNvPr>
          <p:cNvSpPr txBox="1"/>
          <p:nvPr/>
        </p:nvSpPr>
        <p:spPr>
          <a:xfrm>
            <a:off x="1676701" y="3763051"/>
            <a:ext cx="256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Deklaracija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BEF77-5609-4AB0-9EDE-B461D30CAC97}"/>
              </a:ext>
            </a:extLst>
          </p:cNvPr>
          <p:cNvSpPr txBox="1"/>
          <p:nvPr/>
        </p:nvSpPr>
        <p:spPr>
          <a:xfrm>
            <a:off x="7161677" y="3763051"/>
            <a:ext cx="256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Poziv</a:t>
            </a:r>
            <a:endParaRPr lang="en-US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F8393-7E1E-44CE-8C89-5E4A3254C0D7}"/>
              </a:ext>
            </a:extLst>
          </p:cNvPr>
          <p:cNvSpPr txBox="1">
            <a:spLocks/>
          </p:cNvSpPr>
          <p:nvPr/>
        </p:nvSpPr>
        <p:spPr>
          <a:xfrm>
            <a:off x="1048624" y="4661022"/>
            <a:ext cx="4639112" cy="1325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saberi(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a, int b)</a:t>
            </a:r>
            <a:b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b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{ return a + b; } </a:t>
            </a:r>
          </a:p>
        </p:txBody>
      </p:sp>
    </p:spTree>
    <p:extLst>
      <p:ext uri="{BB962C8B-B14F-4D97-AF65-F5344CB8AC3E}">
        <p14:creationId xmlns:p14="http://schemas.microsoft.com/office/powerpoint/2010/main" val="205636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poziv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447" y="2856961"/>
            <a:ext cx="8539992" cy="1613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saberi(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3, 4)</a:t>
            </a: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BA65F-E2A3-47FF-880F-ACDD9D2561AE}"/>
              </a:ext>
            </a:extLst>
          </p:cNvPr>
          <p:cNvSpPr txBox="1"/>
          <p:nvPr/>
        </p:nvSpPr>
        <p:spPr>
          <a:xfrm>
            <a:off x="4159543" y="251136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65431-F3D8-432F-B498-5A0C12606E87}"/>
              </a:ext>
            </a:extLst>
          </p:cNvPr>
          <p:cNvSpPr txBox="1"/>
          <p:nvPr/>
        </p:nvSpPr>
        <p:spPr>
          <a:xfrm>
            <a:off x="6138645" y="2509344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argumenti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5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poziv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447" y="2856961"/>
            <a:ext cx="8539992" cy="1613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saberi</a:t>
            </a: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3, 4)</a:t>
            </a: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BA65F-E2A3-47FF-880F-ACDD9D2561AE}"/>
              </a:ext>
            </a:extLst>
          </p:cNvPr>
          <p:cNvSpPr txBox="1"/>
          <p:nvPr/>
        </p:nvSpPr>
        <p:spPr>
          <a:xfrm>
            <a:off x="4159543" y="251136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ime</a:t>
            </a:r>
            <a:r>
              <a:rPr lang="en-US" b="1" dirty="0"/>
              <a:t> </a:t>
            </a:r>
            <a:r>
              <a:rPr lang="en-US" b="1" dirty="0" err="1"/>
              <a:t>funkcije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65431-F3D8-432F-B498-5A0C12606E87}"/>
              </a:ext>
            </a:extLst>
          </p:cNvPr>
          <p:cNvSpPr txBox="1"/>
          <p:nvPr/>
        </p:nvSpPr>
        <p:spPr>
          <a:xfrm>
            <a:off x="6138645" y="2509344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argumenti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3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poziv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447" y="2856961"/>
            <a:ext cx="8539992" cy="1613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saberi</a:t>
            </a:r>
            <a:r>
              <a:rPr lang="sr-Latn-R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3, 4)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BA65F-E2A3-47FF-880F-ACDD9D2561AE}"/>
              </a:ext>
            </a:extLst>
          </p:cNvPr>
          <p:cNvSpPr txBox="1"/>
          <p:nvPr/>
        </p:nvSpPr>
        <p:spPr>
          <a:xfrm>
            <a:off x="4159543" y="251136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65431-F3D8-432F-B498-5A0C12606E87}"/>
              </a:ext>
            </a:extLst>
          </p:cNvPr>
          <p:cNvSpPr txBox="1"/>
          <p:nvPr/>
        </p:nvSpPr>
        <p:spPr>
          <a:xfrm>
            <a:off x="6138645" y="2509344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argumenti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289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poziv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447" y="2856961"/>
            <a:ext cx="8539992" cy="1613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saberi(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3, 4)</a:t>
            </a:r>
            <a:b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== </a:t>
            </a:r>
            <a:r>
              <a:rPr lang="en-US" sz="4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povratna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vrednost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BA65F-E2A3-47FF-880F-ACDD9D2561AE}"/>
              </a:ext>
            </a:extLst>
          </p:cNvPr>
          <p:cNvSpPr txBox="1"/>
          <p:nvPr/>
        </p:nvSpPr>
        <p:spPr>
          <a:xfrm>
            <a:off x="4159543" y="251136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65431-F3D8-432F-B498-5A0C12606E87}"/>
              </a:ext>
            </a:extLst>
          </p:cNvPr>
          <p:cNvSpPr txBox="1"/>
          <p:nvPr/>
        </p:nvSpPr>
        <p:spPr>
          <a:xfrm>
            <a:off x="6138645" y="2509344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argumenti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9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poziv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36" y="1673226"/>
            <a:ext cx="5847127" cy="6491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saberi(</a:t>
            </a:r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a, int b) { return a + b; }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saberi(3, 4)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Imenovani</a:t>
            </a:r>
            <a:r>
              <a:rPr lang="en-US" b="1" dirty="0"/>
              <a:t>, </a:t>
            </a:r>
            <a:r>
              <a:rPr lang="en-US" b="1" dirty="0" err="1"/>
              <a:t>parcelisani</a:t>
            </a:r>
            <a:r>
              <a:rPr lang="en-US" b="1" dirty="0"/>
              <a:t> deo </a:t>
            </a:r>
            <a:r>
              <a:rPr lang="en-US" b="1" dirty="0" err="1"/>
              <a:t>koda</a:t>
            </a:r>
            <a:r>
              <a:rPr lang="sr-Latn-RS" b="1" dirty="0"/>
              <a:t>:</a:t>
            </a:r>
          </a:p>
          <a:p>
            <a:pPr lvl="1"/>
            <a:r>
              <a:rPr lang="sr-Latn-RS" b="1" dirty="0"/>
              <a:t>Sintaksa</a:t>
            </a:r>
            <a:r>
              <a:rPr lang="en-US" b="1" dirty="0"/>
              <a:t> </a:t>
            </a:r>
            <a:r>
              <a:rPr lang="en-US" b="1" dirty="0" err="1"/>
              <a:t>poziva</a:t>
            </a:r>
            <a:r>
              <a:rPr lang="sr-Latn-RS" b="1" dirty="0"/>
              <a:t>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 </a:t>
            </a:r>
            <a:r>
              <a:rPr lang="en-US" dirty="0" err="1"/>
              <a:t>ve</a:t>
            </a:r>
            <a:r>
              <a:rPr lang="sr-Latn-RS" dirty="0"/>
              <a:t>že imena parametara sa vrednostima argumenata, stavi ih na stek, pa onda počne da izvršava </a:t>
            </a:r>
            <a:r>
              <a:rPr lang="sr-Latn-RS" b="1" dirty="0"/>
              <a:t>blok </a:t>
            </a:r>
            <a:r>
              <a:rPr lang="sr-Latn-RS" dirty="0"/>
              <a:t>iz deklaracije.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0" y="3494593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ime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&gt;([&lt;argument&gt; [,&lt;argument&gt;]])</a:t>
            </a:r>
          </a:p>
        </p:txBody>
      </p:sp>
    </p:spTree>
    <p:extLst>
      <p:ext uri="{BB962C8B-B14F-4D97-AF65-F5344CB8AC3E}">
        <p14:creationId xmlns:p14="http://schemas.microsoft.com/office/powerpoint/2010/main" val="152822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poziv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36" y="1673226"/>
            <a:ext cx="5847127" cy="6491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saberi(</a:t>
            </a:r>
            <a:r>
              <a:rPr lang="en-US" sz="48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a, </a:t>
            </a:r>
            <a:r>
              <a:rPr lang="en-US" sz="48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b) { return a + b; }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saberi(</a:t>
            </a:r>
            <a:r>
              <a:rPr lang="en-US" sz="4800" b="1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4800" b="1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Imenovani</a:t>
            </a:r>
            <a:r>
              <a:rPr lang="en-US" b="1" dirty="0"/>
              <a:t>, </a:t>
            </a:r>
            <a:r>
              <a:rPr lang="en-US" b="1" dirty="0" err="1"/>
              <a:t>parcelisani</a:t>
            </a:r>
            <a:r>
              <a:rPr lang="en-US" b="1" dirty="0"/>
              <a:t> deo </a:t>
            </a:r>
            <a:r>
              <a:rPr lang="en-US" b="1" dirty="0" err="1"/>
              <a:t>koda</a:t>
            </a:r>
            <a:r>
              <a:rPr lang="sr-Latn-RS" b="1" dirty="0"/>
              <a:t>:</a:t>
            </a:r>
          </a:p>
          <a:p>
            <a:pPr lvl="1"/>
            <a:r>
              <a:rPr lang="sr-Latn-RS" b="1" dirty="0"/>
              <a:t>Sintaksa</a:t>
            </a:r>
            <a:r>
              <a:rPr lang="en-US" b="1" dirty="0"/>
              <a:t> </a:t>
            </a:r>
            <a:r>
              <a:rPr lang="en-US" b="1" dirty="0" err="1"/>
              <a:t>poziva</a:t>
            </a:r>
            <a:r>
              <a:rPr lang="sr-Latn-RS" b="1" dirty="0"/>
              <a:t>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 </a:t>
            </a:r>
            <a:r>
              <a:rPr lang="en-US" dirty="0" err="1"/>
              <a:t>ve</a:t>
            </a:r>
            <a:r>
              <a:rPr lang="sr-Latn-RS" dirty="0"/>
              <a:t>že imena parametara sa vrednostima argumenata, stavi ih na stek, pa onda počne da izvršava </a:t>
            </a:r>
            <a:r>
              <a:rPr lang="sr-Latn-RS" b="1" dirty="0"/>
              <a:t>blok </a:t>
            </a:r>
            <a:r>
              <a:rPr lang="sr-Latn-RS" dirty="0"/>
              <a:t>iz deklaracije.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0" y="3494593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ime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&gt;([&lt;argument&gt; [,&lt;argument&gt;]])</a:t>
            </a:r>
          </a:p>
        </p:txBody>
      </p:sp>
    </p:spTree>
    <p:extLst>
      <p:ext uri="{BB962C8B-B14F-4D97-AF65-F5344CB8AC3E}">
        <p14:creationId xmlns:p14="http://schemas.microsoft.com/office/powerpoint/2010/main" val="268549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poziv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36" y="1673226"/>
            <a:ext cx="5847127" cy="6491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saberi(</a:t>
            </a:r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a, int b) { return a + b; }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saberi(3, 4)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Imenovani</a:t>
            </a:r>
            <a:r>
              <a:rPr lang="en-US" b="1" dirty="0"/>
              <a:t>, </a:t>
            </a:r>
            <a:r>
              <a:rPr lang="en-US" b="1" dirty="0" err="1"/>
              <a:t>parcelisani</a:t>
            </a:r>
            <a:r>
              <a:rPr lang="en-US" b="1" dirty="0"/>
              <a:t> deo </a:t>
            </a:r>
            <a:r>
              <a:rPr lang="en-US" b="1" dirty="0" err="1"/>
              <a:t>koda</a:t>
            </a:r>
            <a:r>
              <a:rPr lang="sr-Latn-RS" b="1" dirty="0"/>
              <a:t>:</a:t>
            </a:r>
          </a:p>
          <a:p>
            <a:pPr lvl="1"/>
            <a:r>
              <a:rPr lang="sr-Latn-RS" b="1" dirty="0"/>
              <a:t>Sintaksa</a:t>
            </a:r>
            <a:r>
              <a:rPr lang="en-US" b="1" dirty="0"/>
              <a:t> </a:t>
            </a:r>
            <a:r>
              <a:rPr lang="en-US" b="1" dirty="0" err="1"/>
              <a:t>poziva</a:t>
            </a:r>
            <a:r>
              <a:rPr lang="sr-Latn-RS" b="1" dirty="0"/>
              <a:t>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 </a:t>
            </a:r>
            <a:r>
              <a:rPr lang="en-US" dirty="0" err="1"/>
              <a:t>ve</a:t>
            </a:r>
            <a:r>
              <a:rPr lang="sr-Latn-RS" dirty="0"/>
              <a:t>že imena parametara sa vrednostima argumenata, stavi ih na stek, pa onda počne da izvršava </a:t>
            </a:r>
            <a:r>
              <a:rPr lang="sr-Latn-RS" b="1" dirty="0"/>
              <a:t>blok </a:t>
            </a:r>
            <a:r>
              <a:rPr lang="sr-Latn-RS" dirty="0"/>
              <a:t>iz deklaracije.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0" y="3494593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ime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&gt;([&lt;argument&gt; [,&lt;argument&gt;]])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05AEB850-1D3F-42E9-86C1-5B329C429BAC}"/>
              </a:ext>
            </a:extLst>
          </p:cNvPr>
          <p:cNvSpPr/>
          <p:nvPr/>
        </p:nvSpPr>
        <p:spPr>
          <a:xfrm rot="20883406">
            <a:off x="4162424" y="1609530"/>
            <a:ext cx="823913" cy="2857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87C8FEBD-66D9-4BAB-B3DF-F5C4480941C3}"/>
              </a:ext>
            </a:extLst>
          </p:cNvPr>
          <p:cNvSpPr/>
          <p:nvPr/>
        </p:nvSpPr>
        <p:spPr>
          <a:xfrm rot="15246917">
            <a:off x="5145567" y="1689979"/>
            <a:ext cx="498124" cy="1325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7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poziv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36" y="1673226"/>
            <a:ext cx="5847127" cy="6491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saberi(</a:t>
            </a:r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a, int b) { </a:t>
            </a:r>
            <a:r>
              <a:rPr lang="en-US" sz="48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 3 + 4; </a:t>
            </a:r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saberi(3, 4)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Imenovani</a:t>
            </a:r>
            <a:r>
              <a:rPr lang="en-US" b="1" dirty="0"/>
              <a:t>, </a:t>
            </a:r>
            <a:r>
              <a:rPr lang="en-US" b="1" dirty="0" err="1"/>
              <a:t>parcelisani</a:t>
            </a:r>
            <a:r>
              <a:rPr lang="en-US" b="1" dirty="0"/>
              <a:t> deo </a:t>
            </a:r>
            <a:r>
              <a:rPr lang="en-US" b="1" dirty="0" err="1"/>
              <a:t>koda</a:t>
            </a:r>
            <a:r>
              <a:rPr lang="sr-Latn-RS" b="1" dirty="0"/>
              <a:t>:</a:t>
            </a:r>
          </a:p>
          <a:p>
            <a:pPr lvl="1"/>
            <a:r>
              <a:rPr lang="sr-Latn-RS" b="1" dirty="0"/>
              <a:t>Sintaksa</a:t>
            </a:r>
            <a:r>
              <a:rPr lang="en-US" b="1" dirty="0"/>
              <a:t> </a:t>
            </a:r>
            <a:r>
              <a:rPr lang="en-US" b="1" dirty="0" err="1"/>
              <a:t>poziva</a:t>
            </a:r>
            <a:r>
              <a:rPr lang="sr-Latn-RS" b="1" dirty="0"/>
              <a:t>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 </a:t>
            </a:r>
            <a:r>
              <a:rPr lang="en-US" dirty="0" err="1"/>
              <a:t>ve</a:t>
            </a:r>
            <a:r>
              <a:rPr lang="sr-Latn-RS" dirty="0"/>
              <a:t>že imena parametara sa vrednostima argumenata, </a:t>
            </a:r>
            <a:br>
              <a:rPr lang="en-US" dirty="0"/>
            </a:br>
            <a:r>
              <a:rPr lang="sr-Latn-RS" dirty="0"/>
              <a:t>stavi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stek</a:t>
            </a:r>
            <a:r>
              <a:rPr lang="en-US" dirty="0"/>
              <a:t>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b="1" dirty="0"/>
              <a:t>marker</a:t>
            </a:r>
            <a:r>
              <a:rPr lang="en-US" dirty="0"/>
              <a:t> da je </a:t>
            </a:r>
            <a:r>
              <a:rPr lang="en-US" dirty="0" err="1"/>
              <a:t>funkcija</a:t>
            </a:r>
            <a:r>
              <a:rPr lang="en-US" dirty="0"/>
              <a:t> po</a:t>
            </a:r>
            <a:r>
              <a:rPr lang="sr-Latn-RS" dirty="0"/>
              <a:t>čela, pa argumente, pa onda počne da izvršava </a:t>
            </a:r>
            <a:r>
              <a:rPr lang="sr-Latn-RS" b="1" dirty="0"/>
              <a:t>blok </a:t>
            </a:r>
            <a:r>
              <a:rPr lang="sr-Latn-RS" dirty="0"/>
              <a:t>iz deklaracije.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0" y="3494593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ime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&gt;([&lt;argument&gt; [,&lt;argument&gt;]])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C448EBA-4FAA-4B27-BE6C-04D15C32195A}"/>
              </a:ext>
            </a:extLst>
          </p:cNvPr>
          <p:cNvCxnSpPr/>
          <p:nvPr/>
        </p:nvCxnSpPr>
        <p:spPr>
          <a:xfrm rot="10800000" flipV="1">
            <a:off x="4960620" y="1825624"/>
            <a:ext cx="1783080" cy="29273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9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2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apstrakcije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kodom</a:t>
            </a:r>
            <a:endParaRPr lang="en-US" dirty="0"/>
          </a:p>
          <a:p>
            <a:pPr lvl="1"/>
            <a:r>
              <a:rPr lang="sr-Latn-RS" b="1" dirty="0"/>
              <a:t>Repetitivnost</a:t>
            </a:r>
            <a:r>
              <a:rPr lang="sr-Latn-RS" dirty="0"/>
              <a:t>: </a:t>
            </a:r>
            <a:r>
              <a:rPr lang="en-US" dirty="0" err="1"/>
              <a:t>Najkorisnije</a:t>
            </a:r>
            <a:r>
              <a:rPr lang="en-US" dirty="0"/>
              <a:t> za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/>
              <a:t>šć</a:t>
            </a:r>
            <a:r>
              <a:rPr lang="en-US" dirty="0" err="1"/>
              <a:t>enje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bez </a:t>
            </a:r>
            <a:r>
              <a:rPr lang="en-US" dirty="0" err="1"/>
              <a:t>ponovnog</a:t>
            </a:r>
            <a:r>
              <a:rPr lang="en-US" dirty="0"/>
              <a:t> </a:t>
            </a:r>
            <a:r>
              <a:rPr lang="en-US" dirty="0" err="1"/>
              <a:t>pisanja</a:t>
            </a:r>
            <a:endParaRPr lang="en-US" dirty="0"/>
          </a:p>
          <a:p>
            <a:pPr lvl="1"/>
            <a:r>
              <a:rPr lang="sr-Latn-RS" b="1" dirty="0"/>
              <a:t>Generalizacija</a:t>
            </a:r>
            <a:r>
              <a:rPr lang="sr-Latn-RS" dirty="0"/>
              <a:t>: </a:t>
            </a:r>
            <a:r>
              <a:rPr lang="en-US" dirty="0" err="1"/>
              <a:t>Omogu</a:t>
            </a:r>
            <a:r>
              <a:rPr lang="sr-Latn-RS" dirty="0"/>
              <a:t>ćava promenu ulaznih parametara bez promene koda</a:t>
            </a:r>
          </a:p>
          <a:p>
            <a:pPr lvl="1"/>
            <a:r>
              <a:rPr lang="en-US" b="1" dirty="0" err="1"/>
              <a:t>Enkapsulacija</a:t>
            </a:r>
            <a:r>
              <a:rPr lang="en-US" dirty="0"/>
              <a:t>: Poma</a:t>
            </a:r>
            <a:r>
              <a:rPr lang="sr-Latn-RS" dirty="0"/>
              <a:t>že sa smanjenjem mentalnog naprezanja jer skriva kod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2CECA-DB48-45F3-A1E2-E13A7F9BA831}"/>
              </a:ext>
            </a:extLst>
          </p:cNvPr>
          <p:cNvSpPr txBox="1"/>
          <p:nvPr/>
        </p:nvSpPr>
        <p:spPr>
          <a:xfrm>
            <a:off x="1676701" y="3763051"/>
            <a:ext cx="256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Deklaracija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BEF77-5609-4AB0-9EDE-B461D30CAC97}"/>
              </a:ext>
            </a:extLst>
          </p:cNvPr>
          <p:cNvSpPr txBox="1"/>
          <p:nvPr/>
        </p:nvSpPr>
        <p:spPr>
          <a:xfrm>
            <a:off x="7161677" y="3763051"/>
            <a:ext cx="256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Poziv</a:t>
            </a:r>
            <a:endParaRPr lang="en-US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F8393-7E1E-44CE-8C89-5E4A3254C0D7}"/>
              </a:ext>
            </a:extLst>
          </p:cNvPr>
          <p:cNvSpPr txBox="1">
            <a:spLocks/>
          </p:cNvSpPr>
          <p:nvPr/>
        </p:nvSpPr>
        <p:spPr>
          <a:xfrm>
            <a:off x="1048624" y="4661022"/>
            <a:ext cx="4639112" cy="1325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saberi(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a, int b)</a:t>
            </a:r>
            <a:b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b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{ return a + b; }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AA8002-83E7-43B6-9D02-0D21F3DAB384}"/>
              </a:ext>
            </a:extLst>
          </p:cNvPr>
          <p:cNvSpPr txBox="1">
            <a:spLocks/>
          </p:cNvSpPr>
          <p:nvPr/>
        </p:nvSpPr>
        <p:spPr>
          <a:xfrm>
            <a:off x="6339866" y="4661022"/>
            <a:ext cx="4207359" cy="419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r-Latn-RS" sz="4800">
                <a:solidFill>
                  <a:srgbClr val="00B050"/>
                </a:solidFill>
                <a:latin typeface="Consolas" panose="020B0609020204030204" pitchFamily="49" charset="0"/>
              </a:rPr>
              <a:t>saberi(</a:t>
            </a:r>
            <a:r>
              <a:rPr lang="en-US" sz="4800">
                <a:solidFill>
                  <a:srgbClr val="00B050"/>
                </a:solidFill>
                <a:latin typeface="Consolas" panose="020B0609020204030204" pitchFamily="49" charset="0"/>
              </a:rPr>
              <a:t>3, 4)</a:t>
            </a:r>
            <a:r>
              <a:rPr lang="en-US" sz="4800" b="1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sz="48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dirty="0"/>
              <a:t>int z = saberi(x + 1, y + 1);</a:t>
            </a:r>
          </a:p>
        </p:txBody>
      </p:sp>
    </p:spTree>
    <p:extLst>
      <p:ext uri="{BB962C8B-B14F-4D97-AF65-F5344CB8AC3E}">
        <p14:creationId xmlns:p14="http://schemas.microsoft.com/office/powerpoint/2010/main" val="305483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int x = 5; </a:t>
            </a:r>
            <a:r>
              <a:rPr lang="en-US" dirty="0"/>
              <a:t>int y = 6;</a:t>
            </a:r>
          </a:p>
          <a:p>
            <a:pPr marL="0" indent="0">
              <a:buNone/>
            </a:pPr>
            <a:r>
              <a:rPr lang="en-US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6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</a:t>
            </a:r>
            <a:r>
              <a:rPr lang="en-US" b="1" dirty="0"/>
              <a:t>int y = 6;</a:t>
            </a:r>
          </a:p>
          <a:p>
            <a:pPr marL="0" indent="0">
              <a:buNone/>
            </a:pPr>
            <a:r>
              <a:rPr lang="en-US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88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894110" y="419519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34937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B422D3-F4BF-4049-B7A0-F5D206EE57E7}"/>
              </a:ext>
            </a:extLst>
          </p:cNvPr>
          <p:cNvSpPr txBox="1"/>
          <p:nvPr/>
        </p:nvSpPr>
        <p:spPr>
          <a:xfrm>
            <a:off x="5919302" y="375234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669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B422D3-F4BF-4049-B7A0-F5D206EE57E7}"/>
              </a:ext>
            </a:extLst>
          </p:cNvPr>
          <p:cNvSpPr txBox="1"/>
          <p:nvPr/>
        </p:nvSpPr>
        <p:spPr>
          <a:xfrm>
            <a:off x="5919302" y="375234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84C334-AAF0-4649-9ADC-6EA92FC8B0CC}"/>
              </a:ext>
            </a:extLst>
          </p:cNvPr>
          <p:cNvSpPr txBox="1"/>
          <p:nvPr/>
        </p:nvSpPr>
        <p:spPr>
          <a:xfrm>
            <a:off x="5935294" y="327990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4164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B422D3-F4BF-4049-B7A0-F5D206EE57E7}"/>
              </a:ext>
            </a:extLst>
          </p:cNvPr>
          <p:cNvSpPr txBox="1"/>
          <p:nvPr/>
        </p:nvSpPr>
        <p:spPr>
          <a:xfrm>
            <a:off x="5919302" y="3752343"/>
            <a:ext cx="5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3307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B422D3-F4BF-4049-B7A0-F5D206EE57E7}"/>
              </a:ext>
            </a:extLst>
          </p:cNvPr>
          <p:cNvSpPr txBox="1"/>
          <p:nvPr/>
        </p:nvSpPr>
        <p:spPr>
          <a:xfrm>
            <a:off x="5919302" y="3752343"/>
            <a:ext cx="5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07A7C2-E5FE-456F-B7A8-7CE06CA0A725}"/>
              </a:ext>
            </a:extLst>
          </p:cNvPr>
          <p:cNvSpPr txBox="1"/>
          <p:nvPr/>
        </p:nvSpPr>
        <p:spPr>
          <a:xfrm>
            <a:off x="5814332" y="3264153"/>
            <a:ext cx="107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y=6</a:t>
            </a:r>
          </a:p>
        </p:txBody>
      </p:sp>
    </p:spTree>
    <p:extLst>
      <p:ext uri="{BB962C8B-B14F-4D97-AF65-F5344CB8AC3E}">
        <p14:creationId xmlns:p14="http://schemas.microsoft.com/office/powerpoint/2010/main" val="425532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apstrakcije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kodom</a:t>
            </a:r>
            <a:endParaRPr lang="en-US" dirty="0"/>
          </a:p>
          <a:p>
            <a:pPr lvl="1"/>
            <a:r>
              <a:rPr lang="sr-Latn-RS" b="1" dirty="0"/>
              <a:t>Repetitivnost</a:t>
            </a:r>
            <a:r>
              <a:rPr lang="sr-Latn-RS" dirty="0"/>
              <a:t>: </a:t>
            </a:r>
            <a:r>
              <a:rPr lang="en-US" dirty="0" err="1"/>
              <a:t>Najkorisnije</a:t>
            </a:r>
            <a:r>
              <a:rPr lang="en-US" dirty="0"/>
              <a:t> za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/>
              <a:t>šć</a:t>
            </a:r>
            <a:r>
              <a:rPr lang="en-US" dirty="0" err="1"/>
              <a:t>enje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bez </a:t>
            </a:r>
            <a:r>
              <a:rPr lang="en-US" dirty="0" err="1"/>
              <a:t>ponovnog</a:t>
            </a:r>
            <a:r>
              <a:rPr lang="en-US" dirty="0"/>
              <a:t> </a:t>
            </a:r>
            <a:r>
              <a:rPr lang="en-US" dirty="0" err="1"/>
              <a:t>pisanja</a:t>
            </a:r>
            <a:endParaRPr lang="en-US" dirty="0"/>
          </a:p>
          <a:p>
            <a:pPr lvl="1"/>
            <a:r>
              <a:rPr lang="sr-Latn-RS" b="1" dirty="0"/>
              <a:t>Generalizacija</a:t>
            </a:r>
            <a:r>
              <a:rPr lang="sr-Latn-RS" dirty="0"/>
              <a:t>: </a:t>
            </a:r>
            <a:r>
              <a:rPr lang="en-US" dirty="0" err="1"/>
              <a:t>Omogu</a:t>
            </a:r>
            <a:r>
              <a:rPr lang="sr-Latn-RS" dirty="0"/>
              <a:t>ćava promenu ulaznih parametara bez promene koda</a:t>
            </a:r>
          </a:p>
          <a:p>
            <a:pPr lvl="1"/>
            <a:r>
              <a:rPr lang="en-US" b="1" dirty="0" err="1"/>
              <a:t>Enkapsulacija</a:t>
            </a:r>
            <a:r>
              <a:rPr lang="en-US" dirty="0"/>
              <a:t>: Poma</a:t>
            </a:r>
            <a:r>
              <a:rPr lang="sr-Latn-RS" dirty="0"/>
              <a:t>že sa smanjenjem mentalnog naprezanja jer skriva kod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78177-A5CA-4CA0-B4E8-8DE2509AA4D4}"/>
              </a:ext>
            </a:extLst>
          </p:cNvPr>
          <p:cNvSpPr/>
          <p:nvPr/>
        </p:nvSpPr>
        <p:spPr>
          <a:xfrm>
            <a:off x="4393035" y="4118282"/>
            <a:ext cx="270125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E26832-2203-4FBA-8B5F-D6FD8C4D5363}"/>
              </a:ext>
            </a:extLst>
          </p:cNvPr>
          <p:cNvCxnSpPr>
            <a:cxnSpLocks/>
          </p:cNvCxnSpPr>
          <p:nvPr/>
        </p:nvCxnSpPr>
        <p:spPr>
          <a:xfrm flipV="1">
            <a:off x="3347208" y="4681223"/>
            <a:ext cx="1045827" cy="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BD8414-AD4C-47A2-BA37-850C6A5CC286}"/>
              </a:ext>
            </a:extLst>
          </p:cNvPr>
          <p:cNvCxnSpPr/>
          <p:nvPr/>
        </p:nvCxnSpPr>
        <p:spPr>
          <a:xfrm flipV="1">
            <a:off x="7094290" y="4681223"/>
            <a:ext cx="1045827" cy="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CC4CB5B-46C6-43E7-9234-D662D97CBD5F}"/>
              </a:ext>
            </a:extLst>
          </p:cNvPr>
          <p:cNvSpPr/>
          <p:nvPr/>
        </p:nvSpPr>
        <p:spPr>
          <a:xfrm>
            <a:off x="4060272" y="4142176"/>
            <a:ext cx="494951" cy="4949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8E5E2-BD8D-4408-89C6-418326645BCA}"/>
              </a:ext>
            </a:extLst>
          </p:cNvPr>
          <p:cNvSpPr txBox="1"/>
          <p:nvPr/>
        </p:nvSpPr>
        <p:spPr>
          <a:xfrm>
            <a:off x="3418514" y="4179818"/>
            <a:ext cx="12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argumenti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93A53-A34B-4B7C-A091-0339F974F837}"/>
              </a:ext>
            </a:extLst>
          </p:cNvPr>
          <p:cNvSpPr txBox="1"/>
          <p:nvPr/>
        </p:nvSpPr>
        <p:spPr>
          <a:xfrm>
            <a:off x="5936609" y="3654455"/>
            <a:ext cx="12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povratni tip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DD068-54FA-4F15-9ECF-0D606A94E4FF}"/>
              </a:ext>
            </a:extLst>
          </p:cNvPr>
          <p:cNvSpPr/>
          <p:nvPr/>
        </p:nvSpPr>
        <p:spPr>
          <a:xfrm>
            <a:off x="6845417" y="4068392"/>
            <a:ext cx="248873" cy="140572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1B00C-C3E3-4147-A9BE-4233D2C68FB4}"/>
              </a:ext>
            </a:extLst>
          </p:cNvPr>
          <p:cNvSpPr txBox="1"/>
          <p:nvPr/>
        </p:nvSpPr>
        <p:spPr>
          <a:xfrm>
            <a:off x="5166221" y="4549150"/>
            <a:ext cx="12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A8800-CB5C-405D-85F7-0385D5296346}"/>
              </a:ext>
            </a:extLst>
          </p:cNvPr>
          <p:cNvSpPr txBox="1"/>
          <p:nvPr/>
        </p:nvSpPr>
        <p:spPr>
          <a:xfrm>
            <a:off x="7234107" y="4699656"/>
            <a:ext cx="126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povratna vrednost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53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B422D3-F4BF-4049-B7A0-F5D206EE57E7}"/>
              </a:ext>
            </a:extLst>
          </p:cNvPr>
          <p:cNvSpPr txBox="1"/>
          <p:nvPr/>
        </p:nvSpPr>
        <p:spPr>
          <a:xfrm>
            <a:off x="5919302" y="3752343"/>
            <a:ext cx="5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07A7C2-E5FE-456F-B7A8-7CE06CA0A725}"/>
              </a:ext>
            </a:extLst>
          </p:cNvPr>
          <p:cNvSpPr txBox="1"/>
          <p:nvPr/>
        </p:nvSpPr>
        <p:spPr>
          <a:xfrm>
            <a:off x="5814332" y="3264153"/>
            <a:ext cx="107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B71454-36EC-4417-8D7C-137C82D7D996}"/>
              </a:ext>
            </a:extLst>
          </p:cNvPr>
          <p:cNvSpPr txBox="1"/>
          <p:nvPr/>
        </p:nvSpPr>
        <p:spPr>
          <a:xfrm>
            <a:off x="5919302" y="2838058"/>
            <a:ext cx="107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1950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B422D3-F4BF-4049-B7A0-F5D206EE57E7}"/>
              </a:ext>
            </a:extLst>
          </p:cNvPr>
          <p:cNvSpPr txBox="1"/>
          <p:nvPr/>
        </p:nvSpPr>
        <p:spPr>
          <a:xfrm>
            <a:off x="5919302" y="3752343"/>
            <a:ext cx="5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07A7C2-E5FE-456F-B7A8-7CE06CA0A725}"/>
              </a:ext>
            </a:extLst>
          </p:cNvPr>
          <p:cNvSpPr txBox="1"/>
          <p:nvPr/>
        </p:nvSpPr>
        <p:spPr>
          <a:xfrm>
            <a:off x="5814332" y="3264153"/>
            <a:ext cx="107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7</a:t>
            </a:r>
          </a:p>
        </p:txBody>
      </p:sp>
    </p:spTree>
    <p:extLst>
      <p:ext uri="{BB962C8B-B14F-4D97-AF65-F5344CB8AC3E}">
        <p14:creationId xmlns:p14="http://schemas.microsoft.com/office/powerpoint/2010/main" val="1733554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</a:t>
            </a:r>
            <a:r>
              <a:rPr lang="en-US" b="1" dirty="0"/>
              <a:t>int a, int b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B422D3-F4BF-4049-B7A0-F5D206EE57E7}"/>
              </a:ext>
            </a:extLst>
          </p:cNvPr>
          <p:cNvSpPr txBox="1"/>
          <p:nvPr/>
        </p:nvSpPr>
        <p:spPr>
          <a:xfrm>
            <a:off x="5919302" y="3752343"/>
            <a:ext cx="5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07A7C2-E5FE-456F-B7A8-7CE06CA0A725}"/>
              </a:ext>
            </a:extLst>
          </p:cNvPr>
          <p:cNvSpPr txBox="1"/>
          <p:nvPr/>
        </p:nvSpPr>
        <p:spPr>
          <a:xfrm>
            <a:off x="5814332" y="3264153"/>
            <a:ext cx="107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03820" y="3329940"/>
            <a:ext cx="300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prvo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, </a:t>
            </a:r>
            <a:r>
              <a:rPr lang="en-US" dirty="0" err="1"/>
              <a:t>skine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sr-Latn-RS" dirty="0"/>
              <a:t>ći broj argumenata sa steka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A3E4E6-121A-4516-AC9C-4E826BC317E2}"/>
              </a:ext>
            </a:extLst>
          </p:cNvPr>
          <p:cNvSpPr txBox="1"/>
          <p:nvPr/>
        </p:nvSpPr>
        <p:spPr>
          <a:xfrm>
            <a:off x="2336106" y="1487256"/>
            <a:ext cx="167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dva argumenta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48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</a:t>
            </a:r>
            <a:r>
              <a:rPr lang="en-US" b="1" dirty="0"/>
              <a:t>int a, int b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AEB53-477A-45BD-BEE4-59A4179B76F2}"/>
              </a:ext>
            </a:extLst>
          </p:cNvPr>
          <p:cNvCxnSpPr/>
          <p:nvPr/>
        </p:nvCxnSpPr>
        <p:spPr>
          <a:xfrm>
            <a:off x="4878742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B422D3-F4BF-4049-B7A0-F5D206EE57E7}"/>
              </a:ext>
            </a:extLst>
          </p:cNvPr>
          <p:cNvSpPr txBox="1"/>
          <p:nvPr/>
        </p:nvSpPr>
        <p:spPr>
          <a:xfrm>
            <a:off x="5919302" y="3752343"/>
            <a:ext cx="5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07A7C2-E5FE-456F-B7A8-7CE06CA0A725}"/>
              </a:ext>
            </a:extLst>
          </p:cNvPr>
          <p:cNvSpPr txBox="1"/>
          <p:nvPr/>
        </p:nvSpPr>
        <p:spPr>
          <a:xfrm>
            <a:off x="5814332" y="3264153"/>
            <a:ext cx="107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03820" y="3329940"/>
            <a:ext cx="3005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prvo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, </a:t>
            </a:r>
            <a:r>
              <a:rPr lang="en-US" dirty="0" err="1"/>
              <a:t>skine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sr-Latn-RS" dirty="0"/>
              <a:t>ći broj argumenata sa steka </a:t>
            </a:r>
            <a:r>
              <a:rPr lang="sr-Latn-RS" b="1" dirty="0"/>
              <a:t>unazad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A3E4E6-121A-4516-AC9C-4E826BC317E2}"/>
              </a:ext>
            </a:extLst>
          </p:cNvPr>
          <p:cNvSpPr txBox="1"/>
          <p:nvPr/>
        </p:nvSpPr>
        <p:spPr>
          <a:xfrm>
            <a:off x="2336106" y="1487256"/>
            <a:ext cx="167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dva argumenta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4DC3C5-44A0-4BD1-9A00-F37146082F93}"/>
              </a:ext>
            </a:extLst>
          </p:cNvPr>
          <p:cNvCxnSpPr/>
          <p:nvPr/>
        </p:nvCxnSpPr>
        <p:spPr>
          <a:xfrm flipH="1" flipV="1">
            <a:off x="3883019" y="2171700"/>
            <a:ext cx="1839601" cy="109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EDFD5C-99AC-4663-BC16-5C1171E41AE5}"/>
              </a:ext>
            </a:extLst>
          </p:cNvPr>
          <p:cNvCxnSpPr/>
          <p:nvPr/>
        </p:nvCxnSpPr>
        <p:spPr>
          <a:xfrm flipH="1" flipV="1">
            <a:off x="3069110" y="2224415"/>
            <a:ext cx="2661130" cy="152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669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</a:t>
            </a:r>
            <a:r>
              <a:rPr lang="en-US" b="1" dirty="0"/>
              <a:t>int a, int b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03820" y="3329940"/>
            <a:ext cx="3005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drugo</a:t>
            </a:r>
            <a:r>
              <a:rPr lang="en-US" dirty="0"/>
              <a:t>, </a:t>
            </a:r>
            <a:r>
              <a:rPr lang="en-US" dirty="0" err="1"/>
              <a:t>postavi</a:t>
            </a:r>
            <a:r>
              <a:rPr lang="en-US" dirty="0"/>
              <a:t> marker za po</a:t>
            </a:r>
            <a:r>
              <a:rPr lang="sr-Latn-RS" dirty="0"/>
              <a:t>četak funkcije na stek</a:t>
            </a:r>
          </a:p>
          <a:p>
            <a:r>
              <a:rPr lang="sr-Latn-RS" dirty="0"/>
              <a:t>i</a:t>
            </a:r>
            <a:r>
              <a:rPr lang="sr-Latn-RS" b="1" dirty="0"/>
              <a:t> napravi odvojenu memoriju </a:t>
            </a:r>
            <a:r>
              <a:rPr lang="sr-Latn-RS" dirty="0"/>
              <a:t>za sebe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A3E4E6-121A-4516-AC9C-4E826BC317E2}"/>
              </a:ext>
            </a:extLst>
          </p:cNvPr>
          <p:cNvSpPr txBox="1"/>
          <p:nvPr/>
        </p:nvSpPr>
        <p:spPr>
          <a:xfrm>
            <a:off x="2336106" y="1487256"/>
            <a:ext cx="167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dva argumenta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10B7-E29A-4EF7-A40A-192A18B0CFC7}"/>
              </a:ext>
            </a:extLst>
          </p:cNvPr>
          <p:cNvSpPr txBox="1"/>
          <p:nvPr/>
        </p:nvSpPr>
        <p:spPr>
          <a:xfrm>
            <a:off x="5625024" y="3719217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3605B9-9A0A-4E2B-874C-17B95CD041A4}"/>
              </a:ext>
            </a:extLst>
          </p:cNvPr>
          <p:cNvSpPr txBox="1"/>
          <p:nvPr/>
        </p:nvSpPr>
        <p:spPr>
          <a:xfrm>
            <a:off x="4452011" y="5001412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5466455" y="54503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6155554" y="5456294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51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</a:t>
            </a:r>
            <a:r>
              <a:rPr lang="en-US" b="1" dirty="0"/>
              <a:t>int a, int b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03820" y="3329940"/>
            <a:ext cx="300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treće</a:t>
            </a:r>
            <a:r>
              <a:rPr lang="sr-Latn-RS" dirty="0"/>
              <a:t>, ubaci argumente u memoriju, nazvane </a:t>
            </a:r>
            <a:r>
              <a:rPr lang="sr-Latn-RS" b="1" dirty="0"/>
              <a:t>internim imenima iz funkcije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A3E4E6-121A-4516-AC9C-4E826BC317E2}"/>
              </a:ext>
            </a:extLst>
          </p:cNvPr>
          <p:cNvSpPr txBox="1"/>
          <p:nvPr/>
        </p:nvSpPr>
        <p:spPr>
          <a:xfrm>
            <a:off x="2336106" y="1487256"/>
            <a:ext cx="167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dva argumenta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10B7-E29A-4EF7-A40A-192A18B0CFC7}"/>
              </a:ext>
            </a:extLst>
          </p:cNvPr>
          <p:cNvSpPr txBox="1"/>
          <p:nvPr/>
        </p:nvSpPr>
        <p:spPr>
          <a:xfrm>
            <a:off x="5625024" y="3719217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3605B9-9A0A-4E2B-874C-17B95CD041A4}"/>
              </a:ext>
            </a:extLst>
          </p:cNvPr>
          <p:cNvSpPr txBox="1"/>
          <p:nvPr/>
        </p:nvSpPr>
        <p:spPr>
          <a:xfrm>
            <a:off x="4452011" y="5001412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5466455" y="54503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6155554" y="5456294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3FB0AB-382D-4D43-AF31-45914DE64D1D}"/>
              </a:ext>
            </a:extLst>
          </p:cNvPr>
          <p:cNvSpPr txBox="1"/>
          <p:nvPr/>
        </p:nvSpPr>
        <p:spPr>
          <a:xfrm>
            <a:off x="5529346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625A3-C1B7-46CB-A173-B4840F32C367}"/>
              </a:ext>
            </a:extLst>
          </p:cNvPr>
          <p:cNvSpPr txBox="1"/>
          <p:nvPr/>
        </p:nvSpPr>
        <p:spPr>
          <a:xfrm>
            <a:off x="5687517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9EB3D0-6D0B-4C8C-BC00-E403A2F0633E}"/>
              </a:ext>
            </a:extLst>
          </p:cNvPr>
          <p:cNvSpPr txBox="1"/>
          <p:nvPr/>
        </p:nvSpPr>
        <p:spPr>
          <a:xfrm>
            <a:off x="6185084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b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A2220D-0ECD-44EE-A36A-5FD2A4B95130}"/>
              </a:ext>
            </a:extLst>
          </p:cNvPr>
          <p:cNvSpPr txBox="1"/>
          <p:nvPr/>
        </p:nvSpPr>
        <p:spPr>
          <a:xfrm>
            <a:off x="6343255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3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</a:t>
            </a:r>
            <a:r>
              <a:rPr lang="en-US" b="1" dirty="0"/>
              <a:t>return a + b;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3CF9-18D5-4AD9-A4BC-BCE9ED491B9B}"/>
              </a:ext>
            </a:extLst>
          </p:cNvPr>
          <p:cNvSpPr/>
          <p:nvPr/>
        </p:nvSpPr>
        <p:spPr>
          <a:xfrm>
            <a:off x="8133288" y="704592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6FA09-8A23-400D-AE30-A3A53647E658}"/>
              </a:ext>
            </a:extLst>
          </p:cNvPr>
          <p:cNvSpPr/>
          <p:nvPr/>
        </p:nvSpPr>
        <p:spPr>
          <a:xfrm>
            <a:off x="7356046" y="1327344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F8B91-0B5F-454A-A515-3CE3040BF8EA}"/>
              </a:ext>
            </a:extLst>
          </p:cNvPr>
          <p:cNvSpPr/>
          <p:nvPr/>
        </p:nvSpPr>
        <p:spPr>
          <a:xfrm>
            <a:off x="8941006" y="1327344"/>
            <a:ext cx="1127760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saberi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84529F-DA81-4ADA-ABF7-F3BCAB2BBC22}"/>
              </a:ext>
            </a:extLst>
          </p:cNvPr>
          <p:cNvSpPr/>
          <p:nvPr/>
        </p:nvSpPr>
        <p:spPr>
          <a:xfrm>
            <a:off x="8426657" y="1904241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230B44-6827-4FB2-8654-F58ACD024E80}"/>
              </a:ext>
            </a:extLst>
          </p:cNvPr>
          <p:cNvSpPr/>
          <p:nvPr/>
        </p:nvSpPr>
        <p:spPr>
          <a:xfrm>
            <a:off x="8048499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D0419-4C33-43C7-8BBB-8609C83C7281}"/>
              </a:ext>
            </a:extLst>
          </p:cNvPr>
          <p:cNvSpPr/>
          <p:nvPr/>
        </p:nvSpPr>
        <p:spPr>
          <a:xfrm>
            <a:off x="8834972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9969706" y="190278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9629780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10416253" y="255304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CDEBC-D1FF-4960-9C9C-4D48111722ED}"/>
              </a:ext>
            </a:extLst>
          </p:cNvPr>
          <p:cNvCxnSpPr/>
          <p:nvPr/>
        </p:nvCxnSpPr>
        <p:spPr>
          <a:xfrm flipH="1">
            <a:off x="7942784" y="1120497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826EC-25D5-46EA-8F10-E67F9C180163}"/>
              </a:ext>
            </a:extLst>
          </p:cNvPr>
          <p:cNvCxnSpPr/>
          <p:nvPr/>
        </p:nvCxnSpPr>
        <p:spPr>
          <a:xfrm>
            <a:off x="8720026" y="1146552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0629C-B61E-4FB0-892A-5DBB1613294B}"/>
              </a:ext>
            </a:extLst>
          </p:cNvPr>
          <p:cNvCxnSpPr>
            <a:cxnSpLocks/>
          </p:cNvCxnSpPr>
          <p:nvPr/>
        </p:nvCxnSpPr>
        <p:spPr>
          <a:xfrm flipH="1">
            <a:off x="8635237" y="1769303"/>
            <a:ext cx="505784" cy="24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75BE3-CC2D-46B7-B164-C88FF525CE3C}"/>
              </a:ext>
            </a:extLst>
          </p:cNvPr>
          <p:cNvCxnSpPr/>
          <p:nvPr/>
        </p:nvCxnSpPr>
        <p:spPr>
          <a:xfrm>
            <a:off x="9805875" y="1769303"/>
            <a:ext cx="312893" cy="13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D1732F-13B3-4997-9172-C54CF4D268F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341868" y="2346201"/>
            <a:ext cx="378158" cy="2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D5AFC-D082-4001-AFF6-018C96AD92FF}"/>
              </a:ext>
            </a:extLst>
          </p:cNvPr>
          <p:cNvCxnSpPr>
            <a:endCxn id="26" idx="0"/>
          </p:cNvCxnSpPr>
          <p:nvPr/>
        </p:nvCxnSpPr>
        <p:spPr>
          <a:xfrm>
            <a:off x="8843307" y="2344747"/>
            <a:ext cx="285034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923149" y="234474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10378021" y="234474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03820" y="3329940"/>
            <a:ext cx="300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četvrto</a:t>
            </a:r>
            <a:r>
              <a:rPr lang="sr-Latn-RS" dirty="0"/>
              <a:t>, uradi ceo blok koda koji je u </a:t>
            </a:r>
            <a:r>
              <a:rPr lang="sr-Latn-RS" b="1" dirty="0"/>
              <a:t>telu funkcije</a:t>
            </a:r>
            <a:r>
              <a:rPr lang="sr-Latn-RS" dirty="0"/>
              <a:t>.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10B7-E29A-4EF7-A40A-192A18B0CFC7}"/>
              </a:ext>
            </a:extLst>
          </p:cNvPr>
          <p:cNvSpPr txBox="1"/>
          <p:nvPr/>
        </p:nvSpPr>
        <p:spPr>
          <a:xfrm>
            <a:off x="5625024" y="3719217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3605B9-9A0A-4E2B-874C-17B95CD041A4}"/>
              </a:ext>
            </a:extLst>
          </p:cNvPr>
          <p:cNvSpPr txBox="1"/>
          <p:nvPr/>
        </p:nvSpPr>
        <p:spPr>
          <a:xfrm>
            <a:off x="4452011" y="5001412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5466455" y="54503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6155554" y="5456294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3FB0AB-382D-4D43-AF31-45914DE64D1D}"/>
              </a:ext>
            </a:extLst>
          </p:cNvPr>
          <p:cNvSpPr txBox="1"/>
          <p:nvPr/>
        </p:nvSpPr>
        <p:spPr>
          <a:xfrm>
            <a:off x="5529346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625A3-C1B7-46CB-A173-B4840F32C367}"/>
              </a:ext>
            </a:extLst>
          </p:cNvPr>
          <p:cNvSpPr txBox="1"/>
          <p:nvPr/>
        </p:nvSpPr>
        <p:spPr>
          <a:xfrm>
            <a:off x="5687517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9EB3D0-6D0B-4C8C-BC00-E403A2F0633E}"/>
              </a:ext>
            </a:extLst>
          </p:cNvPr>
          <p:cNvSpPr txBox="1"/>
          <p:nvPr/>
        </p:nvSpPr>
        <p:spPr>
          <a:xfrm>
            <a:off x="6185084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b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A2220D-0ECD-44EE-A36A-5FD2A4B95130}"/>
              </a:ext>
            </a:extLst>
          </p:cNvPr>
          <p:cNvSpPr txBox="1"/>
          <p:nvPr/>
        </p:nvSpPr>
        <p:spPr>
          <a:xfrm>
            <a:off x="6343255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33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</a:t>
            </a:r>
            <a:r>
              <a:rPr lang="en-US" b="1" dirty="0"/>
              <a:t>return a + b;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8849566" y="121204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8509640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a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9296113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b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8803009" y="165400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9257881" y="165400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03820" y="3329940"/>
            <a:ext cx="300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četvrto</a:t>
            </a:r>
            <a:r>
              <a:rPr lang="sr-Latn-RS" dirty="0"/>
              <a:t>, uradi ceo blok koda koji je u </a:t>
            </a:r>
            <a:r>
              <a:rPr lang="sr-Latn-RS" b="1" dirty="0"/>
              <a:t>telu funkcije</a:t>
            </a:r>
            <a:r>
              <a:rPr lang="sr-Latn-RS" dirty="0"/>
              <a:t>.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10B7-E29A-4EF7-A40A-192A18B0CFC7}"/>
              </a:ext>
            </a:extLst>
          </p:cNvPr>
          <p:cNvSpPr txBox="1"/>
          <p:nvPr/>
        </p:nvSpPr>
        <p:spPr>
          <a:xfrm>
            <a:off x="5625024" y="3719217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3605B9-9A0A-4E2B-874C-17B95CD041A4}"/>
              </a:ext>
            </a:extLst>
          </p:cNvPr>
          <p:cNvSpPr txBox="1"/>
          <p:nvPr/>
        </p:nvSpPr>
        <p:spPr>
          <a:xfrm>
            <a:off x="4452011" y="5001412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5466455" y="54503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6155554" y="5456294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3FB0AB-382D-4D43-AF31-45914DE64D1D}"/>
              </a:ext>
            </a:extLst>
          </p:cNvPr>
          <p:cNvSpPr txBox="1"/>
          <p:nvPr/>
        </p:nvSpPr>
        <p:spPr>
          <a:xfrm>
            <a:off x="5529346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625A3-C1B7-46CB-A173-B4840F32C367}"/>
              </a:ext>
            </a:extLst>
          </p:cNvPr>
          <p:cNvSpPr txBox="1"/>
          <p:nvPr/>
        </p:nvSpPr>
        <p:spPr>
          <a:xfrm>
            <a:off x="5687517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9EB3D0-6D0B-4C8C-BC00-E403A2F0633E}"/>
              </a:ext>
            </a:extLst>
          </p:cNvPr>
          <p:cNvSpPr txBox="1"/>
          <p:nvPr/>
        </p:nvSpPr>
        <p:spPr>
          <a:xfrm>
            <a:off x="6185084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b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A2220D-0ECD-44EE-A36A-5FD2A4B95130}"/>
              </a:ext>
            </a:extLst>
          </p:cNvPr>
          <p:cNvSpPr txBox="1"/>
          <p:nvPr/>
        </p:nvSpPr>
        <p:spPr>
          <a:xfrm>
            <a:off x="6343255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2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</a:t>
            </a:r>
            <a:r>
              <a:rPr lang="en-US" b="1" dirty="0"/>
              <a:t>return a + b;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8849566" y="121204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8509640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a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9296113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b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8803009" y="165400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9257881" y="165400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03820" y="3329940"/>
            <a:ext cx="300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četvrto</a:t>
            </a:r>
            <a:r>
              <a:rPr lang="sr-Latn-RS" dirty="0"/>
              <a:t>, uradi ceo blok koda koji je u </a:t>
            </a:r>
            <a:r>
              <a:rPr lang="sr-Latn-RS" b="1" dirty="0"/>
              <a:t>telu funkcije</a:t>
            </a:r>
            <a:r>
              <a:rPr lang="sr-Latn-RS" dirty="0"/>
              <a:t>.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10B7-E29A-4EF7-A40A-192A18B0CFC7}"/>
              </a:ext>
            </a:extLst>
          </p:cNvPr>
          <p:cNvSpPr txBox="1"/>
          <p:nvPr/>
        </p:nvSpPr>
        <p:spPr>
          <a:xfrm>
            <a:off x="5625024" y="3719217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3605B9-9A0A-4E2B-874C-17B95CD041A4}"/>
              </a:ext>
            </a:extLst>
          </p:cNvPr>
          <p:cNvSpPr txBox="1"/>
          <p:nvPr/>
        </p:nvSpPr>
        <p:spPr>
          <a:xfrm>
            <a:off x="4452011" y="5001412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5466455" y="54503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6155554" y="5456294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3FB0AB-382D-4D43-AF31-45914DE64D1D}"/>
              </a:ext>
            </a:extLst>
          </p:cNvPr>
          <p:cNvSpPr txBox="1"/>
          <p:nvPr/>
        </p:nvSpPr>
        <p:spPr>
          <a:xfrm>
            <a:off x="5529346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625A3-C1B7-46CB-A173-B4840F32C367}"/>
              </a:ext>
            </a:extLst>
          </p:cNvPr>
          <p:cNvSpPr txBox="1"/>
          <p:nvPr/>
        </p:nvSpPr>
        <p:spPr>
          <a:xfrm>
            <a:off x="5687517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9EB3D0-6D0B-4C8C-BC00-E403A2F0633E}"/>
              </a:ext>
            </a:extLst>
          </p:cNvPr>
          <p:cNvSpPr txBox="1"/>
          <p:nvPr/>
        </p:nvSpPr>
        <p:spPr>
          <a:xfrm>
            <a:off x="6185084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b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A2220D-0ECD-44EE-A36A-5FD2A4B95130}"/>
              </a:ext>
            </a:extLst>
          </p:cNvPr>
          <p:cNvSpPr txBox="1"/>
          <p:nvPr/>
        </p:nvSpPr>
        <p:spPr>
          <a:xfrm>
            <a:off x="6343255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7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94C27-EE8D-40A0-B4BF-1DF6FCB4BEF4}"/>
              </a:ext>
            </a:extLst>
          </p:cNvPr>
          <p:cNvSpPr txBox="1"/>
          <p:nvPr/>
        </p:nvSpPr>
        <p:spPr>
          <a:xfrm>
            <a:off x="5894241" y="3299747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82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</a:t>
            </a:r>
            <a:r>
              <a:rPr lang="en-US" b="1" dirty="0"/>
              <a:t>return a + b;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8849566" y="121204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8509640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a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9296113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b</a:t>
            </a:r>
            <a:endParaRPr lang="en-US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8803009" y="165400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9257881" y="165400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03820" y="3329940"/>
            <a:ext cx="300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četvrto</a:t>
            </a:r>
            <a:r>
              <a:rPr lang="sr-Latn-RS" dirty="0"/>
              <a:t>, uradi ceo blok koda koji je u </a:t>
            </a:r>
            <a:r>
              <a:rPr lang="sr-Latn-RS" b="1" dirty="0"/>
              <a:t>telu funkcije</a:t>
            </a:r>
            <a:r>
              <a:rPr lang="sr-Latn-RS" dirty="0"/>
              <a:t>.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10B7-E29A-4EF7-A40A-192A18B0CFC7}"/>
              </a:ext>
            </a:extLst>
          </p:cNvPr>
          <p:cNvSpPr txBox="1"/>
          <p:nvPr/>
        </p:nvSpPr>
        <p:spPr>
          <a:xfrm>
            <a:off x="5625024" y="3719217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3605B9-9A0A-4E2B-874C-17B95CD041A4}"/>
              </a:ext>
            </a:extLst>
          </p:cNvPr>
          <p:cNvSpPr txBox="1"/>
          <p:nvPr/>
        </p:nvSpPr>
        <p:spPr>
          <a:xfrm>
            <a:off x="4452011" y="5001412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5466455" y="54503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6155554" y="5456294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3FB0AB-382D-4D43-AF31-45914DE64D1D}"/>
              </a:ext>
            </a:extLst>
          </p:cNvPr>
          <p:cNvSpPr txBox="1"/>
          <p:nvPr/>
        </p:nvSpPr>
        <p:spPr>
          <a:xfrm>
            <a:off x="5529346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625A3-C1B7-46CB-A173-B4840F32C367}"/>
              </a:ext>
            </a:extLst>
          </p:cNvPr>
          <p:cNvSpPr txBox="1"/>
          <p:nvPr/>
        </p:nvSpPr>
        <p:spPr>
          <a:xfrm>
            <a:off x="5687517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9EB3D0-6D0B-4C8C-BC00-E403A2F0633E}"/>
              </a:ext>
            </a:extLst>
          </p:cNvPr>
          <p:cNvSpPr txBox="1"/>
          <p:nvPr/>
        </p:nvSpPr>
        <p:spPr>
          <a:xfrm>
            <a:off x="6185084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b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A2220D-0ECD-44EE-A36A-5FD2A4B95130}"/>
              </a:ext>
            </a:extLst>
          </p:cNvPr>
          <p:cNvSpPr txBox="1"/>
          <p:nvPr/>
        </p:nvSpPr>
        <p:spPr>
          <a:xfrm>
            <a:off x="6343255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7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94C27-EE8D-40A0-B4BF-1DF6FCB4BEF4}"/>
              </a:ext>
            </a:extLst>
          </p:cNvPr>
          <p:cNvSpPr txBox="1"/>
          <p:nvPr/>
        </p:nvSpPr>
        <p:spPr>
          <a:xfrm>
            <a:off x="5894241" y="3299747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A3EF1D-BA57-4089-9FAE-000308BDD842}"/>
              </a:ext>
            </a:extLst>
          </p:cNvPr>
          <p:cNvSpPr txBox="1"/>
          <p:nvPr/>
        </p:nvSpPr>
        <p:spPr>
          <a:xfrm>
            <a:off x="5894241" y="287439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7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apstrakcije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kodom</a:t>
            </a:r>
            <a:endParaRPr lang="en-US" dirty="0"/>
          </a:p>
          <a:p>
            <a:pPr lvl="1"/>
            <a:r>
              <a:rPr lang="sr-Latn-RS" b="1" dirty="0"/>
              <a:t>Repetitivnost</a:t>
            </a:r>
            <a:r>
              <a:rPr lang="sr-Latn-RS" dirty="0"/>
              <a:t>: </a:t>
            </a:r>
            <a:r>
              <a:rPr lang="en-US" dirty="0" err="1"/>
              <a:t>Najkorisnije</a:t>
            </a:r>
            <a:r>
              <a:rPr lang="en-US" dirty="0"/>
              <a:t> za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/>
              <a:t>šć</a:t>
            </a:r>
            <a:r>
              <a:rPr lang="en-US" dirty="0" err="1"/>
              <a:t>enje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bez </a:t>
            </a:r>
            <a:r>
              <a:rPr lang="en-US" dirty="0" err="1"/>
              <a:t>ponovnog</a:t>
            </a:r>
            <a:r>
              <a:rPr lang="en-US" dirty="0"/>
              <a:t> </a:t>
            </a:r>
            <a:r>
              <a:rPr lang="en-US" dirty="0" err="1"/>
              <a:t>pisanja</a:t>
            </a:r>
            <a:endParaRPr lang="en-US" dirty="0"/>
          </a:p>
          <a:p>
            <a:pPr lvl="1"/>
            <a:r>
              <a:rPr lang="sr-Latn-RS" b="1" dirty="0"/>
              <a:t>Generalizacija</a:t>
            </a:r>
            <a:r>
              <a:rPr lang="sr-Latn-RS" dirty="0"/>
              <a:t>: </a:t>
            </a:r>
            <a:r>
              <a:rPr lang="en-US" dirty="0" err="1"/>
              <a:t>Omogu</a:t>
            </a:r>
            <a:r>
              <a:rPr lang="sr-Latn-RS" dirty="0"/>
              <a:t>ćava promenu ulaznih parametara bez promene koda</a:t>
            </a:r>
          </a:p>
          <a:p>
            <a:pPr lvl="1"/>
            <a:r>
              <a:rPr lang="en-US" b="1" dirty="0" err="1"/>
              <a:t>Enkapsulacija</a:t>
            </a:r>
            <a:r>
              <a:rPr lang="en-US" dirty="0"/>
              <a:t>: Poma</a:t>
            </a:r>
            <a:r>
              <a:rPr lang="sr-Latn-RS" dirty="0"/>
              <a:t>že sa smanjenjem mentalnog naprezanja jer skriva kod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9AF841-9BC0-43BD-BF69-D4A4A9C91238}"/>
              </a:ext>
            </a:extLst>
          </p:cNvPr>
          <p:cNvSpPr txBox="1"/>
          <p:nvPr/>
        </p:nvSpPr>
        <p:spPr>
          <a:xfrm>
            <a:off x="1676701" y="3763051"/>
            <a:ext cx="256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Deklaracija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99429-CEC7-41A7-9ECD-C8897EDB426F}"/>
              </a:ext>
            </a:extLst>
          </p:cNvPr>
          <p:cNvSpPr txBox="1"/>
          <p:nvPr/>
        </p:nvSpPr>
        <p:spPr>
          <a:xfrm>
            <a:off x="7161677" y="3763051"/>
            <a:ext cx="256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Poziv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3226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</a:t>
            </a:r>
            <a:r>
              <a:rPr lang="en-US" b="1" dirty="0"/>
              <a:t>return a + b;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8849566" y="121204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8509640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a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9296113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b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8803009" y="165400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9257881" y="165400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03820" y="3329940"/>
            <a:ext cx="300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četvrto</a:t>
            </a:r>
            <a:r>
              <a:rPr lang="sr-Latn-RS" dirty="0"/>
              <a:t>, uradi ceo blok koda koji je u </a:t>
            </a:r>
            <a:r>
              <a:rPr lang="sr-Latn-RS" b="1" dirty="0"/>
              <a:t>telu funkcije</a:t>
            </a:r>
            <a:r>
              <a:rPr lang="sr-Latn-RS" dirty="0"/>
              <a:t>.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10B7-E29A-4EF7-A40A-192A18B0CFC7}"/>
              </a:ext>
            </a:extLst>
          </p:cNvPr>
          <p:cNvSpPr txBox="1"/>
          <p:nvPr/>
        </p:nvSpPr>
        <p:spPr>
          <a:xfrm>
            <a:off x="5625024" y="3719217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3605B9-9A0A-4E2B-874C-17B95CD041A4}"/>
              </a:ext>
            </a:extLst>
          </p:cNvPr>
          <p:cNvSpPr txBox="1"/>
          <p:nvPr/>
        </p:nvSpPr>
        <p:spPr>
          <a:xfrm>
            <a:off x="4452011" y="5001412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5466455" y="54503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6155554" y="5456294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3FB0AB-382D-4D43-AF31-45914DE64D1D}"/>
              </a:ext>
            </a:extLst>
          </p:cNvPr>
          <p:cNvSpPr txBox="1"/>
          <p:nvPr/>
        </p:nvSpPr>
        <p:spPr>
          <a:xfrm>
            <a:off x="5529346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625A3-C1B7-46CB-A173-B4840F32C367}"/>
              </a:ext>
            </a:extLst>
          </p:cNvPr>
          <p:cNvSpPr txBox="1"/>
          <p:nvPr/>
        </p:nvSpPr>
        <p:spPr>
          <a:xfrm>
            <a:off x="5687517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9EB3D0-6D0B-4C8C-BC00-E403A2F0633E}"/>
              </a:ext>
            </a:extLst>
          </p:cNvPr>
          <p:cNvSpPr txBox="1"/>
          <p:nvPr/>
        </p:nvSpPr>
        <p:spPr>
          <a:xfrm>
            <a:off x="6185084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b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A2220D-0ECD-44EE-A36A-5FD2A4B95130}"/>
              </a:ext>
            </a:extLst>
          </p:cNvPr>
          <p:cNvSpPr txBox="1"/>
          <p:nvPr/>
        </p:nvSpPr>
        <p:spPr>
          <a:xfrm>
            <a:off x="6343255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7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94C27-EE8D-40A0-B4BF-1DF6FCB4BEF4}"/>
              </a:ext>
            </a:extLst>
          </p:cNvPr>
          <p:cNvSpPr txBox="1"/>
          <p:nvPr/>
        </p:nvSpPr>
        <p:spPr>
          <a:xfrm>
            <a:off x="5894241" y="3299747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68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</a:t>
            </a:r>
            <a:r>
              <a:rPr lang="en-US" b="1" dirty="0"/>
              <a:t>return a + b;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8849566" y="121204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8509640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a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9296113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b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8803009" y="165400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9257881" y="165400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54982" y="2573253"/>
            <a:ext cx="3005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vrednost na vrhu steka</a:t>
            </a:r>
            <a:r>
              <a:rPr lang="sr-Latn-RS" dirty="0"/>
              <a:t> kad se dođe do </a:t>
            </a:r>
            <a:r>
              <a:rPr lang="sr-Latn-RS" b="1" dirty="0"/>
              <a:t>return</a:t>
            </a:r>
            <a:r>
              <a:rPr lang="sr-Latn-RS" dirty="0"/>
              <a:t>-a je povratna vrednost (ako je dobrog tipa).</a:t>
            </a:r>
          </a:p>
          <a:p>
            <a:r>
              <a:rPr lang="sr-Latn-RS" dirty="0"/>
              <a:t>Ta vrednost se sačuva u prostoru koji je namenjen za ime funkcije u memoriji.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10B7-E29A-4EF7-A40A-192A18B0CFC7}"/>
              </a:ext>
            </a:extLst>
          </p:cNvPr>
          <p:cNvSpPr txBox="1"/>
          <p:nvPr/>
        </p:nvSpPr>
        <p:spPr>
          <a:xfrm>
            <a:off x="5625024" y="3719217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3605B9-9A0A-4E2B-874C-17B95CD041A4}"/>
              </a:ext>
            </a:extLst>
          </p:cNvPr>
          <p:cNvSpPr txBox="1"/>
          <p:nvPr/>
        </p:nvSpPr>
        <p:spPr>
          <a:xfrm>
            <a:off x="4452011" y="5001412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[saberi]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5466455" y="54503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6155554" y="5456294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3FB0AB-382D-4D43-AF31-45914DE64D1D}"/>
              </a:ext>
            </a:extLst>
          </p:cNvPr>
          <p:cNvSpPr txBox="1"/>
          <p:nvPr/>
        </p:nvSpPr>
        <p:spPr>
          <a:xfrm>
            <a:off x="5529346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625A3-C1B7-46CB-A173-B4840F32C367}"/>
              </a:ext>
            </a:extLst>
          </p:cNvPr>
          <p:cNvSpPr txBox="1"/>
          <p:nvPr/>
        </p:nvSpPr>
        <p:spPr>
          <a:xfrm>
            <a:off x="5687517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9EB3D0-6D0B-4C8C-BC00-E403A2F0633E}"/>
              </a:ext>
            </a:extLst>
          </p:cNvPr>
          <p:cNvSpPr txBox="1"/>
          <p:nvPr/>
        </p:nvSpPr>
        <p:spPr>
          <a:xfrm>
            <a:off x="6185084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b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A2220D-0ECD-44EE-A36A-5FD2A4B95130}"/>
              </a:ext>
            </a:extLst>
          </p:cNvPr>
          <p:cNvSpPr txBox="1"/>
          <p:nvPr/>
        </p:nvSpPr>
        <p:spPr>
          <a:xfrm>
            <a:off x="6343255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7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94C27-EE8D-40A0-B4BF-1DF6FCB4BEF4}"/>
              </a:ext>
            </a:extLst>
          </p:cNvPr>
          <p:cNvSpPr txBox="1"/>
          <p:nvPr/>
        </p:nvSpPr>
        <p:spPr>
          <a:xfrm>
            <a:off x="5894241" y="3299747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13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93B3BE-9EF1-4358-ACB0-E0C6FBDA56B6}"/>
              </a:ext>
            </a:extLst>
          </p:cNvPr>
          <p:cNvCxnSpPr/>
          <p:nvPr/>
        </p:nvCxnSpPr>
        <p:spPr>
          <a:xfrm flipH="1">
            <a:off x="4818479" y="3594271"/>
            <a:ext cx="1015167" cy="135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91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</a:t>
            </a:r>
            <a:r>
              <a:rPr lang="en-US" b="1" dirty="0"/>
              <a:t>return a + b;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62E89-F605-413E-A546-6E9350BC1EFC}"/>
              </a:ext>
            </a:extLst>
          </p:cNvPr>
          <p:cNvSpPr/>
          <p:nvPr/>
        </p:nvSpPr>
        <p:spPr>
          <a:xfrm>
            <a:off x="8849566" y="121204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67D-F98B-4B0F-974E-EB2570239EE2}"/>
              </a:ext>
            </a:extLst>
          </p:cNvPr>
          <p:cNvSpPr/>
          <p:nvPr/>
        </p:nvSpPr>
        <p:spPr>
          <a:xfrm>
            <a:off x="8509640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a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78ED-C842-4587-961D-186CB4889C66}"/>
              </a:ext>
            </a:extLst>
          </p:cNvPr>
          <p:cNvSpPr/>
          <p:nvPr/>
        </p:nvSpPr>
        <p:spPr>
          <a:xfrm>
            <a:off x="9296113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b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E083B-6CA5-4D7D-BD4B-0FF4CAAC777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8803009" y="1654007"/>
            <a:ext cx="339926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A4AA9-FC1D-4CA1-98B5-2ADBC24DC0D0}"/>
              </a:ext>
            </a:extLst>
          </p:cNvPr>
          <p:cNvCxnSpPr>
            <a:endCxn id="29" idx="0"/>
          </p:cNvCxnSpPr>
          <p:nvPr/>
        </p:nvCxnSpPr>
        <p:spPr>
          <a:xfrm>
            <a:off x="9257881" y="165400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54982" y="2573253"/>
            <a:ext cx="300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čisti se memorija i stek do  </a:t>
            </a:r>
            <a:r>
              <a:rPr lang="sr-Latn-RS" b="1" dirty="0"/>
              <a:t>markera </a:t>
            </a:r>
            <a:r>
              <a:rPr lang="sr-Latn-RS" dirty="0"/>
              <a:t>za početak funkcije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10B7-E29A-4EF7-A40A-192A18B0CFC7}"/>
              </a:ext>
            </a:extLst>
          </p:cNvPr>
          <p:cNvSpPr txBox="1"/>
          <p:nvPr/>
        </p:nvSpPr>
        <p:spPr>
          <a:xfrm>
            <a:off x="5625024" y="3719217"/>
            <a:ext cx="9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[saberi]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3605B9-9A0A-4E2B-874C-17B95CD041A4}"/>
              </a:ext>
            </a:extLst>
          </p:cNvPr>
          <p:cNvSpPr txBox="1"/>
          <p:nvPr/>
        </p:nvSpPr>
        <p:spPr>
          <a:xfrm>
            <a:off x="4389122" y="5001412"/>
            <a:ext cx="117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[saberi]=13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5466455" y="54503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6155554" y="5456294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3FB0AB-382D-4D43-AF31-45914DE64D1D}"/>
              </a:ext>
            </a:extLst>
          </p:cNvPr>
          <p:cNvSpPr txBox="1"/>
          <p:nvPr/>
        </p:nvSpPr>
        <p:spPr>
          <a:xfrm>
            <a:off x="5529346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625A3-C1B7-46CB-A173-B4840F32C367}"/>
              </a:ext>
            </a:extLst>
          </p:cNvPr>
          <p:cNvSpPr txBox="1"/>
          <p:nvPr/>
        </p:nvSpPr>
        <p:spPr>
          <a:xfrm>
            <a:off x="5687517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9EB3D0-6D0B-4C8C-BC00-E403A2F0633E}"/>
              </a:ext>
            </a:extLst>
          </p:cNvPr>
          <p:cNvSpPr txBox="1"/>
          <p:nvPr/>
        </p:nvSpPr>
        <p:spPr>
          <a:xfrm>
            <a:off x="6185084" y="4616024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b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A2220D-0ECD-44EE-A36A-5FD2A4B95130}"/>
              </a:ext>
            </a:extLst>
          </p:cNvPr>
          <p:cNvSpPr txBox="1"/>
          <p:nvPr/>
        </p:nvSpPr>
        <p:spPr>
          <a:xfrm>
            <a:off x="6343255" y="498385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94C27-EE8D-40A0-B4BF-1DF6FCB4BEF4}"/>
              </a:ext>
            </a:extLst>
          </p:cNvPr>
          <p:cNvSpPr txBox="1"/>
          <p:nvPr/>
        </p:nvSpPr>
        <p:spPr>
          <a:xfrm>
            <a:off x="5894241" y="3299747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rgbClr val="C00000"/>
                </a:solidFill>
              </a:rPr>
              <a:t>13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05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</a:t>
            </a:r>
            <a:r>
              <a:rPr lang="en-US" b="1" dirty="0"/>
              <a:t>return a + b;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13</a:t>
            </a:r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D6EF-979C-4EF9-951A-95134D7CAA4C}"/>
              </a:ext>
            </a:extLst>
          </p:cNvPr>
          <p:cNvSpPr txBox="1"/>
          <p:nvPr/>
        </p:nvSpPr>
        <p:spPr>
          <a:xfrm>
            <a:off x="7754982" y="2573253"/>
            <a:ext cx="3005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čisti se memorija i stek do  </a:t>
            </a:r>
            <a:r>
              <a:rPr lang="sr-Latn-RS" b="1" dirty="0"/>
              <a:t>markera </a:t>
            </a:r>
            <a:r>
              <a:rPr lang="sr-Latn-RS" dirty="0"/>
              <a:t>za početak funkcije, a sačuvana vrednost se stavlja umesto nje na stek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3605B9-9A0A-4E2B-874C-17B95CD041A4}"/>
              </a:ext>
            </a:extLst>
          </p:cNvPr>
          <p:cNvSpPr txBox="1"/>
          <p:nvPr/>
        </p:nvSpPr>
        <p:spPr>
          <a:xfrm>
            <a:off x="4389122" y="5001412"/>
            <a:ext cx="117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[saberi]=13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5466455" y="54503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6155554" y="5456294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63DC99-C1B5-466E-BA12-564B8FA847B0}"/>
              </a:ext>
            </a:extLst>
          </p:cNvPr>
          <p:cNvSpPr txBox="1"/>
          <p:nvPr/>
        </p:nvSpPr>
        <p:spPr>
          <a:xfrm>
            <a:off x="5876784" y="3752343"/>
            <a:ext cx="117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7180EC-D7FB-4081-AD00-5300A1BBE574}"/>
              </a:ext>
            </a:extLst>
          </p:cNvPr>
          <p:cNvCxnSpPr/>
          <p:nvPr/>
        </p:nvCxnSpPr>
        <p:spPr>
          <a:xfrm flipV="1">
            <a:off x="5256022" y="4090897"/>
            <a:ext cx="620762" cy="89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30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a + b;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13</a:t>
            </a:r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4904859" y="54598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5593958" y="5465859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63DC99-C1B5-466E-BA12-564B8FA847B0}"/>
              </a:ext>
            </a:extLst>
          </p:cNvPr>
          <p:cNvSpPr txBox="1"/>
          <p:nvPr/>
        </p:nvSpPr>
        <p:spPr>
          <a:xfrm>
            <a:off x="5876784" y="3752343"/>
            <a:ext cx="117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F253B1-0777-4BF1-BA70-D64115CA0CE7}"/>
              </a:ext>
            </a:extLst>
          </p:cNvPr>
          <p:cNvCxnSpPr/>
          <p:nvPr/>
        </p:nvCxnSpPr>
        <p:spPr>
          <a:xfrm>
            <a:off x="4911453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F466D61-9408-4F67-ACD4-063BBF91924A}"/>
              </a:ext>
            </a:extLst>
          </p:cNvPr>
          <p:cNvSpPr/>
          <p:nvPr/>
        </p:nvSpPr>
        <p:spPr>
          <a:xfrm>
            <a:off x="8849566" y="121204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=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1E17FC-E3EE-4FC6-B521-0770D3D6F13E}"/>
              </a:ext>
            </a:extLst>
          </p:cNvPr>
          <p:cNvSpPr/>
          <p:nvPr/>
        </p:nvSpPr>
        <p:spPr>
          <a:xfrm>
            <a:off x="8466986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F6D51A-59B9-49D2-92BC-459FA881ED45}"/>
              </a:ext>
            </a:extLst>
          </p:cNvPr>
          <p:cNvSpPr/>
          <p:nvPr/>
        </p:nvSpPr>
        <p:spPr>
          <a:xfrm>
            <a:off x="9296113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CF81A0-FD10-41E2-9B4C-5E0E2924A682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 flipH="1">
            <a:off x="8760355" y="1654007"/>
            <a:ext cx="382580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574250-DD1E-45F7-85C2-8A66F55B9FFA}"/>
              </a:ext>
            </a:extLst>
          </p:cNvPr>
          <p:cNvCxnSpPr>
            <a:endCxn id="45" idx="0"/>
          </p:cNvCxnSpPr>
          <p:nvPr/>
        </p:nvCxnSpPr>
        <p:spPr>
          <a:xfrm>
            <a:off x="9257881" y="165400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70108C-FBF4-451C-A352-AFC0C4490415}"/>
              </a:ext>
            </a:extLst>
          </p:cNvPr>
          <p:cNvSpPr txBox="1"/>
          <p:nvPr/>
        </p:nvSpPr>
        <p:spPr>
          <a:xfrm>
            <a:off x="7754982" y="2573253"/>
            <a:ext cx="300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nastavak</a:t>
            </a:r>
            <a:r>
              <a:rPr lang="en-US" dirty="0"/>
              <a:t> </a:t>
            </a:r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zapo</a:t>
            </a:r>
            <a:r>
              <a:rPr lang="sr-Latn-RS" dirty="0"/>
              <a:t>četog koda može da se nesmetano nastavi kao da se funkcija nikad nije ni desila i da je vrednost 13 oduvek 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16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289E-9511-4C89-ADE4-50C245E5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081" cy="1325563"/>
          </a:xfrm>
        </p:spPr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E9F8-CBE7-4910-B369-3904F25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saberi(int a, int b) </a:t>
            </a:r>
            <a:br>
              <a:rPr lang="en-US" dirty="0"/>
            </a:br>
            <a:r>
              <a:rPr lang="en-US" dirty="0"/>
              <a:t>{ return saberi(a, b);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5; int y = 6;</a:t>
            </a:r>
          </a:p>
          <a:p>
            <a:pPr marL="0" indent="0">
              <a:buNone/>
            </a:pPr>
            <a:r>
              <a:rPr lang="en-US" b="1" dirty="0"/>
              <a:t>int z = saberi(x + 1, y + 1);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F3B52-D8F1-4A5D-B093-64B32186E883}"/>
              </a:ext>
            </a:extLst>
          </p:cNvPr>
          <p:cNvSpPr/>
          <p:nvPr/>
        </p:nvSpPr>
        <p:spPr>
          <a:xfrm>
            <a:off x="3073710" y="4921825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F7222-C533-48DB-B536-1B94C4D47980}"/>
              </a:ext>
            </a:extLst>
          </p:cNvPr>
          <p:cNvCxnSpPr/>
          <p:nvPr/>
        </p:nvCxnSpPr>
        <p:spPr>
          <a:xfrm>
            <a:off x="6155022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AAE87-54AF-4493-A001-495380363902}"/>
              </a:ext>
            </a:extLst>
          </p:cNvPr>
          <p:cNvCxnSpPr/>
          <p:nvPr/>
        </p:nvCxnSpPr>
        <p:spPr>
          <a:xfrm>
            <a:off x="6810761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A04B5-9BA0-415F-8D7C-7E82E3EAB072}"/>
              </a:ext>
            </a:extLst>
          </p:cNvPr>
          <p:cNvCxnSpPr/>
          <p:nvPr/>
        </p:nvCxnSpPr>
        <p:spPr>
          <a:xfrm>
            <a:off x="7356046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3FCA6-0B44-4F56-B127-747BEACC7414}"/>
              </a:ext>
            </a:extLst>
          </p:cNvPr>
          <p:cNvCxnSpPr/>
          <p:nvPr/>
        </p:nvCxnSpPr>
        <p:spPr>
          <a:xfrm>
            <a:off x="8011785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0C207-DFDD-4C45-93EC-A89CEA21079D}"/>
              </a:ext>
            </a:extLst>
          </p:cNvPr>
          <p:cNvCxnSpPr/>
          <p:nvPr/>
        </p:nvCxnSpPr>
        <p:spPr>
          <a:xfrm>
            <a:off x="3677718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37849-6FB6-4735-8DFF-923B1DD8F6E1}"/>
              </a:ext>
            </a:extLst>
          </p:cNvPr>
          <p:cNvCxnSpPr/>
          <p:nvPr/>
        </p:nvCxnSpPr>
        <p:spPr>
          <a:xfrm>
            <a:off x="4333457" y="492182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16922-4FA0-47DC-8085-D14642BEAF84}"/>
              </a:ext>
            </a:extLst>
          </p:cNvPr>
          <p:cNvCxnSpPr/>
          <p:nvPr/>
        </p:nvCxnSpPr>
        <p:spPr>
          <a:xfrm>
            <a:off x="5534481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B7A491-3472-4A63-A62A-6237C19D1893}"/>
              </a:ext>
            </a:extLst>
          </p:cNvPr>
          <p:cNvSpPr txBox="1"/>
          <p:nvPr/>
        </p:nvSpPr>
        <p:spPr>
          <a:xfrm>
            <a:off x="3069110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F8AC-8A54-43D4-A5E4-DFC20B0554F6}"/>
              </a:ext>
            </a:extLst>
          </p:cNvPr>
          <p:cNvSpPr txBox="1"/>
          <p:nvPr/>
        </p:nvSpPr>
        <p:spPr>
          <a:xfrm>
            <a:off x="3227281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9742-3C03-4EE4-95FD-036F0C0FAC9A}"/>
              </a:ext>
            </a:extLst>
          </p:cNvPr>
          <p:cNvSpPr txBox="1"/>
          <p:nvPr/>
        </p:nvSpPr>
        <p:spPr>
          <a:xfrm>
            <a:off x="3057794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2D9-06A8-4B67-B677-14C883B3CD5A}"/>
              </a:ext>
            </a:extLst>
          </p:cNvPr>
          <p:cNvSpPr txBox="1"/>
          <p:nvPr/>
        </p:nvSpPr>
        <p:spPr>
          <a:xfrm>
            <a:off x="3673660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6CC88-8455-4357-8BFE-63F87242ED07}"/>
              </a:ext>
            </a:extLst>
          </p:cNvPr>
          <p:cNvSpPr txBox="1"/>
          <p:nvPr/>
        </p:nvSpPr>
        <p:spPr>
          <a:xfrm>
            <a:off x="4291542" y="5461233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E0D-885D-484B-9C7F-AA6AE110891A}"/>
              </a:ext>
            </a:extLst>
          </p:cNvPr>
          <p:cNvSpPr txBox="1"/>
          <p:nvPr/>
        </p:nvSpPr>
        <p:spPr>
          <a:xfrm>
            <a:off x="3724848" y="4633585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A2B78-5990-4067-BD63-5F2EBB18CB71}"/>
              </a:ext>
            </a:extLst>
          </p:cNvPr>
          <p:cNvSpPr txBox="1"/>
          <p:nvPr/>
        </p:nvSpPr>
        <p:spPr>
          <a:xfrm>
            <a:off x="3883019" y="5001412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231CD-ED76-4A8A-A882-7526A002C82B}"/>
              </a:ext>
            </a:extLst>
          </p:cNvPr>
          <p:cNvSpPr/>
          <p:nvPr/>
        </p:nvSpPr>
        <p:spPr>
          <a:xfrm>
            <a:off x="5632210" y="670689"/>
            <a:ext cx="877604" cy="39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13</a:t>
            </a:r>
            <a:endParaRPr lang="en-US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295289-9DD4-4E41-8D23-C3A88CD87818}"/>
              </a:ext>
            </a:extLst>
          </p:cNvPr>
          <p:cNvCxnSpPr>
            <a:cxnSpLocks/>
          </p:cNvCxnSpPr>
          <p:nvPr/>
        </p:nvCxnSpPr>
        <p:spPr>
          <a:xfrm>
            <a:off x="5240225" y="4623236"/>
            <a:ext cx="1796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90BBF5-C10B-4853-B9B8-763B00F24C53}"/>
              </a:ext>
            </a:extLst>
          </p:cNvPr>
          <p:cNvCxnSpPr/>
          <p:nvPr/>
        </p:nvCxnSpPr>
        <p:spPr>
          <a:xfrm>
            <a:off x="5632210" y="414255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361-6B88-48E2-ACEE-1388CDE53AB8}"/>
              </a:ext>
            </a:extLst>
          </p:cNvPr>
          <p:cNvCxnSpPr/>
          <p:nvPr/>
        </p:nvCxnSpPr>
        <p:spPr>
          <a:xfrm>
            <a:off x="5632210" y="367011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F50025-41D7-493F-84A8-D104863475A1}"/>
              </a:ext>
            </a:extLst>
          </p:cNvPr>
          <p:cNvCxnSpPr/>
          <p:nvPr/>
        </p:nvCxnSpPr>
        <p:spPr>
          <a:xfrm>
            <a:off x="5632210" y="323577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784E72-07B4-4A59-91D0-685C1429E4D1}"/>
              </a:ext>
            </a:extLst>
          </p:cNvPr>
          <p:cNvCxnSpPr/>
          <p:nvPr/>
        </p:nvCxnSpPr>
        <p:spPr>
          <a:xfrm>
            <a:off x="5632210" y="2801431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A3A3B8-0089-424A-9D23-60E807DE2698}"/>
              </a:ext>
            </a:extLst>
          </p:cNvPr>
          <p:cNvCxnSpPr/>
          <p:nvPr/>
        </p:nvCxnSpPr>
        <p:spPr>
          <a:xfrm>
            <a:off x="5632210" y="2334398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F5EF14-CE1F-4DC0-B319-F9483C654D4B}"/>
              </a:ext>
            </a:extLst>
          </p:cNvPr>
          <p:cNvCxnSpPr/>
          <p:nvPr/>
        </p:nvCxnSpPr>
        <p:spPr>
          <a:xfrm>
            <a:off x="5632210" y="189784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189734-B7E6-4619-B00E-73E0D99EDB02}"/>
              </a:ext>
            </a:extLst>
          </p:cNvPr>
          <p:cNvCxnSpPr/>
          <p:nvPr/>
        </p:nvCxnSpPr>
        <p:spPr>
          <a:xfrm>
            <a:off x="5632210" y="14635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5D12B8-A4C9-402B-B77E-178EA42D57CB}"/>
              </a:ext>
            </a:extLst>
          </p:cNvPr>
          <p:cNvCxnSpPr/>
          <p:nvPr/>
        </p:nvCxnSpPr>
        <p:spPr>
          <a:xfrm>
            <a:off x="5632210" y="1044405"/>
            <a:ext cx="87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554F11-576D-4364-820E-6D7AE864A71E}"/>
              </a:ext>
            </a:extLst>
          </p:cNvPr>
          <p:cNvSpPr txBox="1"/>
          <p:nvPr/>
        </p:nvSpPr>
        <p:spPr>
          <a:xfrm>
            <a:off x="5935294" y="417806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3B89C-EBF7-48AC-8855-78A886E1BE03}"/>
              </a:ext>
            </a:extLst>
          </p:cNvPr>
          <p:cNvSpPr txBox="1"/>
          <p:nvPr/>
        </p:nvSpPr>
        <p:spPr>
          <a:xfrm>
            <a:off x="4904859" y="54598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8EDFC-4197-4660-B6A9-F86B611091C7}"/>
              </a:ext>
            </a:extLst>
          </p:cNvPr>
          <p:cNvSpPr txBox="1"/>
          <p:nvPr/>
        </p:nvSpPr>
        <p:spPr>
          <a:xfrm>
            <a:off x="5593958" y="5465859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0x5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63DC99-C1B5-466E-BA12-564B8FA847B0}"/>
              </a:ext>
            </a:extLst>
          </p:cNvPr>
          <p:cNvSpPr txBox="1"/>
          <p:nvPr/>
        </p:nvSpPr>
        <p:spPr>
          <a:xfrm>
            <a:off x="5876784" y="3752343"/>
            <a:ext cx="117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F253B1-0777-4BF1-BA70-D64115CA0CE7}"/>
              </a:ext>
            </a:extLst>
          </p:cNvPr>
          <p:cNvCxnSpPr/>
          <p:nvPr/>
        </p:nvCxnSpPr>
        <p:spPr>
          <a:xfrm>
            <a:off x="4911453" y="4905047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F466D61-9408-4F67-ACD4-063BBF91924A}"/>
              </a:ext>
            </a:extLst>
          </p:cNvPr>
          <p:cNvSpPr/>
          <p:nvPr/>
        </p:nvSpPr>
        <p:spPr>
          <a:xfrm>
            <a:off x="8849566" y="121204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=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1E17FC-E3EE-4FC6-B521-0770D3D6F13E}"/>
              </a:ext>
            </a:extLst>
          </p:cNvPr>
          <p:cNvSpPr/>
          <p:nvPr/>
        </p:nvSpPr>
        <p:spPr>
          <a:xfrm>
            <a:off x="8466986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F6D51A-59B9-49D2-92BC-459FA881ED45}"/>
              </a:ext>
            </a:extLst>
          </p:cNvPr>
          <p:cNvSpPr/>
          <p:nvPr/>
        </p:nvSpPr>
        <p:spPr>
          <a:xfrm>
            <a:off x="9296113" y="1862307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CF81A0-FD10-41E2-9B4C-5E0E2924A682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 flipH="1">
            <a:off x="8760355" y="1654007"/>
            <a:ext cx="382580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574250-DD1E-45F7-85C2-8A66F55B9FFA}"/>
              </a:ext>
            </a:extLst>
          </p:cNvPr>
          <p:cNvCxnSpPr>
            <a:endCxn id="45" idx="0"/>
          </p:cNvCxnSpPr>
          <p:nvPr/>
        </p:nvCxnSpPr>
        <p:spPr>
          <a:xfrm>
            <a:off x="9257881" y="1654007"/>
            <a:ext cx="331601" cy="2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70108C-FBF4-451C-A352-AFC0C4490415}"/>
              </a:ext>
            </a:extLst>
          </p:cNvPr>
          <p:cNvSpPr txBox="1"/>
          <p:nvPr/>
        </p:nvSpPr>
        <p:spPr>
          <a:xfrm>
            <a:off x="7754982" y="2573253"/>
            <a:ext cx="300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nastavak</a:t>
            </a:r>
            <a:r>
              <a:rPr lang="en-US" dirty="0"/>
              <a:t> </a:t>
            </a:r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zapo</a:t>
            </a:r>
            <a:r>
              <a:rPr lang="sr-Latn-RS" dirty="0"/>
              <a:t>četog koda može da se nesmetano nastavi kao da se funkcija nikad nije ni desila i da je vrednost 13 oduvek 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08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1364-5443-45BE-BD77-2B07D449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Prazan „tip“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D598-3A42-4F30-9501-3024BF35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Funkcije jedino mogu da koriste ovaj tip kao svoj povratni tip</a:t>
            </a:r>
          </a:p>
          <a:p>
            <a:r>
              <a:rPr lang="sr-Latn-RS" dirty="0"/>
              <a:t>Promenjive ne mogu biti ovog tipa</a:t>
            </a:r>
            <a:r>
              <a:rPr lang="en-US" dirty="0"/>
              <a:t>!</a:t>
            </a:r>
          </a:p>
          <a:p>
            <a:r>
              <a:rPr lang="sr-Latn-RS" b="1" dirty="0"/>
              <a:t>Procedura: </a:t>
            </a:r>
            <a:r>
              <a:rPr lang="en-US" dirty="0" err="1"/>
              <a:t>Funkcij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koj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</a:t>
            </a:r>
            <a:r>
              <a:rPr lang="sr-Latn-RS" b="1" dirty="0"/>
              <a:t>void</a:t>
            </a:r>
            <a:r>
              <a:rPr lang="sr-Latn-RS" dirty="0"/>
              <a:t>. Nema return, samo </a:t>
            </a:r>
            <a:br>
              <a:rPr lang="sr-Latn-RS" dirty="0"/>
            </a:br>
            <a:r>
              <a:rPr lang="sr-Latn-RS" dirty="0"/>
              <a:t>uradi nešto (menja podatke, štampa stvari itd.) i završi</a:t>
            </a:r>
            <a:br>
              <a:rPr lang="sr-Latn-RS" dirty="0"/>
            </a:br>
            <a:r>
              <a:rPr lang="sr-Latn-RS" dirty="0"/>
              <a:t>bez rezultata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1DC7F-2ACE-413D-84FB-35F8F1381D72}"/>
              </a:ext>
            </a:extLst>
          </p:cNvPr>
          <p:cNvSpPr txBox="1"/>
          <p:nvPr/>
        </p:nvSpPr>
        <p:spPr>
          <a:xfrm>
            <a:off x="1845576" y="1590733"/>
            <a:ext cx="1937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solidFill>
                  <a:schemeClr val="accent6">
                    <a:lumMod val="75000"/>
                  </a:schemeClr>
                </a:solidFill>
              </a:rPr>
              <a:t>void f()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7156A-BE1D-4C72-A056-4A3D07ACDE12}"/>
              </a:ext>
            </a:extLst>
          </p:cNvPr>
          <p:cNvSpPr txBox="1"/>
          <p:nvPr/>
        </p:nvSpPr>
        <p:spPr>
          <a:xfrm>
            <a:off x="6730771" y="1123296"/>
            <a:ext cx="1937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>
                <a:solidFill>
                  <a:srgbClr val="C00000"/>
                </a:solidFill>
              </a:rPr>
              <a:t>void</a:t>
            </a:r>
            <a:r>
              <a:rPr lang="sr-Latn-RS" sz="4400" dirty="0">
                <a:solidFill>
                  <a:srgbClr val="C00000"/>
                </a:solidFill>
              </a:rPr>
              <a:t> </a:t>
            </a:r>
            <a:r>
              <a:rPr lang="en-US" sz="4400" dirty="0">
                <a:solidFill>
                  <a:srgbClr val="C00000"/>
                </a:solidFill>
              </a:rPr>
              <a:t>x;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81C9A-CD75-4E61-9ACD-2558B33EB9CF}"/>
              </a:ext>
            </a:extLst>
          </p:cNvPr>
          <p:cNvSpPr txBox="1"/>
          <p:nvPr/>
        </p:nvSpPr>
        <p:spPr>
          <a:xfrm>
            <a:off x="6730771" y="1814355"/>
            <a:ext cx="3101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int f(</a:t>
            </a:r>
            <a:r>
              <a:rPr lang="en-US" sz="4400" b="1" dirty="0">
                <a:solidFill>
                  <a:srgbClr val="C00000"/>
                </a:solidFill>
              </a:rPr>
              <a:t>void</a:t>
            </a:r>
            <a:r>
              <a:rPr lang="en-US" sz="4400" dirty="0">
                <a:solidFill>
                  <a:srgbClr val="C00000"/>
                </a:solidFill>
              </a:rPr>
              <a:t> a);</a:t>
            </a:r>
          </a:p>
        </p:txBody>
      </p:sp>
    </p:spTree>
    <p:extLst>
      <p:ext uri="{BB962C8B-B14F-4D97-AF65-F5344CB8AC3E}">
        <p14:creationId xmlns:p14="http://schemas.microsoft.com/office/powerpoint/2010/main" val="355331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deklaracija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004" y="2622069"/>
            <a:ext cx="8539992" cy="1613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saberi(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a, int b) { return a + b; 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B26C4-04C1-47C9-8577-69334C10F47A}"/>
              </a:ext>
            </a:extLst>
          </p:cNvPr>
          <p:cNvSpPr txBox="1"/>
          <p:nvPr/>
        </p:nvSpPr>
        <p:spPr>
          <a:xfrm>
            <a:off x="1826004" y="230246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povratni</a:t>
            </a:r>
            <a:r>
              <a:rPr lang="en-US" dirty="0"/>
              <a:t> tip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BA65F-E2A3-47FF-880F-ACDD9D2561AE}"/>
              </a:ext>
            </a:extLst>
          </p:cNvPr>
          <p:cNvSpPr txBox="1"/>
          <p:nvPr/>
        </p:nvSpPr>
        <p:spPr>
          <a:xfrm>
            <a:off x="3664592" y="229616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65431-F3D8-432F-B498-5A0C12606E87}"/>
              </a:ext>
            </a:extLst>
          </p:cNvPr>
          <p:cNvSpPr txBox="1"/>
          <p:nvPr/>
        </p:nvSpPr>
        <p:spPr>
          <a:xfrm>
            <a:off x="7015294" y="2291872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parametri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9AD6-DD7D-4DD4-9117-72975DD85401}"/>
              </a:ext>
            </a:extLst>
          </p:cNvPr>
          <p:cNvSpPr txBox="1"/>
          <p:nvPr/>
        </p:nvSpPr>
        <p:spPr>
          <a:xfrm>
            <a:off x="5403908" y="393751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4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deklaracija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004" y="2622069"/>
            <a:ext cx="8539992" cy="1613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 saberi(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a, int b) { return a + b; 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B26C4-04C1-47C9-8577-69334C10F47A}"/>
              </a:ext>
            </a:extLst>
          </p:cNvPr>
          <p:cNvSpPr txBox="1"/>
          <p:nvPr/>
        </p:nvSpPr>
        <p:spPr>
          <a:xfrm>
            <a:off x="1826004" y="230246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povratni</a:t>
            </a:r>
            <a:r>
              <a:rPr lang="en-US" b="1" dirty="0"/>
              <a:t> tip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BA65F-E2A3-47FF-880F-ACDD9D2561AE}"/>
              </a:ext>
            </a:extLst>
          </p:cNvPr>
          <p:cNvSpPr txBox="1"/>
          <p:nvPr/>
        </p:nvSpPr>
        <p:spPr>
          <a:xfrm>
            <a:off x="3664592" y="229616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65431-F3D8-432F-B498-5A0C12606E87}"/>
              </a:ext>
            </a:extLst>
          </p:cNvPr>
          <p:cNvSpPr txBox="1"/>
          <p:nvPr/>
        </p:nvSpPr>
        <p:spPr>
          <a:xfrm>
            <a:off x="7015294" y="2291872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parametri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9AD6-DD7D-4DD4-9117-72975DD85401}"/>
              </a:ext>
            </a:extLst>
          </p:cNvPr>
          <p:cNvSpPr txBox="1"/>
          <p:nvPr/>
        </p:nvSpPr>
        <p:spPr>
          <a:xfrm>
            <a:off x="5403908" y="393751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0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deklaracija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004" y="2622069"/>
            <a:ext cx="8539992" cy="1613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</a:t>
            </a:r>
            <a:r>
              <a:rPr lang="sr-Latn-R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saberi</a:t>
            </a: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a, int b) { return a + b; 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B26C4-04C1-47C9-8577-69334C10F47A}"/>
              </a:ext>
            </a:extLst>
          </p:cNvPr>
          <p:cNvSpPr txBox="1"/>
          <p:nvPr/>
        </p:nvSpPr>
        <p:spPr>
          <a:xfrm>
            <a:off x="1826004" y="230246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povratni</a:t>
            </a:r>
            <a:r>
              <a:rPr lang="en-US" dirty="0"/>
              <a:t> tip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BA65F-E2A3-47FF-880F-ACDD9D2561AE}"/>
              </a:ext>
            </a:extLst>
          </p:cNvPr>
          <p:cNvSpPr txBox="1"/>
          <p:nvPr/>
        </p:nvSpPr>
        <p:spPr>
          <a:xfrm>
            <a:off x="3664592" y="229616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ime</a:t>
            </a:r>
            <a:r>
              <a:rPr lang="en-US" b="1" dirty="0"/>
              <a:t> </a:t>
            </a:r>
            <a:r>
              <a:rPr lang="en-US" b="1" dirty="0" err="1"/>
              <a:t>funkcije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9AD6-DD7D-4DD4-9117-72975DD85401}"/>
              </a:ext>
            </a:extLst>
          </p:cNvPr>
          <p:cNvSpPr txBox="1"/>
          <p:nvPr/>
        </p:nvSpPr>
        <p:spPr>
          <a:xfrm>
            <a:off x="5403908" y="393751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B6B45-6BE8-4DE6-BA62-CFDF0CD18CFD}"/>
              </a:ext>
            </a:extLst>
          </p:cNvPr>
          <p:cNvSpPr txBox="1"/>
          <p:nvPr/>
        </p:nvSpPr>
        <p:spPr>
          <a:xfrm>
            <a:off x="7015294" y="2291872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2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deklaracija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004" y="2622069"/>
            <a:ext cx="8539992" cy="1613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saberi</a:t>
            </a:r>
            <a:r>
              <a:rPr lang="sr-Latn-R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int a, int b)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{ return a + b; 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B26C4-04C1-47C9-8577-69334C10F47A}"/>
              </a:ext>
            </a:extLst>
          </p:cNvPr>
          <p:cNvSpPr txBox="1"/>
          <p:nvPr/>
        </p:nvSpPr>
        <p:spPr>
          <a:xfrm>
            <a:off x="1826004" y="230246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povratni</a:t>
            </a:r>
            <a:r>
              <a:rPr lang="en-US" dirty="0"/>
              <a:t> tip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BA65F-E2A3-47FF-880F-ACDD9D2561AE}"/>
              </a:ext>
            </a:extLst>
          </p:cNvPr>
          <p:cNvSpPr txBox="1"/>
          <p:nvPr/>
        </p:nvSpPr>
        <p:spPr>
          <a:xfrm>
            <a:off x="3664592" y="229616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65431-F3D8-432F-B498-5A0C12606E87}"/>
              </a:ext>
            </a:extLst>
          </p:cNvPr>
          <p:cNvSpPr txBox="1"/>
          <p:nvPr/>
        </p:nvSpPr>
        <p:spPr>
          <a:xfrm>
            <a:off x="7015294" y="2291872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parametri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9AD6-DD7D-4DD4-9117-72975DD85401}"/>
              </a:ext>
            </a:extLst>
          </p:cNvPr>
          <p:cNvSpPr txBox="1"/>
          <p:nvPr/>
        </p:nvSpPr>
        <p:spPr>
          <a:xfrm>
            <a:off x="5403908" y="393751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7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Anatomija</a:t>
            </a:r>
            <a:r>
              <a:rPr lang="en-US" dirty="0"/>
              <a:t> f</a:t>
            </a:r>
            <a:r>
              <a:rPr lang="sr-Latn-RS" dirty="0"/>
              <a:t>unkcije</a:t>
            </a:r>
            <a:r>
              <a:rPr lang="en-US" dirty="0"/>
              <a:t>: </a:t>
            </a:r>
            <a:r>
              <a:rPr lang="en-US" dirty="0" err="1"/>
              <a:t>deklaracija</a:t>
            </a:r>
            <a:endParaRPr lang="sr-Latn-R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004" y="2622069"/>
            <a:ext cx="8539992" cy="1613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saberi(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a, int b) </a:t>
            </a: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{ return a + b; 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B26C4-04C1-47C9-8577-69334C10F47A}"/>
              </a:ext>
            </a:extLst>
          </p:cNvPr>
          <p:cNvSpPr txBox="1"/>
          <p:nvPr/>
        </p:nvSpPr>
        <p:spPr>
          <a:xfrm>
            <a:off x="1826004" y="230246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povratni</a:t>
            </a:r>
            <a:r>
              <a:rPr lang="en-US" dirty="0"/>
              <a:t> tip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BA65F-E2A3-47FF-880F-ACDD9D2561AE}"/>
              </a:ext>
            </a:extLst>
          </p:cNvPr>
          <p:cNvSpPr txBox="1"/>
          <p:nvPr/>
        </p:nvSpPr>
        <p:spPr>
          <a:xfrm>
            <a:off x="3664592" y="2296166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65431-F3D8-432F-B498-5A0C12606E87}"/>
              </a:ext>
            </a:extLst>
          </p:cNvPr>
          <p:cNvSpPr txBox="1"/>
          <p:nvPr/>
        </p:nvSpPr>
        <p:spPr>
          <a:xfrm>
            <a:off x="7015294" y="2291872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parametri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9AD6-DD7D-4DD4-9117-72975DD85401}"/>
              </a:ext>
            </a:extLst>
          </p:cNvPr>
          <p:cNvSpPr txBox="1"/>
          <p:nvPr/>
        </p:nvSpPr>
        <p:spPr>
          <a:xfrm>
            <a:off x="5403908" y="393751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telo</a:t>
            </a:r>
            <a:r>
              <a:rPr lang="en-US" b="1" dirty="0"/>
              <a:t> </a:t>
            </a:r>
            <a:r>
              <a:rPr lang="en-US" b="1" dirty="0" err="1"/>
              <a:t>funkcije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826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1837</Words>
  <Application>Microsoft Office PowerPoint</Application>
  <PresentationFormat>Widescreen</PresentationFormat>
  <Paragraphs>740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Kako kompjuteri razumeju sta im pričate #2</vt:lpstr>
      <vt:lpstr>Pregled</vt:lpstr>
      <vt:lpstr>Funkcije</vt:lpstr>
      <vt:lpstr>Funkcije</vt:lpstr>
      <vt:lpstr>Anatomija funkcije: deklaracija</vt:lpstr>
      <vt:lpstr>Anatomija funkcije: deklaracija</vt:lpstr>
      <vt:lpstr>Anatomija funkcije: deklaracija</vt:lpstr>
      <vt:lpstr>Anatomija funkcije: deklaracija</vt:lpstr>
      <vt:lpstr>Anatomija funkcije: deklaracija</vt:lpstr>
      <vt:lpstr>Anatomija funkcije: deklaracija</vt:lpstr>
      <vt:lpstr>Funkcije</vt:lpstr>
      <vt:lpstr>Anatomija funkcije: poziv</vt:lpstr>
      <vt:lpstr>Anatomija funkcije: poziv</vt:lpstr>
      <vt:lpstr>Anatomija funkcije: poziv</vt:lpstr>
      <vt:lpstr>Anatomija funkcije: poziv</vt:lpstr>
      <vt:lpstr>Anatomija funkcije: poziv</vt:lpstr>
      <vt:lpstr>Anatomija funkcije: poziv</vt:lpstr>
      <vt:lpstr>Anatomija funkcije: poziv</vt:lpstr>
      <vt:lpstr>Anatomija funkcije: poziv</vt:lpstr>
      <vt:lpstr>Funkcije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Prazan „tip“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Kako kompjuteri razumeju sta im pričate</dc:title>
  <dc:creator>Miroslav Gavrilov</dc:creator>
  <cp:lastModifiedBy>Miroslav Gavrilov</cp:lastModifiedBy>
  <cp:revision>29</cp:revision>
  <dcterms:created xsi:type="dcterms:W3CDTF">2020-03-22T14:51:55Z</dcterms:created>
  <dcterms:modified xsi:type="dcterms:W3CDTF">2020-03-24T18:47:16Z</dcterms:modified>
</cp:coreProperties>
</file>