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B10D-49A0-4F56-AC49-D3399389B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0EA42-6DD4-43EA-9306-317806058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3FA05-D2CE-4D78-9337-6A72FE24C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4B57-F2D9-4B4D-B4F0-7004B10DA1D8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0503D-373A-4DBD-A172-9AAE0188E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8344-5184-4AEB-B34C-63980BFC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CE094-C012-4B2B-A027-5E833FF32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3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F541-3955-4AF9-A222-E896F3800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7F41A-FAC0-46AA-AEAE-D33E2815C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34350-6661-4715-B6CE-73F331DD2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4B57-F2D9-4B4D-B4F0-7004B10DA1D8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15ADC-A434-4582-BE31-F7B0B75E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E963F-3502-43A2-8521-43D3AAB3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CE094-C012-4B2B-A027-5E833FF32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09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EDE6E6-45B3-4A58-B5FD-C5680D3E3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DFECA-81B2-4D99-B040-493B70AEA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4AF99-DF6A-41E8-80E9-F56DA534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4B57-F2D9-4B4D-B4F0-7004B10DA1D8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09180-0217-40C9-A6FB-880C5ABA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E560F-B92D-4D19-BA53-2DF3FF137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CE094-C012-4B2B-A027-5E833FF32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3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D0D4-6A16-468E-A3F1-0A7AB16B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70172-086C-4B81-ADE0-DF308679F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CBBFB-A792-47CE-B104-FF52444BC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4B57-F2D9-4B4D-B4F0-7004B10DA1D8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39641-D01F-48EE-8CE1-33B423CBB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09D6F-9F90-4735-8B38-64CB9E665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CE094-C012-4B2B-A027-5E833FF32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7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A766C-2265-4AD4-A15F-EC34CAAA7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B522C-D7F6-49ED-B12F-9DE8E3F3D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A4B97-3A85-42A5-819D-92744159B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4B57-F2D9-4B4D-B4F0-7004B10DA1D8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63442-37E7-4087-B53E-96F139BA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84753-60CF-4E72-8B50-98881D871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CE094-C012-4B2B-A027-5E833FF32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6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EC40-83A4-47B0-BF45-0759E0EE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2D596-0232-49B0-9C72-FB38FA250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0A536-42A8-4017-A658-7001BCE62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7FD8D-ECB9-4841-87DF-D7F377291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4B57-F2D9-4B4D-B4F0-7004B10DA1D8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76E92-48E7-4563-9440-91334F151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00A7E-52F7-4D8E-AFB6-78DA32C64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CE094-C012-4B2B-A027-5E833FF32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7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BD682-AA88-478C-AC38-7BFB61B53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E2A00-BD41-4E93-A758-CD94B791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57029-FB3B-4247-9B58-9B65F6370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463C4-19F2-4BD3-8AC3-D6A653AF7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B5A485-89E3-4D0B-8F3B-F154E9E40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097116-059D-44E5-BEF9-79F401F9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4B57-F2D9-4B4D-B4F0-7004B10DA1D8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93F492-C9A8-49B5-AF1D-F8181A0E7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9D4353-26AB-46E3-AB0D-0CAECE424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CE094-C012-4B2B-A027-5E833FF32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3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0D5DC-E341-4DE0-BE71-96288E81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7A4D84-CAFA-475F-A2CA-0DC73DD49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4B57-F2D9-4B4D-B4F0-7004B10DA1D8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0BFA3-8174-4BAD-A95E-4F5F0346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37E3D8-61FC-4EF0-B7B4-A89F9D433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CE094-C012-4B2B-A027-5E833FF32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9A11B1-2207-4948-8E69-25C9ADE53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4B57-F2D9-4B4D-B4F0-7004B10DA1D8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BDC08C-DDB4-4687-9DD6-F898F13E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2D3C6-88EB-4979-B06E-25E788B95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CE094-C012-4B2B-A027-5E833FF32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9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6ECC9-26DA-4A81-9C3A-4F0DD13F6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A1091-9372-455B-BCBE-FF08FF174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42DE9-D9EE-4383-945C-E1058E293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3EDD-C81A-4CF0-BE28-EC0EB0DEE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4B57-F2D9-4B4D-B4F0-7004B10DA1D8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62414-F27D-40B7-9791-FD0AF1110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88416-5ABA-4FCB-A147-5FB9EF4C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CE094-C012-4B2B-A027-5E833FF32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0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E1AEE-0F1E-45ED-A3B0-5EE546A61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D47185-CE11-4A6E-B59F-DAA1DB8E9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EB3D4-1420-4BD8-8022-8805AB447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EEEB3-DD4B-4C69-AD6D-81F7C698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4B57-F2D9-4B4D-B4F0-7004B10DA1D8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117F0-F571-41E9-833D-E23790BAF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4AD59-9048-41EB-8BA5-AFB3E9B9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CE094-C012-4B2B-A027-5E833FF32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34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1BCB5-D0B5-4396-B23F-FEEE2082C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32EBD-411C-45DB-8509-EA75E0AF3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2BD34-1AC7-4141-B37A-51992EF80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D4B57-F2D9-4B4D-B4F0-7004B10DA1D8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52B73-7AFC-4B62-A724-2F883CE8C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9D2DC-B27B-41C1-B629-BFBB53ADC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CE094-C012-4B2B-A027-5E833FF32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3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4CBE7-6859-4ACC-9913-84103EEF2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Objektno-orijentisano</a:t>
            </a:r>
            <a:r>
              <a:rPr lang="en-US" dirty="0"/>
              <a:t> </a:t>
            </a:r>
            <a:r>
              <a:rPr lang="en-US" dirty="0" err="1"/>
              <a:t>programiranje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34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6EF5-8FA7-4853-A5F2-7886583FC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Uvod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1E60D-F212-43A4-A404-C86FD6FC9D21}"/>
              </a:ext>
            </a:extLst>
          </p:cNvPr>
          <p:cNvSpPr txBox="1"/>
          <p:nvPr/>
        </p:nvSpPr>
        <p:spPr>
          <a:xfrm>
            <a:off x="7358745" y="2395347"/>
            <a:ext cx="32743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class </a:t>
            </a:r>
            <a:r>
              <a:rPr lang="en-US" sz="3200" dirty="0" err="1">
                <a:latin typeface="Consolas" panose="020B0609020204030204" pitchFamily="49" charset="0"/>
              </a:rPr>
              <a:t>Tacka</a:t>
            </a:r>
            <a:r>
              <a:rPr lang="en-US" sz="32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int x;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int y;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03A0D5-DE76-4DBE-B312-867AE2B30AAD}"/>
              </a:ext>
            </a:extLst>
          </p:cNvPr>
          <p:cNvCxnSpPr/>
          <p:nvPr/>
        </p:nvCxnSpPr>
        <p:spPr>
          <a:xfrm>
            <a:off x="0" y="5196114"/>
            <a:ext cx="4833257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984942-4BEB-4DCA-A521-99171E852B18}"/>
              </a:ext>
            </a:extLst>
          </p:cNvPr>
          <p:cNvCxnSpPr>
            <a:cxnSpLocks/>
          </p:cNvCxnSpPr>
          <p:nvPr/>
        </p:nvCxnSpPr>
        <p:spPr>
          <a:xfrm>
            <a:off x="1959429" y="3599543"/>
            <a:ext cx="0" cy="3258457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63F4A4F-7FCF-4E2A-8566-48A486AC0846}"/>
              </a:ext>
            </a:extLst>
          </p:cNvPr>
          <p:cNvSpPr/>
          <p:nvPr/>
        </p:nvSpPr>
        <p:spPr>
          <a:xfrm>
            <a:off x="3081359" y="4122059"/>
            <a:ext cx="275770" cy="27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0257A7-782A-48CA-A6CF-5FC730D876A5}"/>
              </a:ext>
            </a:extLst>
          </p:cNvPr>
          <p:cNvSpPr txBox="1"/>
          <p:nvPr/>
        </p:nvSpPr>
        <p:spPr>
          <a:xfrm>
            <a:off x="3259858" y="4285735"/>
            <a:ext cx="187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(x, y)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CBA7E6-68EB-48E8-A44E-F1E0F638AE31}"/>
              </a:ext>
            </a:extLst>
          </p:cNvPr>
          <p:cNvSpPr/>
          <p:nvPr/>
        </p:nvSpPr>
        <p:spPr>
          <a:xfrm>
            <a:off x="659701" y="5596877"/>
            <a:ext cx="275770" cy="2757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42057E-48B6-47F0-A474-77867478C648}"/>
              </a:ext>
            </a:extLst>
          </p:cNvPr>
          <p:cNvSpPr txBox="1"/>
          <p:nvPr/>
        </p:nvSpPr>
        <p:spPr>
          <a:xfrm>
            <a:off x="838200" y="5760553"/>
            <a:ext cx="187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sr-Latn-RS" dirty="0"/>
              <a:t>p</a:t>
            </a:r>
            <a:r>
              <a:rPr lang="en-US" dirty="0"/>
              <a:t>, </a:t>
            </a:r>
            <a:r>
              <a:rPr lang="sr-Latn-RS" dirty="0"/>
              <a:t>q</a:t>
            </a:r>
            <a:r>
              <a:rPr lang="en-US" dirty="0"/>
              <a:t>)</a:t>
            </a:r>
            <a:r>
              <a:rPr lang="sr-Latn-RS" dirty="0"/>
              <a:t>?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48D0AB-144B-42CB-9E08-F9670BD7FF9C}"/>
              </a:ext>
            </a:extLst>
          </p:cNvPr>
          <p:cNvSpPr txBox="1"/>
          <p:nvPr/>
        </p:nvSpPr>
        <p:spPr>
          <a:xfrm>
            <a:off x="838200" y="4354287"/>
            <a:ext cx="187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(p, y)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ADAEDFD-36F2-4110-B58E-8DC7C469D401}"/>
              </a:ext>
            </a:extLst>
          </p:cNvPr>
          <p:cNvSpPr/>
          <p:nvPr/>
        </p:nvSpPr>
        <p:spPr>
          <a:xfrm>
            <a:off x="699615" y="4122059"/>
            <a:ext cx="275770" cy="27577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89B11B-E63D-4491-9038-852DC360DD52}"/>
              </a:ext>
            </a:extLst>
          </p:cNvPr>
          <p:cNvSpPr txBox="1"/>
          <p:nvPr/>
        </p:nvSpPr>
        <p:spPr>
          <a:xfrm>
            <a:off x="3219244" y="5829105"/>
            <a:ext cx="187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(x, q)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FB967AA-32B2-438D-BA17-4C8F9CA72D42}"/>
              </a:ext>
            </a:extLst>
          </p:cNvPr>
          <p:cNvSpPr/>
          <p:nvPr/>
        </p:nvSpPr>
        <p:spPr>
          <a:xfrm>
            <a:off x="3080659" y="5596877"/>
            <a:ext cx="275770" cy="27577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AAE03A-CB59-4C6C-9551-FBEB57EADE58}"/>
              </a:ext>
            </a:extLst>
          </p:cNvPr>
          <p:cNvSpPr txBox="1"/>
          <p:nvPr/>
        </p:nvSpPr>
        <p:spPr>
          <a:xfrm>
            <a:off x="6675733" y="870257"/>
            <a:ext cx="55162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Bilo</a:t>
            </a:r>
            <a:r>
              <a:rPr lang="en-US" sz="2800" dirty="0"/>
              <a:t> bi </a:t>
            </a:r>
            <a:r>
              <a:rPr lang="en-US" sz="2800" dirty="0" err="1"/>
              <a:t>lepo</a:t>
            </a:r>
            <a:r>
              <a:rPr lang="en-US" sz="2800" dirty="0"/>
              <a:t> </a:t>
            </a:r>
            <a:r>
              <a:rPr lang="en-US" sz="2800" dirty="0" err="1"/>
              <a:t>kad</a:t>
            </a:r>
            <a:r>
              <a:rPr lang="en-US" sz="2800" dirty="0"/>
              <a:t> </a:t>
            </a:r>
            <a:r>
              <a:rPr lang="en-US" sz="2800" dirty="0" err="1"/>
              <a:t>bismo</a:t>
            </a:r>
            <a:r>
              <a:rPr lang="en-US" sz="2800" dirty="0"/>
              <a:t> </a:t>
            </a:r>
            <a:r>
              <a:rPr lang="en-US" sz="2800" dirty="0" err="1"/>
              <a:t>mogli</a:t>
            </a:r>
            <a:r>
              <a:rPr lang="en-US" sz="2800" dirty="0"/>
              <a:t> da </a:t>
            </a:r>
            <a:r>
              <a:rPr lang="en-US" sz="2800" dirty="0" err="1"/>
              <a:t>odvojimo</a:t>
            </a:r>
            <a:r>
              <a:rPr lang="en-US" sz="2800" dirty="0"/>
              <a:t> ta</a:t>
            </a:r>
            <a:r>
              <a:rPr lang="sr-Latn-RS" sz="2800" dirty="0"/>
              <a:t>čke jednu od druge nekako...</a:t>
            </a:r>
          </a:p>
        </p:txBody>
      </p:sp>
    </p:spTree>
    <p:extLst>
      <p:ext uri="{BB962C8B-B14F-4D97-AF65-F5344CB8AC3E}">
        <p14:creationId xmlns:p14="http://schemas.microsoft.com/office/powerpoint/2010/main" val="4227549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6EF5-8FA7-4853-A5F2-7886583FC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Uvod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1E60D-F212-43A4-A404-C86FD6FC9D21}"/>
              </a:ext>
            </a:extLst>
          </p:cNvPr>
          <p:cNvSpPr txBox="1"/>
          <p:nvPr/>
        </p:nvSpPr>
        <p:spPr>
          <a:xfrm>
            <a:off x="7358745" y="2395347"/>
            <a:ext cx="42817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class </a:t>
            </a:r>
            <a:r>
              <a:rPr lang="en-US" sz="3200" dirty="0" err="1">
                <a:latin typeface="Consolas" panose="020B0609020204030204" pitchFamily="49" charset="0"/>
              </a:rPr>
              <a:t>Tacka</a:t>
            </a:r>
            <a:r>
              <a:rPr lang="en-US" sz="32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int x;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int y;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}</a:t>
            </a: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 err="1">
                <a:latin typeface="Consolas" panose="020B0609020204030204" pitchFamily="49" charset="0"/>
              </a:rPr>
              <a:t>Tacka</a:t>
            </a:r>
            <a:r>
              <a:rPr lang="en-US" sz="3200" dirty="0">
                <a:latin typeface="Consolas" panose="020B0609020204030204" pitchFamily="49" charset="0"/>
              </a:rPr>
              <a:t> a = ???;</a:t>
            </a:r>
          </a:p>
          <a:p>
            <a:r>
              <a:rPr lang="en-US" sz="3200" dirty="0" err="1">
                <a:latin typeface="Consolas" panose="020B0609020204030204" pitchFamily="49" charset="0"/>
              </a:rPr>
              <a:t>Tacka</a:t>
            </a:r>
            <a:r>
              <a:rPr lang="en-US" sz="3200" dirty="0">
                <a:latin typeface="Consolas" panose="020B0609020204030204" pitchFamily="49" charset="0"/>
              </a:rPr>
              <a:t> b = ???;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03A0D5-DE76-4DBE-B312-867AE2B30AAD}"/>
              </a:ext>
            </a:extLst>
          </p:cNvPr>
          <p:cNvCxnSpPr/>
          <p:nvPr/>
        </p:nvCxnSpPr>
        <p:spPr>
          <a:xfrm>
            <a:off x="0" y="5196114"/>
            <a:ext cx="4833257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984942-4BEB-4DCA-A521-99171E852B18}"/>
              </a:ext>
            </a:extLst>
          </p:cNvPr>
          <p:cNvCxnSpPr>
            <a:cxnSpLocks/>
          </p:cNvCxnSpPr>
          <p:nvPr/>
        </p:nvCxnSpPr>
        <p:spPr>
          <a:xfrm>
            <a:off x="1959429" y="3599543"/>
            <a:ext cx="0" cy="3258457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63F4A4F-7FCF-4E2A-8566-48A486AC0846}"/>
              </a:ext>
            </a:extLst>
          </p:cNvPr>
          <p:cNvSpPr/>
          <p:nvPr/>
        </p:nvSpPr>
        <p:spPr>
          <a:xfrm>
            <a:off x="3081359" y="4122059"/>
            <a:ext cx="275770" cy="27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0257A7-782A-48CA-A6CF-5FC730D876A5}"/>
              </a:ext>
            </a:extLst>
          </p:cNvPr>
          <p:cNvSpPr txBox="1"/>
          <p:nvPr/>
        </p:nvSpPr>
        <p:spPr>
          <a:xfrm>
            <a:off x="3259858" y="4285735"/>
            <a:ext cx="187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CBA7E6-68EB-48E8-A44E-F1E0F638AE31}"/>
              </a:ext>
            </a:extLst>
          </p:cNvPr>
          <p:cNvSpPr/>
          <p:nvPr/>
        </p:nvSpPr>
        <p:spPr>
          <a:xfrm>
            <a:off x="659701" y="5596877"/>
            <a:ext cx="275770" cy="2757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42057E-48B6-47F0-A474-77867478C648}"/>
              </a:ext>
            </a:extLst>
          </p:cNvPr>
          <p:cNvSpPr txBox="1"/>
          <p:nvPr/>
        </p:nvSpPr>
        <p:spPr>
          <a:xfrm>
            <a:off x="838200" y="5760553"/>
            <a:ext cx="187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AAE03A-CB59-4C6C-9551-FBEB57EADE58}"/>
              </a:ext>
            </a:extLst>
          </p:cNvPr>
          <p:cNvSpPr txBox="1"/>
          <p:nvPr/>
        </p:nvSpPr>
        <p:spPr>
          <a:xfrm>
            <a:off x="6675733" y="870257"/>
            <a:ext cx="55162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Bilo</a:t>
            </a:r>
            <a:r>
              <a:rPr lang="en-US" sz="2800" dirty="0"/>
              <a:t> bi </a:t>
            </a:r>
            <a:r>
              <a:rPr lang="en-US" sz="2800" dirty="0" err="1"/>
              <a:t>lepo</a:t>
            </a:r>
            <a:r>
              <a:rPr lang="en-US" sz="2800" dirty="0"/>
              <a:t> </a:t>
            </a:r>
            <a:r>
              <a:rPr lang="en-US" sz="2800" dirty="0" err="1"/>
              <a:t>kad</a:t>
            </a:r>
            <a:r>
              <a:rPr lang="en-US" sz="2800" dirty="0"/>
              <a:t> </a:t>
            </a:r>
            <a:r>
              <a:rPr lang="en-US" sz="2800" dirty="0" err="1"/>
              <a:t>bismo</a:t>
            </a:r>
            <a:r>
              <a:rPr lang="en-US" sz="2800" dirty="0"/>
              <a:t> </a:t>
            </a:r>
            <a:r>
              <a:rPr lang="en-US" sz="2800" dirty="0" err="1"/>
              <a:t>mogli</a:t>
            </a:r>
            <a:r>
              <a:rPr lang="en-US" sz="2800" dirty="0"/>
              <a:t> da </a:t>
            </a:r>
            <a:r>
              <a:rPr lang="en-US" sz="2800" dirty="0" err="1"/>
              <a:t>odvojimo</a:t>
            </a:r>
            <a:r>
              <a:rPr lang="en-US" sz="2800" dirty="0"/>
              <a:t> ta</a:t>
            </a:r>
            <a:r>
              <a:rPr lang="sr-Latn-RS" sz="2800" dirty="0"/>
              <a:t>čke jednu od druge nekako...</a:t>
            </a:r>
          </a:p>
        </p:txBody>
      </p:sp>
    </p:spTree>
    <p:extLst>
      <p:ext uri="{BB962C8B-B14F-4D97-AF65-F5344CB8AC3E}">
        <p14:creationId xmlns:p14="http://schemas.microsoft.com/office/powerpoint/2010/main" val="2962530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6EF5-8FA7-4853-A5F2-7886583FC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Uvod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1E60D-F212-43A4-A404-C86FD6FC9D21}"/>
              </a:ext>
            </a:extLst>
          </p:cNvPr>
          <p:cNvSpPr txBox="1"/>
          <p:nvPr/>
        </p:nvSpPr>
        <p:spPr>
          <a:xfrm>
            <a:off x="5310694" y="2195820"/>
            <a:ext cx="66874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class </a:t>
            </a:r>
            <a:r>
              <a:rPr lang="en-US" sz="3200" dirty="0" err="1">
                <a:latin typeface="Consolas" panose="020B0609020204030204" pitchFamily="49" charset="0"/>
              </a:rPr>
              <a:t>Tacka</a:t>
            </a:r>
            <a:r>
              <a:rPr lang="en-US" sz="32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int x;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int y;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}</a:t>
            </a: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 err="1">
                <a:latin typeface="Consolas" panose="020B0609020204030204" pitchFamily="49" charset="0"/>
              </a:rPr>
              <a:t>Tacka</a:t>
            </a:r>
            <a:r>
              <a:rPr lang="en-US" sz="3200" dirty="0">
                <a:latin typeface="Consolas" panose="020B0609020204030204" pitchFamily="49" charset="0"/>
              </a:rPr>
              <a:t> a = new </a:t>
            </a:r>
            <a:r>
              <a:rPr lang="en-US" sz="3200" dirty="0" err="1">
                <a:latin typeface="Consolas" panose="020B0609020204030204" pitchFamily="49" charset="0"/>
              </a:rPr>
              <a:t>Tacka</a:t>
            </a:r>
            <a:r>
              <a:rPr lang="en-US" sz="32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{ x = 5, y = -6 };</a:t>
            </a:r>
          </a:p>
          <a:p>
            <a:r>
              <a:rPr lang="en-US" sz="3200" dirty="0" err="1">
                <a:latin typeface="Consolas" panose="020B0609020204030204" pitchFamily="49" charset="0"/>
              </a:rPr>
              <a:t>Tacka</a:t>
            </a:r>
            <a:r>
              <a:rPr lang="en-US" sz="3200" dirty="0">
                <a:latin typeface="Consolas" panose="020B0609020204030204" pitchFamily="49" charset="0"/>
              </a:rPr>
              <a:t> b = new </a:t>
            </a:r>
            <a:r>
              <a:rPr lang="en-US" sz="3200" dirty="0" err="1">
                <a:latin typeface="Consolas" panose="020B0609020204030204" pitchFamily="49" charset="0"/>
              </a:rPr>
              <a:t>Tacka</a:t>
            </a:r>
            <a:r>
              <a:rPr lang="en-US" sz="32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{ x = -</a:t>
            </a:r>
            <a:r>
              <a:rPr lang="sr-Latn-RS" sz="3200" dirty="0">
                <a:latin typeface="Consolas" panose="020B0609020204030204" pitchFamily="49" charset="0"/>
              </a:rPr>
              <a:t>3</a:t>
            </a:r>
            <a:r>
              <a:rPr lang="en-US" sz="3200" dirty="0">
                <a:latin typeface="Consolas" panose="020B0609020204030204" pitchFamily="49" charset="0"/>
              </a:rPr>
              <a:t>, y = -</a:t>
            </a:r>
            <a:r>
              <a:rPr lang="sr-Latn-RS" sz="3200" dirty="0">
                <a:latin typeface="Consolas" panose="020B0609020204030204" pitchFamily="49" charset="0"/>
              </a:rPr>
              <a:t>2</a:t>
            </a:r>
            <a:r>
              <a:rPr lang="en-US" sz="3200" dirty="0">
                <a:latin typeface="Consolas" panose="020B0609020204030204" pitchFamily="49" charset="0"/>
              </a:rPr>
              <a:t> };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03A0D5-DE76-4DBE-B312-867AE2B30AAD}"/>
              </a:ext>
            </a:extLst>
          </p:cNvPr>
          <p:cNvCxnSpPr/>
          <p:nvPr/>
        </p:nvCxnSpPr>
        <p:spPr>
          <a:xfrm>
            <a:off x="0" y="5196114"/>
            <a:ext cx="4833257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984942-4BEB-4DCA-A521-99171E852B18}"/>
              </a:ext>
            </a:extLst>
          </p:cNvPr>
          <p:cNvCxnSpPr>
            <a:cxnSpLocks/>
          </p:cNvCxnSpPr>
          <p:nvPr/>
        </p:nvCxnSpPr>
        <p:spPr>
          <a:xfrm>
            <a:off x="1959429" y="3599543"/>
            <a:ext cx="0" cy="3258457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63F4A4F-7FCF-4E2A-8566-48A486AC0846}"/>
              </a:ext>
            </a:extLst>
          </p:cNvPr>
          <p:cNvSpPr/>
          <p:nvPr/>
        </p:nvSpPr>
        <p:spPr>
          <a:xfrm>
            <a:off x="3081359" y="4122059"/>
            <a:ext cx="275770" cy="27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0257A7-782A-48CA-A6CF-5FC730D876A5}"/>
              </a:ext>
            </a:extLst>
          </p:cNvPr>
          <p:cNvSpPr txBox="1"/>
          <p:nvPr/>
        </p:nvSpPr>
        <p:spPr>
          <a:xfrm>
            <a:off x="3259858" y="4285735"/>
            <a:ext cx="187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CBA7E6-68EB-48E8-A44E-F1E0F638AE31}"/>
              </a:ext>
            </a:extLst>
          </p:cNvPr>
          <p:cNvSpPr/>
          <p:nvPr/>
        </p:nvSpPr>
        <p:spPr>
          <a:xfrm>
            <a:off x="659701" y="5596877"/>
            <a:ext cx="275770" cy="2757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42057E-48B6-47F0-A474-77867478C648}"/>
              </a:ext>
            </a:extLst>
          </p:cNvPr>
          <p:cNvSpPr txBox="1"/>
          <p:nvPr/>
        </p:nvSpPr>
        <p:spPr>
          <a:xfrm>
            <a:off x="838200" y="5760553"/>
            <a:ext cx="187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AAE03A-CB59-4C6C-9551-FBEB57EADE58}"/>
              </a:ext>
            </a:extLst>
          </p:cNvPr>
          <p:cNvSpPr txBox="1"/>
          <p:nvPr/>
        </p:nvSpPr>
        <p:spPr>
          <a:xfrm>
            <a:off x="6675733" y="870257"/>
            <a:ext cx="55162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Bilo</a:t>
            </a:r>
            <a:r>
              <a:rPr lang="en-US" sz="2800" dirty="0"/>
              <a:t> bi </a:t>
            </a:r>
            <a:r>
              <a:rPr lang="en-US" sz="2800" dirty="0" err="1"/>
              <a:t>lepo</a:t>
            </a:r>
            <a:r>
              <a:rPr lang="en-US" sz="2800" dirty="0"/>
              <a:t> </a:t>
            </a:r>
            <a:r>
              <a:rPr lang="en-US" sz="2800" dirty="0" err="1"/>
              <a:t>kad</a:t>
            </a:r>
            <a:r>
              <a:rPr lang="en-US" sz="2800" dirty="0"/>
              <a:t> </a:t>
            </a:r>
            <a:r>
              <a:rPr lang="en-US" sz="2800" dirty="0" err="1"/>
              <a:t>bismo</a:t>
            </a:r>
            <a:r>
              <a:rPr lang="en-US" sz="2800" dirty="0"/>
              <a:t> </a:t>
            </a:r>
            <a:r>
              <a:rPr lang="en-US" sz="2800" dirty="0" err="1"/>
              <a:t>mogli</a:t>
            </a:r>
            <a:r>
              <a:rPr lang="en-US" sz="2800" dirty="0"/>
              <a:t> da </a:t>
            </a:r>
            <a:r>
              <a:rPr lang="en-US" sz="2800" dirty="0" err="1"/>
              <a:t>odvojimo</a:t>
            </a:r>
            <a:r>
              <a:rPr lang="en-US" sz="2800" dirty="0"/>
              <a:t> ta</a:t>
            </a:r>
            <a:r>
              <a:rPr lang="sr-Latn-RS" sz="2800" dirty="0"/>
              <a:t>čke jednu od druge nekako...</a:t>
            </a:r>
          </a:p>
        </p:txBody>
      </p:sp>
    </p:spTree>
    <p:extLst>
      <p:ext uri="{BB962C8B-B14F-4D97-AF65-F5344CB8AC3E}">
        <p14:creationId xmlns:p14="http://schemas.microsoft.com/office/powerpoint/2010/main" val="104537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6EF5-8FA7-4853-A5F2-7886583FC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Uvod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1E60D-F212-43A4-A404-C86FD6FC9D21}"/>
              </a:ext>
            </a:extLst>
          </p:cNvPr>
          <p:cNvSpPr txBox="1"/>
          <p:nvPr/>
        </p:nvSpPr>
        <p:spPr>
          <a:xfrm>
            <a:off x="5310694" y="2405789"/>
            <a:ext cx="66874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 </a:t>
            </a:r>
            <a:r>
              <a:rPr lang="en-US" sz="3200" dirty="0" err="1"/>
              <a:t>Tacka</a:t>
            </a:r>
            <a:r>
              <a:rPr lang="en-US" sz="3200" dirty="0"/>
              <a:t> {</a:t>
            </a:r>
          </a:p>
          <a:p>
            <a:r>
              <a:rPr lang="en-US" sz="3200" dirty="0"/>
              <a:t>    int x;</a:t>
            </a:r>
          </a:p>
          <a:p>
            <a:r>
              <a:rPr lang="en-US" sz="3200" dirty="0"/>
              <a:t>    int y;</a:t>
            </a:r>
          </a:p>
          <a:p>
            <a:r>
              <a:rPr lang="en-US" sz="3200" dirty="0"/>
              <a:t>}</a:t>
            </a:r>
          </a:p>
          <a:p>
            <a:endParaRPr lang="en-US" sz="3200" dirty="0"/>
          </a:p>
          <a:p>
            <a:r>
              <a:rPr lang="en-US" sz="3200" dirty="0" err="1"/>
              <a:t>Tacka</a:t>
            </a:r>
            <a:r>
              <a:rPr lang="en-US" sz="3200" dirty="0"/>
              <a:t> a = new </a:t>
            </a:r>
            <a:r>
              <a:rPr lang="en-US" sz="3200" dirty="0" err="1"/>
              <a:t>Tacka</a:t>
            </a:r>
            <a:r>
              <a:rPr lang="en-US" sz="3200" dirty="0"/>
              <a:t>() { </a:t>
            </a:r>
            <a:r>
              <a:rPr lang="en-US" sz="3200" b="1" dirty="0"/>
              <a:t>x = 5, y = -6 </a:t>
            </a:r>
            <a:r>
              <a:rPr lang="en-US" sz="3200" dirty="0"/>
              <a:t>};</a:t>
            </a:r>
          </a:p>
          <a:p>
            <a:r>
              <a:rPr lang="en-US" sz="3200" dirty="0" err="1"/>
              <a:t>Tacka</a:t>
            </a:r>
            <a:r>
              <a:rPr lang="en-US" sz="3200" dirty="0"/>
              <a:t> b = new </a:t>
            </a:r>
            <a:r>
              <a:rPr lang="en-US" sz="3200" dirty="0" err="1"/>
              <a:t>Tacka</a:t>
            </a:r>
            <a:r>
              <a:rPr lang="en-US" sz="3200" dirty="0"/>
              <a:t>() { x = -3, y = 2 };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03A0D5-DE76-4DBE-B312-867AE2B30AAD}"/>
              </a:ext>
            </a:extLst>
          </p:cNvPr>
          <p:cNvCxnSpPr/>
          <p:nvPr/>
        </p:nvCxnSpPr>
        <p:spPr>
          <a:xfrm>
            <a:off x="0" y="5196114"/>
            <a:ext cx="4833257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984942-4BEB-4DCA-A521-99171E852B18}"/>
              </a:ext>
            </a:extLst>
          </p:cNvPr>
          <p:cNvCxnSpPr>
            <a:cxnSpLocks/>
          </p:cNvCxnSpPr>
          <p:nvPr/>
        </p:nvCxnSpPr>
        <p:spPr>
          <a:xfrm>
            <a:off x="1959429" y="3599543"/>
            <a:ext cx="0" cy="3258457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63F4A4F-7FCF-4E2A-8566-48A486AC0846}"/>
              </a:ext>
            </a:extLst>
          </p:cNvPr>
          <p:cNvSpPr/>
          <p:nvPr/>
        </p:nvSpPr>
        <p:spPr>
          <a:xfrm>
            <a:off x="3081359" y="4122059"/>
            <a:ext cx="275770" cy="27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0257A7-782A-48CA-A6CF-5FC730D876A5}"/>
              </a:ext>
            </a:extLst>
          </p:cNvPr>
          <p:cNvSpPr txBox="1"/>
          <p:nvPr/>
        </p:nvSpPr>
        <p:spPr>
          <a:xfrm>
            <a:off x="3259858" y="4285735"/>
            <a:ext cx="187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CBA7E6-68EB-48E8-A44E-F1E0F638AE31}"/>
              </a:ext>
            </a:extLst>
          </p:cNvPr>
          <p:cNvSpPr/>
          <p:nvPr/>
        </p:nvSpPr>
        <p:spPr>
          <a:xfrm>
            <a:off x="659701" y="5596877"/>
            <a:ext cx="275770" cy="2757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42057E-48B6-47F0-A474-77867478C648}"/>
              </a:ext>
            </a:extLst>
          </p:cNvPr>
          <p:cNvSpPr txBox="1"/>
          <p:nvPr/>
        </p:nvSpPr>
        <p:spPr>
          <a:xfrm>
            <a:off x="838200" y="5760553"/>
            <a:ext cx="187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AAE03A-CB59-4C6C-9551-FBEB57EADE58}"/>
              </a:ext>
            </a:extLst>
          </p:cNvPr>
          <p:cNvSpPr txBox="1"/>
          <p:nvPr/>
        </p:nvSpPr>
        <p:spPr>
          <a:xfrm>
            <a:off x="6675733" y="870257"/>
            <a:ext cx="55162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Bilo</a:t>
            </a:r>
            <a:r>
              <a:rPr lang="en-US" sz="2800" dirty="0"/>
              <a:t> bi </a:t>
            </a:r>
            <a:r>
              <a:rPr lang="en-US" sz="2800" dirty="0" err="1"/>
              <a:t>lepo</a:t>
            </a:r>
            <a:r>
              <a:rPr lang="en-US" sz="2800" dirty="0"/>
              <a:t> </a:t>
            </a:r>
            <a:r>
              <a:rPr lang="en-US" sz="2800" dirty="0" err="1"/>
              <a:t>kad</a:t>
            </a:r>
            <a:r>
              <a:rPr lang="en-US" sz="2800" dirty="0"/>
              <a:t> </a:t>
            </a:r>
            <a:r>
              <a:rPr lang="en-US" sz="2800" dirty="0" err="1"/>
              <a:t>bismo</a:t>
            </a:r>
            <a:r>
              <a:rPr lang="en-US" sz="2800" dirty="0"/>
              <a:t> </a:t>
            </a:r>
            <a:r>
              <a:rPr lang="en-US" sz="2800" dirty="0" err="1"/>
              <a:t>mogli</a:t>
            </a:r>
            <a:r>
              <a:rPr lang="en-US" sz="2800" dirty="0"/>
              <a:t> da </a:t>
            </a:r>
            <a:r>
              <a:rPr lang="en-US" sz="2800" dirty="0" err="1"/>
              <a:t>odvojimo</a:t>
            </a:r>
            <a:r>
              <a:rPr lang="en-US" sz="2800" dirty="0"/>
              <a:t> ta</a:t>
            </a:r>
            <a:r>
              <a:rPr lang="sr-Latn-RS" sz="2800" dirty="0"/>
              <a:t>čke jednu od druge nekako...</a:t>
            </a:r>
          </a:p>
        </p:txBody>
      </p:sp>
    </p:spTree>
    <p:extLst>
      <p:ext uri="{BB962C8B-B14F-4D97-AF65-F5344CB8AC3E}">
        <p14:creationId xmlns:p14="http://schemas.microsoft.com/office/powerpoint/2010/main" val="380392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6EF5-8FA7-4853-A5F2-7886583FC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Uvod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1E60D-F212-43A4-A404-C86FD6FC9D21}"/>
              </a:ext>
            </a:extLst>
          </p:cNvPr>
          <p:cNvSpPr txBox="1"/>
          <p:nvPr/>
        </p:nvSpPr>
        <p:spPr>
          <a:xfrm>
            <a:off x="5310694" y="2405789"/>
            <a:ext cx="66874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 </a:t>
            </a:r>
            <a:r>
              <a:rPr lang="en-US" sz="3200" dirty="0" err="1"/>
              <a:t>Tacka</a:t>
            </a:r>
            <a:r>
              <a:rPr lang="en-US" sz="3200" dirty="0"/>
              <a:t> {</a:t>
            </a:r>
          </a:p>
          <a:p>
            <a:r>
              <a:rPr lang="en-US" sz="3200" dirty="0"/>
              <a:t>    int x;</a:t>
            </a:r>
          </a:p>
          <a:p>
            <a:r>
              <a:rPr lang="en-US" sz="3200" dirty="0"/>
              <a:t>    int y;</a:t>
            </a:r>
          </a:p>
          <a:p>
            <a:r>
              <a:rPr lang="en-US" sz="3200" dirty="0"/>
              <a:t>}</a:t>
            </a:r>
          </a:p>
          <a:p>
            <a:endParaRPr lang="en-US" sz="3200" dirty="0"/>
          </a:p>
          <a:p>
            <a:r>
              <a:rPr lang="en-US" sz="3200" dirty="0" err="1"/>
              <a:t>Tacka</a:t>
            </a:r>
            <a:r>
              <a:rPr lang="en-US" sz="3200" dirty="0"/>
              <a:t> a = new </a:t>
            </a:r>
            <a:r>
              <a:rPr lang="en-US" sz="3200" dirty="0" err="1"/>
              <a:t>Tacka</a:t>
            </a:r>
            <a:r>
              <a:rPr lang="en-US" sz="3200" dirty="0"/>
              <a:t>() { x = 5, y = -6 };</a:t>
            </a:r>
          </a:p>
          <a:p>
            <a:r>
              <a:rPr lang="en-US" sz="3200" dirty="0" err="1"/>
              <a:t>Tacka</a:t>
            </a:r>
            <a:r>
              <a:rPr lang="en-US" sz="3200" dirty="0"/>
              <a:t> b = new </a:t>
            </a:r>
            <a:r>
              <a:rPr lang="en-US" sz="3200" dirty="0" err="1"/>
              <a:t>Tacka</a:t>
            </a:r>
            <a:r>
              <a:rPr lang="en-US" sz="3200" dirty="0"/>
              <a:t>() { </a:t>
            </a:r>
            <a:r>
              <a:rPr lang="en-US" sz="3200" b="1" dirty="0"/>
              <a:t>x = -3, y = 2</a:t>
            </a:r>
            <a:r>
              <a:rPr lang="en-US" sz="3200" dirty="0"/>
              <a:t> };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03A0D5-DE76-4DBE-B312-867AE2B30AAD}"/>
              </a:ext>
            </a:extLst>
          </p:cNvPr>
          <p:cNvCxnSpPr/>
          <p:nvPr/>
        </p:nvCxnSpPr>
        <p:spPr>
          <a:xfrm>
            <a:off x="0" y="5196114"/>
            <a:ext cx="4833257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984942-4BEB-4DCA-A521-99171E852B18}"/>
              </a:ext>
            </a:extLst>
          </p:cNvPr>
          <p:cNvCxnSpPr>
            <a:cxnSpLocks/>
          </p:cNvCxnSpPr>
          <p:nvPr/>
        </p:nvCxnSpPr>
        <p:spPr>
          <a:xfrm>
            <a:off x="1959429" y="3599543"/>
            <a:ext cx="0" cy="3258457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63F4A4F-7FCF-4E2A-8566-48A486AC0846}"/>
              </a:ext>
            </a:extLst>
          </p:cNvPr>
          <p:cNvSpPr/>
          <p:nvPr/>
        </p:nvSpPr>
        <p:spPr>
          <a:xfrm>
            <a:off x="3081359" y="4122059"/>
            <a:ext cx="275770" cy="27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0257A7-782A-48CA-A6CF-5FC730D876A5}"/>
              </a:ext>
            </a:extLst>
          </p:cNvPr>
          <p:cNvSpPr txBox="1"/>
          <p:nvPr/>
        </p:nvSpPr>
        <p:spPr>
          <a:xfrm>
            <a:off x="3259858" y="4285735"/>
            <a:ext cx="187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CBA7E6-68EB-48E8-A44E-F1E0F638AE31}"/>
              </a:ext>
            </a:extLst>
          </p:cNvPr>
          <p:cNvSpPr/>
          <p:nvPr/>
        </p:nvSpPr>
        <p:spPr>
          <a:xfrm>
            <a:off x="659701" y="5596877"/>
            <a:ext cx="275770" cy="2757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42057E-48B6-47F0-A474-77867478C648}"/>
              </a:ext>
            </a:extLst>
          </p:cNvPr>
          <p:cNvSpPr txBox="1"/>
          <p:nvPr/>
        </p:nvSpPr>
        <p:spPr>
          <a:xfrm>
            <a:off x="838200" y="5760553"/>
            <a:ext cx="187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AAE03A-CB59-4C6C-9551-FBEB57EADE58}"/>
              </a:ext>
            </a:extLst>
          </p:cNvPr>
          <p:cNvSpPr txBox="1"/>
          <p:nvPr/>
        </p:nvSpPr>
        <p:spPr>
          <a:xfrm>
            <a:off x="6675733" y="870257"/>
            <a:ext cx="55162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Bilo</a:t>
            </a:r>
            <a:r>
              <a:rPr lang="en-US" sz="2800" dirty="0"/>
              <a:t> bi </a:t>
            </a:r>
            <a:r>
              <a:rPr lang="en-US" sz="2800" dirty="0" err="1"/>
              <a:t>lepo</a:t>
            </a:r>
            <a:r>
              <a:rPr lang="en-US" sz="2800" dirty="0"/>
              <a:t> </a:t>
            </a:r>
            <a:r>
              <a:rPr lang="en-US" sz="2800" dirty="0" err="1"/>
              <a:t>kad</a:t>
            </a:r>
            <a:r>
              <a:rPr lang="en-US" sz="2800" dirty="0"/>
              <a:t> </a:t>
            </a:r>
            <a:r>
              <a:rPr lang="en-US" sz="2800" dirty="0" err="1"/>
              <a:t>bismo</a:t>
            </a:r>
            <a:r>
              <a:rPr lang="en-US" sz="2800" dirty="0"/>
              <a:t> </a:t>
            </a:r>
            <a:r>
              <a:rPr lang="en-US" sz="2800" dirty="0" err="1"/>
              <a:t>mogli</a:t>
            </a:r>
            <a:r>
              <a:rPr lang="en-US" sz="2800" dirty="0"/>
              <a:t> da </a:t>
            </a:r>
            <a:r>
              <a:rPr lang="en-US" sz="2800" dirty="0" err="1"/>
              <a:t>odvojimo</a:t>
            </a:r>
            <a:r>
              <a:rPr lang="en-US" sz="2800" dirty="0"/>
              <a:t> ta</a:t>
            </a:r>
            <a:r>
              <a:rPr lang="sr-Latn-RS" sz="2800" dirty="0"/>
              <a:t>čke jednu od druge nekako...</a:t>
            </a:r>
          </a:p>
        </p:txBody>
      </p:sp>
    </p:spTree>
    <p:extLst>
      <p:ext uri="{BB962C8B-B14F-4D97-AF65-F5344CB8AC3E}">
        <p14:creationId xmlns:p14="http://schemas.microsoft.com/office/powerpoint/2010/main" val="1824284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6EF5-8FA7-4853-A5F2-7886583FC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Uvod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1E60D-F212-43A4-A404-C86FD6FC9D21}"/>
              </a:ext>
            </a:extLst>
          </p:cNvPr>
          <p:cNvSpPr txBox="1"/>
          <p:nvPr/>
        </p:nvSpPr>
        <p:spPr>
          <a:xfrm>
            <a:off x="5310694" y="2405789"/>
            <a:ext cx="66874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 </a:t>
            </a:r>
            <a:r>
              <a:rPr lang="en-US" sz="3200" dirty="0" err="1"/>
              <a:t>Tacka</a:t>
            </a:r>
            <a:r>
              <a:rPr lang="en-US" sz="3200" dirty="0"/>
              <a:t> {</a:t>
            </a:r>
          </a:p>
          <a:p>
            <a:r>
              <a:rPr lang="en-US" sz="3200" dirty="0"/>
              <a:t>    int x;</a:t>
            </a:r>
          </a:p>
          <a:p>
            <a:r>
              <a:rPr lang="en-US" sz="3200" dirty="0"/>
              <a:t>    int y;</a:t>
            </a:r>
          </a:p>
          <a:p>
            <a:r>
              <a:rPr lang="en-US" sz="3200" dirty="0"/>
              <a:t>}</a:t>
            </a:r>
          </a:p>
          <a:p>
            <a:endParaRPr lang="en-US" sz="3200" dirty="0"/>
          </a:p>
          <a:p>
            <a:r>
              <a:rPr lang="en-US" sz="3200" dirty="0" err="1"/>
              <a:t>Tacka</a:t>
            </a:r>
            <a:r>
              <a:rPr lang="en-US" sz="3200" dirty="0"/>
              <a:t> a = new </a:t>
            </a:r>
            <a:r>
              <a:rPr lang="en-US" sz="3200" dirty="0" err="1"/>
              <a:t>Tacka</a:t>
            </a:r>
            <a:r>
              <a:rPr lang="en-US" sz="3200" dirty="0"/>
              <a:t>() { x = 5, y = -6 };</a:t>
            </a:r>
          </a:p>
          <a:p>
            <a:r>
              <a:rPr lang="en-US" sz="3200" dirty="0" err="1"/>
              <a:t>Tacka</a:t>
            </a:r>
            <a:r>
              <a:rPr lang="en-US" sz="3200" dirty="0"/>
              <a:t> b = new </a:t>
            </a:r>
            <a:r>
              <a:rPr lang="en-US" sz="3200" dirty="0" err="1"/>
              <a:t>Tacka</a:t>
            </a:r>
            <a:r>
              <a:rPr lang="en-US" sz="3200" dirty="0"/>
              <a:t>() { x = -</a:t>
            </a:r>
            <a:r>
              <a:rPr lang="sr-Latn-RS" sz="3200" dirty="0"/>
              <a:t>3</a:t>
            </a:r>
            <a:r>
              <a:rPr lang="en-US" sz="3200" dirty="0"/>
              <a:t>, y = </a:t>
            </a:r>
            <a:r>
              <a:rPr lang="sr-Latn-RS" sz="3200" dirty="0"/>
              <a:t>2</a:t>
            </a:r>
            <a:r>
              <a:rPr lang="en-US" sz="3200" dirty="0"/>
              <a:t> };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03A0D5-DE76-4DBE-B312-867AE2B30AAD}"/>
              </a:ext>
            </a:extLst>
          </p:cNvPr>
          <p:cNvCxnSpPr/>
          <p:nvPr/>
        </p:nvCxnSpPr>
        <p:spPr>
          <a:xfrm>
            <a:off x="0" y="5196114"/>
            <a:ext cx="4833257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984942-4BEB-4DCA-A521-99171E852B18}"/>
              </a:ext>
            </a:extLst>
          </p:cNvPr>
          <p:cNvCxnSpPr>
            <a:cxnSpLocks/>
          </p:cNvCxnSpPr>
          <p:nvPr/>
        </p:nvCxnSpPr>
        <p:spPr>
          <a:xfrm>
            <a:off x="1959429" y="3599543"/>
            <a:ext cx="0" cy="3258457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63F4A4F-7FCF-4E2A-8566-48A486AC0846}"/>
              </a:ext>
            </a:extLst>
          </p:cNvPr>
          <p:cNvSpPr/>
          <p:nvPr/>
        </p:nvSpPr>
        <p:spPr>
          <a:xfrm>
            <a:off x="3081359" y="4122059"/>
            <a:ext cx="275770" cy="27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0257A7-782A-48CA-A6CF-5FC730D876A5}"/>
              </a:ext>
            </a:extLst>
          </p:cNvPr>
          <p:cNvSpPr txBox="1"/>
          <p:nvPr/>
        </p:nvSpPr>
        <p:spPr>
          <a:xfrm>
            <a:off x="3259858" y="4285735"/>
            <a:ext cx="187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CBA7E6-68EB-48E8-A44E-F1E0F638AE31}"/>
              </a:ext>
            </a:extLst>
          </p:cNvPr>
          <p:cNvSpPr/>
          <p:nvPr/>
        </p:nvSpPr>
        <p:spPr>
          <a:xfrm>
            <a:off x="659701" y="5596877"/>
            <a:ext cx="275770" cy="2757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42057E-48B6-47F0-A474-77867478C648}"/>
              </a:ext>
            </a:extLst>
          </p:cNvPr>
          <p:cNvSpPr txBox="1"/>
          <p:nvPr/>
        </p:nvSpPr>
        <p:spPr>
          <a:xfrm>
            <a:off x="838200" y="5760553"/>
            <a:ext cx="187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AAE03A-CB59-4C6C-9551-FBEB57EADE58}"/>
              </a:ext>
            </a:extLst>
          </p:cNvPr>
          <p:cNvSpPr txBox="1"/>
          <p:nvPr/>
        </p:nvSpPr>
        <p:spPr>
          <a:xfrm>
            <a:off x="6675733" y="870257"/>
            <a:ext cx="55162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Bilo</a:t>
            </a:r>
            <a:r>
              <a:rPr lang="en-US" sz="2800" dirty="0"/>
              <a:t> bi </a:t>
            </a:r>
            <a:r>
              <a:rPr lang="en-US" sz="2800" dirty="0" err="1"/>
              <a:t>lepo</a:t>
            </a:r>
            <a:r>
              <a:rPr lang="en-US" sz="2800" dirty="0"/>
              <a:t> </a:t>
            </a:r>
            <a:r>
              <a:rPr lang="en-US" sz="2800" dirty="0" err="1"/>
              <a:t>kad</a:t>
            </a:r>
            <a:r>
              <a:rPr lang="en-US" sz="2800" dirty="0"/>
              <a:t> </a:t>
            </a:r>
            <a:r>
              <a:rPr lang="en-US" sz="2800" dirty="0" err="1"/>
              <a:t>bismo</a:t>
            </a:r>
            <a:r>
              <a:rPr lang="en-US" sz="2800" dirty="0"/>
              <a:t> </a:t>
            </a:r>
            <a:r>
              <a:rPr lang="en-US" sz="2800" dirty="0" err="1"/>
              <a:t>mogli</a:t>
            </a:r>
            <a:r>
              <a:rPr lang="en-US" sz="2800" dirty="0"/>
              <a:t> da </a:t>
            </a:r>
            <a:r>
              <a:rPr lang="en-US" sz="2800" dirty="0" err="1"/>
              <a:t>odvojimo</a:t>
            </a:r>
            <a:r>
              <a:rPr lang="en-US" sz="2800" dirty="0"/>
              <a:t> ta</a:t>
            </a:r>
            <a:r>
              <a:rPr lang="sr-Latn-RS" sz="2800" dirty="0"/>
              <a:t>čke jednu od druge nekako...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CCA502-38F0-4CC4-97B5-68C3FB0014D5}"/>
              </a:ext>
            </a:extLst>
          </p:cNvPr>
          <p:cNvCxnSpPr>
            <a:cxnSpLocks/>
          </p:cNvCxnSpPr>
          <p:nvPr/>
        </p:nvCxnSpPr>
        <p:spPr>
          <a:xfrm flipH="1">
            <a:off x="7199086" y="3222171"/>
            <a:ext cx="1378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2F52B7-A99A-4DEF-B5B7-0F6C9393A222}"/>
              </a:ext>
            </a:extLst>
          </p:cNvPr>
          <p:cNvSpPr txBox="1"/>
          <p:nvPr/>
        </p:nvSpPr>
        <p:spPr>
          <a:xfrm>
            <a:off x="8729513" y="2763054"/>
            <a:ext cx="2278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klasa</a:t>
            </a:r>
            <a:r>
              <a:rPr lang="en-US" dirty="0"/>
              <a:t> </a:t>
            </a:r>
            <a:r>
              <a:rPr lang="en-US" b="1" dirty="0" err="1"/>
              <a:t>Tacka</a:t>
            </a:r>
            <a:r>
              <a:rPr lang="en-US" b="1" dirty="0"/>
              <a:t> </a:t>
            </a:r>
            <a:r>
              <a:rPr lang="en-US" dirty="0" err="1"/>
              <a:t>definise</a:t>
            </a:r>
            <a:r>
              <a:rPr lang="en-US" dirty="0"/>
              <a:t> </a:t>
            </a:r>
            <a:r>
              <a:rPr lang="en-US" dirty="0" err="1"/>
              <a:t>generalni</a:t>
            </a:r>
            <a:r>
              <a:rPr lang="en-US" dirty="0"/>
              <a:t> </a:t>
            </a:r>
            <a:r>
              <a:rPr lang="en-US" dirty="0" err="1"/>
              <a:t>oblik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tacaka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27DB7F-E5D9-46B4-8B28-5E9EC56DF00F}"/>
              </a:ext>
            </a:extLst>
          </p:cNvPr>
          <p:cNvCxnSpPr>
            <a:cxnSpLocks/>
          </p:cNvCxnSpPr>
          <p:nvPr/>
        </p:nvCxnSpPr>
        <p:spPr>
          <a:xfrm flipH="1">
            <a:off x="6792686" y="4259944"/>
            <a:ext cx="1785258" cy="674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9F4282F-432D-49DA-8616-218A4580EE31}"/>
              </a:ext>
            </a:extLst>
          </p:cNvPr>
          <p:cNvSpPr txBox="1"/>
          <p:nvPr/>
        </p:nvSpPr>
        <p:spPr>
          <a:xfrm>
            <a:off x="8729513" y="3713839"/>
            <a:ext cx="2278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pojedina</a:t>
            </a:r>
            <a:r>
              <a:rPr lang="sr-Latn-RS" dirty="0"/>
              <a:t>čne tačke su </a:t>
            </a:r>
            <a:r>
              <a:rPr lang="sr-Latn-RS" b="1" dirty="0"/>
              <a:t>objekti </a:t>
            </a:r>
            <a:r>
              <a:rPr lang="sr-Latn-RS" dirty="0"/>
              <a:t>te klase.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F0891F-5350-43AF-AF9E-3B920B1BCD1D}"/>
              </a:ext>
            </a:extLst>
          </p:cNvPr>
          <p:cNvCxnSpPr>
            <a:cxnSpLocks/>
          </p:cNvCxnSpPr>
          <p:nvPr/>
        </p:nvCxnSpPr>
        <p:spPr>
          <a:xfrm>
            <a:off x="8577944" y="4285735"/>
            <a:ext cx="477437" cy="1186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384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179A-2577-4E9A-B5D9-2250BC2C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Pisanje klasa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720D7-FFA6-4707-9FAD-60EFF729E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>
                <a:latin typeface="Consolas" panose="020B0609020204030204" pitchFamily="49" charset="0"/>
              </a:rPr>
              <a:t>class </a:t>
            </a:r>
            <a:r>
              <a:rPr lang="sr-Latn-RS" b="1" dirty="0">
                <a:latin typeface="Consolas" panose="020B0609020204030204" pitchFamily="49" charset="0"/>
              </a:rPr>
              <a:t>ImeKlase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telo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klase</a:t>
            </a:r>
            <a:r>
              <a:rPr lang="en-US" b="1" dirty="0">
                <a:latin typeface="Consolas" panose="020B0609020204030204" pitchFamily="49" charset="0"/>
              </a:rPr>
              <a:t> &gt;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5683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179A-2577-4E9A-B5D9-2250BC2C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Pisanje klasa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720D7-FFA6-4707-9FAD-60EFF729E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>
                <a:latin typeface="Consolas" panose="020B0609020204030204" pitchFamily="49" charset="0"/>
              </a:rPr>
              <a:t>class </a:t>
            </a:r>
            <a:r>
              <a:rPr lang="sr-Latn-RS" b="1" dirty="0">
                <a:latin typeface="Consolas" panose="020B0609020204030204" pitchFamily="49" charset="0"/>
              </a:rPr>
              <a:t>ImeKlase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promenjive</a:t>
            </a:r>
            <a:r>
              <a:rPr lang="en-US" b="1" dirty="0">
                <a:latin typeface="Consolas" panose="020B0609020204030204" pitchFamily="49" charset="0"/>
              </a:rPr>
              <a:t> &gt;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&lt; </a:t>
            </a:r>
            <a:r>
              <a:rPr lang="en-US" b="1" dirty="0" err="1">
                <a:latin typeface="Consolas" panose="020B0609020204030204" pitchFamily="49" charset="0"/>
              </a:rPr>
              <a:t>metode</a:t>
            </a:r>
            <a:r>
              <a:rPr lang="en-US" b="1" dirty="0">
                <a:latin typeface="Consolas" panose="020B0609020204030204" pitchFamily="49" charset="0"/>
              </a:rPr>
              <a:t> 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5013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179A-2577-4E9A-B5D9-2250BC2C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Pisanje klasa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720D7-FFA6-4707-9FAD-60EFF729E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>
                <a:latin typeface="Consolas" panose="020B0609020204030204" pitchFamily="49" charset="0"/>
              </a:rPr>
              <a:t>class </a:t>
            </a:r>
            <a:r>
              <a:rPr lang="sr-Latn-RS" b="1" dirty="0">
                <a:latin typeface="Consolas" panose="020B0609020204030204" pitchFamily="49" charset="0"/>
              </a:rPr>
              <a:t>ImeKlase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promenjive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polja</a:t>
            </a:r>
            <a:r>
              <a:rPr lang="en-US" b="1" dirty="0">
                <a:latin typeface="Consolas" panose="020B0609020204030204" pitchFamily="49" charset="0"/>
              </a:rPr>
              <a:t> &gt;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&lt; </a:t>
            </a:r>
            <a:r>
              <a:rPr lang="en-US" b="1" dirty="0" err="1">
                <a:latin typeface="Consolas" panose="020B0609020204030204" pitchFamily="49" charset="0"/>
              </a:rPr>
              <a:t>metode</a:t>
            </a:r>
            <a:r>
              <a:rPr lang="en-US" b="1" dirty="0">
                <a:latin typeface="Consolas" panose="020B0609020204030204" pitchFamily="49" charset="0"/>
              </a:rPr>
              <a:t> 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3582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179A-2577-4E9A-B5D9-2250BC2C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Pisanje klasa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720D7-FFA6-4707-9FAD-60EFF729E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>
                <a:latin typeface="Consolas" panose="020B0609020204030204" pitchFamily="49" charset="0"/>
              </a:rPr>
              <a:t>class </a:t>
            </a:r>
            <a:r>
              <a:rPr lang="sr-Latn-RS" b="1" dirty="0">
                <a:latin typeface="Consolas" panose="020B0609020204030204" pitchFamily="49" charset="0"/>
              </a:rPr>
              <a:t>ImeKlase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promenjive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polja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vrednosti</a:t>
            </a:r>
            <a:r>
              <a:rPr lang="en-US" b="1" dirty="0">
                <a:latin typeface="Consolas" panose="020B0609020204030204" pitchFamily="49" charset="0"/>
              </a:rPr>
              <a:t> &gt;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&lt; </a:t>
            </a:r>
            <a:r>
              <a:rPr lang="en-US" b="1" dirty="0" err="1">
                <a:latin typeface="Consolas" panose="020B0609020204030204" pitchFamily="49" charset="0"/>
              </a:rPr>
              <a:t>metode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akcije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nad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vrednostima</a:t>
            </a:r>
            <a:r>
              <a:rPr lang="en-US" b="1" dirty="0">
                <a:latin typeface="Consolas" panose="020B0609020204030204" pitchFamily="49" charset="0"/>
              </a:rPr>
              <a:t> 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620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6EF5-8FA7-4853-A5F2-7886583FC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Uvod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1E60D-F212-43A4-A404-C86FD6FC9D21}"/>
              </a:ext>
            </a:extLst>
          </p:cNvPr>
          <p:cNvSpPr txBox="1"/>
          <p:nvPr/>
        </p:nvSpPr>
        <p:spPr>
          <a:xfrm>
            <a:off x="4351356" y="3044279"/>
            <a:ext cx="3489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Ta</a:t>
            </a:r>
            <a:r>
              <a:rPr lang="sr-Latn-RS" sz="4400" dirty="0"/>
              <a:t>čka u ravni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82223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179A-2577-4E9A-B5D9-2250BC2C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Pisanje klasa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720D7-FFA6-4707-9FAD-60EFF729E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>
                <a:latin typeface="Consolas" panose="020B0609020204030204" pitchFamily="49" charset="0"/>
              </a:rPr>
              <a:t>class </a:t>
            </a:r>
            <a:r>
              <a:rPr lang="sr-Latn-RS" b="1" dirty="0">
                <a:latin typeface="Consolas" panose="020B0609020204030204" pitchFamily="49" charset="0"/>
              </a:rPr>
              <a:t>ImeKlase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promenjive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polja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vrednosti</a:t>
            </a:r>
            <a:r>
              <a:rPr lang="en-US" b="1" dirty="0">
                <a:latin typeface="Consolas" panose="020B0609020204030204" pitchFamily="49" charset="0"/>
              </a:rPr>
              <a:t> &gt;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&lt; </a:t>
            </a:r>
            <a:r>
              <a:rPr lang="en-US" b="1" dirty="0" err="1">
                <a:latin typeface="Consolas" panose="020B0609020204030204" pitchFamily="49" charset="0"/>
              </a:rPr>
              <a:t>metode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akcije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nad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vrednostima</a:t>
            </a:r>
            <a:r>
              <a:rPr lang="en-US" b="1" dirty="0">
                <a:latin typeface="Consolas" panose="020B0609020204030204" pitchFamily="49" charset="0"/>
              </a:rPr>
              <a:t> 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,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stvari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</a:t>
            </a:r>
            <a:r>
              <a:rPr lang="en-US" dirty="0" err="1"/>
              <a:t>zamisliti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perspektive</a:t>
            </a:r>
            <a:r>
              <a:rPr lang="en-US" dirty="0"/>
              <a:t> </a:t>
            </a:r>
            <a:r>
              <a:rPr lang="en-US" dirty="0" err="1"/>
              <a:t>jednog</a:t>
            </a:r>
            <a:r>
              <a:rPr lang="en-US" dirty="0"/>
              <a:t> </a:t>
            </a:r>
            <a:r>
              <a:rPr lang="en-US" dirty="0" err="1"/>
              <a:t>objekta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(</a:t>
            </a:r>
            <a:r>
              <a:rPr lang="en-US" dirty="0" err="1"/>
              <a:t>jer</a:t>
            </a:r>
            <a:r>
              <a:rPr lang="en-US" dirty="0"/>
              <a:t> se </a:t>
            </a:r>
            <a:r>
              <a:rPr lang="en-US" dirty="0" err="1"/>
              <a:t>svi</a:t>
            </a:r>
            <a:r>
              <a:rPr lang="en-US" dirty="0"/>
              <a:t> </a:t>
            </a:r>
            <a:r>
              <a:rPr lang="en-US" dirty="0" err="1"/>
              <a:t>objekti</a:t>
            </a:r>
            <a:r>
              <a:rPr lang="en-US" dirty="0"/>
              <a:t> </a:t>
            </a:r>
            <a:r>
              <a:rPr lang="en-US" dirty="0" err="1"/>
              <a:t>pona</a:t>
            </a:r>
            <a:r>
              <a:rPr lang="sr-Latn-RS" dirty="0"/>
              <a:t>šaju isto). Taj imaginarni objekat se zove </a:t>
            </a:r>
            <a:r>
              <a:rPr lang="sr-Latn-RS" b="1" dirty="0"/>
              <a:t>this</a:t>
            </a:r>
            <a:r>
              <a:rPr lang="sr-Latn-R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42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179A-2577-4E9A-B5D9-2250BC2C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Pisanje klasa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720D7-FFA6-4707-9FAD-60EFF729E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400" dirty="0">
                <a:latin typeface="Consolas" panose="020B0609020204030204" pitchFamily="49" charset="0"/>
              </a:rPr>
              <a:t>class </a:t>
            </a:r>
            <a:r>
              <a:rPr lang="sr-Latn-RS" sz="2400" b="1" dirty="0">
                <a:latin typeface="Consolas" panose="020B0609020204030204" pitchFamily="49" charset="0"/>
              </a:rPr>
              <a:t>Brojac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int </a:t>
            </a:r>
            <a:r>
              <a:rPr lang="en-US" sz="2400" b="1" dirty="0" err="1">
                <a:latin typeface="Consolas" panose="020B0609020204030204" pitchFamily="49" charset="0"/>
              </a:rPr>
              <a:t>broj</a:t>
            </a:r>
            <a:r>
              <a:rPr lang="en-US" sz="2400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void </a:t>
            </a:r>
            <a:r>
              <a:rPr lang="en-US" sz="2400" dirty="0" err="1">
                <a:latin typeface="Consolas" panose="020B0609020204030204" pitchFamily="49" charset="0"/>
              </a:rPr>
              <a:t>Povecaj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latin typeface="Consolas" panose="020B0609020204030204" pitchFamily="49" charset="0"/>
              </a:rPr>
              <a:t>broj</a:t>
            </a:r>
            <a:r>
              <a:rPr lang="en-US" sz="2400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3587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179A-2577-4E9A-B5D9-2250BC2C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Pisanje klasa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720D7-FFA6-4707-9FAD-60EFF729E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400" dirty="0">
                <a:latin typeface="Consolas" panose="020B0609020204030204" pitchFamily="49" charset="0"/>
              </a:rPr>
              <a:t>class </a:t>
            </a:r>
            <a:r>
              <a:rPr lang="sr-Latn-RS" sz="2400" b="1" dirty="0">
                <a:latin typeface="Consolas" panose="020B0609020204030204" pitchFamily="49" charset="0"/>
              </a:rPr>
              <a:t>Brojac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int </a:t>
            </a:r>
            <a:r>
              <a:rPr lang="en-US" sz="2400" b="1" dirty="0" err="1">
                <a:latin typeface="Consolas" panose="020B0609020204030204" pitchFamily="49" charset="0"/>
              </a:rPr>
              <a:t>broj</a:t>
            </a:r>
            <a:r>
              <a:rPr lang="en-US" sz="2400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void </a:t>
            </a:r>
            <a:r>
              <a:rPr lang="en-US" sz="2400" dirty="0" err="1">
                <a:latin typeface="Consolas" panose="020B0609020204030204" pitchFamily="49" charset="0"/>
              </a:rPr>
              <a:t>Povecaj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latin typeface="Consolas" panose="020B0609020204030204" pitchFamily="49" charset="0"/>
              </a:rPr>
              <a:t>broj</a:t>
            </a:r>
            <a:r>
              <a:rPr lang="en-US" sz="2400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D0EA52-F642-40BD-AFD6-EF693AECDC5F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static void </a:t>
            </a:r>
            <a:r>
              <a:rPr lang="en-US" sz="2400" b="1" dirty="0">
                <a:latin typeface="Consolas" panose="020B0609020204030204" pitchFamily="49" charset="0"/>
              </a:rPr>
              <a:t>Main</a:t>
            </a:r>
            <a:r>
              <a:rPr lang="en-US" sz="2400" dirty="0">
                <a:latin typeface="Consolas" panose="020B0609020204030204" pitchFamily="49" charset="0"/>
              </a:rPr>
              <a:t>(string[] 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Brojac</a:t>
            </a:r>
            <a:r>
              <a:rPr lang="en-US" sz="2400" dirty="0">
                <a:latin typeface="Consolas" panose="020B0609020204030204" pitchFamily="49" charset="0"/>
              </a:rPr>
              <a:t> b = new </a:t>
            </a:r>
            <a:r>
              <a:rPr lang="en-US" sz="2400" b="1" dirty="0" err="1">
                <a:latin typeface="Consolas" panose="020B0609020204030204" pitchFamily="49" charset="0"/>
              </a:rPr>
              <a:t>Brojac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b.broj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b.</a:t>
            </a:r>
            <a:r>
              <a:rPr lang="en-US" sz="2400" b="1" dirty="0" err="1">
                <a:latin typeface="Consolas" panose="020B0609020204030204" pitchFamily="49" charset="0"/>
              </a:rPr>
              <a:t>Povecaj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b.broj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6087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179A-2577-4E9A-B5D9-2250BC2C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Pisanje klasa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720D7-FFA6-4707-9FAD-60EFF729E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400" dirty="0">
                <a:latin typeface="Consolas" panose="020B0609020204030204" pitchFamily="49" charset="0"/>
              </a:rPr>
              <a:t>class </a:t>
            </a:r>
            <a:r>
              <a:rPr lang="sr-Latn-RS" sz="2400" b="1" dirty="0">
                <a:latin typeface="Consolas" panose="020B0609020204030204" pitchFamily="49" charset="0"/>
              </a:rPr>
              <a:t>Brojac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int </a:t>
            </a:r>
            <a:r>
              <a:rPr lang="en-US" sz="2400" b="1" dirty="0" err="1">
                <a:latin typeface="Consolas" panose="020B0609020204030204" pitchFamily="49" charset="0"/>
              </a:rPr>
              <a:t>broj</a:t>
            </a:r>
            <a:r>
              <a:rPr lang="en-US" sz="2400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void </a:t>
            </a:r>
            <a:r>
              <a:rPr lang="en-US" sz="2400" dirty="0" err="1">
                <a:latin typeface="Consolas" panose="020B0609020204030204" pitchFamily="49" charset="0"/>
              </a:rPr>
              <a:t>Povecaj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latin typeface="Consolas" panose="020B0609020204030204" pitchFamily="49" charset="0"/>
              </a:rPr>
              <a:t>broj</a:t>
            </a:r>
            <a:r>
              <a:rPr lang="en-US" sz="2400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D0EA52-F642-40BD-AFD6-EF693AECDC5F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static void </a:t>
            </a:r>
            <a:r>
              <a:rPr lang="en-US" sz="2400" b="1" dirty="0">
                <a:latin typeface="Consolas" panose="020B0609020204030204" pitchFamily="49" charset="0"/>
              </a:rPr>
              <a:t>Main</a:t>
            </a:r>
            <a:r>
              <a:rPr lang="en-US" sz="2400" dirty="0">
                <a:latin typeface="Consolas" panose="020B0609020204030204" pitchFamily="49" charset="0"/>
              </a:rPr>
              <a:t>(string[] 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Brojac</a:t>
            </a:r>
            <a:r>
              <a:rPr lang="en-US" sz="2400" dirty="0">
                <a:latin typeface="Consolas" panose="020B0609020204030204" pitchFamily="49" charset="0"/>
              </a:rPr>
              <a:t> b = new </a:t>
            </a:r>
            <a:r>
              <a:rPr lang="en-US" sz="2400" b="1" dirty="0" err="1">
                <a:latin typeface="Consolas" panose="020B0609020204030204" pitchFamily="49" charset="0"/>
              </a:rPr>
              <a:t>Brojac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b.broj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b.</a:t>
            </a:r>
            <a:r>
              <a:rPr lang="en-US" sz="2400" b="1" dirty="0" err="1">
                <a:latin typeface="Consolas" panose="020B0609020204030204" pitchFamily="49" charset="0"/>
              </a:rPr>
              <a:t>Povecaj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b.broj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E8BF75-255A-4B7C-9097-CF519F3B3FB9}"/>
              </a:ext>
            </a:extLst>
          </p:cNvPr>
          <p:cNvCxnSpPr/>
          <p:nvPr/>
        </p:nvCxnSpPr>
        <p:spPr>
          <a:xfrm flipH="1" flipV="1">
            <a:off x="3788229" y="3091543"/>
            <a:ext cx="3018971" cy="3374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016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179A-2577-4E9A-B5D9-2250BC2C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Pisanje klasa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720D7-FFA6-4707-9FAD-60EFF729E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400" dirty="0">
                <a:latin typeface="Consolas" panose="020B0609020204030204" pitchFamily="49" charset="0"/>
              </a:rPr>
              <a:t>class </a:t>
            </a:r>
            <a:r>
              <a:rPr lang="sr-Latn-RS" sz="2400" b="1" dirty="0">
                <a:latin typeface="Consolas" panose="020B0609020204030204" pitchFamily="49" charset="0"/>
              </a:rPr>
              <a:t>Brojac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int </a:t>
            </a:r>
            <a:r>
              <a:rPr lang="en-US" sz="2400" b="1" dirty="0" err="1">
                <a:latin typeface="Consolas" panose="020B0609020204030204" pitchFamily="49" charset="0"/>
              </a:rPr>
              <a:t>broj</a:t>
            </a:r>
            <a:r>
              <a:rPr lang="en-US" sz="2400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void </a:t>
            </a:r>
            <a:r>
              <a:rPr lang="en-US" sz="2400" dirty="0" err="1">
                <a:latin typeface="Consolas" panose="020B0609020204030204" pitchFamily="49" charset="0"/>
              </a:rPr>
              <a:t>Povecaj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latin typeface="Consolas" panose="020B0609020204030204" pitchFamily="49" charset="0"/>
              </a:rPr>
              <a:t>broj</a:t>
            </a:r>
            <a:r>
              <a:rPr lang="en-US" sz="2400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D0EA52-F642-40BD-AFD6-EF693AECDC5F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static void </a:t>
            </a:r>
            <a:r>
              <a:rPr lang="en-US" sz="2400" b="1" dirty="0">
                <a:latin typeface="Consolas" panose="020B0609020204030204" pitchFamily="49" charset="0"/>
              </a:rPr>
              <a:t>Main</a:t>
            </a:r>
            <a:r>
              <a:rPr lang="en-US" sz="2400" dirty="0">
                <a:latin typeface="Consolas" panose="020B0609020204030204" pitchFamily="49" charset="0"/>
              </a:rPr>
              <a:t>(string[] 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Brojac</a:t>
            </a:r>
            <a:r>
              <a:rPr lang="en-US" sz="2400" dirty="0">
                <a:latin typeface="Consolas" panose="020B0609020204030204" pitchFamily="49" charset="0"/>
              </a:rPr>
              <a:t> b = new </a:t>
            </a:r>
            <a:r>
              <a:rPr lang="en-US" sz="2400" b="1" dirty="0" err="1">
                <a:latin typeface="Consolas" panose="020B0609020204030204" pitchFamily="49" charset="0"/>
              </a:rPr>
              <a:t>Brojac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b.broj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b.</a:t>
            </a:r>
            <a:r>
              <a:rPr lang="en-US" sz="2400" b="1" dirty="0" err="1">
                <a:latin typeface="Consolas" panose="020B0609020204030204" pitchFamily="49" charset="0"/>
              </a:rPr>
              <a:t>Povecaj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b.broj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E8BF75-255A-4B7C-9097-CF519F3B3FB9}"/>
              </a:ext>
            </a:extLst>
          </p:cNvPr>
          <p:cNvCxnSpPr/>
          <p:nvPr/>
        </p:nvCxnSpPr>
        <p:spPr>
          <a:xfrm flipH="1" flipV="1">
            <a:off x="3788229" y="3091543"/>
            <a:ext cx="3018971" cy="3374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A2EC5F-7000-46AB-BCC4-519B1CA0A2C4}"/>
              </a:ext>
            </a:extLst>
          </p:cNvPr>
          <p:cNvCxnSpPr>
            <a:cxnSpLocks/>
          </p:cNvCxnSpPr>
          <p:nvPr/>
        </p:nvCxnSpPr>
        <p:spPr>
          <a:xfrm>
            <a:off x="3962400" y="3251200"/>
            <a:ext cx="2844800" cy="319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73C31D5-F6A4-449E-9D6A-DB3B2CF95611}"/>
              </a:ext>
            </a:extLst>
          </p:cNvPr>
          <p:cNvSpPr txBox="1"/>
          <p:nvPr/>
        </p:nvSpPr>
        <p:spPr>
          <a:xfrm>
            <a:off x="11658600" y="3118469"/>
            <a:ext cx="81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0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370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179A-2577-4E9A-B5D9-2250BC2C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Pisanje klasa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720D7-FFA6-4707-9FAD-60EFF729E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400" dirty="0">
                <a:latin typeface="Consolas" panose="020B0609020204030204" pitchFamily="49" charset="0"/>
              </a:rPr>
              <a:t>class </a:t>
            </a:r>
            <a:r>
              <a:rPr lang="sr-Latn-RS" sz="2400" b="1" dirty="0">
                <a:latin typeface="Consolas" panose="020B0609020204030204" pitchFamily="49" charset="0"/>
              </a:rPr>
              <a:t>Brojac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int </a:t>
            </a:r>
            <a:r>
              <a:rPr lang="en-US" sz="2400" b="1" dirty="0" err="1">
                <a:latin typeface="Consolas" panose="020B0609020204030204" pitchFamily="49" charset="0"/>
              </a:rPr>
              <a:t>broj</a:t>
            </a:r>
            <a:r>
              <a:rPr lang="en-US" sz="2400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void </a:t>
            </a:r>
            <a:r>
              <a:rPr lang="en-US" sz="2400" dirty="0" err="1">
                <a:latin typeface="Consolas" panose="020B0609020204030204" pitchFamily="49" charset="0"/>
              </a:rPr>
              <a:t>Povecaj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latin typeface="Consolas" panose="020B0609020204030204" pitchFamily="49" charset="0"/>
              </a:rPr>
              <a:t>broj</a:t>
            </a:r>
            <a:r>
              <a:rPr lang="en-US" sz="2400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D0EA52-F642-40BD-AFD6-EF693AECDC5F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static void </a:t>
            </a:r>
            <a:r>
              <a:rPr lang="en-US" sz="2400" b="1" dirty="0">
                <a:latin typeface="Consolas" panose="020B0609020204030204" pitchFamily="49" charset="0"/>
              </a:rPr>
              <a:t>Main</a:t>
            </a:r>
            <a:r>
              <a:rPr lang="en-US" sz="2400" dirty="0">
                <a:latin typeface="Consolas" panose="020B0609020204030204" pitchFamily="49" charset="0"/>
              </a:rPr>
              <a:t>(string[] 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Brojac</a:t>
            </a:r>
            <a:r>
              <a:rPr lang="en-US" sz="2400" dirty="0">
                <a:latin typeface="Consolas" panose="020B0609020204030204" pitchFamily="49" charset="0"/>
              </a:rPr>
              <a:t> b = new </a:t>
            </a:r>
            <a:r>
              <a:rPr lang="en-US" sz="2400" b="1" dirty="0" err="1">
                <a:latin typeface="Consolas" panose="020B0609020204030204" pitchFamily="49" charset="0"/>
              </a:rPr>
              <a:t>Brojac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b.broj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b.</a:t>
            </a:r>
            <a:r>
              <a:rPr lang="en-US" sz="2400" b="1" dirty="0" err="1">
                <a:latin typeface="Consolas" panose="020B0609020204030204" pitchFamily="49" charset="0"/>
              </a:rPr>
              <a:t>Povecaj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b.broj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E8BF75-255A-4B7C-9097-CF519F3B3FB9}"/>
              </a:ext>
            </a:extLst>
          </p:cNvPr>
          <p:cNvCxnSpPr>
            <a:cxnSpLocks/>
          </p:cNvCxnSpPr>
          <p:nvPr/>
        </p:nvCxnSpPr>
        <p:spPr>
          <a:xfrm flipH="1">
            <a:off x="4078514" y="3817257"/>
            <a:ext cx="2627086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1A802E-7C99-46A0-9CDE-B0C3229A92F2}"/>
              </a:ext>
            </a:extLst>
          </p:cNvPr>
          <p:cNvSpPr txBox="1"/>
          <p:nvPr/>
        </p:nvSpPr>
        <p:spPr>
          <a:xfrm>
            <a:off x="11658600" y="3118469"/>
            <a:ext cx="81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0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551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179A-2577-4E9A-B5D9-2250BC2C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Pisanje klasa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720D7-FFA6-4707-9FAD-60EFF729E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400" dirty="0">
                <a:latin typeface="Consolas" panose="020B0609020204030204" pitchFamily="49" charset="0"/>
              </a:rPr>
              <a:t>class </a:t>
            </a:r>
            <a:r>
              <a:rPr lang="sr-Latn-RS" sz="2400" b="1" dirty="0">
                <a:latin typeface="Consolas" panose="020B0609020204030204" pitchFamily="49" charset="0"/>
              </a:rPr>
              <a:t>Brojac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int </a:t>
            </a:r>
            <a:r>
              <a:rPr lang="en-US" sz="2400" b="1" dirty="0" err="1">
                <a:latin typeface="Consolas" panose="020B0609020204030204" pitchFamily="49" charset="0"/>
              </a:rPr>
              <a:t>broj</a:t>
            </a:r>
            <a:r>
              <a:rPr lang="en-US" sz="2400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void </a:t>
            </a:r>
            <a:r>
              <a:rPr lang="en-US" sz="2400" dirty="0" err="1">
                <a:latin typeface="Consolas" panose="020B0609020204030204" pitchFamily="49" charset="0"/>
              </a:rPr>
              <a:t>Povecaj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latin typeface="Consolas" panose="020B0609020204030204" pitchFamily="49" charset="0"/>
              </a:rPr>
              <a:t>broj</a:t>
            </a:r>
            <a:r>
              <a:rPr lang="en-US" sz="2400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D0EA52-F642-40BD-AFD6-EF693AECDC5F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static void </a:t>
            </a:r>
            <a:r>
              <a:rPr lang="en-US" sz="2400" b="1" dirty="0">
                <a:latin typeface="Consolas" panose="020B0609020204030204" pitchFamily="49" charset="0"/>
              </a:rPr>
              <a:t>Main</a:t>
            </a:r>
            <a:r>
              <a:rPr lang="en-US" sz="2400" dirty="0">
                <a:latin typeface="Consolas" panose="020B0609020204030204" pitchFamily="49" charset="0"/>
              </a:rPr>
              <a:t>(string[] 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Brojac</a:t>
            </a:r>
            <a:r>
              <a:rPr lang="en-US" sz="2400" dirty="0">
                <a:latin typeface="Consolas" panose="020B0609020204030204" pitchFamily="49" charset="0"/>
              </a:rPr>
              <a:t> b = new </a:t>
            </a:r>
            <a:r>
              <a:rPr lang="en-US" sz="2400" b="1" dirty="0" err="1">
                <a:latin typeface="Consolas" panose="020B0609020204030204" pitchFamily="49" charset="0"/>
              </a:rPr>
              <a:t>Brojac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b.broj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b.</a:t>
            </a:r>
            <a:r>
              <a:rPr lang="en-US" sz="2400" b="1" dirty="0" err="1">
                <a:latin typeface="Consolas" panose="020B0609020204030204" pitchFamily="49" charset="0"/>
              </a:rPr>
              <a:t>Povecaj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b.broj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E8BF75-255A-4B7C-9097-CF519F3B3FB9}"/>
              </a:ext>
            </a:extLst>
          </p:cNvPr>
          <p:cNvCxnSpPr>
            <a:cxnSpLocks/>
          </p:cNvCxnSpPr>
          <p:nvPr/>
        </p:nvCxnSpPr>
        <p:spPr>
          <a:xfrm flipH="1">
            <a:off x="4078514" y="3817257"/>
            <a:ext cx="2627086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3EF963-1CBF-4739-BC7A-69264388F6B1}"/>
              </a:ext>
            </a:extLst>
          </p:cNvPr>
          <p:cNvCxnSpPr>
            <a:cxnSpLocks/>
          </p:cNvCxnSpPr>
          <p:nvPr/>
        </p:nvCxnSpPr>
        <p:spPr>
          <a:xfrm flipH="1" flipV="1">
            <a:off x="3018971" y="3207657"/>
            <a:ext cx="391886" cy="12917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84376E-3A0F-492F-8DE5-9F0EB3B67EDB}"/>
              </a:ext>
            </a:extLst>
          </p:cNvPr>
          <p:cNvSpPr txBox="1"/>
          <p:nvPr/>
        </p:nvSpPr>
        <p:spPr>
          <a:xfrm>
            <a:off x="11658600" y="3118469"/>
            <a:ext cx="81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0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255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179A-2577-4E9A-B5D9-2250BC2C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Pisanje klasa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720D7-FFA6-4707-9FAD-60EFF729E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400" dirty="0">
                <a:latin typeface="Consolas" panose="020B0609020204030204" pitchFamily="49" charset="0"/>
              </a:rPr>
              <a:t>class </a:t>
            </a:r>
            <a:r>
              <a:rPr lang="sr-Latn-RS" sz="2400" b="1" dirty="0">
                <a:latin typeface="Consolas" panose="020B0609020204030204" pitchFamily="49" charset="0"/>
              </a:rPr>
              <a:t>Brojac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int </a:t>
            </a:r>
            <a:r>
              <a:rPr lang="en-US" sz="2400" b="1" dirty="0" err="1">
                <a:latin typeface="Consolas" panose="020B0609020204030204" pitchFamily="49" charset="0"/>
              </a:rPr>
              <a:t>broj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void </a:t>
            </a:r>
            <a:r>
              <a:rPr lang="en-US" sz="2400" dirty="0" err="1">
                <a:latin typeface="Consolas" panose="020B0609020204030204" pitchFamily="49" charset="0"/>
              </a:rPr>
              <a:t>Povecaj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latin typeface="Consolas" panose="020B0609020204030204" pitchFamily="49" charset="0"/>
              </a:rPr>
              <a:t>broj</a:t>
            </a:r>
            <a:r>
              <a:rPr lang="en-US" sz="2400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D0EA52-F642-40BD-AFD6-EF693AECDC5F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static void </a:t>
            </a:r>
            <a:r>
              <a:rPr lang="en-US" sz="2400" b="1" dirty="0">
                <a:latin typeface="Consolas" panose="020B0609020204030204" pitchFamily="49" charset="0"/>
              </a:rPr>
              <a:t>Main</a:t>
            </a:r>
            <a:r>
              <a:rPr lang="en-US" sz="2400" dirty="0">
                <a:latin typeface="Consolas" panose="020B0609020204030204" pitchFamily="49" charset="0"/>
              </a:rPr>
              <a:t>(string[] 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Brojac</a:t>
            </a:r>
            <a:r>
              <a:rPr lang="en-US" sz="2400" dirty="0">
                <a:latin typeface="Consolas" panose="020B0609020204030204" pitchFamily="49" charset="0"/>
              </a:rPr>
              <a:t> b = new </a:t>
            </a:r>
            <a:r>
              <a:rPr lang="en-US" sz="2400" b="1" dirty="0" err="1">
                <a:latin typeface="Consolas" panose="020B0609020204030204" pitchFamily="49" charset="0"/>
              </a:rPr>
              <a:t>Brojac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b.broj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b.</a:t>
            </a:r>
            <a:r>
              <a:rPr lang="en-US" sz="2400" b="1" dirty="0" err="1">
                <a:latin typeface="Consolas" panose="020B0609020204030204" pitchFamily="49" charset="0"/>
              </a:rPr>
              <a:t>Povecaj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b.broj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E8BF75-255A-4B7C-9097-CF519F3B3FB9}"/>
              </a:ext>
            </a:extLst>
          </p:cNvPr>
          <p:cNvCxnSpPr>
            <a:cxnSpLocks/>
          </p:cNvCxnSpPr>
          <p:nvPr/>
        </p:nvCxnSpPr>
        <p:spPr>
          <a:xfrm flipH="1">
            <a:off x="4078514" y="3817257"/>
            <a:ext cx="2627086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3EF963-1CBF-4739-BC7A-69264388F6B1}"/>
              </a:ext>
            </a:extLst>
          </p:cNvPr>
          <p:cNvCxnSpPr>
            <a:cxnSpLocks/>
          </p:cNvCxnSpPr>
          <p:nvPr/>
        </p:nvCxnSpPr>
        <p:spPr>
          <a:xfrm flipH="1" flipV="1">
            <a:off x="3018971" y="3207657"/>
            <a:ext cx="391886" cy="12917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C66A10-F412-430B-8E29-282DE21B3323}"/>
              </a:ext>
            </a:extLst>
          </p:cNvPr>
          <p:cNvSpPr txBox="1"/>
          <p:nvPr/>
        </p:nvSpPr>
        <p:spPr>
          <a:xfrm>
            <a:off x="11658600" y="3118469"/>
            <a:ext cx="81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0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121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179A-2577-4E9A-B5D9-2250BC2C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Pisanje klasa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720D7-FFA6-4707-9FAD-60EFF729E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400" dirty="0">
                <a:latin typeface="Consolas" panose="020B0609020204030204" pitchFamily="49" charset="0"/>
              </a:rPr>
              <a:t>class </a:t>
            </a:r>
            <a:r>
              <a:rPr lang="sr-Latn-RS" sz="2400" b="1" dirty="0">
                <a:latin typeface="Consolas" panose="020B0609020204030204" pitchFamily="49" charset="0"/>
              </a:rPr>
              <a:t>Brojac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int </a:t>
            </a:r>
            <a:r>
              <a:rPr lang="en-US" sz="2400" b="1" dirty="0" err="1">
                <a:latin typeface="Consolas" panose="020B0609020204030204" pitchFamily="49" charset="0"/>
              </a:rPr>
              <a:t>broj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void </a:t>
            </a:r>
            <a:r>
              <a:rPr lang="en-US" sz="2400" dirty="0" err="1">
                <a:latin typeface="Consolas" panose="020B0609020204030204" pitchFamily="49" charset="0"/>
              </a:rPr>
              <a:t>Povecaj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latin typeface="Consolas" panose="020B0609020204030204" pitchFamily="49" charset="0"/>
              </a:rPr>
              <a:t>broj</a:t>
            </a:r>
            <a:r>
              <a:rPr lang="en-US" sz="2400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D0EA52-F642-40BD-AFD6-EF693AECDC5F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static void </a:t>
            </a:r>
            <a:r>
              <a:rPr lang="en-US" sz="2400" b="1" dirty="0">
                <a:latin typeface="Consolas" panose="020B0609020204030204" pitchFamily="49" charset="0"/>
              </a:rPr>
              <a:t>Main</a:t>
            </a:r>
            <a:r>
              <a:rPr lang="en-US" sz="2400" dirty="0">
                <a:latin typeface="Consolas" panose="020B0609020204030204" pitchFamily="49" charset="0"/>
              </a:rPr>
              <a:t>(string[] 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Brojac</a:t>
            </a:r>
            <a:r>
              <a:rPr lang="en-US" sz="2400" dirty="0">
                <a:latin typeface="Consolas" panose="020B0609020204030204" pitchFamily="49" charset="0"/>
              </a:rPr>
              <a:t> b = new </a:t>
            </a:r>
            <a:r>
              <a:rPr lang="en-US" sz="2400" b="1" dirty="0" err="1">
                <a:latin typeface="Consolas" panose="020B0609020204030204" pitchFamily="49" charset="0"/>
              </a:rPr>
              <a:t>Brojac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b.broj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b.</a:t>
            </a:r>
            <a:r>
              <a:rPr lang="en-US" sz="2400" b="1" dirty="0" err="1">
                <a:latin typeface="Consolas" panose="020B0609020204030204" pitchFamily="49" charset="0"/>
              </a:rPr>
              <a:t>Povecaj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b.broj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D4AF00-DB43-427C-8B18-5D97DFBAC0CE}"/>
              </a:ext>
            </a:extLst>
          </p:cNvPr>
          <p:cNvCxnSpPr>
            <a:cxnSpLocks/>
          </p:cNvCxnSpPr>
          <p:nvPr/>
        </p:nvCxnSpPr>
        <p:spPr>
          <a:xfrm flipH="1" flipV="1">
            <a:off x="3947886" y="3033486"/>
            <a:ext cx="2844801" cy="12663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C2C0FA8-6E73-45FF-805C-226D71C20C99}"/>
              </a:ext>
            </a:extLst>
          </p:cNvPr>
          <p:cNvSpPr txBox="1"/>
          <p:nvPr/>
        </p:nvSpPr>
        <p:spPr>
          <a:xfrm>
            <a:off x="11658600" y="3118469"/>
            <a:ext cx="81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0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068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179A-2577-4E9A-B5D9-2250BC2C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Pisanje klasa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720D7-FFA6-4707-9FAD-60EFF729E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400" dirty="0">
                <a:latin typeface="Consolas" panose="020B0609020204030204" pitchFamily="49" charset="0"/>
              </a:rPr>
              <a:t>class </a:t>
            </a:r>
            <a:r>
              <a:rPr lang="sr-Latn-RS" sz="2400" b="1" dirty="0">
                <a:latin typeface="Consolas" panose="020B0609020204030204" pitchFamily="49" charset="0"/>
              </a:rPr>
              <a:t>Brojac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int </a:t>
            </a:r>
            <a:r>
              <a:rPr lang="en-US" sz="2400" b="1" dirty="0" err="1">
                <a:latin typeface="Consolas" panose="020B0609020204030204" pitchFamily="49" charset="0"/>
              </a:rPr>
              <a:t>broj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void </a:t>
            </a:r>
            <a:r>
              <a:rPr lang="en-US" sz="2400" dirty="0" err="1">
                <a:latin typeface="Consolas" panose="020B0609020204030204" pitchFamily="49" charset="0"/>
              </a:rPr>
              <a:t>Povecaj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latin typeface="Consolas" panose="020B0609020204030204" pitchFamily="49" charset="0"/>
              </a:rPr>
              <a:t>broj</a:t>
            </a:r>
            <a:r>
              <a:rPr lang="en-US" sz="2400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D0EA52-F642-40BD-AFD6-EF693AECDC5F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static void </a:t>
            </a:r>
            <a:r>
              <a:rPr lang="en-US" sz="2400" b="1" dirty="0">
                <a:latin typeface="Consolas" panose="020B0609020204030204" pitchFamily="49" charset="0"/>
              </a:rPr>
              <a:t>Main</a:t>
            </a:r>
            <a:r>
              <a:rPr lang="en-US" sz="2400" dirty="0">
                <a:latin typeface="Consolas" panose="020B0609020204030204" pitchFamily="49" charset="0"/>
              </a:rPr>
              <a:t>(string[] 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Brojac</a:t>
            </a:r>
            <a:r>
              <a:rPr lang="en-US" sz="2400" dirty="0">
                <a:latin typeface="Consolas" panose="020B0609020204030204" pitchFamily="49" charset="0"/>
              </a:rPr>
              <a:t> b = new </a:t>
            </a:r>
            <a:r>
              <a:rPr lang="en-US" sz="2400" b="1" dirty="0" err="1">
                <a:latin typeface="Consolas" panose="020B0609020204030204" pitchFamily="49" charset="0"/>
              </a:rPr>
              <a:t>Brojac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b.broj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b.</a:t>
            </a:r>
            <a:r>
              <a:rPr lang="en-US" sz="2400" b="1" dirty="0" err="1">
                <a:latin typeface="Consolas" panose="020B0609020204030204" pitchFamily="49" charset="0"/>
              </a:rPr>
              <a:t>Povecaj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b.broj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D4AF00-DB43-427C-8B18-5D97DFBAC0CE}"/>
              </a:ext>
            </a:extLst>
          </p:cNvPr>
          <p:cNvCxnSpPr>
            <a:cxnSpLocks/>
          </p:cNvCxnSpPr>
          <p:nvPr/>
        </p:nvCxnSpPr>
        <p:spPr>
          <a:xfrm flipH="1" flipV="1">
            <a:off x="3947886" y="3033486"/>
            <a:ext cx="2844801" cy="12663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AA6585-8142-4FAE-8937-72879B480483}"/>
              </a:ext>
            </a:extLst>
          </p:cNvPr>
          <p:cNvCxnSpPr>
            <a:cxnSpLocks/>
          </p:cNvCxnSpPr>
          <p:nvPr/>
        </p:nvCxnSpPr>
        <p:spPr>
          <a:xfrm>
            <a:off x="3947886" y="3149600"/>
            <a:ext cx="2844800" cy="12917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C2C0FA8-6E73-45FF-805C-226D71C20C99}"/>
              </a:ext>
            </a:extLst>
          </p:cNvPr>
          <p:cNvSpPr txBox="1"/>
          <p:nvPr/>
        </p:nvSpPr>
        <p:spPr>
          <a:xfrm>
            <a:off x="11658600" y="3118469"/>
            <a:ext cx="81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0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BF5870-758A-4449-B6AC-AF88F330A7D9}"/>
              </a:ext>
            </a:extLst>
          </p:cNvPr>
          <p:cNvSpPr txBox="1"/>
          <p:nvPr/>
        </p:nvSpPr>
        <p:spPr>
          <a:xfrm>
            <a:off x="11644086" y="4007470"/>
            <a:ext cx="81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1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267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6EF5-8FA7-4853-A5F2-7886583FC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Uvod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1E60D-F212-43A4-A404-C86FD6FC9D21}"/>
              </a:ext>
            </a:extLst>
          </p:cNvPr>
          <p:cNvSpPr txBox="1"/>
          <p:nvPr/>
        </p:nvSpPr>
        <p:spPr>
          <a:xfrm>
            <a:off x="5030598" y="2701255"/>
            <a:ext cx="21308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nsolas" panose="020B0609020204030204" pitchFamily="49" charset="0"/>
              </a:rPr>
              <a:t>int x;</a:t>
            </a:r>
          </a:p>
          <a:p>
            <a:r>
              <a:rPr lang="en-US" sz="4400" dirty="0">
                <a:latin typeface="Consolas" panose="020B0609020204030204" pitchFamily="49" charset="0"/>
              </a:rPr>
              <a:t>int y;</a:t>
            </a:r>
          </a:p>
        </p:txBody>
      </p:sp>
    </p:spTree>
    <p:extLst>
      <p:ext uri="{BB962C8B-B14F-4D97-AF65-F5344CB8AC3E}">
        <p14:creationId xmlns:p14="http://schemas.microsoft.com/office/powerpoint/2010/main" val="3643327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179A-2577-4E9A-B5D9-2250BC2C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Pisanje klasa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D0EA52-F642-40BD-AFD6-EF693AECDC5F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static void </a:t>
            </a:r>
            <a:r>
              <a:rPr lang="en-US" sz="2400" b="1" dirty="0">
                <a:latin typeface="Consolas" panose="020B0609020204030204" pitchFamily="49" charset="0"/>
              </a:rPr>
              <a:t>Main</a:t>
            </a:r>
            <a:r>
              <a:rPr lang="en-US" sz="2400" dirty="0">
                <a:latin typeface="Consolas" panose="020B0609020204030204" pitchFamily="49" charset="0"/>
              </a:rPr>
              <a:t>(string[] 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Brojac</a:t>
            </a:r>
            <a:r>
              <a:rPr lang="en-US" sz="2400" dirty="0">
                <a:latin typeface="Consolas" panose="020B0609020204030204" pitchFamily="49" charset="0"/>
              </a:rPr>
              <a:t> b = new </a:t>
            </a:r>
            <a:r>
              <a:rPr lang="en-US" sz="2400" b="1" dirty="0" err="1">
                <a:latin typeface="Consolas" panose="020B0609020204030204" pitchFamily="49" charset="0"/>
              </a:rPr>
              <a:t>Brojac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b.broj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b.</a:t>
            </a:r>
            <a:r>
              <a:rPr lang="en-US" sz="2400" b="1" dirty="0" err="1">
                <a:latin typeface="Consolas" panose="020B0609020204030204" pitchFamily="49" charset="0"/>
              </a:rPr>
              <a:t>Povecaj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b.broj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2C0FA8-6E73-45FF-805C-226D71C20C99}"/>
              </a:ext>
            </a:extLst>
          </p:cNvPr>
          <p:cNvSpPr txBox="1"/>
          <p:nvPr/>
        </p:nvSpPr>
        <p:spPr>
          <a:xfrm>
            <a:off x="11658600" y="3118469"/>
            <a:ext cx="81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0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BF5870-758A-4449-B6AC-AF88F330A7D9}"/>
              </a:ext>
            </a:extLst>
          </p:cNvPr>
          <p:cNvSpPr txBox="1"/>
          <p:nvPr/>
        </p:nvSpPr>
        <p:spPr>
          <a:xfrm>
            <a:off x="11644086" y="4007470"/>
            <a:ext cx="81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1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26C4C-57C8-4D59-9273-EE71E40BB95F}"/>
              </a:ext>
            </a:extLst>
          </p:cNvPr>
          <p:cNvSpPr txBox="1"/>
          <p:nvPr/>
        </p:nvSpPr>
        <p:spPr>
          <a:xfrm>
            <a:off x="537029" y="1944914"/>
            <a:ext cx="4426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ideja</a:t>
            </a:r>
            <a:r>
              <a:rPr lang="en-US" dirty="0"/>
              <a:t> bi </a:t>
            </a:r>
            <a:r>
              <a:rPr lang="en-US" dirty="0" err="1"/>
              <a:t>bila</a:t>
            </a:r>
            <a:r>
              <a:rPr lang="en-US" dirty="0"/>
              <a:t> da u </a:t>
            </a:r>
            <a:r>
              <a:rPr lang="en-US" dirty="0" err="1"/>
              <a:t>klasu</a:t>
            </a:r>
            <a:r>
              <a:rPr lang="en-US" dirty="0"/>
              <a:t> </a:t>
            </a:r>
            <a:r>
              <a:rPr lang="en-US" dirty="0" err="1"/>
              <a:t>mozemo</a:t>
            </a:r>
            <a:r>
              <a:rPr lang="en-US" dirty="0"/>
              <a:t> da </a:t>
            </a:r>
            <a:r>
              <a:rPr lang="en-US" dirty="0" err="1"/>
              <a:t>sakrijemo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sto</a:t>
            </a:r>
            <a:r>
              <a:rPr lang="en-US" dirty="0"/>
              <a:t> </a:t>
            </a:r>
            <a:r>
              <a:rPr lang="en-US" dirty="0" err="1"/>
              <a:t>spolja</a:t>
            </a:r>
            <a:r>
              <a:rPr lang="sr-Latn-RS" dirty="0"/>
              <a:t>šnj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svet</a:t>
            </a:r>
            <a:r>
              <a:rPr lang="en-US" dirty="0"/>
              <a:t> </a:t>
            </a:r>
            <a:r>
              <a:rPr lang="sr-Latn-RS" dirty="0"/>
              <a:t>ne treba da može da vidi ili menja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10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179A-2577-4E9A-B5D9-2250BC2C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Pisanje klasa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D0EA52-F642-40BD-AFD6-EF693AECDC5F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static void </a:t>
            </a:r>
            <a:r>
              <a:rPr lang="en-US" sz="2400" b="1" dirty="0">
                <a:latin typeface="Consolas" panose="020B0609020204030204" pitchFamily="49" charset="0"/>
              </a:rPr>
              <a:t>Main</a:t>
            </a:r>
            <a:r>
              <a:rPr lang="en-US" sz="2400" dirty="0">
                <a:latin typeface="Consolas" panose="020B0609020204030204" pitchFamily="49" charset="0"/>
              </a:rPr>
              <a:t>(string[] 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Brojac</a:t>
            </a:r>
            <a:r>
              <a:rPr lang="en-US" sz="2400" dirty="0">
                <a:latin typeface="Consolas" panose="020B0609020204030204" pitchFamily="49" charset="0"/>
              </a:rPr>
              <a:t> b = new </a:t>
            </a:r>
            <a:r>
              <a:rPr lang="en-US" sz="2400" b="1" dirty="0" err="1">
                <a:latin typeface="Consolas" panose="020B0609020204030204" pitchFamily="49" charset="0"/>
              </a:rPr>
              <a:t>Brojac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i="1" dirty="0" err="1">
                <a:latin typeface="Consolas" panose="020B0609020204030204" pitchFamily="49" charset="0"/>
              </a:rPr>
              <a:t>b.broj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b.</a:t>
            </a:r>
            <a:r>
              <a:rPr lang="en-US" sz="2400" b="1" dirty="0" err="1">
                <a:latin typeface="Consolas" panose="020B0609020204030204" pitchFamily="49" charset="0"/>
              </a:rPr>
              <a:t>Povecaj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i="1" dirty="0" err="1">
                <a:latin typeface="Consolas" panose="020B0609020204030204" pitchFamily="49" charset="0"/>
              </a:rPr>
              <a:t>b.broj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2C0FA8-6E73-45FF-805C-226D71C20C99}"/>
              </a:ext>
            </a:extLst>
          </p:cNvPr>
          <p:cNvSpPr txBox="1"/>
          <p:nvPr/>
        </p:nvSpPr>
        <p:spPr>
          <a:xfrm>
            <a:off x="11658600" y="3118469"/>
            <a:ext cx="81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0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BF5870-758A-4449-B6AC-AF88F330A7D9}"/>
              </a:ext>
            </a:extLst>
          </p:cNvPr>
          <p:cNvSpPr txBox="1"/>
          <p:nvPr/>
        </p:nvSpPr>
        <p:spPr>
          <a:xfrm>
            <a:off x="11644086" y="4007470"/>
            <a:ext cx="81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1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26C4C-57C8-4D59-9273-EE71E40BB95F}"/>
              </a:ext>
            </a:extLst>
          </p:cNvPr>
          <p:cNvSpPr txBox="1"/>
          <p:nvPr/>
        </p:nvSpPr>
        <p:spPr>
          <a:xfrm>
            <a:off x="537029" y="1944914"/>
            <a:ext cx="4426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ideja</a:t>
            </a:r>
            <a:r>
              <a:rPr lang="en-US" dirty="0"/>
              <a:t> bi </a:t>
            </a:r>
            <a:r>
              <a:rPr lang="en-US" dirty="0" err="1"/>
              <a:t>bila</a:t>
            </a:r>
            <a:r>
              <a:rPr lang="en-US" dirty="0"/>
              <a:t> da u </a:t>
            </a:r>
            <a:r>
              <a:rPr lang="en-US" dirty="0" err="1"/>
              <a:t>klasu</a:t>
            </a:r>
            <a:r>
              <a:rPr lang="en-US" dirty="0"/>
              <a:t> </a:t>
            </a:r>
            <a:r>
              <a:rPr lang="en-US" dirty="0" err="1"/>
              <a:t>mozemo</a:t>
            </a:r>
            <a:r>
              <a:rPr lang="en-US" dirty="0"/>
              <a:t> da </a:t>
            </a:r>
            <a:r>
              <a:rPr lang="en-US" dirty="0" err="1"/>
              <a:t>sakrijemo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sto</a:t>
            </a:r>
            <a:r>
              <a:rPr lang="en-US" dirty="0"/>
              <a:t> </a:t>
            </a:r>
            <a:r>
              <a:rPr lang="en-US" dirty="0" err="1"/>
              <a:t>spolja</a:t>
            </a:r>
            <a:r>
              <a:rPr lang="sr-Latn-RS" dirty="0"/>
              <a:t>šnj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svet</a:t>
            </a:r>
            <a:r>
              <a:rPr lang="en-US" dirty="0"/>
              <a:t> </a:t>
            </a:r>
            <a:r>
              <a:rPr lang="sr-Latn-RS" dirty="0"/>
              <a:t>ne treba da može da vidi ili menja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4962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179A-2577-4E9A-B5D9-2250BC2C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Pisanje klasa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D0EA52-F642-40BD-AFD6-EF693AECDC5F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static void </a:t>
            </a:r>
            <a:r>
              <a:rPr lang="en-US" sz="2400" b="1" dirty="0">
                <a:latin typeface="Consolas" panose="020B0609020204030204" pitchFamily="49" charset="0"/>
              </a:rPr>
              <a:t>Main</a:t>
            </a:r>
            <a:r>
              <a:rPr lang="en-US" sz="2400" dirty="0">
                <a:latin typeface="Consolas" panose="020B0609020204030204" pitchFamily="49" charset="0"/>
              </a:rPr>
              <a:t>(string[] 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Brojac</a:t>
            </a:r>
            <a:r>
              <a:rPr lang="en-US" sz="2400" dirty="0">
                <a:latin typeface="Consolas" panose="020B0609020204030204" pitchFamily="49" charset="0"/>
              </a:rPr>
              <a:t> b = new </a:t>
            </a:r>
            <a:r>
              <a:rPr lang="en-US" sz="2400" b="1" dirty="0" err="1">
                <a:latin typeface="Consolas" panose="020B0609020204030204" pitchFamily="49" charset="0"/>
              </a:rPr>
              <a:t>Brojac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i="1" dirty="0" err="1">
                <a:latin typeface="Consolas" panose="020B0609020204030204" pitchFamily="49" charset="0"/>
              </a:rPr>
              <a:t>b.broj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b.</a:t>
            </a:r>
            <a:r>
              <a:rPr lang="en-US" sz="2400" b="1" dirty="0" err="1">
                <a:latin typeface="Consolas" panose="020B0609020204030204" pitchFamily="49" charset="0"/>
              </a:rPr>
              <a:t>Povecaj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  <a:endParaRPr lang="sr-Latn-RS" sz="2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sr-Latn-RS" sz="2400" dirty="0">
                <a:latin typeface="Consolas" panose="020B0609020204030204" pitchFamily="49" charset="0"/>
              </a:rPr>
              <a:t>    </a:t>
            </a:r>
            <a:r>
              <a:rPr lang="sr-Latn-RS" sz="2400" dirty="0">
                <a:solidFill>
                  <a:srgbClr val="FF0000"/>
                </a:solidFill>
                <a:latin typeface="Consolas" panose="020B0609020204030204" pitchFamily="49" charset="0"/>
              </a:rPr>
              <a:t>b.broj += 15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i="1" dirty="0" err="1">
                <a:latin typeface="Consolas" panose="020B0609020204030204" pitchFamily="49" charset="0"/>
              </a:rPr>
              <a:t>b.broj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2C0FA8-6E73-45FF-805C-226D71C20C99}"/>
              </a:ext>
            </a:extLst>
          </p:cNvPr>
          <p:cNvSpPr txBox="1"/>
          <p:nvPr/>
        </p:nvSpPr>
        <p:spPr>
          <a:xfrm>
            <a:off x="11658600" y="3118469"/>
            <a:ext cx="81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0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BF5870-758A-4449-B6AC-AF88F330A7D9}"/>
              </a:ext>
            </a:extLst>
          </p:cNvPr>
          <p:cNvSpPr txBox="1"/>
          <p:nvPr/>
        </p:nvSpPr>
        <p:spPr>
          <a:xfrm>
            <a:off x="11658600" y="4483883"/>
            <a:ext cx="81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26C4C-57C8-4D59-9273-EE71E40BB95F}"/>
              </a:ext>
            </a:extLst>
          </p:cNvPr>
          <p:cNvSpPr txBox="1"/>
          <p:nvPr/>
        </p:nvSpPr>
        <p:spPr>
          <a:xfrm>
            <a:off x="537029" y="1944914"/>
            <a:ext cx="4426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ideja</a:t>
            </a:r>
            <a:r>
              <a:rPr lang="en-US" dirty="0"/>
              <a:t> bi </a:t>
            </a:r>
            <a:r>
              <a:rPr lang="en-US" dirty="0" err="1"/>
              <a:t>bila</a:t>
            </a:r>
            <a:r>
              <a:rPr lang="en-US" dirty="0"/>
              <a:t> da u </a:t>
            </a:r>
            <a:r>
              <a:rPr lang="en-US" dirty="0" err="1"/>
              <a:t>klasu</a:t>
            </a:r>
            <a:r>
              <a:rPr lang="en-US" dirty="0"/>
              <a:t> </a:t>
            </a:r>
            <a:r>
              <a:rPr lang="en-US" dirty="0" err="1"/>
              <a:t>mozemo</a:t>
            </a:r>
            <a:r>
              <a:rPr lang="en-US" dirty="0"/>
              <a:t> da </a:t>
            </a:r>
            <a:r>
              <a:rPr lang="en-US" dirty="0" err="1"/>
              <a:t>sakrijemo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sto</a:t>
            </a:r>
            <a:r>
              <a:rPr lang="en-US" dirty="0"/>
              <a:t> </a:t>
            </a:r>
            <a:r>
              <a:rPr lang="en-US" dirty="0" err="1"/>
              <a:t>spolja</a:t>
            </a:r>
            <a:r>
              <a:rPr lang="sr-Latn-RS" dirty="0"/>
              <a:t>šnj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svet</a:t>
            </a:r>
            <a:r>
              <a:rPr lang="en-US" dirty="0"/>
              <a:t> </a:t>
            </a:r>
            <a:r>
              <a:rPr lang="sr-Latn-RS" dirty="0"/>
              <a:t>ne treba da može da vidi ili menja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8339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179A-2577-4E9A-B5D9-2250BC2C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Pisanje klasa</a:t>
            </a:r>
            <a:r>
              <a:rPr lang="en-US" dirty="0"/>
              <a:t> (</a:t>
            </a:r>
            <a:r>
              <a:rPr lang="en-US" dirty="0" err="1"/>
              <a:t>vidljivost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720D7-FFA6-4707-9FAD-60EFF729E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400" dirty="0">
                <a:latin typeface="Consolas" panose="020B0609020204030204" pitchFamily="49" charset="0"/>
              </a:rPr>
              <a:t>class </a:t>
            </a:r>
            <a:r>
              <a:rPr lang="sr-Latn-RS" sz="2400" b="1" dirty="0">
                <a:latin typeface="Consolas" panose="020B0609020204030204" pitchFamily="49" charset="0"/>
              </a:rPr>
              <a:t>Brojac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int </a:t>
            </a:r>
            <a:r>
              <a:rPr lang="en-US" sz="2400" b="1" dirty="0" err="1">
                <a:latin typeface="Consolas" panose="020B0609020204030204" pitchFamily="49" charset="0"/>
              </a:rPr>
              <a:t>broj</a:t>
            </a:r>
            <a:r>
              <a:rPr lang="en-US" sz="2400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void </a:t>
            </a:r>
            <a:r>
              <a:rPr lang="en-US" sz="2400" dirty="0" err="1">
                <a:latin typeface="Consolas" panose="020B0609020204030204" pitchFamily="49" charset="0"/>
              </a:rPr>
              <a:t>Povecaj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latin typeface="Consolas" panose="020B0609020204030204" pitchFamily="49" charset="0"/>
              </a:rPr>
              <a:t>broj</a:t>
            </a:r>
            <a:r>
              <a:rPr lang="en-US" sz="2400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41181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179A-2577-4E9A-B5D9-2250BC2C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Pisanje klasa</a:t>
            </a:r>
            <a:r>
              <a:rPr lang="en-US" dirty="0"/>
              <a:t> (</a:t>
            </a:r>
            <a:r>
              <a:rPr lang="en-US" dirty="0" err="1"/>
              <a:t>vidljivost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720D7-FFA6-4707-9FAD-60EFF729E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400" dirty="0">
                <a:latin typeface="Consolas" panose="020B0609020204030204" pitchFamily="49" charset="0"/>
              </a:rPr>
              <a:t>class </a:t>
            </a:r>
            <a:r>
              <a:rPr lang="sr-Latn-RS" sz="2400" b="1" dirty="0">
                <a:latin typeface="Consolas" panose="020B0609020204030204" pitchFamily="49" charset="0"/>
              </a:rPr>
              <a:t>Brojac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private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int </a:t>
            </a:r>
            <a:r>
              <a:rPr lang="en-US" sz="2400" b="1" dirty="0" err="1">
                <a:latin typeface="Consolas" panose="020B0609020204030204" pitchFamily="49" charset="0"/>
              </a:rPr>
              <a:t>broj</a:t>
            </a:r>
            <a:r>
              <a:rPr lang="en-US" sz="2400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void </a:t>
            </a:r>
            <a:r>
              <a:rPr lang="en-US" sz="2400" dirty="0" err="1">
                <a:latin typeface="Consolas" panose="020B0609020204030204" pitchFamily="49" charset="0"/>
              </a:rPr>
              <a:t>Povecaj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latin typeface="Consolas" panose="020B0609020204030204" pitchFamily="49" charset="0"/>
              </a:rPr>
              <a:t>broj</a:t>
            </a:r>
            <a:r>
              <a:rPr lang="en-US" sz="2400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8DF4BD1-7FCF-4DFC-9078-AA8118451E45}"/>
              </a:ext>
            </a:extLst>
          </p:cNvPr>
          <p:cNvCxnSpPr/>
          <p:nvPr/>
        </p:nvCxnSpPr>
        <p:spPr>
          <a:xfrm flipH="1">
            <a:off x="2641600" y="2032000"/>
            <a:ext cx="4180114" cy="74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55FDF52-428D-48E2-8F82-2CA22B14010A}"/>
              </a:ext>
            </a:extLst>
          </p:cNvPr>
          <p:cNvSpPr txBox="1"/>
          <p:nvPr/>
        </p:nvSpPr>
        <p:spPr>
          <a:xfrm>
            <a:off x="6952343" y="1690688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dostupno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interno</a:t>
            </a:r>
            <a:r>
              <a:rPr lang="en-US" dirty="0"/>
              <a:t> u </a:t>
            </a:r>
            <a:r>
              <a:rPr lang="en-US" dirty="0" err="1"/>
              <a:t>klasi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934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179A-2577-4E9A-B5D9-2250BC2C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Pisanje klasa</a:t>
            </a:r>
            <a:r>
              <a:rPr lang="en-US" dirty="0"/>
              <a:t> (</a:t>
            </a:r>
            <a:r>
              <a:rPr lang="en-US" dirty="0" err="1"/>
              <a:t>vidljivost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720D7-FFA6-4707-9FAD-60EFF729E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400" dirty="0">
                <a:latin typeface="Consolas" panose="020B0609020204030204" pitchFamily="49" charset="0"/>
              </a:rPr>
              <a:t>class </a:t>
            </a:r>
            <a:r>
              <a:rPr lang="sr-Latn-RS" sz="2400" b="1" dirty="0">
                <a:latin typeface="Consolas" panose="020B0609020204030204" pitchFamily="49" charset="0"/>
              </a:rPr>
              <a:t>Brojac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private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int </a:t>
            </a:r>
            <a:r>
              <a:rPr lang="en-US" sz="2400" b="1" dirty="0" err="1">
                <a:latin typeface="Consolas" panose="020B0609020204030204" pitchFamily="49" charset="0"/>
              </a:rPr>
              <a:t>broj</a:t>
            </a:r>
            <a:r>
              <a:rPr lang="en-US" sz="2400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void </a:t>
            </a:r>
            <a:r>
              <a:rPr lang="en-US" sz="2400" dirty="0" err="1">
                <a:latin typeface="Consolas" panose="020B0609020204030204" pitchFamily="49" charset="0"/>
              </a:rPr>
              <a:t>Povecaj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latin typeface="Consolas" panose="020B0609020204030204" pitchFamily="49" charset="0"/>
              </a:rPr>
              <a:t>broj</a:t>
            </a:r>
            <a:r>
              <a:rPr lang="en-US" sz="2400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8DF4BD1-7FCF-4DFC-9078-AA8118451E45}"/>
              </a:ext>
            </a:extLst>
          </p:cNvPr>
          <p:cNvCxnSpPr/>
          <p:nvPr/>
        </p:nvCxnSpPr>
        <p:spPr>
          <a:xfrm flipH="1">
            <a:off x="2641600" y="2032000"/>
            <a:ext cx="4180114" cy="74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55FDF52-428D-48E2-8F82-2CA22B14010A}"/>
              </a:ext>
            </a:extLst>
          </p:cNvPr>
          <p:cNvSpPr txBox="1"/>
          <p:nvPr/>
        </p:nvSpPr>
        <p:spPr>
          <a:xfrm>
            <a:off x="6952343" y="1690688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dostupno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interno</a:t>
            </a:r>
            <a:r>
              <a:rPr lang="en-US" dirty="0"/>
              <a:t> u </a:t>
            </a:r>
            <a:r>
              <a:rPr lang="en-US" dirty="0" err="1"/>
              <a:t>klasi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FCC441-22DE-4FDE-8131-E5416017A066}"/>
              </a:ext>
            </a:extLst>
          </p:cNvPr>
          <p:cNvSpPr txBox="1">
            <a:spLocks/>
          </p:cNvSpPr>
          <p:nvPr/>
        </p:nvSpPr>
        <p:spPr>
          <a:xfrm>
            <a:off x="6096000" y="277222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static void </a:t>
            </a:r>
            <a:r>
              <a:rPr lang="en-US" sz="2400" b="1" dirty="0">
                <a:latin typeface="Consolas" panose="020B0609020204030204" pitchFamily="49" charset="0"/>
              </a:rPr>
              <a:t>Main</a:t>
            </a:r>
            <a:r>
              <a:rPr lang="en-US" sz="2400" dirty="0">
                <a:latin typeface="Consolas" panose="020B0609020204030204" pitchFamily="49" charset="0"/>
              </a:rPr>
              <a:t>(string[] 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Brojac</a:t>
            </a:r>
            <a:r>
              <a:rPr lang="en-US" sz="2400" dirty="0">
                <a:latin typeface="Consolas" panose="020B0609020204030204" pitchFamily="49" charset="0"/>
              </a:rPr>
              <a:t> b = new </a:t>
            </a:r>
            <a:r>
              <a:rPr lang="en-US" sz="2400" b="1" dirty="0" err="1">
                <a:latin typeface="Consolas" panose="020B0609020204030204" pitchFamily="49" charset="0"/>
              </a:rPr>
              <a:t>Brojac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b.broj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b.</a:t>
            </a:r>
            <a:r>
              <a:rPr lang="en-US" sz="2400" b="1" dirty="0" err="1">
                <a:latin typeface="Consolas" panose="020B0609020204030204" pitchFamily="49" charset="0"/>
              </a:rPr>
              <a:t>Povecaj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b.broj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57346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179A-2577-4E9A-B5D9-2250BC2C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Pisanje klasa</a:t>
            </a:r>
            <a:r>
              <a:rPr lang="en-US" dirty="0"/>
              <a:t> (</a:t>
            </a:r>
            <a:r>
              <a:rPr lang="en-US" dirty="0" err="1"/>
              <a:t>vidljivost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720D7-FFA6-4707-9FAD-60EFF729E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r-Latn-RS" sz="2400" dirty="0">
                <a:latin typeface="Consolas" panose="020B0609020204030204" pitchFamily="49" charset="0"/>
              </a:rPr>
              <a:t>class </a:t>
            </a:r>
            <a:r>
              <a:rPr lang="sr-Latn-RS" sz="2400" b="1" dirty="0">
                <a:latin typeface="Consolas" panose="020B0609020204030204" pitchFamily="49" charset="0"/>
              </a:rPr>
              <a:t>Brojac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private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int </a:t>
            </a:r>
            <a:r>
              <a:rPr lang="en-US" sz="2400" b="1" dirty="0" err="1">
                <a:latin typeface="Consolas" panose="020B0609020204030204" pitchFamily="49" charset="0"/>
              </a:rPr>
              <a:t>broj</a:t>
            </a:r>
            <a:r>
              <a:rPr lang="en-US" sz="2400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public int </a:t>
            </a:r>
            <a:r>
              <a:rPr lang="en-US" sz="2400" dirty="0" err="1">
                <a:latin typeface="Consolas" panose="020B0609020204030204" pitchFamily="49" charset="0"/>
              </a:rPr>
              <a:t>Broj</a:t>
            </a:r>
            <a:r>
              <a:rPr lang="en-US" sz="24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return </a:t>
            </a:r>
            <a:r>
              <a:rPr lang="en-US" sz="2400" dirty="0" err="1"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latin typeface="Consolas" panose="020B0609020204030204" pitchFamily="49" charset="0"/>
              </a:rPr>
              <a:t>broj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void </a:t>
            </a:r>
            <a:r>
              <a:rPr lang="en-US" sz="2400" dirty="0" err="1">
                <a:latin typeface="Consolas" panose="020B0609020204030204" pitchFamily="49" charset="0"/>
              </a:rPr>
              <a:t>Povecaj</a:t>
            </a:r>
            <a:r>
              <a:rPr lang="en-US" sz="24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latin typeface="Consolas" panose="020B0609020204030204" pitchFamily="49" charset="0"/>
              </a:rPr>
              <a:t>broj</a:t>
            </a:r>
            <a:r>
              <a:rPr lang="en-US" sz="2400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8DF4BD1-7FCF-4DFC-9078-AA8118451E45}"/>
              </a:ext>
            </a:extLst>
          </p:cNvPr>
          <p:cNvCxnSpPr>
            <a:cxnSpLocks/>
          </p:cNvCxnSpPr>
          <p:nvPr/>
        </p:nvCxnSpPr>
        <p:spPr>
          <a:xfrm flipH="1">
            <a:off x="3933371" y="2032000"/>
            <a:ext cx="2888343" cy="449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55FDF52-428D-48E2-8F82-2CA22B14010A}"/>
              </a:ext>
            </a:extLst>
          </p:cNvPr>
          <p:cNvSpPr txBox="1"/>
          <p:nvPr/>
        </p:nvSpPr>
        <p:spPr>
          <a:xfrm>
            <a:off x="6952343" y="1690688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dostupno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interno</a:t>
            </a:r>
            <a:r>
              <a:rPr lang="en-US" dirty="0"/>
              <a:t> u </a:t>
            </a:r>
            <a:r>
              <a:rPr lang="en-US" dirty="0" err="1"/>
              <a:t>klasi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FCC441-22DE-4FDE-8131-E5416017A066}"/>
              </a:ext>
            </a:extLst>
          </p:cNvPr>
          <p:cNvSpPr txBox="1">
            <a:spLocks/>
          </p:cNvSpPr>
          <p:nvPr/>
        </p:nvSpPr>
        <p:spPr>
          <a:xfrm>
            <a:off x="6096000" y="277222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static void </a:t>
            </a:r>
            <a:r>
              <a:rPr lang="en-US" sz="2400" b="1" dirty="0">
                <a:latin typeface="Consolas" panose="020B0609020204030204" pitchFamily="49" charset="0"/>
              </a:rPr>
              <a:t>Main</a:t>
            </a:r>
            <a:r>
              <a:rPr lang="en-US" sz="2400" dirty="0">
                <a:latin typeface="Consolas" panose="020B0609020204030204" pitchFamily="49" charset="0"/>
              </a:rPr>
              <a:t>(string[] 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Brojac</a:t>
            </a:r>
            <a:r>
              <a:rPr lang="en-US" sz="2400" dirty="0">
                <a:latin typeface="Consolas" panose="020B0609020204030204" pitchFamily="49" charset="0"/>
              </a:rPr>
              <a:t> b = new </a:t>
            </a:r>
            <a:r>
              <a:rPr lang="en-US" sz="2400" b="1" dirty="0" err="1">
                <a:latin typeface="Consolas" panose="020B0609020204030204" pitchFamily="49" charset="0"/>
              </a:rPr>
              <a:t>Brojac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b.broj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b.</a:t>
            </a:r>
            <a:r>
              <a:rPr lang="en-US" sz="2400" b="1" dirty="0" err="1">
                <a:latin typeface="Consolas" panose="020B0609020204030204" pitchFamily="49" charset="0"/>
              </a:rPr>
              <a:t>Povecaj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b.broj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365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179A-2577-4E9A-B5D9-2250BC2C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Pisanje klasa</a:t>
            </a:r>
            <a:r>
              <a:rPr lang="en-US" dirty="0"/>
              <a:t> (</a:t>
            </a:r>
            <a:r>
              <a:rPr lang="en-US" dirty="0" err="1"/>
              <a:t>vidljivost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720D7-FFA6-4707-9FAD-60EFF729E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r-Latn-RS" sz="2400" dirty="0">
                <a:latin typeface="Consolas" panose="020B0609020204030204" pitchFamily="49" charset="0"/>
              </a:rPr>
              <a:t>class </a:t>
            </a:r>
            <a:r>
              <a:rPr lang="sr-Latn-RS" sz="2400" b="1" dirty="0">
                <a:latin typeface="Consolas" panose="020B0609020204030204" pitchFamily="49" charset="0"/>
              </a:rPr>
              <a:t>Brojac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private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int </a:t>
            </a:r>
            <a:r>
              <a:rPr lang="en-US" sz="2400" b="1" dirty="0" err="1">
                <a:latin typeface="Consolas" panose="020B0609020204030204" pitchFamily="49" charset="0"/>
              </a:rPr>
              <a:t>broj</a:t>
            </a:r>
            <a:r>
              <a:rPr lang="en-US" sz="2400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</a:rPr>
              <a:t>Broj</a:t>
            </a:r>
            <a:r>
              <a:rPr lang="en-US" sz="24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return </a:t>
            </a:r>
            <a:r>
              <a:rPr lang="en-US" sz="2400" dirty="0" err="1"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latin typeface="Consolas" panose="020B0609020204030204" pitchFamily="49" charset="0"/>
              </a:rPr>
              <a:t>broj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void </a:t>
            </a:r>
            <a:r>
              <a:rPr lang="en-US" sz="2400" dirty="0" err="1">
                <a:latin typeface="Consolas" panose="020B0609020204030204" pitchFamily="49" charset="0"/>
              </a:rPr>
              <a:t>Povecaj</a:t>
            </a:r>
            <a:r>
              <a:rPr lang="en-US" sz="24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latin typeface="Consolas" panose="020B0609020204030204" pitchFamily="49" charset="0"/>
              </a:rPr>
              <a:t>broj</a:t>
            </a:r>
            <a:r>
              <a:rPr lang="en-US" sz="2400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8DF4BD1-7FCF-4DFC-9078-AA8118451E45}"/>
              </a:ext>
            </a:extLst>
          </p:cNvPr>
          <p:cNvCxnSpPr>
            <a:cxnSpLocks/>
          </p:cNvCxnSpPr>
          <p:nvPr/>
        </p:nvCxnSpPr>
        <p:spPr>
          <a:xfrm flipH="1">
            <a:off x="3933371" y="2032000"/>
            <a:ext cx="2888343" cy="449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55FDF52-428D-48E2-8F82-2CA22B14010A}"/>
              </a:ext>
            </a:extLst>
          </p:cNvPr>
          <p:cNvSpPr txBox="1"/>
          <p:nvPr/>
        </p:nvSpPr>
        <p:spPr>
          <a:xfrm>
            <a:off x="6952343" y="1690688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dostupno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interno</a:t>
            </a:r>
            <a:r>
              <a:rPr lang="en-US" dirty="0"/>
              <a:t> u </a:t>
            </a:r>
            <a:r>
              <a:rPr lang="en-US" dirty="0" err="1"/>
              <a:t>klasi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FCC441-22DE-4FDE-8131-E5416017A066}"/>
              </a:ext>
            </a:extLst>
          </p:cNvPr>
          <p:cNvSpPr txBox="1">
            <a:spLocks/>
          </p:cNvSpPr>
          <p:nvPr/>
        </p:nvSpPr>
        <p:spPr>
          <a:xfrm>
            <a:off x="6096000" y="277222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static void </a:t>
            </a:r>
            <a:r>
              <a:rPr lang="en-US" sz="2400" b="1" dirty="0">
                <a:latin typeface="Consolas" panose="020B0609020204030204" pitchFamily="49" charset="0"/>
              </a:rPr>
              <a:t>Main</a:t>
            </a:r>
            <a:r>
              <a:rPr lang="en-US" sz="2400" dirty="0">
                <a:latin typeface="Consolas" panose="020B0609020204030204" pitchFamily="49" charset="0"/>
              </a:rPr>
              <a:t>(string[] 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Brojac</a:t>
            </a:r>
            <a:r>
              <a:rPr lang="en-US" sz="2400" dirty="0">
                <a:latin typeface="Consolas" panose="020B0609020204030204" pitchFamily="49" charset="0"/>
              </a:rPr>
              <a:t> b = new </a:t>
            </a:r>
            <a:r>
              <a:rPr lang="en-US" sz="2400" b="1" dirty="0" err="1">
                <a:latin typeface="Consolas" panose="020B0609020204030204" pitchFamily="49" charset="0"/>
              </a:rPr>
              <a:t>Brojac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i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b.Broj</a:t>
            </a:r>
            <a:r>
              <a:rPr lang="en-US" sz="2400" i="1" dirty="0">
                <a:solidFill>
                  <a:schemeClr val="accent6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b.</a:t>
            </a:r>
            <a:r>
              <a:rPr lang="en-US" sz="2400" b="1" dirty="0" err="1">
                <a:latin typeface="Consolas" panose="020B0609020204030204" pitchFamily="49" charset="0"/>
              </a:rPr>
              <a:t>Povecaj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i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b.Broj</a:t>
            </a:r>
            <a:r>
              <a:rPr lang="en-US" sz="2400" i="1" dirty="0">
                <a:solidFill>
                  <a:schemeClr val="accent6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71831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179A-2577-4E9A-B5D9-2250BC2C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Pisanje klasa</a:t>
            </a:r>
            <a:r>
              <a:rPr lang="en-US" dirty="0"/>
              <a:t> (</a:t>
            </a:r>
            <a:r>
              <a:rPr lang="en-US" dirty="0" err="1"/>
              <a:t>vidljivost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720D7-FFA6-4707-9FAD-60EFF729E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r-Latn-RS" sz="2400" dirty="0">
                <a:latin typeface="Consolas" panose="020B0609020204030204" pitchFamily="49" charset="0"/>
              </a:rPr>
              <a:t>class </a:t>
            </a:r>
            <a:r>
              <a:rPr lang="sr-Latn-RS" sz="2400" b="1" dirty="0">
                <a:latin typeface="Consolas" panose="020B0609020204030204" pitchFamily="49" charset="0"/>
              </a:rPr>
              <a:t>Brojac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private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int </a:t>
            </a:r>
            <a:r>
              <a:rPr lang="en-US" sz="2400" b="1" dirty="0" err="1">
                <a:latin typeface="Consolas" panose="020B0609020204030204" pitchFamily="49" charset="0"/>
              </a:rPr>
              <a:t>broj</a:t>
            </a:r>
            <a:r>
              <a:rPr lang="en-US" sz="2400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int </a:t>
            </a:r>
            <a:r>
              <a:rPr lang="en-US" sz="2400" dirty="0" err="1">
                <a:latin typeface="Consolas" panose="020B0609020204030204" pitchFamily="49" charset="0"/>
              </a:rPr>
              <a:t>Broj</a:t>
            </a:r>
            <a:r>
              <a:rPr lang="en-US" sz="24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return </a:t>
            </a:r>
            <a:r>
              <a:rPr lang="en-US" sz="2400" dirty="0" err="1"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latin typeface="Consolas" panose="020B0609020204030204" pitchFamily="49" charset="0"/>
              </a:rPr>
              <a:t>broj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void </a:t>
            </a:r>
            <a:r>
              <a:rPr lang="en-US" sz="2400" dirty="0" err="1">
                <a:latin typeface="Consolas" panose="020B0609020204030204" pitchFamily="49" charset="0"/>
              </a:rPr>
              <a:t>Povecaj</a:t>
            </a:r>
            <a:r>
              <a:rPr lang="en-US" sz="24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latin typeface="Consolas" panose="020B0609020204030204" pitchFamily="49" charset="0"/>
              </a:rPr>
              <a:t>broj</a:t>
            </a:r>
            <a:r>
              <a:rPr lang="en-US" sz="2400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8DF4BD1-7FCF-4DFC-9078-AA8118451E45}"/>
              </a:ext>
            </a:extLst>
          </p:cNvPr>
          <p:cNvCxnSpPr>
            <a:cxnSpLocks/>
          </p:cNvCxnSpPr>
          <p:nvPr/>
        </p:nvCxnSpPr>
        <p:spPr>
          <a:xfrm flipH="1">
            <a:off x="3933371" y="2032000"/>
            <a:ext cx="2888343" cy="449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55FDF52-428D-48E2-8F82-2CA22B14010A}"/>
              </a:ext>
            </a:extLst>
          </p:cNvPr>
          <p:cNvSpPr txBox="1"/>
          <p:nvPr/>
        </p:nvSpPr>
        <p:spPr>
          <a:xfrm>
            <a:off x="6952343" y="1690688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dostupno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interno</a:t>
            </a:r>
            <a:r>
              <a:rPr lang="en-US" dirty="0"/>
              <a:t> u </a:t>
            </a:r>
            <a:r>
              <a:rPr lang="en-US" dirty="0" err="1"/>
              <a:t>klasi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FCC441-22DE-4FDE-8131-E5416017A066}"/>
              </a:ext>
            </a:extLst>
          </p:cNvPr>
          <p:cNvSpPr txBox="1">
            <a:spLocks/>
          </p:cNvSpPr>
          <p:nvPr/>
        </p:nvSpPr>
        <p:spPr>
          <a:xfrm>
            <a:off x="6096000" y="277222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static void </a:t>
            </a:r>
            <a:r>
              <a:rPr lang="en-US" sz="2400" b="1" dirty="0">
                <a:latin typeface="Consolas" panose="020B0609020204030204" pitchFamily="49" charset="0"/>
              </a:rPr>
              <a:t>Main</a:t>
            </a:r>
            <a:r>
              <a:rPr lang="en-US" sz="2400" dirty="0">
                <a:latin typeface="Consolas" panose="020B0609020204030204" pitchFamily="49" charset="0"/>
              </a:rPr>
              <a:t>(string[] 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Brojac</a:t>
            </a:r>
            <a:r>
              <a:rPr lang="en-US" sz="2400" dirty="0">
                <a:latin typeface="Consolas" panose="020B0609020204030204" pitchFamily="49" charset="0"/>
              </a:rPr>
              <a:t> b = new </a:t>
            </a:r>
            <a:r>
              <a:rPr lang="en-US" sz="2400" b="1" dirty="0" err="1">
                <a:latin typeface="Consolas" panose="020B0609020204030204" pitchFamily="49" charset="0"/>
              </a:rPr>
              <a:t>Brojac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i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b.Broj</a:t>
            </a:r>
            <a:r>
              <a:rPr lang="en-US" sz="2400" i="1" dirty="0">
                <a:solidFill>
                  <a:schemeClr val="accent6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b.</a:t>
            </a:r>
            <a:r>
              <a:rPr lang="en-US" sz="2400" b="1" dirty="0" err="1">
                <a:latin typeface="Consolas" panose="020B0609020204030204" pitchFamily="49" charset="0"/>
              </a:rPr>
              <a:t>Povecaj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i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b.Broj</a:t>
            </a:r>
            <a:r>
              <a:rPr lang="en-US" sz="2400" i="1" dirty="0">
                <a:solidFill>
                  <a:schemeClr val="accent6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38479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179A-2577-4E9A-B5D9-2250BC2C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Pisanje klasa</a:t>
            </a:r>
            <a:r>
              <a:rPr lang="en-US" dirty="0"/>
              <a:t> (</a:t>
            </a:r>
            <a:r>
              <a:rPr lang="en-US" dirty="0" err="1"/>
              <a:t>vidljivost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720D7-FFA6-4707-9FAD-60EFF729E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r-Latn-RS" sz="2400" dirty="0">
                <a:latin typeface="Consolas" panose="020B0609020204030204" pitchFamily="49" charset="0"/>
              </a:rPr>
              <a:t>class </a:t>
            </a:r>
            <a:r>
              <a:rPr lang="sr-Latn-RS" sz="2400" b="1" dirty="0">
                <a:latin typeface="Consolas" panose="020B0609020204030204" pitchFamily="49" charset="0"/>
              </a:rPr>
              <a:t>Brojac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private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int </a:t>
            </a:r>
            <a:r>
              <a:rPr lang="en-US" sz="2400" b="1" dirty="0" err="1">
                <a:latin typeface="Consolas" panose="020B0609020204030204" pitchFamily="49" charset="0"/>
              </a:rPr>
              <a:t>broj</a:t>
            </a:r>
            <a:r>
              <a:rPr lang="en-US" sz="2400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int </a:t>
            </a:r>
            <a:r>
              <a:rPr lang="en-US" sz="2400" dirty="0" err="1">
                <a:latin typeface="Consolas" panose="020B0609020204030204" pitchFamily="49" charset="0"/>
              </a:rPr>
              <a:t>Broj</a:t>
            </a:r>
            <a:r>
              <a:rPr lang="en-US" sz="24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return </a:t>
            </a:r>
            <a:r>
              <a:rPr lang="en-US" sz="2400" dirty="0" err="1"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latin typeface="Consolas" panose="020B0609020204030204" pitchFamily="49" charset="0"/>
              </a:rPr>
              <a:t>broj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void </a:t>
            </a:r>
            <a:r>
              <a:rPr lang="en-US" sz="2400" dirty="0" err="1">
                <a:latin typeface="Consolas" panose="020B0609020204030204" pitchFamily="49" charset="0"/>
              </a:rPr>
              <a:t>Povecaj</a:t>
            </a:r>
            <a:r>
              <a:rPr lang="en-US" sz="24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latin typeface="Consolas" panose="020B0609020204030204" pitchFamily="49" charset="0"/>
              </a:rPr>
              <a:t>broj</a:t>
            </a:r>
            <a:r>
              <a:rPr lang="en-US" sz="2400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8DF4BD1-7FCF-4DFC-9078-AA8118451E45}"/>
              </a:ext>
            </a:extLst>
          </p:cNvPr>
          <p:cNvCxnSpPr>
            <a:cxnSpLocks/>
          </p:cNvCxnSpPr>
          <p:nvPr/>
        </p:nvCxnSpPr>
        <p:spPr>
          <a:xfrm flipH="1">
            <a:off x="3933371" y="2032000"/>
            <a:ext cx="2888343" cy="449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55FDF52-428D-48E2-8F82-2CA22B14010A}"/>
              </a:ext>
            </a:extLst>
          </p:cNvPr>
          <p:cNvSpPr txBox="1"/>
          <p:nvPr/>
        </p:nvSpPr>
        <p:spPr>
          <a:xfrm>
            <a:off x="6952343" y="1690688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dostupno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interno</a:t>
            </a:r>
            <a:r>
              <a:rPr lang="en-US" dirty="0"/>
              <a:t> u </a:t>
            </a:r>
            <a:r>
              <a:rPr lang="en-US" dirty="0" err="1"/>
              <a:t>klasi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FCC441-22DE-4FDE-8131-E5416017A066}"/>
              </a:ext>
            </a:extLst>
          </p:cNvPr>
          <p:cNvSpPr txBox="1">
            <a:spLocks/>
          </p:cNvSpPr>
          <p:nvPr/>
        </p:nvSpPr>
        <p:spPr>
          <a:xfrm>
            <a:off x="6096000" y="277222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static void </a:t>
            </a:r>
            <a:r>
              <a:rPr lang="en-US" sz="2400" b="1" dirty="0">
                <a:latin typeface="Consolas" panose="020B0609020204030204" pitchFamily="49" charset="0"/>
              </a:rPr>
              <a:t>Main</a:t>
            </a:r>
            <a:r>
              <a:rPr lang="en-US" sz="2400" dirty="0">
                <a:latin typeface="Consolas" panose="020B0609020204030204" pitchFamily="49" charset="0"/>
              </a:rPr>
              <a:t>(string[] 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Brojac</a:t>
            </a:r>
            <a:r>
              <a:rPr lang="en-US" sz="2400" dirty="0">
                <a:latin typeface="Consolas" panose="020B0609020204030204" pitchFamily="49" charset="0"/>
              </a:rPr>
              <a:t> b = new </a:t>
            </a:r>
            <a:r>
              <a:rPr lang="en-US" sz="2400" b="1" dirty="0" err="1">
                <a:latin typeface="Consolas" panose="020B0609020204030204" pitchFamily="49" charset="0"/>
              </a:rPr>
              <a:t>Brojac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i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b.Broj</a:t>
            </a:r>
            <a:r>
              <a:rPr lang="en-US" sz="2400" i="1" dirty="0">
                <a:solidFill>
                  <a:schemeClr val="accent6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b.Broj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()++;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1D9F37-8B01-4A62-90FD-1F9BFBF6DA77}"/>
              </a:ext>
            </a:extLst>
          </p:cNvPr>
          <p:cNvSpPr txBox="1"/>
          <p:nvPr/>
        </p:nvSpPr>
        <p:spPr>
          <a:xfrm>
            <a:off x="8102600" y="5120594"/>
            <a:ext cx="325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kopira</a:t>
            </a:r>
            <a:r>
              <a:rPr lang="en-US" dirty="0"/>
              <a:t> </a:t>
            </a:r>
            <a:r>
              <a:rPr lang="en-US" dirty="0" err="1"/>
              <a:t>taj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, ne </a:t>
            </a:r>
            <a:r>
              <a:rPr lang="en-US" dirty="0" err="1"/>
              <a:t>pamti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odakle</a:t>
            </a:r>
            <a:r>
              <a:rPr lang="en-US" dirty="0"/>
              <a:t> je </a:t>
            </a:r>
            <a:r>
              <a:rPr lang="en-US" dirty="0" err="1"/>
              <a:t>izvucen</a:t>
            </a:r>
            <a:r>
              <a:rPr lang="en-US" dirty="0"/>
              <a:t>, </a:t>
            </a:r>
            <a:r>
              <a:rPr lang="en-US" dirty="0" err="1"/>
              <a:t>tako</a:t>
            </a:r>
            <a:r>
              <a:rPr lang="en-US" dirty="0"/>
              <a:t> da se </a:t>
            </a:r>
            <a:r>
              <a:rPr lang="en-US" dirty="0" err="1"/>
              <a:t>interni</a:t>
            </a:r>
            <a:r>
              <a:rPr lang="en-US" dirty="0"/>
              <a:t> </a:t>
            </a:r>
            <a:r>
              <a:rPr lang="en-US" b="1" dirty="0" err="1"/>
              <a:t>broj</a:t>
            </a:r>
            <a:r>
              <a:rPr lang="en-US" b="1" dirty="0"/>
              <a:t> </a:t>
            </a:r>
            <a:r>
              <a:rPr lang="en-US" dirty="0"/>
              <a:t>ne </a:t>
            </a:r>
            <a:r>
              <a:rPr lang="en-US" dirty="0" err="1"/>
              <a:t>menja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07129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6EF5-8FA7-4853-A5F2-7886583FC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Uvod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1E60D-F212-43A4-A404-C86FD6FC9D21}"/>
              </a:ext>
            </a:extLst>
          </p:cNvPr>
          <p:cNvSpPr txBox="1"/>
          <p:nvPr/>
        </p:nvSpPr>
        <p:spPr>
          <a:xfrm>
            <a:off x="5030598" y="2701255"/>
            <a:ext cx="21308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nsolas" panose="020B0609020204030204" pitchFamily="49" charset="0"/>
              </a:rPr>
              <a:t>int x;</a:t>
            </a:r>
          </a:p>
          <a:p>
            <a:r>
              <a:rPr lang="en-US" sz="4400" dirty="0">
                <a:latin typeface="Consolas" panose="020B0609020204030204" pitchFamily="49" charset="0"/>
              </a:rPr>
              <a:t>int y;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03A0D5-DE76-4DBE-B312-867AE2B30AAD}"/>
              </a:ext>
            </a:extLst>
          </p:cNvPr>
          <p:cNvCxnSpPr/>
          <p:nvPr/>
        </p:nvCxnSpPr>
        <p:spPr>
          <a:xfrm>
            <a:off x="0" y="5196114"/>
            <a:ext cx="4833257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984942-4BEB-4DCA-A521-99171E852B18}"/>
              </a:ext>
            </a:extLst>
          </p:cNvPr>
          <p:cNvCxnSpPr>
            <a:cxnSpLocks/>
          </p:cNvCxnSpPr>
          <p:nvPr/>
        </p:nvCxnSpPr>
        <p:spPr>
          <a:xfrm>
            <a:off x="1959429" y="3599543"/>
            <a:ext cx="0" cy="3258457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63F4A4F-7FCF-4E2A-8566-48A486AC0846}"/>
              </a:ext>
            </a:extLst>
          </p:cNvPr>
          <p:cNvSpPr/>
          <p:nvPr/>
        </p:nvSpPr>
        <p:spPr>
          <a:xfrm>
            <a:off x="3081359" y="4122059"/>
            <a:ext cx="275770" cy="27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0257A7-782A-48CA-A6CF-5FC730D876A5}"/>
              </a:ext>
            </a:extLst>
          </p:cNvPr>
          <p:cNvSpPr txBox="1"/>
          <p:nvPr/>
        </p:nvSpPr>
        <p:spPr>
          <a:xfrm>
            <a:off x="3259858" y="4285735"/>
            <a:ext cx="187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(x, y)</a:t>
            </a:r>
          </a:p>
        </p:txBody>
      </p:sp>
    </p:spTree>
    <p:extLst>
      <p:ext uri="{BB962C8B-B14F-4D97-AF65-F5344CB8AC3E}">
        <p14:creationId xmlns:p14="http://schemas.microsoft.com/office/powerpoint/2010/main" val="11248982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30B9-F52D-441E-9713-89D5080D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klasama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AC664-18DC-42B2-A4A2-3C9B4C2B8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Ideja</a:t>
            </a:r>
            <a:r>
              <a:rPr lang="en-US" dirty="0"/>
              <a:t> </a:t>
            </a:r>
            <a:r>
              <a:rPr lang="en-US" dirty="0" err="1"/>
              <a:t>rada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klasama</a:t>
            </a:r>
            <a:r>
              <a:rPr lang="en-US" dirty="0"/>
              <a:t> je da je </a:t>
            </a:r>
            <a:r>
              <a:rPr lang="en-US" dirty="0" err="1"/>
              <a:t>dovoljno</a:t>
            </a:r>
            <a:r>
              <a:rPr lang="en-US" dirty="0"/>
              <a:t> </a:t>
            </a:r>
            <a:r>
              <a:rPr lang="en-US" dirty="0" err="1"/>
              <a:t>znati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b="1" dirty="0" err="1"/>
              <a:t>spolja</a:t>
            </a:r>
            <a:r>
              <a:rPr lang="sr-Latn-RS" b="1" dirty="0"/>
              <a:t>šnja polja i metode </a:t>
            </a:r>
            <a:r>
              <a:rPr lang="sr-Latn-RS" dirty="0"/>
              <a:t>bez poznavanja internog funkcionisanja.</a:t>
            </a:r>
          </a:p>
        </p:txBody>
      </p:sp>
    </p:spTree>
    <p:extLst>
      <p:ext uri="{BB962C8B-B14F-4D97-AF65-F5344CB8AC3E}">
        <p14:creationId xmlns:p14="http://schemas.microsoft.com/office/powerpoint/2010/main" val="5916823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30B9-F52D-441E-9713-89D5080D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klasama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AC664-18DC-42B2-A4A2-3C9B4C2B8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Ideja</a:t>
            </a:r>
            <a:r>
              <a:rPr lang="en-US" dirty="0"/>
              <a:t> </a:t>
            </a:r>
            <a:r>
              <a:rPr lang="en-US" dirty="0" err="1"/>
              <a:t>rada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klasama</a:t>
            </a:r>
            <a:r>
              <a:rPr lang="en-US" dirty="0"/>
              <a:t> je da je </a:t>
            </a:r>
            <a:r>
              <a:rPr lang="en-US" dirty="0" err="1"/>
              <a:t>dovoljno</a:t>
            </a:r>
            <a:r>
              <a:rPr lang="en-US" dirty="0"/>
              <a:t> </a:t>
            </a:r>
            <a:r>
              <a:rPr lang="en-US" dirty="0" err="1"/>
              <a:t>znati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b="1" dirty="0" err="1"/>
              <a:t>spolja</a:t>
            </a:r>
            <a:r>
              <a:rPr lang="sr-Latn-RS" b="1" dirty="0"/>
              <a:t>šnja polja i metode </a:t>
            </a:r>
            <a:r>
              <a:rPr lang="sr-Latn-RS" dirty="0"/>
              <a:t>bez poznavanja internog funkcionisanja.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sr-Latn-RS" dirty="0">
                <a:latin typeface="Consolas" panose="020B0609020204030204" pitchFamily="49" charset="0"/>
              </a:rPr>
              <a:t>String s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sr-Latn-RS" dirty="0">
              <a:latin typeface="Consolas" panose="020B06090202040302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21DB85-3687-4319-B691-1D595073D8E8}"/>
              </a:ext>
            </a:extLst>
          </p:cNvPr>
          <p:cNvCxnSpPr>
            <a:cxnSpLocks/>
          </p:cNvCxnSpPr>
          <p:nvPr/>
        </p:nvCxnSpPr>
        <p:spPr>
          <a:xfrm flipH="1">
            <a:off x="1480457" y="3018971"/>
            <a:ext cx="36576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0483318-CEA5-4F91-8831-3AFB525B74F2}"/>
              </a:ext>
            </a:extLst>
          </p:cNvPr>
          <p:cNvSpPr txBox="1"/>
          <p:nvPr/>
        </p:nvSpPr>
        <p:spPr>
          <a:xfrm>
            <a:off x="5138057" y="2802039"/>
            <a:ext cx="210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klasa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D37AED-E2D4-488F-82C5-5D0C54B7DDEA}"/>
              </a:ext>
            </a:extLst>
          </p:cNvPr>
          <p:cNvSpPr txBox="1"/>
          <p:nvPr/>
        </p:nvSpPr>
        <p:spPr>
          <a:xfrm>
            <a:off x="5138057" y="3388303"/>
            <a:ext cx="210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instanca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B78E5B-59A6-451A-879A-6ED48146FFC7}"/>
              </a:ext>
            </a:extLst>
          </p:cNvPr>
          <p:cNvCxnSpPr>
            <a:cxnSpLocks/>
          </p:cNvCxnSpPr>
          <p:nvPr/>
        </p:nvCxnSpPr>
        <p:spPr>
          <a:xfrm flipH="1" flipV="1">
            <a:off x="2191657" y="3458708"/>
            <a:ext cx="2946400" cy="11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3212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30B9-F52D-441E-9713-89D5080D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klasama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AC664-18DC-42B2-A4A2-3C9B4C2B8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Ideja</a:t>
            </a:r>
            <a:r>
              <a:rPr lang="en-US" dirty="0"/>
              <a:t> </a:t>
            </a:r>
            <a:r>
              <a:rPr lang="en-US" dirty="0" err="1"/>
              <a:t>rada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klasama</a:t>
            </a:r>
            <a:r>
              <a:rPr lang="en-US" dirty="0"/>
              <a:t> je da je </a:t>
            </a:r>
            <a:r>
              <a:rPr lang="en-US" dirty="0" err="1"/>
              <a:t>dovoljno</a:t>
            </a:r>
            <a:r>
              <a:rPr lang="en-US" dirty="0"/>
              <a:t> </a:t>
            </a:r>
            <a:r>
              <a:rPr lang="en-US" dirty="0" err="1"/>
              <a:t>znati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b="1" dirty="0" err="1"/>
              <a:t>spolja</a:t>
            </a:r>
            <a:r>
              <a:rPr lang="sr-Latn-RS" b="1" dirty="0"/>
              <a:t>šnja polja i metode </a:t>
            </a:r>
            <a:r>
              <a:rPr lang="sr-Latn-RS" dirty="0"/>
              <a:t>bez poznavanja internog funkcionisanja.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sr-Latn-RS" dirty="0">
                <a:latin typeface="Consolas" panose="020B0609020204030204" pitchFamily="49" charset="0"/>
              </a:rPr>
              <a:t>String s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s.StartsWith</a:t>
            </a:r>
            <a:r>
              <a:rPr lang="en-US" dirty="0">
                <a:latin typeface="Consolas" panose="020B0609020204030204" pitchFamily="49" charset="0"/>
              </a:rPr>
              <a:t>(“</a:t>
            </a:r>
            <a:r>
              <a:rPr lang="en-US" dirty="0" err="1">
                <a:latin typeface="Consolas" panose="020B0609020204030204" pitchFamily="49" charset="0"/>
              </a:rPr>
              <a:t>zdravo</a:t>
            </a:r>
            <a:r>
              <a:rPr lang="en-US" dirty="0">
                <a:latin typeface="Consolas" panose="020B0609020204030204" pitchFamily="49" charset="0"/>
              </a:rPr>
              <a:t>”)</a:t>
            </a:r>
            <a:endParaRPr lang="sr-Latn-RS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D37AED-E2D4-488F-82C5-5D0C54B7DDEA}"/>
              </a:ext>
            </a:extLst>
          </p:cNvPr>
          <p:cNvSpPr txBox="1"/>
          <p:nvPr/>
        </p:nvSpPr>
        <p:spPr>
          <a:xfrm>
            <a:off x="5138057" y="3388303"/>
            <a:ext cx="210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instanca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B78E5B-59A6-451A-879A-6ED48146FFC7}"/>
              </a:ext>
            </a:extLst>
          </p:cNvPr>
          <p:cNvCxnSpPr>
            <a:cxnSpLocks/>
          </p:cNvCxnSpPr>
          <p:nvPr/>
        </p:nvCxnSpPr>
        <p:spPr>
          <a:xfrm flipH="1">
            <a:off x="2902857" y="3942301"/>
            <a:ext cx="2235200" cy="319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DD62C1A-147F-4368-9D68-EC89D60B9918}"/>
              </a:ext>
            </a:extLst>
          </p:cNvPr>
          <p:cNvSpPr txBox="1"/>
          <p:nvPr/>
        </p:nvSpPr>
        <p:spPr>
          <a:xfrm>
            <a:off x="5138057" y="3757635"/>
            <a:ext cx="210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metoda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249CD0-0EEC-42A5-A825-FD16C6F81886}"/>
              </a:ext>
            </a:extLst>
          </p:cNvPr>
          <p:cNvCxnSpPr>
            <a:cxnSpLocks/>
          </p:cNvCxnSpPr>
          <p:nvPr/>
        </p:nvCxnSpPr>
        <p:spPr>
          <a:xfrm flipH="1">
            <a:off x="1219200" y="3665302"/>
            <a:ext cx="3853543" cy="59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950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30B9-F52D-441E-9713-89D5080D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klasama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AC664-18DC-42B2-A4A2-3C9B4C2B8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Ideja</a:t>
            </a:r>
            <a:r>
              <a:rPr lang="en-US" dirty="0"/>
              <a:t> </a:t>
            </a:r>
            <a:r>
              <a:rPr lang="en-US" dirty="0" err="1"/>
              <a:t>rada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klasama</a:t>
            </a:r>
            <a:r>
              <a:rPr lang="en-US" dirty="0"/>
              <a:t> je da je </a:t>
            </a:r>
            <a:r>
              <a:rPr lang="en-US" dirty="0" err="1"/>
              <a:t>dovoljno</a:t>
            </a:r>
            <a:r>
              <a:rPr lang="en-US" dirty="0"/>
              <a:t> </a:t>
            </a:r>
            <a:r>
              <a:rPr lang="en-US" dirty="0" err="1"/>
              <a:t>znati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b="1" dirty="0" err="1"/>
              <a:t>spolja</a:t>
            </a:r>
            <a:r>
              <a:rPr lang="sr-Latn-RS" b="1" dirty="0"/>
              <a:t>šnja polja i metode </a:t>
            </a:r>
            <a:r>
              <a:rPr lang="sr-Latn-RS" dirty="0"/>
              <a:t>bez poznavanja internog funkcionisanja.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sr-Latn-RS" dirty="0">
                <a:latin typeface="Consolas" panose="020B0609020204030204" pitchFamily="49" charset="0"/>
              </a:rPr>
              <a:t>String s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s.StartsWith</a:t>
            </a:r>
            <a:r>
              <a:rPr lang="en-US" dirty="0">
                <a:latin typeface="Consolas" panose="020B0609020204030204" pitchFamily="49" charset="0"/>
              </a:rPr>
              <a:t>(“</a:t>
            </a:r>
            <a:r>
              <a:rPr lang="en-US" dirty="0" err="1">
                <a:latin typeface="Consolas" panose="020B0609020204030204" pitchFamily="49" charset="0"/>
              </a:rPr>
              <a:t>zdravo</a:t>
            </a:r>
            <a:r>
              <a:rPr lang="en-US" dirty="0">
                <a:latin typeface="Consolas" panose="020B0609020204030204" pitchFamily="49" charset="0"/>
              </a:rPr>
              <a:t>”)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/>
              <a:t>Nikad</a:t>
            </a:r>
            <a:r>
              <a:rPr lang="en-US" dirty="0"/>
              <a:t> se ne </a:t>
            </a:r>
            <a:r>
              <a:rPr lang="en-US" dirty="0" err="1"/>
              <a:t>pitamo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ta</a:t>
            </a:r>
            <a:r>
              <a:rPr lang="sr-Latn-RS" dirty="0"/>
              <a:t>čno radi ova metoda. Znamo samo kako izgleda i šta vraća.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D37AED-E2D4-488F-82C5-5D0C54B7DDEA}"/>
              </a:ext>
            </a:extLst>
          </p:cNvPr>
          <p:cNvSpPr txBox="1"/>
          <p:nvPr/>
        </p:nvSpPr>
        <p:spPr>
          <a:xfrm>
            <a:off x="5138057" y="3388303"/>
            <a:ext cx="210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instanca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B78E5B-59A6-451A-879A-6ED48146FFC7}"/>
              </a:ext>
            </a:extLst>
          </p:cNvPr>
          <p:cNvCxnSpPr>
            <a:cxnSpLocks/>
          </p:cNvCxnSpPr>
          <p:nvPr/>
        </p:nvCxnSpPr>
        <p:spPr>
          <a:xfrm flipH="1">
            <a:off x="2902857" y="3942301"/>
            <a:ext cx="2235200" cy="319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DD62C1A-147F-4368-9D68-EC89D60B9918}"/>
              </a:ext>
            </a:extLst>
          </p:cNvPr>
          <p:cNvSpPr txBox="1"/>
          <p:nvPr/>
        </p:nvSpPr>
        <p:spPr>
          <a:xfrm>
            <a:off x="5138057" y="3757635"/>
            <a:ext cx="210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metoda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249CD0-0EEC-42A5-A825-FD16C6F81886}"/>
              </a:ext>
            </a:extLst>
          </p:cNvPr>
          <p:cNvCxnSpPr>
            <a:cxnSpLocks/>
          </p:cNvCxnSpPr>
          <p:nvPr/>
        </p:nvCxnSpPr>
        <p:spPr>
          <a:xfrm flipH="1">
            <a:off x="1219200" y="3665302"/>
            <a:ext cx="3853543" cy="59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4143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30B9-F52D-441E-9713-89D5080D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klasama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AC664-18DC-42B2-A4A2-3C9B4C2B8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dirty="0"/>
              <a:t>Rad sa klasama je zapravo rad sa objektima tih klasa.</a:t>
            </a:r>
          </a:p>
          <a:p>
            <a:pPr marL="0" indent="0">
              <a:buNone/>
            </a:pPr>
            <a:r>
              <a:rPr lang="sr-Latn-RS" dirty="0"/>
              <a:t>Klase mogu da sadrže </a:t>
            </a:r>
            <a:r>
              <a:rPr lang="en-US" dirty="0" err="1"/>
              <a:t>objekte</a:t>
            </a:r>
            <a:r>
              <a:rPr lang="en-US" dirty="0"/>
              <a:t> </a:t>
            </a:r>
            <a:r>
              <a:rPr lang="sr-Latn-RS" dirty="0"/>
              <a:t>drug</a:t>
            </a:r>
            <a:r>
              <a:rPr lang="en-US" dirty="0" err="1"/>
              <a:t>ih</a:t>
            </a:r>
            <a:r>
              <a:rPr lang="sr-Latn-RS" dirty="0"/>
              <a:t> klas</a:t>
            </a:r>
            <a:r>
              <a:rPr lang="en-US" dirty="0"/>
              <a:t>a</a:t>
            </a:r>
            <a:r>
              <a:rPr lang="sr-Latn-RS" dirty="0"/>
              <a:t> kao polja, recimo: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5F0E7A-2D0D-455D-86F9-80669C8D59D8}"/>
              </a:ext>
            </a:extLst>
          </p:cNvPr>
          <p:cNvSpPr txBox="1"/>
          <p:nvPr/>
        </p:nvSpPr>
        <p:spPr>
          <a:xfrm>
            <a:off x="1393372" y="3429000"/>
            <a:ext cx="110598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>
                <a:latin typeface="Consolas" panose="020B0609020204030204" pitchFamily="49" charset="0"/>
              </a:rPr>
              <a:t>class A</a:t>
            </a:r>
            <a:r>
              <a:rPr lang="en-US" sz="2800" dirty="0">
                <a:latin typeface="Consolas" panose="020B0609020204030204" pitchFamily="49" charset="0"/>
              </a:rPr>
              <a:t> { 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public B </a:t>
            </a:r>
            <a:r>
              <a:rPr lang="en-US" sz="2800" dirty="0" err="1">
                <a:latin typeface="Consolas" panose="020B0609020204030204" pitchFamily="49" charset="0"/>
              </a:rPr>
              <a:t>b</a:t>
            </a:r>
            <a:r>
              <a:rPr lang="en-US" sz="28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class B 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public C </a:t>
            </a:r>
            <a:r>
              <a:rPr lang="en-US" sz="2800" dirty="0" err="1">
                <a:latin typeface="Consolas" panose="020B0609020204030204" pitchFamily="49" charset="0"/>
              </a:rPr>
              <a:t>c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  <a:p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323CA0-75A2-4247-8DC4-5BCD481E77D9}"/>
              </a:ext>
            </a:extLst>
          </p:cNvPr>
          <p:cNvSpPr/>
          <p:nvPr/>
        </p:nvSpPr>
        <p:spPr>
          <a:xfrm>
            <a:off x="6357257" y="2953445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class C 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public int v;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A </a:t>
            </a:r>
            <a:r>
              <a:rPr lang="en-US" sz="2800" dirty="0" err="1">
                <a:latin typeface="Consolas" panose="020B0609020204030204" pitchFamily="49" charset="0"/>
              </a:rPr>
              <a:t>a</a:t>
            </a:r>
            <a:r>
              <a:rPr lang="en-US" sz="2800" dirty="0">
                <a:latin typeface="Consolas" panose="020B0609020204030204" pitchFamily="49" charset="0"/>
              </a:rPr>
              <a:t> = new A();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...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a.b.c.v</a:t>
            </a:r>
            <a:r>
              <a:rPr lang="en-US" sz="2800" dirty="0">
                <a:latin typeface="Consolas" panose="020B0609020204030204" pitchFamily="49" charset="0"/>
              </a:rPr>
              <a:t> = 10;</a:t>
            </a:r>
            <a:endParaRPr lang="sr-Latn-R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5476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30B9-F52D-441E-9713-89D5080D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klasama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AC664-18DC-42B2-A4A2-3C9B4C2B8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dirty="0"/>
              <a:t>Rad sa klasama je zapravo rad sa objektima tih klasa.</a:t>
            </a:r>
          </a:p>
          <a:p>
            <a:pPr marL="0" indent="0">
              <a:buNone/>
            </a:pPr>
            <a:r>
              <a:rPr lang="sr-Latn-RS" dirty="0"/>
              <a:t>Klase mogu da sadrže </a:t>
            </a:r>
            <a:r>
              <a:rPr lang="en-US" dirty="0" err="1"/>
              <a:t>objekte</a:t>
            </a:r>
            <a:r>
              <a:rPr lang="en-US" dirty="0"/>
              <a:t> </a:t>
            </a:r>
            <a:r>
              <a:rPr lang="sr-Latn-RS" dirty="0"/>
              <a:t>drug</a:t>
            </a:r>
            <a:r>
              <a:rPr lang="en-US" dirty="0" err="1"/>
              <a:t>ih</a:t>
            </a:r>
            <a:r>
              <a:rPr lang="sr-Latn-RS" dirty="0"/>
              <a:t> klas</a:t>
            </a:r>
            <a:r>
              <a:rPr lang="en-US" dirty="0"/>
              <a:t>a</a:t>
            </a:r>
            <a:r>
              <a:rPr lang="sr-Latn-RS" dirty="0"/>
              <a:t> kao polja, recimo: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5F0E7A-2D0D-455D-86F9-80669C8D59D8}"/>
              </a:ext>
            </a:extLst>
          </p:cNvPr>
          <p:cNvSpPr txBox="1"/>
          <p:nvPr/>
        </p:nvSpPr>
        <p:spPr>
          <a:xfrm>
            <a:off x="1393372" y="3429000"/>
            <a:ext cx="110598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>
                <a:latin typeface="Consolas" panose="020B0609020204030204" pitchFamily="49" charset="0"/>
              </a:rPr>
              <a:t>class A</a:t>
            </a:r>
            <a:r>
              <a:rPr lang="en-US" sz="2800" dirty="0">
                <a:latin typeface="Consolas" panose="020B0609020204030204" pitchFamily="49" charset="0"/>
              </a:rPr>
              <a:t> { 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public B </a:t>
            </a:r>
            <a:r>
              <a:rPr lang="en-US" sz="2800" dirty="0" err="1">
                <a:latin typeface="Consolas" panose="020B0609020204030204" pitchFamily="49" charset="0"/>
              </a:rPr>
              <a:t>b</a:t>
            </a:r>
            <a:r>
              <a:rPr lang="en-US" sz="28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class B 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public C </a:t>
            </a:r>
            <a:r>
              <a:rPr lang="en-US" sz="2800" dirty="0" err="1">
                <a:latin typeface="Consolas" panose="020B0609020204030204" pitchFamily="49" charset="0"/>
              </a:rPr>
              <a:t>c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  <a:p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323CA0-75A2-4247-8DC4-5BCD481E77D9}"/>
              </a:ext>
            </a:extLst>
          </p:cNvPr>
          <p:cNvSpPr/>
          <p:nvPr/>
        </p:nvSpPr>
        <p:spPr>
          <a:xfrm>
            <a:off x="6357257" y="2953445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class C 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public int v;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A </a:t>
            </a:r>
            <a:r>
              <a:rPr lang="en-US" sz="2800" dirty="0" err="1">
                <a:latin typeface="Consolas" panose="020B0609020204030204" pitchFamily="49" charset="0"/>
              </a:rPr>
              <a:t>a</a:t>
            </a:r>
            <a:r>
              <a:rPr lang="en-US" sz="2800" dirty="0">
                <a:latin typeface="Consolas" panose="020B0609020204030204" pitchFamily="49" charset="0"/>
              </a:rPr>
              <a:t> = new A();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...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a.b.c.v</a:t>
            </a:r>
            <a:r>
              <a:rPr lang="en-US" sz="2800" dirty="0">
                <a:latin typeface="Consolas" panose="020B0609020204030204" pitchFamily="49" charset="0"/>
              </a:rPr>
              <a:t> = 10;</a:t>
            </a:r>
            <a:endParaRPr lang="sr-Latn-RS" sz="2800" dirty="0"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998DB9-1A1F-4B19-83C1-BC234A548CFC}"/>
              </a:ext>
            </a:extLst>
          </p:cNvPr>
          <p:cNvCxnSpPr/>
          <p:nvPr/>
        </p:nvCxnSpPr>
        <p:spPr>
          <a:xfrm flipH="1" flipV="1">
            <a:off x="4426857" y="4383314"/>
            <a:ext cx="2322286" cy="841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ED5EAB-9227-4481-8CBC-3BDC38037E6B}"/>
              </a:ext>
            </a:extLst>
          </p:cNvPr>
          <p:cNvCxnSpPr/>
          <p:nvPr/>
        </p:nvCxnSpPr>
        <p:spPr>
          <a:xfrm>
            <a:off x="4194629" y="4455886"/>
            <a:ext cx="0" cy="1146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1DB616-D6FD-44A0-B3AD-98F8B81CCFD5}"/>
              </a:ext>
            </a:extLst>
          </p:cNvPr>
          <p:cNvCxnSpPr/>
          <p:nvPr/>
        </p:nvCxnSpPr>
        <p:spPr>
          <a:xfrm flipV="1">
            <a:off x="4426857" y="4383314"/>
            <a:ext cx="2815772" cy="123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0546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5FA8-BCC2-4F77-9F3F-69AAD48C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Kad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trebaju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BC7C3-22DE-4C60-9E87-4820FD54C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imamo</a:t>
            </a:r>
            <a:r>
              <a:rPr lang="en-US" dirty="0"/>
              <a:t> </a:t>
            </a:r>
            <a:r>
              <a:rPr lang="sr-Latn-RS" dirty="0"/>
              <a:t>situaciju koja zahteva novi tip podataka, gde jedan int, double, float, itd. nije dovoljan.</a:t>
            </a:r>
          </a:p>
          <a:p>
            <a:r>
              <a:rPr lang="sr-Latn-RS" dirty="0"/>
              <a:t>Ako treba da sakrijemo neku funkcionalnost tako da ne moramo sve vreme da gledamo kako nešto radi, već samo da pozovemo metodu.</a:t>
            </a:r>
          </a:p>
          <a:p>
            <a:r>
              <a:rPr lang="sr-Latn-RS" dirty="0"/>
              <a:t>Ako radimo na većim projektima od malih zadataka.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4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BEB7-51FE-410A-B27C-B0B92054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Zadatak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3B4D6-E9DD-4C96-A97F-C64FDAB49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Napisati klasu koja predstavlja kvadrat, ima polje </a:t>
            </a:r>
            <a:r>
              <a:rPr lang="sr-Latn-RS" b="1" dirty="0"/>
              <a:t>duzinaStranice</a:t>
            </a:r>
            <a:r>
              <a:rPr lang="sr-Latn-RS" dirty="0"/>
              <a:t> i metodu koja racuna </a:t>
            </a:r>
            <a:r>
              <a:rPr lang="sr-Latn-RS" b="1" dirty="0"/>
              <a:t>Povrsinu()</a:t>
            </a:r>
            <a:r>
              <a:rPr lang="sr-Latn-RS" dirty="0"/>
              <a:t> i </a:t>
            </a:r>
            <a:r>
              <a:rPr lang="sr-Latn-RS" b="1" dirty="0"/>
              <a:t>Obim()</a:t>
            </a:r>
            <a:r>
              <a:rPr lang="sr-Latn-RS" dirty="0"/>
              <a:t> tog kvadrata tako da ovaj kod radi: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sr-Latn-RS" dirty="0">
                <a:latin typeface="Consolas" panose="020B0609020204030204" pitchFamily="49" charset="0"/>
              </a:rPr>
              <a:t>Kvadrat k </a:t>
            </a:r>
            <a:r>
              <a:rPr lang="en-US" dirty="0">
                <a:latin typeface="Consolas" panose="020B0609020204030204" pitchFamily="49" charset="0"/>
              </a:rPr>
              <a:t>= new </a:t>
            </a:r>
            <a:r>
              <a:rPr lang="en-US" dirty="0" err="1">
                <a:latin typeface="Consolas" panose="020B0609020204030204" pitchFamily="49" charset="0"/>
              </a:rPr>
              <a:t>Kvadrat</a:t>
            </a:r>
            <a:r>
              <a:rPr lang="en-US" dirty="0">
                <a:latin typeface="Consolas" panose="020B0609020204030204" pitchFamily="49" charset="0"/>
              </a:rPr>
              <a:t>() { </a:t>
            </a:r>
            <a:r>
              <a:rPr lang="en-US" dirty="0" err="1">
                <a:latin typeface="Consolas" panose="020B0609020204030204" pitchFamily="49" charset="0"/>
              </a:rPr>
              <a:t>duzinaStranice</a:t>
            </a:r>
            <a:r>
              <a:rPr lang="en-US" dirty="0">
                <a:latin typeface="Consolas" panose="020B0609020204030204" pitchFamily="49" charset="0"/>
              </a:rPr>
              <a:t> = 5 };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Console.WriteLine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k.Povrsina</a:t>
            </a:r>
            <a:r>
              <a:rPr lang="en-US" dirty="0">
                <a:latin typeface="Consolas" panose="020B0609020204030204" pitchFamily="49" charset="0"/>
              </a:rPr>
              <a:t>()); // 25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Console.WriteLine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k.Obim</a:t>
            </a:r>
            <a:r>
              <a:rPr lang="en-US" dirty="0">
                <a:latin typeface="Consolas" panose="020B0609020204030204" pitchFamily="49" charset="0"/>
              </a:rPr>
              <a:t>()); // 20</a:t>
            </a:r>
            <a:endParaRPr lang="sr-Latn-R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65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6EF5-8FA7-4853-A5F2-7886583FC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Uvod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1E60D-F212-43A4-A404-C86FD6FC9D21}"/>
              </a:ext>
            </a:extLst>
          </p:cNvPr>
          <p:cNvSpPr txBox="1"/>
          <p:nvPr/>
        </p:nvSpPr>
        <p:spPr>
          <a:xfrm>
            <a:off x="5030598" y="2701255"/>
            <a:ext cx="21308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nsolas" panose="020B0609020204030204" pitchFamily="49" charset="0"/>
              </a:rPr>
              <a:t>int x;</a:t>
            </a:r>
          </a:p>
          <a:p>
            <a:r>
              <a:rPr lang="en-US" sz="4400" dirty="0">
                <a:latin typeface="Consolas" panose="020B0609020204030204" pitchFamily="49" charset="0"/>
              </a:rPr>
              <a:t>int y;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03A0D5-DE76-4DBE-B312-867AE2B30AAD}"/>
              </a:ext>
            </a:extLst>
          </p:cNvPr>
          <p:cNvCxnSpPr/>
          <p:nvPr/>
        </p:nvCxnSpPr>
        <p:spPr>
          <a:xfrm>
            <a:off x="0" y="5196114"/>
            <a:ext cx="4833257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984942-4BEB-4DCA-A521-99171E852B18}"/>
              </a:ext>
            </a:extLst>
          </p:cNvPr>
          <p:cNvCxnSpPr>
            <a:cxnSpLocks/>
          </p:cNvCxnSpPr>
          <p:nvPr/>
        </p:nvCxnSpPr>
        <p:spPr>
          <a:xfrm>
            <a:off x="1959429" y="3599543"/>
            <a:ext cx="0" cy="3258457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63F4A4F-7FCF-4E2A-8566-48A486AC0846}"/>
              </a:ext>
            </a:extLst>
          </p:cNvPr>
          <p:cNvSpPr/>
          <p:nvPr/>
        </p:nvSpPr>
        <p:spPr>
          <a:xfrm>
            <a:off x="3081359" y="4122059"/>
            <a:ext cx="275770" cy="27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0257A7-782A-48CA-A6CF-5FC730D876A5}"/>
              </a:ext>
            </a:extLst>
          </p:cNvPr>
          <p:cNvSpPr txBox="1"/>
          <p:nvPr/>
        </p:nvSpPr>
        <p:spPr>
          <a:xfrm>
            <a:off x="3259858" y="4285735"/>
            <a:ext cx="187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(x, y)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CBA7E6-68EB-48E8-A44E-F1E0F638AE31}"/>
              </a:ext>
            </a:extLst>
          </p:cNvPr>
          <p:cNvSpPr/>
          <p:nvPr/>
        </p:nvSpPr>
        <p:spPr>
          <a:xfrm>
            <a:off x="659701" y="5596877"/>
            <a:ext cx="275770" cy="2757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42057E-48B6-47F0-A474-77867478C648}"/>
              </a:ext>
            </a:extLst>
          </p:cNvPr>
          <p:cNvSpPr txBox="1"/>
          <p:nvPr/>
        </p:nvSpPr>
        <p:spPr>
          <a:xfrm>
            <a:off x="838200" y="5760553"/>
            <a:ext cx="187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sr-Latn-RS" dirty="0"/>
              <a:t>p</a:t>
            </a:r>
            <a:r>
              <a:rPr lang="en-US" dirty="0"/>
              <a:t>, </a:t>
            </a:r>
            <a:r>
              <a:rPr lang="sr-Latn-RS" dirty="0"/>
              <a:t>q</a:t>
            </a:r>
            <a:r>
              <a:rPr lang="en-US" dirty="0"/>
              <a:t>)</a:t>
            </a:r>
            <a:r>
              <a:rPr lang="sr-Latn-RS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44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6EF5-8FA7-4853-A5F2-7886583FC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Uvod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1E60D-F212-43A4-A404-C86FD6FC9D21}"/>
              </a:ext>
            </a:extLst>
          </p:cNvPr>
          <p:cNvSpPr txBox="1"/>
          <p:nvPr/>
        </p:nvSpPr>
        <p:spPr>
          <a:xfrm>
            <a:off x="5030598" y="2028616"/>
            <a:ext cx="21308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nsolas" panose="020B0609020204030204" pitchFamily="49" charset="0"/>
              </a:rPr>
              <a:t>int x;</a:t>
            </a:r>
          </a:p>
          <a:p>
            <a:r>
              <a:rPr lang="en-US" sz="4400" dirty="0">
                <a:latin typeface="Consolas" panose="020B0609020204030204" pitchFamily="49" charset="0"/>
              </a:rPr>
              <a:t>int y;</a:t>
            </a:r>
            <a:endParaRPr lang="sr-Latn-RS" sz="4400" dirty="0">
              <a:latin typeface="Consolas" panose="020B0609020204030204" pitchFamily="49" charset="0"/>
            </a:endParaRPr>
          </a:p>
          <a:p>
            <a:r>
              <a:rPr lang="sr-Latn-RS" sz="4400" dirty="0">
                <a:latin typeface="Consolas" panose="020B0609020204030204" pitchFamily="49" charset="0"/>
              </a:rPr>
              <a:t>int p</a:t>
            </a:r>
            <a:r>
              <a:rPr lang="en-US" sz="4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4400" dirty="0">
                <a:latin typeface="Consolas" panose="020B0609020204030204" pitchFamily="49" charset="0"/>
              </a:rPr>
              <a:t>int q;</a:t>
            </a:r>
            <a:endParaRPr lang="sr-Latn-RS" sz="4400" dirty="0"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03A0D5-DE76-4DBE-B312-867AE2B30AAD}"/>
              </a:ext>
            </a:extLst>
          </p:cNvPr>
          <p:cNvCxnSpPr/>
          <p:nvPr/>
        </p:nvCxnSpPr>
        <p:spPr>
          <a:xfrm>
            <a:off x="0" y="5196114"/>
            <a:ext cx="4833257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984942-4BEB-4DCA-A521-99171E852B18}"/>
              </a:ext>
            </a:extLst>
          </p:cNvPr>
          <p:cNvCxnSpPr>
            <a:cxnSpLocks/>
          </p:cNvCxnSpPr>
          <p:nvPr/>
        </p:nvCxnSpPr>
        <p:spPr>
          <a:xfrm>
            <a:off x="1959429" y="3599543"/>
            <a:ext cx="0" cy="3258457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63F4A4F-7FCF-4E2A-8566-48A486AC0846}"/>
              </a:ext>
            </a:extLst>
          </p:cNvPr>
          <p:cNvSpPr/>
          <p:nvPr/>
        </p:nvSpPr>
        <p:spPr>
          <a:xfrm>
            <a:off x="3081359" y="4122059"/>
            <a:ext cx="275770" cy="27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0257A7-782A-48CA-A6CF-5FC730D876A5}"/>
              </a:ext>
            </a:extLst>
          </p:cNvPr>
          <p:cNvSpPr txBox="1"/>
          <p:nvPr/>
        </p:nvSpPr>
        <p:spPr>
          <a:xfrm>
            <a:off x="3259858" y="4285735"/>
            <a:ext cx="187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(x, y)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CBA7E6-68EB-48E8-A44E-F1E0F638AE31}"/>
              </a:ext>
            </a:extLst>
          </p:cNvPr>
          <p:cNvSpPr/>
          <p:nvPr/>
        </p:nvSpPr>
        <p:spPr>
          <a:xfrm>
            <a:off x="659701" y="5596877"/>
            <a:ext cx="275770" cy="2757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42057E-48B6-47F0-A474-77867478C648}"/>
              </a:ext>
            </a:extLst>
          </p:cNvPr>
          <p:cNvSpPr txBox="1"/>
          <p:nvPr/>
        </p:nvSpPr>
        <p:spPr>
          <a:xfrm>
            <a:off x="838200" y="5760553"/>
            <a:ext cx="187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sr-Latn-RS" dirty="0"/>
              <a:t>p</a:t>
            </a:r>
            <a:r>
              <a:rPr lang="en-US" dirty="0"/>
              <a:t>, </a:t>
            </a:r>
            <a:r>
              <a:rPr lang="sr-Latn-RS" dirty="0"/>
              <a:t>q</a:t>
            </a:r>
            <a:r>
              <a:rPr lang="en-US" dirty="0"/>
              <a:t>)</a:t>
            </a:r>
            <a:r>
              <a:rPr lang="sr-Latn-RS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7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6EF5-8FA7-4853-A5F2-7886583FC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Uvod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1E60D-F212-43A4-A404-C86FD6FC9D21}"/>
              </a:ext>
            </a:extLst>
          </p:cNvPr>
          <p:cNvSpPr txBox="1"/>
          <p:nvPr/>
        </p:nvSpPr>
        <p:spPr>
          <a:xfrm>
            <a:off x="5030598" y="2028616"/>
            <a:ext cx="21308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nsolas" panose="020B0609020204030204" pitchFamily="49" charset="0"/>
              </a:rPr>
              <a:t>int x;</a:t>
            </a:r>
          </a:p>
          <a:p>
            <a:r>
              <a:rPr lang="en-US" sz="4400" dirty="0">
                <a:latin typeface="Consolas" panose="020B0609020204030204" pitchFamily="49" charset="0"/>
              </a:rPr>
              <a:t>int y;</a:t>
            </a:r>
            <a:endParaRPr lang="sr-Latn-RS" sz="4400" dirty="0">
              <a:latin typeface="Consolas" panose="020B0609020204030204" pitchFamily="49" charset="0"/>
            </a:endParaRPr>
          </a:p>
          <a:p>
            <a:r>
              <a:rPr lang="sr-Latn-RS" sz="4400" dirty="0">
                <a:latin typeface="Consolas" panose="020B0609020204030204" pitchFamily="49" charset="0"/>
              </a:rPr>
              <a:t>int p</a:t>
            </a:r>
            <a:r>
              <a:rPr lang="en-US" sz="4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4400" dirty="0">
                <a:latin typeface="Consolas" panose="020B0609020204030204" pitchFamily="49" charset="0"/>
              </a:rPr>
              <a:t>int q;</a:t>
            </a:r>
            <a:endParaRPr lang="sr-Latn-RS" sz="4400" dirty="0"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03A0D5-DE76-4DBE-B312-867AE2B30AAD}"/>
              </a:ext>
            </a:extLst>
          </p:cNvPr>
          <p:cNvCxnSpPr/>
          <p:nvPr/>
        </p:nvCxnSpPr>
        <p:spPr>
          <a:xfrm>
            <a:off x="0" y="5196114"/>
            <a:ext cx="4833257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984942-4BEB-4DCA-A521-99171E852B18}"/>
              </a:ext>
            </a:extLst>
          </p:cNvPr>
          <p:cNvCxnSpPr>
            <a:cxnSpLocks/>
          </p:cNvCxnSpPr>
          <p:nvPr/>
        </p:nvCxnSpPr>
        <p:spPr>
          <a:xfrm>
            <a:off x="1959429" y="3599543"/>
            <a:ext cx="0" cy="3258457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63F4A4F-7FCF-4E2A-8566-48A486AC0846}"/>
              </a:ext>
            </a:extLst>
          </p:cNvPr>
          <p:cNvSpPr/>
          <p:nvPr/>
        </p:nvSpPr>
        <p:spPr>
          <a:xfrm>
            <a:off x="3081359" y="4122059"/>
            <a:ext cx="275770" cy="27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0257A7-782A-48CA-A6CF-5FC730D876A5}"/>
              </a:ext>
            </a:extLst>
          </p:cNvPr>
          <p:cNvSpPr txBox="1"/>
          <p:nvPr/>
        </p:nvSpPr>
        <p:spPr>
          <a:xfrm>
            <a:off x="3259858" y="4285735"/>
            <a:ext cx="187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(x, y)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CBA7E6-68EB-48E8-A44E-F1E0F638AE31}"/>
              </a:ext>
            </a:extLst>
          </p:cNvPr>
          <p:cNvSpPr/>
          <p:nvPr/>
        </p:nvSpPr>
        <p:spPr>
          <a:xfrm>
            <a:off x="659701" y="5596877"/>
            <a:ext cx="275770" cy="2757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42057E-48B6-47F0-A474-77867478C648}"/>
              </a:ext>
            </a:extLst>
          </p:cNvPr>
          <p:cNvSpPr txBox="1"/>
          <p:nvPr/>
        </p:nvSpPr>
        <p:spPr>
          <a:xfrm>
            <a:off x="838200" y="5760553"/>
            <a:ext cx="187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sr-Latn-RS" dirty="0"/>
              <a:t>p</a:t>
            </a:r>
            <a:r>
              <a:rPr lang="en-US" dirty="0"/>
              <a:t>, </a:t>
            </a:r>
            <a:r>
              <a:rPr lang="sr-Latn-RS" dirty="0"/>
              <a:t>q</a:t>
            </a:r>
            <a:r>
              <a:rPr lang="en-US" dirty="0"/>
              <a:t>)</a:t>
            </a:r>
            <a:r>
              <a:rPr lang="sr-Latn-RS" dirty="0"/>
              <a:t>?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48D0AB-144B-42CB-9E08-F9670BD7FF9C}"/>
              </a:ext>
            </a:extLst>
          </p:cNvPr>
          <p:cNvSpPr txBox="1"/>
          <p:nvPr/>
        </p:nvSpPr>
        <p:spPr>
          <a:xfrm>
            <a:off x="838200" y="4354287"/>
            <a:ext cx="187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(p, y)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ADAEDFD-36F2-4110-B58E-8DC7C469D401}"/>
              </a:ext>
            </a:extLst>
          </p:cNvPr>
          <p:cNvSpPr/>
          <p:nvPr/>
        </p:nvSpPr>
        <p:spPr>
          <a:xfrm>
            <a:off x="699615" y="4122059"/>
            <a:ext cx="275770" cy="27577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62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6EF5-8FA7-4853-A5F2-7886583FC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Uvod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1E60D-F212-43A4-A404-C86FD6FC9D21}"/>
              </a:ext>
            </a:extLst>
          </p:cNvPr>
          <p:cNvSpPr txBox="1"/>
          <p:nvPr/>
        </p:nvSpPr>
        <p:spPr>
          <a:xfrm>
            <a:off x="5030598" y="2028616"/>
            <a:ext cx="21308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nsolas" panose="020B0609020204030204" pitchFamily="49" charset="0"/>
              </a:rPr>
              <a:t>int x;</a:t>
            </a:r>
          </a:p>
          <a:p>
            <a:r>
              <a:rPr lang="en-US" sz="4400" dirty="0">
                <a:latin typeface="Consolas" panose="020B0609020204030204" pitchFamily="49" charset="0"/>
              </a:rPr>
              <a:t>int y;</a:t>
            </a:r>
            <a:endParaRPr lang="sr-Latn-RS" sz="4400" dirty="0">
              <a:latin typeface="Consolas" panose="020B0609020204030204" pitchFamily="49" charset="0"/>
            </a:endParaRPr>
          </a:p>
          <a:p>
            <a:r>
              <a:rPr lang="sr-Latn-RS" sz="4400" dirty="0">
                <a:latin typeface="Consolas" panose="020B0609020204030204" pitchFamily="49" charset="0"/>
              </a:rPr>
              <a:t>int p</a:t>
            </a:r>
            <a:r>
              <a:rPr lang="en-US" sz="4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4400" dirty="0">
                <a:latin typeface="Consolas" panose="020B0609020204030204" pitchFamily="49" charset="0"/>
              </a:rPr>
              <a:t>int q;</a:t>
            </a:r>
            <a:endParaRPr lang="sr-Latn-RS" sz="4400" dirty="0"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03A0D5-DE76-4DBE-B312-867AE2B30AAD}"/>
              </a:ext>
            </a:extLst>
          </p:cNvPr>
          <p:cNvCxnSpPr/>
          <p:nvPr/>
        </p:nvCxnSpPr>
        <p:spPr>
          <a:xfrm>
            <a:off x="0" y="5196114"/>
            <a:ext cx="4833257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984942-4BEB-4DCA-A521-99171E852B18}"/>
              </a:ext>
            </a:extLst>
          </p:cNvPr>
          <p:cNvCxnSpPr>
            <a:cxnSpLocks/>
          </p:cNvCxnSpPr>
          <p:nvPr/>
        </p:nvCxnSpPr>
        <p:spPr>
          <a:xfrm>
            <a:off x="1959429" y="3599543"/>
            <a:ext cx="0" cy="3258457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63F4A4F-7FCF-4E2A-8566-48A486AC0846}"/>
              </a:ext>
            </a:extLst>
          </p:cNvPr>
          <p:cNvSpPr/>
          <p:nvPr/>
        </p:nvSpPr>
        <p:spPr>
          <a:xfrm>
            <a:off x="3081359" y="4122059"/>
            <a:ext cx="275770" cy="27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0257A7-782A-48CA-A6CF-5FC730D876A5}"/>
              </a:ext>
            </a:extLst>
          </p:cNvPr>
          <p:cNvSpPr txBox="1"/>
          <p:nvPr/>
        </p:nvSpPr>
        <p:spPr>
          <a:xfrm>
            <a:off x="3259858" y="4285735"/>
            <a:ext cx="187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(x, y)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CBA7E6-68EB-48E8-A44E-F1E0F638AE31}"/>
              </a:ext>
            </a:extLst>
          </p:cNvPr>
          <p:cNvSpPr/>
          <p:nvPr/>
        </p:nvSpPr>
        <p:spPr>
          <a:xfrm>
            <a:off x="659701" y="5596877"/>
            <a:ext cx="275770" cy="2757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42057E-48B6-47F0-A474-77867478C648}"/>
              </a:ext>
            </a:extLst>
          </p:cNvPr>
          <p:cNvSpPr txBox="1"/>
          <p:nvPr/>
        </p:nvSpPr>
        <p:spPr>
          <a:xfrm>
            <a:off x="838200" y="5760553"/>
            <a:ext cx="187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sr-Latn-RS" dirty="0"/>
              <a:t>p</a:t>
            </a:r>
            <a:r>
              <a:rPr lang="en-US" dirty="0"/>
              <a:t>, </a:t>
            </a:r>
            <a:r>
              <a:rPr lang="sr-Latn-RS" dirty="0"/>
              <a:t>q</a:t>
            </a:r>
            <a:r>
              <a:rPr lang="en-US" dirty="0"/>
              <a:t>)</a:t>
            </a:r>
            <a:r>
              <a:rPr lang="sr-Latn-RS" dirty="0"/>
              <a:t>?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48D0AB-144B-42CB-9E08-F9670BD7FF9C}"/>
              </a:ext>
            </a:extLst>
          </p:cNvPr>
          <p:cNvSpPr txBox="1"/>
          <p:nvPr/>
        </p:nvSpPr>
        <p:spPr>
          <a:xfrm>
            <a:off x="838200" y="4354287"/>
            <a:ext cx="187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(p, y)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ADAEDFD-36F2-4110-B58E-8DC7C469D401}"/>
              </a:ext>
            </a:extLst>
          </p:cNvPr>
          <p:cNvSpPr/>
          <p:nvPr/>
        </p:nvSpPr>
        <p:spPr>
          <a:xfrm>
            <a:off x="699615" y="4122059"/>
            <a:ext cx="275770" cy="27577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89B11B-E63D-4491-9038-852DC360DD52}"/>
              </a:ext>
            </a:extLst>
          </p:cNvPr>
          <p:cNvSpPr txBox="1"/>
          <p:nvPr/>
        </p:nvSpPr>
        <p:spPr>
          <a:xfrm>
            <a:off x="3219244" y="5829105"/>
            <a:ext cx="187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(x, q)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FB967AA-32B2-438D-BA17-4C8F9CA72D42}"/>
              </a:ext>
            </a:extLst>
          </p:cNvPr>
          <p:cNvSpPr/>
          <p:nvPr/>
        </p:nvSpPr>
        <p:spPr>
          <a:xfrm>
            <a:off x="3080659" y="5596877"/>
            <a:ext cx="275770" cy="27577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48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6EF5-8FA7-4853-A5F2-7886583FC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Uvod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1E60D-F212-43A4-A404-C86FD6FC9D21}"/>
              </a:ext>
            </a:extLst>
          </p:cNvPr>
          <p:cNvSpPr txBox="1"/>
          <p:nvPr/>
        </p:nvSpPr>
        <p:spPr>
          <a:xfrm>
            <a:off x="5030598" y="2028616"/>
            <a:ext cx="21308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nsolas" panose="020B0609020204030204" pitchFamily="49" charset="0"/>
              </a:rPr>
              <a:t>int x;</a:t>
            </a:r>
          </a:p>
          <a:p>
            <a:r>
              <a:rPr lang="en-US" sz="4400" dirty="0">
                <a:latin typeface="Consolas" panose="020B0609020204030204" pitchFamily="49" charset="0"/>
              </a:rPr>
              <a:t>int y;</a:t>
            </a:r>
            <a:endParaRPr lang="sr-Latn-RS" sz="4400" dirty="0">
              <a:latin typeface="Consolas" panose="020B0609020204030204" pitchFamily="49" charset="0"/>
            </a:endParaRPr>
          </a:p>
          <a:p>
            <a:r>
              <a:rPr lang="sr-Latn-RS" sz="4400" dirty="0">
                <a:latin typeface="Consolas" panose="020B0609020204030204" pitchFamily="49" charset="0"/>
              </a:rPr>
              <a:t>int p</a:t>
            </a:r>
            <a:r>
              <a:rPr lang="en-US" sz="4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4400" dirty="0">
                <a:latin typeface="Consolas" panose="020B0609020204030204" pitchFamily="49" charset="0"/>
              </a:rPr>
              <a:t>int q;</a:t>
            </a:r>
            <a:endParaRPr lang="sr-Latn-RS" sz="4400" dirty="0"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03A0D5-DE76-4DBE-B312-867AE2B30AAD}"/>
              </a:ext>
            </a:extLst>
          </p:cNvPr>
          <p:cNvCxnSpPr/>
          <p:nvPr/>
        </p:nvCxnSpPr>
        <p:spPr>
          <a:xfrm>
            <a:off x="0" y="5196114"/>
            <a:ext cx="4833257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984942-4BEB-4DCA-A521-99171E852B18}"/>
              </a:ext>
            </a:extLst>
          </p:cNvPr>
          <p:cNvCxnSpPr>
            <a:cxnSpLocks/>
          </p:cNvCxnSpPr>
          <p:nvPr/>
        </p:nvCxnSpPr>
        <p:spPr>
          <a:xfrm>
            <a:off x="1959429" y="3599543"/>
            <a:ext cx="0" cy="3258457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63F4A4F-7FCF-4E2A-8566-48A486AC0846}"/>
              </a:ext>
            </a:extLst>
          </p:cNvPr>
          <p:cNvSpPr/>
          <p:nvPr/>
        </p:nvSpPr>
        <p:spPr>
          <a:xfrm>
            <a:off x="3081359" y="4122059"/>
            <a:ext cx="275770" cy="27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0257A7-782A-48CA-A6CF-5FC730D876A5}"/>
              </a:ext>
            </a:extLst>
          </p:cNvPr>
          <p:cNvSpPr txBox="1"/>
          <p:nvPr/>
        </p:nvSpPr>
        <p:spPr>
          <a:xfrm>
            <a:off x="3259858" y="4285735"/>
            <a:ext cx="187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(x, y)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CBA7E6-68EB-48E8-A44E-F1E0F638AE31}"/>
              </a:ext>
            </a:extLst>
          </p:cNvPr>
          <p:cNvSpPr/>
          <p:nvPr/>
        </p:nvSpPr>
        <p:spPr>
          <a:xfrm>
            <a:off x="659701" y="5596877"/>
            <a:ext cx="275770" cy="2757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42057E-48B6-47F0-A474-77867478C648}"/>
              </a:ext>
            </a:extLst>
          </p:cNvPr>
          <p:cNvSpPr txBox="1"/>
          <p:nvPr/>
        </p:nvSpPr>
        <p:spPr>
          <a:xfrm>
            <a:off x="838200" y="5760553"/>
            <a:ext cx="187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sr-Latn-RS" dirty="0"/>
              <a:t>p</a:t>
            </a:r>
            <a:r>
              <a:rPr lang="en-US" dirty="0"/>
              <a:t>, </a:t>
            </a:r>
            <a:r>
              <a:rPr lang="sr-Latn-RS" dirty="0"/>
              <a:t>q</a:t>
            </a:r>
            <a:r>
              <a:rPr lang="en-US" dirty="0"/>
              <a:t>)</a:t>
            </a:r>
            <a:r>
              <a:rPr lang="sr-Latn-RS" dirty="0"/>
              <a:t>?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48D0AB-144B-42CB-9E08-F9670BD7FF9C}"/>
              </a:ext>
            </a:extLst>
          </p:cNvPr>
          <p:cNvSpPr txBox="1"/>
          <p:nvPr/>
        </p:nvSpPr>
        <p:spPr>
          <a:xfrm>
            <a:off x="838200" y="4354287"/>
            <a:ext cx="187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(p, y)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ADAEDFD-36F2-4110-B58E-8DC7C469D401}"/>
              </a:ext>
            </a:extLst>
          </p:cNvPr>
          <p:cNvSpPr/>
          <p:nvPr/>
        </p:nvSpPr>
        <p:spPr>
          <a:xfrm>
            <a:off x="699615" y="4122059"/>
            <a:ext cx="275770" cy="27577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89B11B-E63D-4491-9038-852DC360DD52}"/>
              </a:ext>
            </a:extLst>
          </p:cNvPr>
          <p:cNvSpPr txBox="1"/>
          <p:nvPr/>
        </p:nvSpPr>
        <p:spPr>
          <a:xfrm>
            <a:off x="3219244" y="5829105"/>
            <a:ext cx="187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(x, q)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FB967AA-32B2-438D-BA17-4C8F9CA72D42}"/>
              </a:ext>
            </a:extLst>
          </p:cNvPr>
          <p:cNvSpPr/>
          <p:nvPr/>
        </p:nvSpPr>
        <p:spPr>
          <a:xfrm>
            <a:off x="3080659" y="5596877"/>
            <a:ext cx="275770" cy="27577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AAE03A-CB59-4C6C-9551-FBEB57EADE58}"/>
              </a:ext>
            </a:extLst>
          </p:cNvPr>
          <p:cNvSpPr txBox="1"/>
          <p:nvPr/>
        </p:nvSpPr>
        <p:spPr>
          <a:xfrm>
            <a:off x="6675733" y="870257"/>
            <a:ext cx="55162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Bilo</a:t>
            </a:r>
            <a:r>
              <a:rPr lang="en-US" sz="2800" dirty="0"/>
              <a:t> bi </a:t>
            </a:r>
            <a:r>
              <a:rPr lang="en-US" sz="2800" dirty="0" err="1"/>
              <a:t>lepo</a:t>
            </a:r>
            <a:r>
              <a:rPr lang="en-US" sz="2800" dirty="0"/>
              <a:t> </a:t>
            </a:r>
            <a:r>
              <a:rPr lang="en-US" sz="2800" dirty="0" err="1"/>
              <a:t>kad</a:t>
            </a:r>
            <a:r>
              <a:rPr lang="en-US" sz="2800" dirty="0"/>
              <a:t> </a:t>
            </a:r>
            <a:r>
              <a:rPr lang="en-US" sz="2800" dirty="0" err="1"/>
              <a:t>bismo</a:t>
            </a:r>
            <a:r>
              <a:rPr lang="en-US" sz="2800" dirty="0"/>
              <a:t> </a:t>
            </a:r>
            <a:r>
              <a:rPr lang="en-US" sz="2800" dirty="0" err="1"/>
              <a:t>mogli</a:t>
            </a:r>
            <a:r>
              <a:rPr lang="en-US" sz="2800" dirty="0"/>
              <a:t> da </a:t>
            </a:r>
            <a:r>
              <a:rPr lang="en-US" sz="2800" dirty="0" err="1"/>
              <a:t>odvojimo</a:t>
            </a:r>
            <a:r>
              <a:rPr lang="en-US" sz="2800" dirty="0"/>
              <a:t> ta</a:t>
            </a:r>
            <a:r>
              <a:rPr lang="sr-Latn-RS" sz="2800" dirty="0"/>
              <a:t>čke jednu od druge nekako...</a:t>
            </a:r>
          </a:p>
        </p:txBody>
      </p:sp>
    </p:spTree>
    <p:extLst>
      <p:ext uri="{BB962C8B-B14F-4D97-AF65-F5344CB8AC3E}">
        <p14:creationId xmlns:p14="http://schemas.microsoft.com/office/powerpoint/2010/main" val="1683024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2304</Words>
  <Application>Microsoft Office PowerPoint</Application>
  <PresentationFormat>Widescreen</PresentationFormat>
  <Paragraphs>532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Office Theme</vt:lpstr>
      <vt:lpstr>Objektno-orijentisano programiranje</vt:lpstr>
      <vt:lpstr>Uvod</vt:lpstr>
      <vt:lpstr>Uvod</vt:lpstr>
      <vt:lpstr>Uvod</vt:lpstr>
      <vt:lpstr>Uvod</vt:lpstr>
      <vt:lpstr>Uvod</vt:lpstr>
      <vt:lpstr>Uvod</vt:lpstr>
      <vt:lpstr>Uvod</vt:lpstr>
      <vt:lpstr>Uvod</vt:lpstr>
      <vt:lpstr>Uvod</vt:lpstr>
      <vt:lpstr>Uvod</vt:lpstr>
      <vt:lpstr>Uvod</vt:lpstr>
      <vt:lpstr>Uvod</vt:lpstr>
      <vt:lpstr>Uvod</vt:lpstr>
      <vt:lpstr>Uvod</vt:lpstr>
      <vt:lpstr>Pisanje klasa</vt:lpstr>
      <vt:lpstr>Pisanje klasa</vt:lpstr>
      <vt:lpstr>Pisanje klasa</vt:lpstr>
      <vt:lpstr>Pisanje klasa</vt:lpstr>
      <vt:lpstr>Pisanje klasa</vt:lpstr>
      <vt:lpstr>Pisanje klasa</vt:lpstr>
      <vt:lpstr>Pisanje klasa</vt:lpstr>
      <vt:lpstr>Pisanje klasa</vt:lpstr>
      <vt:lpstr>Pisanje klasa</vt:lpstr>
      <vt:lpstr>Pisanje klasa</vt:lpstr>
      <vt:lpstr>Pisanje klasa</vt:lpstr>
      <vt:lpstr>Pisanje klasa</vt:lpstr>
      <vt:lpstr>Pisanje klasa</vt:lpstr>
      <vt:lpstr>Pisanje klasa</vt:lpstr>
      <vt:lpstr>Pisanje klasa</vt:lpstr>
      <vt:lpstr>Pisanje klasa</vt:lpstr>
      <vt:lpstr>Pisanje klasa</vt:lpstr>
      <vt:lpstr>Pisanje klasa (vidljivost)</vt:lpstr>
      <vt:lpstr>Pisanje klasa (vidljivost)</vt:lpstr>
      <vt:lpstr>Pisanje klasa (vidljivost)</vt:lpstr>
      <vt:lpstr>Pisanje klasa (vidljivost)</vt:lpstr>
      <vt:lpstr>Pisanje klasa (vidljivost)</vt:lpstr>
      <vt:lpstr>Pisanje klasa (vidljivost)</vt:lpstr>
      <vt:lpstr>Pisanje klasa (vidljivost)</vt:lpstr>
      <vt:lpstr>Rad sa klasama</vt:lpstr>
      <vt:lpstr>Rad sa klasama</vt:lpstr>
      <vt:lpstr>Rad sa klasama</vt:lpstr>
      <vt:lpstr>Rad sa klasama</vt:lpstr>
      <vt:lpstr>Rad sa klasama</vt:lpstr>
      <vt:lpstr>Rad sa klasama</vt:lpstr>
      <vt:lpstr>Kad nam trebaju klase?</vt:lpstr>
      <vt:lpstr>Zadatak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Objektno-orijentisano programiranje</dc:title>
  <dc:creator>Miroslav Gavrilov</dc:creator>
  <cp:lastModifiedBy>Miroslav Gavrilov</cp:lastModifiedBy>
  <cp:revision>7</cp:revision>
  <dcterms:created xsi:type="dcterms:W3CDTF">2020-04-30T15:06:40Z</dcterms:created>
  <dcterms:modified xsi:type="dcterms:W3CDTF">2020-05-03T10:04:13Z</dcterms:modified>
</cp:coreProperties>
</file>