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84" r:id="rId9"/>
    <p:sldId id="285" r:id="rId10"/>
    <p:sldId id="286" r:id="rId11"/>
    <p:sldId id="262" r:id="rId12"/>
    <p:sldId id="265" r:id="rId13"/>
    <p:sldId id="263" r:id="rId14"/>
    <p:sldId id="266" r:id="rId15"/>
    <p:sldId id="267" r:id="rId16"/>
    <p:sldId id="264" r:id="rId17"/>
    <p:sldId id="269" r:id="rId18"/>
    <p:sldId id="268" r:id="rId19"/>
    <p:sldId id="281" r:id="rId20"/>
    <p:sldId id="270" r:id="rId21"/>
    <p:sldId id="276" r:id="rId22"/>
    <p:sldId id="273" r:id="rId23"/>
    <p:sldId id="271" r:id="rId24"/>
    <p:sldId id="277" r:id="rId25"/>
    <p:sldId id="274" r:id="rId26"/>
    <p:sldId id="275" r:id="rId27"/>
    <p:sldId id="278" r:id="rId28"/>
    <p:sldId id="279" r:id="rId29"/>
    <p:sldId id="280" r:id="rId30"/>
    <p:sldId id="282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08223-4684-4192-9A42-2F5A4FF16D6F}" v="1" dt="2020-04-12T15:52:31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A676-D832-4ADE-AE60-7E1F229EA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9E4DF-FCEF-4E05-80EF-157008F0E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BA4E-3633-4C20-830E-1A3ADFB7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7934-EFE7-4A7B-B0C6-823CF6F4A5FE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1F45-D50B-45F9-B0EB-4437854A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5EF48-4DF3-4D16-B8E2-DE102691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9F7-5BC7-4D6B-B81D-4C1BB6D1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364-7399-485F-8832-1C1D2C8D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7FED0-BC2C-4445-81C5-033D51605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9328-C42F-4929-9024-A0ABD13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7934-EFE7-4A7B-B0C6-823CF6F4A5FE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3A2D2-8250-45BA-9737-8D93FDF0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B538A-AE24-4980-9F13-BC2DB933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9F7-5BC7-4D6B-B81D-4C1BB6D1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3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109F8-F1BD-4C5C-A768-267D90953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891CC-8910-4150-B3D8-1F476605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7A5C5-0A29-4EBC-B8F9-81B46574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7934-EFE7-4A7B-B0C6-823CF6F4A5FE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9B9B-1C42-4B99-8598-9CED207A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BFE3D-B3CE-4E1D-968E-7E22E644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9F7-5BC7-4D6B-B81D-4C1BB6D1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2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9A13-9FF0-4B2E-ACB3-0C6EFE49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8148-4FCA-4619-843C-010A592A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9B53E-D30F-4D28-83EE-600D1136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7934-EFE7-4A7B-B0C6-823CF6F4A5FE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EA695-2A9E-4075-8A47-206D58AE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F496-6769-436C-905E-058A83F6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9F7-5BC7-4D6B-B81D-4C1BB6D1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4B69-E113-4B96-8004-1356B429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B44DC-ECBD-4CEC-8C27-B51DF29F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B55AA-0106-488D-BFFB-ABBC3A0D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7934-EFE7-4A7B-B0C6-823CF6F4A5FE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FCBA-DB24-445D-960F-750D1A97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232E4-EC8F-40C0-9686-B58DE677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9F7-5BC7-4D6B-B81D-4C1BB6D1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3707-52DC-437B-A6AE-ABB6E651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99DB-A29E-43F7-8461-FC3761BDE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488A2-7059-4C2C-BACC-BBA98AA35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17652-8F13-4674-85C3-12A8AC9F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7934-EFE7-4A7B-B0C6-823CF6F4A5FE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F8648-6162-4200-B7B2-7913D521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7472C-DDC4-485A-AFBD-F6BAC18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9F7-5BC7-4D6B-B81D-4C1BB6D1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67D3-10EA-4444-95CD-EF85185D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5A69D-427C-4ABE-AD73-1E5FD61E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24473-D8E3-45EF-8525-05D65CC18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29893-2399-46A6-9A93-1D3B0AC45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30C9D-13E9-4BAF-A7A6-CB94C8404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119AB-F1D2-4B46-B040-971A9E95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7934-EFE7-4A7B-B0C6-823CF6F4A5FE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1574A-6AA0-4EC6-9D37-8D03E4D2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6C3CC-F914-46C3-A5C7-EAB85292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9F7-5BC7-4D6B-B81D-4C1BB6D1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7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0325-C40B-4D90-AB89-C4AE8D2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9BE73-1656-477F-9290-6624B6CF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7934-EFE7-4A7B-B0C6-823CF6F4A5FE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EE3E0-456C-4E9A-A6E6-DB46AA3D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395DA-7D64-432C-B5E9-4033C248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9F7-5BC7-4D6B-B81D-4C1BB6D1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4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1C866-E588-44E3-9180-E1FE9F69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7934-EFE7-4A7B-B0C6-823CF6F4A5FE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8D928-A577-4561-AEB3-CB3F7D98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76031-201B-4EE8-BE7F-DE49A855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9F7-5BC7-4D6B-B81D-4C1BB6D1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2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7E7E-B643-4D69-B789-E769A1DD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3C65-E037-4F05-9F3D-CA6D9FC3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AF97B-329C-4622-B162-6ED7C2479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1D66-4723-46DF-9A09-F171F7D5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7934-EFE7-4A7B-B0C6-823CF6F4A5FE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6A78A-ABDD-4DF0-9052-BB117D53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5301B-84F0-437D-A3A9-91AD587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9F7-5BC7-4D6B-B81D-4C1BB6D1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3441-255C-43DF-83BD-4C331F39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91ABA-2C0D-48BC-BBC9-83D7D0A89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453B1-AE46-423E-8994-BFC44C714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36270-3BFA-468D-ADB4-477943A5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7934-EFE7-4A7B-B0C6-823CF6F4A5FE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2175-2A20-4F35-B1D5-9F818BC2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F46AD-EB84-4C84-B34F-26FE4C40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D9F7-5BC7-4D6B-B81D-4C1BB6D1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2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AB4A3-DD94-42E6-A362-4F6CFA81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4F1A6-D74D-4C9C-9DBE-92416457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D224-2967-4B5A-929C-E18946D9C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7934-EFE7-4A7B-B0C6-823CF6F4A5FE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D7B04-A463-49D1-A990-C1543BFE0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E692-6B62-4720-9FEE-5687DFAC5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D9F7-5BC7-4D6B-B81D-4C1BB6D1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DC26-19B9-444F-97A2-9A2177765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6325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sr-Latn-RS" dirty="0"/>
              <a:t> opisuje korake procesa koji želimo da se desi</a:t>
            </a:r>
          </a:p>
          <a:p>
            <a:r>
              <a:rPr lang="sr-Latn-RS" dirty="0"/>
              <a:t>Algoritam ←</a:t>
            </a:r>
            <a:r>
              <a:rPr lang="en-US" dirty="0"/>
              <a:t> </a:t>
            </a:r>
            <a:r>
              <a:rPr lang="sr-Latn-RS" i="1" dirty="0"/>
              <a:t>Algorithmus</a:t>
            </a:r>
            <a:r>
              <a:rPr lang="en-US" i="1" dirty="0"/>
              <a:t> </a:t>
            </a:r>
            <a:r>
              <a:rPr lang="sr-Latn-RS" dirty="0"/>
              <a:t>←</a:t>
            </a:r>
            <a:r>
              <a:rPr lang="en-US" dirty="0"/>
              <a:t> </a:t>
            </a:r>
            <a:r>
              <a:rPr lang="en-US" i="1" dirty="0" err="1"/>
              <a:t>Algorismus</a:t>
            </a:r>
            <a:r>
              <a:rPr lang="en-US" i="1" dirty="0"/>
              <a:t> </a:t>
            </a:r>
            <a:r>
              <a:rPr lang="sr-Latn-RS" dirty="0"/>
              <a:t>←</a:t>
            </a:r>
            <a:r>
              <a:rPr lang="en-US" dirty="0"/>
              <a:t> </a:t>
            </a:r>
            <a:r>
              <a:rPr lang="en-US" dirty="0" err="1"/>
              <a:t>Alquarismus</a:t>
            </a:r>
            <a:endParaRPr lang="en-US" dirty="0"/>
          </a:p>
          <a:p>
            <a:r>
              <a:rPr lang="sv-SE" dirty="0"/>
              <a:t>Abū Ja‘far Muhammad ibn Mūsa al Kwarizmi (780-850)</a:t>
            </a:r>
            <a:endParaRPr lang="sr-Latn-RS" dirty="0"/>
          </a:p>
          <a:p>
            <a:endParaRPr lang="sr-Latn-RS" i="1" dirty="0"/>
          </a:p>
          <a:p>
            <a:r>
              <a:rPr lang="sr-Latn-RS" i="1" dirty="0"/>
              <a:t>Bilo koji proces koji možemo da opišemo korak po korak, i koji progresivno dovodi bliže nekom rezultatu.</a:t>
            </a:r>
          </a:p>
          <a:p>
            <a:endParaRPr lang="sr-Latn-RS" i="1" dirty="0"/>
          </a:p>
          <a:p>
            <a:r>
              <a:rPr lang="sr-Latn-RS" i="1" dirty="0"/>
              <a:t>Više o tome kasnije...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8862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Promenjive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2C5E5-C6F0-4A28-B688-9488CD37B0DF}"/>
              </a:ext>
            </a:extLst>
          </p:cNvPr>
          <p:cNvSpPr txBox="1"/>
          <p:nvPr/>
        </p:nvSpPr>
        <p:spPr>
          <a:xfrm>
            <a:off x="6677637" y="2148240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najosnovnija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, </a:t>
            </a:r>
            <a:r>
              <a:rPr lang="sr-Latn-RS" dirty="0"/>
              <a:t>čuva jedan jedini podatak u sebi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5F3756-7CB5-43A1-A012-A71BB59206FE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5FD79A-8A58-47EB-B612-BB1AFC1E0911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AF7C1B1-1000-4C85-B443-F7A1D27BD532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DF6277-E33B-4B2C-8739-204C4B8F6FD7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1EF8A9-806D-4BD3-8BE8-A613A5E23541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8BC050-5230-48A2-8690-7CA41FE87CB2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02AF9-9028-445E-A80F-D4E2A6A836FF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F285E-21A6-4B8C-9A35-EC24EF048672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174EBB-A06E-4E42-88C7-62879A886402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831CB-553A-4FCE-B87D-6489625C4FF3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61197D-4487-47E4-A02E-B9AE67B5D3FB}"/>
              </a:ext>
            </a:extLst>
          </p:cNvPr>
          <p:cNvSpPr txBox="1"/>
          <p:nvPr/>
        </p:nvSpPr>
        <p:spPr>
          <a:xfrm>
            <a:off x="2659309" y="2240574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5;</a:t>
            </a:r>
          </a:p>
        </p:txBody>
      </p:sp>
    </p:spTree>
    <p:extLst>
      <p:ext uri="{BB962C8B-B14F-4D97-AF65-F5344CB8AC3E}">
        <p14:creationId xmlns:p14="http://schemas.microsoft.com/office/powerpoint/2010/main" val="55563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Promenjive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2C5E5-C6F0-4A28-B688-9488CD37B0DF}"/>
              </a:ext>
            </a:extLst>
          </p:cNvPr>
          <p:cNvSpPr txBox="1"/>
          <p:nvPr/>
        </p:nvSpPr>
        <p:spPr>
          <a:xfrm>
            <a:off x="6677637" y="2148240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najosnovnija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, </a:t>
            </a:r>
            <a:r>
              <a:rPr lang="sr-Latn-RS" dirty="0"/>
              <a:t>čuva jedan jedini podatak u sebi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5F3756-7CB5-43A1-A012-A71BB59206FE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5FD79A-8A58-47EB-B612-BB1AFC1E0911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AF7C1B1-1000-4C85-B443-F7A1D27BD532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DF6277-E33B-4B2C-8739-204C4B8F6FD7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1EF8A9-806D-4BD3-8BE8-A613A5E23541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8BC050-5230-48A2-8690-7CA41FE87CB2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02AF9-9028-445E-A80F-D4E2A6A836FF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F285E-21A6-4B8C-9A35-EC24EF048672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174EBB-A06E-4E42-88C7-62879A886402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831CB-553A-4FCE-B87D-6489625C4FF3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07597-5AAB-40DD-9DD8-1655D7E66901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516D38-7417-497C-AEE9-D9A12734A358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0304D-0583-48CD-AAFA-264F9A2CA01E}"/>
              </a:ext>
            </a:extLst>
          </p:cNvPr>
          <p:cNvSpPr txBox="1"/>
          <p:nvPr/>
        </p:nvSpPr>
        <p:spPr>
          <a:xfrm>
            <a:off x="2659309" y="2240574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5;</a:t>
            </a:r>
          </a:p>
        </p:txBody>
      </p:sp>
    </p:spTree>
    <p:extLst>
      <p:ext uri="{BB962C8B-B14F-4D97-AF65-F5344CB8AC3E}">
        <p14:creationId xmlns:p14="http://schemas.microsoft.com/office/powerpoint/2010/main" val="385689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Promenjive</a:t>
            </a:r>
          </a:p>
          <a:p>
            <a:endParaRPr lang="sr-Latn-RS" dirty="0"/>
          </a:p>
          <a:p>
            <a:r>
              <a:rPr lang="sr-Latn-RS" dirty="0"/>
              <a:t>Nizovi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AC4F-76B0-46BE-8196-02BFDBB0E7A6}"/>
              </a:ext>
            </a:extLst>
          </p:cNvPr>
          <p:cNvSpPr txBox="1"/>
          <p:nvPr/>
        </p:nvSpPr>
        <p:spPr>
          <a:xfrm>
            <a:off x="6677637" y="2148240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najosnovnija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, </a:t>
            </a:r>
            <a:r>
              <a:rPr lang="sr-Latn-RS" dirty="0"/>
              <a:t>čuva jedan jedini podatak u sebi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D0BF8-9CBB-48AD-8615-12A9AC7E35CD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D9474F-0614-46AA-86A4-725E0DC47A40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0B59118-A886-4A8A-A8FB-D22216CC05C0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92649-8CDD-4FA9-BA12-F1B78017F165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EAB0F4-99C2-401E-9F9B-CEC36B84D53D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408FE8-CFEC-4EB9-B474-B0F3CCEAB9CF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1F24CC-6CB7-4CF7-AD15-AF0613542DB6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A46AE-E54E-4058-A123-8B2FE4F5FC87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CAC581-3DAE-48DF-8B23-D903DDE6EA94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D869F-4010-47D9-BA51-91977AE5EDDB}"/>
              </a:ext>
            </a:extLst>
          </p:cNvPr>
          <p:cNvSpPr txBox="1"/>
          <p:nvPr/>
        </p:nvSpPr>
        <p:spPr>
          <a:xfrm>
            <a:off x="6677637" y="3209520"/>
            <a:ext cx="327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niz</a:t>
            </a:r>
            <a:r>
              <a:rPr lang="en-US" dirty="0"/>
              <a:t> od tri </a:t>
            </a:r>
            <a:r>
              <a:rPr lang="en-US" dirty="0" err="1"/>
              <a:t>promenjive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indeksiranjem</a:t>
            </a:r>
            <a:r>
              <a:rPr lang="en-US" dirty="0"/>
              <a:t> (n[0], n[1], n[2])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031E9-3E6C-4230-A696-B6765E232EDC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E5B28F-CF93-4E1D-BDBB-F4756C8D4DFF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31ED67-A0BB-41B4-AD5A-1BE08F39206A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D714D6-62D7-4E91-B427-0F8DB80C69F5}"/>
              </a:ext>
            </a:extLst>
          </p:cNvPr>
          <p:cNvSpPr txBox="1"/>
          <p:nvPr/>
        </p:nvSpPr>
        <p:spPr>
          <a:xfrm>
            <a:off x="2659308" y="308714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= new int[3];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51BE2B-7750-4293-9578-877460C00BC7}"/>
              </a:ext>
            </a:extLst>
          </p:cNvPr>
          <p:cNvSpPr txBox="1"/>
          <p:nvPr/>
        </p:nvSpPr>
        <p:spPr>
          <a:xfrm>
            <a:off x="2659309" y="2240574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5;</a:t>
            </a:r>
          </a:p>
        </p:txBody>
      </p:sp>
    </p:spTree>
    <p:extLst>
      <p:ext uri="{BB962C8B-B14F-4D97-AF65-F5344CB8AC3E}">
        <p14:creationId xmlns:p14="http://schemas.microsoft.com/office/powerpoint/2010/main" val="35553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Promenjive</a:t>
            </a:r>
          </a:p>
          <a:p>
            <a:endParaRPr lang="sr-Latn-RS" dirty="0"/>
          </a:p>
          <a:p>
            <a:r>
              <a:rPr lang="sr-Latn-RS" dirty="0"/>
              <a:t>Nizovi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AC4F-76B0-46BE-8196-02BFDBB0E7A6}"/>
              </a:ext>
            </a:extLst>
          </p:cNvPr>
          <p:cNvSpPr txBox="1"/>
          <p:nvPr/>
        </p:nvSpPr>
        <p:spPr>
          <a:xfrm>
            <a:off x="6677637" y="2148240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najosnovnija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, </a:t>
            </a:r>
            <a:r>
              <a:rPr lang="sr-Latn-RS" dirty="0"/>
              <a:t>čuva jedan jedini podatak u sebi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D0BF8-9CBB-48AD-8615-12A9AC7E35CD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D9474F-0614-46AA-86A4-725E0DC47A40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0B59118-A886-4A8A-A8FB-D22216CC05C0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92649-8CDD-4FA9-BA12-F1B78017F165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EAB0F4-99C2-401E-9F9B-CEC36B84D53D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408FE8-CFEC-4EB9-B474-B0F3CCEAB9CF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1F24CC-6CB7-4CF7-AD15-AF0613542DB6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A46AE-E54E-4058-A123-8B2FE4F5FC87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CAC581-3DAE-48DF-8B23-D903DDE6EA94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D869F-4010-47D9-BA51-91977AE5EDDB}"/>
              </a:ext>
            </a:extLst>
          </p:cNvPr>
          <p:cNvSpPr txBox="1"/>
          <p:nvPr/>
        </p:nvSpPr>
        <p:spPr>
          <a:xfrm>
            <a:off x="6677637" y="3209520"/>
            <a:ext cx="327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niz</a:t>
            </a:r>
            <a:r>
              <a:rPr lang="en-US" dirty="0"/>
              <a:t> od tri </a:t>
            </a:r>
            <a:r>
              <a:rPr lang="en-US" dirty="0" err="1"/>
              <a:t>promenjive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indeksiranjem</a:t>
            </a:r>
            <a:r>
              <a:rPr lang="en-US" dirty="0"/>
              <a:t> (n[0], n[1], n[2])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031E9-3E6C-4230-A696-B6765E232EDC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E5B28F-CF93-4E1D-BDBB-F4756C8D4DFF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31ED67-A0BB-41B4-AD5A-1BE08F39206A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271BEF-1870-429D-84C6-1551CD1E331C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07D58-9915-4A99-8DCC-9F5C530B9293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A9419E-97D2-4B5A-9DEE-CACBF583CF24}"/>
              </a:ext>
            </a:extLst>
          </p:cNvPr>
          <p:cNvSpPr txBox="1"/>
          <p:nvPr/>
        </p:nvSpPr>
        <p:spPr>
          <a:xfrm>
            <a:off x="5980297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08B5B6-87DB-447A-84CD-993FDD48D840}"/>
              </a:ext>
            </a:extLst>
          </p:cNvPr>
          <p:cNvSpPr txBox="1"/>
          <p:nvPr/>
        </p:nvSpPr>
        <p:spPr>
          <a:xfrm>
            <a:off x="6730668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7FB65-0990-42BF-A400-AED441EDADEE}"/>
              </a:ext>
            </a:extLst>
          </p:cNvPr>
          <p:cNvSpPr txBox="1"/>
          <p:nvPr/>
        </p:nvSpPr>
        <p:spPr>
          <a:xfrm>
            <a:off x="2659308" y="308714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= new int[3];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6E6DD1-3FC7-43AB-B3C5-E6E9A2805CC1}"/>
              </a:ext>
            </a:extLst>
          </p:cNvPr>
          <p:cNvSpPr txBox="1"/>
          <p:nvPr/>
        </p:nvSpPr>
        <p:spPr>
          <a:xfrm>
            <a:off x="2659309" y="2240574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5;</a:t>
            </a:r>
          </a:p>
        </p:txBody>
      </p:sp>
    </p:spTree>
    <p:extLst>
      <p:ext uri="{BB962C8B-B14F-4D97-AF65-F5344CB8AC3E}">
        <p14:creationId xmlns:p14="http://schemas.microsoft.com/office/powerpoint/2010/main" val="379894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Promenjive</a:t>
            </a:r>
          </a:p>
          <a:p>
            <a:endParaRPr lang="sr-Latn-RS" dirty="0"/>
          </a:p>
          <a:p>
            <a:r>
              <a:rPr lang="sr-Latn-RS" dirty="0"/>
              <a:t>Nizovi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AC4F-76B0-46BE-8196-02BFDBB0E7A6}"/>
              </a:ext>
            </a:extLst>
          </p:cNvPr>
          <p:cNvSpPr txBox="1"/>
          <p:nvPr/>
        </p:nvSpPr>
        <p:spPr>
          <a:xfrm>
            <a:off x="6677637" y="2148240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najosnovnija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, </a:t>
            </a:r>
            <a:r>
              <a:rPr lang="sr-Latn-RS" dirty="0"/>
              <a:t>čuva jedan jedini podatak u sebi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D0BF8-9CBB-48AD-8615-12A9AC7E35CD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D9474F-0614-46AA-86A4-725E0DC47A40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0B59118-A886-4A8A-A8FB-D22216CC05C0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92649-8CDD-4FA9-BA12-F1B78017F165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EAB0F4-99C2-401E-9F9B-CEC36B84D53D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408FE8-CFEC-4EB9-B474-B0F3CCEAB9CF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1F24CC-6CB7-4CF7-AD15-AF0613542DB6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A46AE-E54E-4058-A123-8B2FE4F5FC87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CAC581-3DAE-48DF-8B23-D903DDE6EA94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D869F-4010-47D9-BA51-91977AE5EDDB}"/>
              </a:ext>
            </a:extLst>
          </p:cNvPr>
          <p:cNvSpPr txBox="1"/>
          <p:nvPr/>
        </p:nvSpPr>
        <p:spPr>
          <a:xfrm>
            <a:off x="6677637" y="3209520"/>
            <a:ext cx="327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niz</a:t>
            </a:r>
            <a:r>
              <a:rPr lang="en-US" dirty="0"/>
              <a:t> od tri </a:t>
            </a:r>
            <a:r>
              <a:rPr lang="en-US" dirty="0" err="1"/>
              <a:t>promenjive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indeksiranjem</a:t>
            </a:r>
            <a:r>
              <a:rPr lang="en-US" dirty="0"/>
              <a:t> (n[0], n[1], n[2])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031E9-3E6C-4230-A696-B6765E232EDC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E5B28F-CF93-4E1D-BDBB-F4756C8D4DFF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31ED67-A0BB-41B4-AD5A-1BE08F39206A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271BEF-1870-429D-84C6-1551CD1E331C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07D58-9915-4A99-8DCC-9F5C530B9293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A9419E-97D2-4B5A-9DEE-CACBF583CF24}"/>
              </a:ext>
            </a:extLst>
          </p:cNvPr>
          <p:cNvSpPr txBox="1"/>
          <p:nvPr/>
        </p:nvSpPr>
        <p:spPr>
          <a:xfrm>
            <a:off x="5980297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08B5B6-87DB-447A-84CD-993FDD48D840}"/>
              </a:ext>
            </a:extLst>
          </p:cNvPr>
          <p:cNvSpPr txBox="1"/>
          <p:nvPr/>
        </p:nvSpPr>
        <p:spPr>
          <a:xfrm>
            <a:off x="6730668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4F9A15-6BC5-4AEC-90E6-A89106C131FB}"/>
              </a:ext>
            </a:extLst>
          </p:cNvPr>
          <p:cNvSpPr txBox="1"/>
          <p:nvPr/>
        </p:nvSpPr>
        <p:spPr>
          <a:xfrm>
            <a:off x="5119991" y="5609898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567901-7F2D-45DD-834C-01B32D7E0796}"/>
              </a:ext>
            </a:extLst>
          </p:cNvPr>
          <p:cNvSpPr txBox="1"/>
          <p:nvPr/>
        </p:nvSpPr>
        <p:spPr>
          <a:xfrm>
            <a:off x="5824675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04E75F-1570-4401-8932-E40741684B85}"/>
              </a:ext>
            </a:extLst>
          </p:cNvPr>
          <p:cNvSpPr txBox="1"/>
          <p:nvPr/>
        </p:nvSpPr>
        <p:spPr>
          <a:xfrm>
            <a:off x="6533071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n[2]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553B71-F245-4C07-9B38-3A32BD1CDA53}"/>
              </a:ext>
            </a:extLst>
          </p:cNvPr>
          <p:cNvSpPr txBox="1"/>
          <p:nvPr/>
        </p:nvSpPr>
        <p:spPr>
          <a:xfrm>
            <a:off x="2659308" y="308714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= new int[3];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D67FE7-5CB7-472F-8806-897CC6661DB3}"/>
              </a:ext>
            </a:extLst>
          </p:cNvPr>
          <p:cNvSpPr txBox="1"/>
          <p:nvPr/>
        </p:nvSpPr>
        <p:spPr>
          <a:xfrm>
            <a:off x="2659309" y="2240574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5;</a:t>
            </a:r>
          </a:p>
        </p:txBody>
      </p:sp>
    </p:spTree>
    <p:extLst>
      <p:ext uri="{BB962C8B-B14F-4D97-AF65-F5344CB8AC3E}">
        <p14:creationId xmlns:p14="http://schemas.microsoft.com/office/powerpoint/2010/main" val="74112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Promenjive</a:t>
            </a:r>
          </a:p>
          <a:p>
            <a:endParaRPr lang="sr-Latn-RS" dirty="0"/>
          </a:p>
          <a:p>
            <a:r>
              <a:rPr lang="sr-Latn-RS" dirty="0"/>
              <a:t>Nizovi</a:t>
            </a:r>
          </a:p>
          <a:p>
            <a:endParaRPr lang="sr-Latn-RS" dirty="0"/>
          </a:p>
          <a:p>
            <a:r>
              <a:rPr lang="sr-Latn-RS" dirty="0"/>
              <a:t>Klase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8EC6A-8DF5-408F-AC65-45BA80D897EC}"/>
              </a:ext>
            </a:extLst>
          </p:cNvPr>
          <p:cNvSpPr txBox="1"/>
          <p:nvPr/>
        </p:nvSpPr>
        <p:spPr>
          <a:xfrm>
            <a:off x="6677637" y="3209520"/>
            <a:ext cx="327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niz</a:t>
            </a:r>
            <a:r>
              <a:rPr lang="en-US" dirty="0"/>
              <a:t> od tri </a:t>
            </a:r>
            <a:r>
              <a:rPr lang="en-US" dirty="0" err="1"/>
              <a:t>promenjive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indeksiranjem</a:t>
            </a:r>
            <a:r>
              <a:rPr lang="en-US" dirty="0"/>
              <a:t> (n[0], n[1], n[2])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A86D8-FE37-4A0A-B657-67DC2D58A953}"/>
              </a:ext>
            </a:extLst>
          </p:cNvPr>
          <p:cNvSpPr txBox="1"/>
          <p:nvPr/>
        </p:nvSpPr>
        <p:spPr>
          <a:xfrm>
            <a:off x="6677637" y="2148240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najosnovnija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, </a:t>
            </a:r>
            <a:r>
              <a:rPr lang="sr-Latn-RS" dirty="0"/>
              <a:t>čuva jedan jedini podatak u sebi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CD427-7835-41BA-8A10-12F8FD3886C6}"/>
              </a:ext>
            </a:extLst>
          </p:cNvPr>
          <p:cNvSpPr txBox="1"/>
          <p:nvPr/>
        </p:nvSpPr>
        <p:spPr>
          <a:xfrm>
            <a:off x="6677637" y="4409299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proizvoljna</a:t>
            </a:r>
            <a:r>
              <a:rPr lang="en-US" dirty="0"/>
              <a:t> </a:t>
            </a:r>
            <a:r>
              <a:rPr lang="en-US" dirty="0" err="1"/>
              <a:t>organizacija</a:t>
            </a:r>
            <a:r>
              <a:rPr lang="en-US" dirty="0"/>
              <a:t>,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b="1" dirty="0" err="1"/>
              <a:t>polja</a:t>
            </a:r>
            <a:r>
              <a:rPr lang="en-US" b="1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indeksiranja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0B6DB-950F-42E6-922A-A030B2ADAC2C}"/>
              </a:ext>
            </a:extLst>
          </p:cNvPr>
          <p:cNvSpPr txBox="1"/>
          <p:nvPr/>
        </p:nvSpPr>
        <p:spPr>
          <a:xfrm>
            <a:off x="2659308" y="308714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= new int[3];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463AB-3E38-43A9-9B7D-B137F5F609EF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B33F1-C4BD-496B-A6B4-A2586A81ABCC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C829E7-B38C-48F6-B09A-AB0FCF4E9DE4}"/>
              </a:ext>
            </a:extLst>
          </p:cNvPr>
          <p:cNvSpPr txBox="1"/>
          <p:nvPr/>
        </p:nvSpPr>
        <p:spPr>
          <a:xfrm>
            <a:off x="5980297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3EC47-296E-42EF-ACAB-17628B172743}"/>
              </a:ext>
            </a:extLst>
          </p:cNvPr>
          <p:cNvSpPr txBox="1"/>
          <p:nvPr/>
        </p:nvSpPr>
        <p:spPr>
          <a:xfrm>
            <a:off x="6730668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145F28-E4FB-4485-BF1F-B60DC5D13C48}"/>
              </a:ext>
            </a:extLst>
          </p:cNvPr>
          <p:cNvSpPr txBox="1"/>
          <p:nvPr/>
        </p:nvSpPr>
        <p:spPr>
          <a:xfrm>
            <a:off x="5119991" y="5609898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62B53-C2B7-4054-A7DD-D9EDCF7ABBD7}"/>
              </a:ext>
            </a:extLst>
          </p:cNvPr>
          <p:cNvSpPr txBox="1"/>
          <p:nvPr/>
        </p:nvSpPr>
        <p:spPr>
          <a:xfrm>
            <a:off x="5824675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54E00F-A970-4523-A06B-2ABC980C5B3E}"/>
              </a:ext>
            </a:extLst>
          </p:cNvPr>
          <p:cNvSpPr txBox="1"/>
          <p:nvPr/>
        </p:nvSpPr>
        <p:spPr>
          <a:xfrm>
            <a:off x="6533071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n[2]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479740-AC94-4FB8-AC6C-A4985A19F695}"/>
              </a:ext>
            </a:extLst>
          </p:cNvPr>
          <p:cNvSpPr txBox="1"/>
          <p:nvPr/>
        </p:nvSpPr>
        <p:spPr>
          <a:xfrm>
            <a:off x="2659308" y="3677245"/>
            <a:ext cx="42028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Tacka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x;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Tacka</a:t>
            </a:r>
            <a:r>
              <a:rPr lang="en-US" sz="2400" dirty="0">
                <a:latin typeface="Consolas" panose="020B0609020204030204" pitchFamily="49" charset="0"/>
              </a:rPr>
              <a:t> t = new </a:t>
            </a:r>
            <a:r>
              <a:rPr lang="en-US" sz="2400" dirty="0" err="1">
                <a:latin typeface="Consolas" panose="020B0609020204030204" pitchFamily="49" charset="0"/>
              </a:rPr>
              <a:t>Tacka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27887D-A172-41EE-A747-12824634B8D8}"/>
              </a:ext>
            </a:extLst>
          </p:cNvPr>
          <p:cNvSpPr txBox="1"/>
          <p:nvPr/>
        </p:nvSpPr>
        <p:spPr>
          <a:xfrm>
            <a:off x="2659309" y="2240574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5;</a:t>
            </a:r>
          </a:p>
        </p:txBody>
      </p:sp>
    </p:spTree>
    <p:extLst>
      <p:ext uri="{BB962C8B-B14F-4D97-AF65-F5344CB8AC3E}">
        <p14:creationId xmlns:p14="http://schemas.microsoft.com/office/powerpoint/2010/main" val="310105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Promenjive</a:t>
            </a:r>
          </a:p>
          <a:p>
            <a:endParaRPr lang="sr-Latn-RS" dirty="0"/>
          </a:p>
          <a:p>
            <a:r>
              <a:rPr lang="sr-Latn-RS" dirty="0"/>
              <a:t>Nizovi</a:t>
            </a:r>
          </a:p>
          <a:p>
            <a:endParaRPr lang="sr-Latn-RS" dirty="0"/>
          </a:p>
          <a:p>
            <a:r>
              <a:rPr lang="sr-Latn-RS" dirty="0"/>
              <a:t>Klase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8EC6A-8DF5-408F-AC65-45BA80D897EC}"/>
              </a:ext>
            </a:extLst>
          </p:cNvPr>
          <p:cNvSpPr txBox="1"/>
          <p:nvPr/>
        </p:nvSpPr>
        <p:spPr>
          <a:xfrm>
            <a:off x="6677637" y="3209520"/>
            <a:ext cx="327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niz</a:t>
            </a:r>
            <a:r>
              <a:rPr lang="en-US" dirty="0"/>
              <a:t> od tri </a:t>
            </a:r>
            <a:r>
              <a:rPr lang="en-US" dirty="0" err="1"/>
              <a:t>promenjive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indeksiranjem</a:t>
            </a:r>
            <a:r>
              <a:rPr lang="en-US" dirty="0"/>
              <a:t> (n[0], n[1], n[2])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80BD-A2C0-4970-B815-56FE318BFCBC}"/>
              </a:ext>
            </a:extLst>
          </p:cNvPr>
          <p:cNvSpPr txBox="1"/>
          <p:nvPr/>
        </p:nvSpPr>
        <p:spPr>
          <a:xfrm>
            <a:off x="2659308" y="3677245"/>
            <a:ext cx="42028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Tacka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x;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Tacka</a:t>
            </a:r>
            <a:r>
              <a:rPr lang="en-US" sz="2400" dirty="0">
                <a:latin typeface="Consolas" panose="020B0609020204030204" pitchFamily="49" charset="0"/>
              </a:rPr>
              <a:t> t = new </a:t>
            </a:r>
            <a:r>
              <a:rPr lang="en-US" sz="2400" dirty="0" err="1">
                <a:latin typeface="Consolas" panose="020B0609020204030204" pitchFamily="49" charset="0"/>
              </a:rPr>
              <a:t>Tacka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A86D8-FE37-4A0A-B657-67DC2D58A953}"/>
              </a:ext>
            </a:extLst>
          </p:cNvPr>
          <p:cNvSpPr txBox="1"/>
          <p:nvPr/>
        </p:nvSpPr>
        <p:spPr>
          <a:xfrm>
            <a:off x="6677637" y="2148240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najosnovnija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, </a:t>
            </a:r>
            <a:r>
              <a:rPr lang="sr-Latn-RS" dirty="0"/>
              <a:t>čuva jedan jedini podatak u sebi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CD427-7835-41BA-8A10-12F8FD3886C6}"/>
              </a:ext>
            </a:extLst>
          </p:cNvPr>
          <p:cNvSpPr txBox="1"/>
          <p:nvPr/>
        </p:nvSpPr>
        <p:spPr>
          <a:xfrm>
            <a:off x="6677637" y="4409299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proizvoljna</a:t>
            </a:r>
            <a:r>
              <a:rPr lang="en-US" dirty="0"/>
              <a:t> </a:t>
            </a:r>
            <a:r>
              <a:rPr lang="en-US" dirty="0" err="1"/>
              <a:t>organizacija</a:t>
            </a:r>
            <a:r>
              <a:rPr lang="en-US" dirty="0"/>
              <a:t>,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b="1" dirty="0" err="1"/>
              <a:t>polja</a:t>
            </a:r>
            <a:r>
              <a:rPr lang="en-US" b="1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indeksiranja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0B6DB-950F-42E6-922A-A030B2ADAC2C}"/>
              </a:ext>
            </a:extLst>
          </p:cNvPr>
          <p:cNvSpPr txBox="1"/>
          <p:nvPr/>
        </p:nvSpPr>
        <p:spPr>
          <a:xfrm>
            <a:off x="2659308" y="308714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= new int[3];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463AB-3E38-43A9-9B7D-B137F5F609EF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B33F1-C4BD-496B-A6B4-A2586A81ABCC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C829E7-B38C-48F6-B09A-AB0FCF4E9DE4}"/>
              </a:ext>
            </a:extLst>
          </p:cNvPr>
          <p:cNvSpPr txBox="1"/>
          <p:nvPr/>
        </p:nvSpPr>
        <p:spPr>
          <a:xfrm>
            <a:off x="5980297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3EC47-296E-42EF-ACAB-17628B172743}"/>
              </a:ext>
            </a:extLst>
          </p:cNvPr>
          <p:cNvSpPr txBox="1"/>
          <p:nvPr/>
        </p:nvSpPr>
        <p:spPr>
          <a:xfrm>
            <a:off x="6730668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145F28-E4FB-4485-BF1F-B60DC5D13C48}"/>
              </a:ext>
            </a:extLst>
          </p:cNvPr>
          <p:cNvSpPr txBox="1"/>
          <p:nvPr/>
        </p:nvSpPr>
        <p:spPr>
          <a:xfrm>
            <a:off x="5119991" y="5609898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62B53-C2B7-4054-A7DD-D9EDCF7ABBD7}"/>
              </a:ext>
            </a:extLst>
          </p:cNvPr>
          <p:cNvSpPr txBox="1"/>
          <p:nvPr/>
        </p:nvSpPr>
        <p:spPr>
          <a:xfrm>
            <a:off x="5824675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54E00F-A970-4523-A06B-2ABC980C5B3E}"/>
              </a:ext>
            </a:extLst>
          </p:cNvPr>
          <p:cNvSpPr txBox="1"/>
          <p:nvPr/>
        </p:nvSpPr>
        <p:spPr>
          <a:xfrm>
            <a:off x="6533071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n[2]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2A618-68F9-4EC6-B047-6AB238DC6716}"/>
              </a:ext>
            </a:extLst>
          </p:cNvPr>
          <p:cNvSpPr txBox="1"/>
          <p:nvPr/>
        </p:nvSpPr>
        <p:spPr>
          <a:xfrm>
            <a:off x="7158762" y="6335823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4C68A1-6191-442F-ACE6-5853D052B891}"/>
              </a:ext>
            </a:extLst>
          </p:cNvPr>
          <p:cNvSpPr txBox="1"/>
          <p:nvPr/>
        </p:nvSpPr>
        <p:spPr>
          <a:xfrm>
            <a:off x="7492270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F1961E-F1CE-4DD0-AD3F-EF32E055B96B}"/>
              </a:ext>
            </a:extLst>
          </p:cNvPr>
          <p:cNvSpPr txBox="1"/>
          <p:nvPr/>
        </p:nvSpPr>
        <p:spPr>
          <a:xfrm>
            <a:off x="8210360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4CFF90-C7ED-44E0-8639-9A60BD41732E}"/>
              </a:ext>
            </a:extLst>
          </p:cNvPr>
          <p:cNvSpPr txBox="1"/>
          <p:nvPr/>
        </p:nvSpPr>
        <p:spPr>
          <a:xfrm>
            <a:off x="2659309" y="2240574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5;</a:t>
            </a:r>
          </a:p>
        </p:txBody>
      </p:sp>
    </p:spTree>
    <p:extLst>
      <p:ext uri="{BB962C8B-B14F-4D97-AF65-F5344CB8AC3E}">
        <p14:creationId xmlns:p14="http://schemas.microsoft.com/office/powerpoint/2010/main" val="45811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Promenjive</a:t>
            </a:r>
          </a:p>
          <a:p>
            <a:endParaRPr lang="sr-Latn-RS" dirty="0"/>
          </a:p>
          <a:p>
            <a:r>
              <a:rPr lang="sr-Latn-RS" dirty="0"/>
              <a:t>Nizovi</a:t>
            </a:r>
          </a:p>
          <a:p>
            <a:endParaRPr lang="sr-Latn-RS" dirty="0"/>
          </a:p>
          <a:p>
            <a:r>
              <a:rPr lang="sr-Latn-RS" dirty="0"/>
              <a:t>Klase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C7F82-E01D-437B-AEB2-E438F7BDAAD5}"/>
              </a:ext>
            </a:extLst>
          </p:cNvPr>
          <p:cNvSpPr txBox="1"/>
          <p:nvPr/>
        </p:nvSpPr>
        <p:spPr>
          <a:xfrm>
            <a:off x="2659309" y="2240574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8EC6A-8DF5-408F-AC65-45BA80D897EC}"/>
              </a:ext>
            </a:extLst>
          </p:cNvPr>
          <p:cNvSpPr txBox="1"/>
          <p:nvPr/>
        </p:nvSpPr>
        <p:spPr>
          <a:xfrm>
            <a:off x="6677637" y="3209520"/>
            <a:ext cx="327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niz</a:t>
            </a:r>
            <a:r>
              <a:rPr lang="en-US" dirty="0"/>
              <a:t> od tri </a:t>
            </a:r>
            <a:r>
              <a:rPr lang="en-US" dirty="0" err="1"/>
              <a:t>promenjive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indeksiranjem</a:t>
            </a:r>
            <a:r>
              <a:rPr lang="en-US" dirty="0"/>
              <a:t> (n[0], n[1], n[2])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80BD-A2C0-4970-B815-56FE318BFCBC}"/>
              </a:ext>
            </a:extLst>
          </p:cNvPr>
          <p:cNvSpPr txBox="1"/>
          <p:nvPr/>
        </p:nvSpPr>
        <p:spPr>
          <a:xfrm>
            <a:off x="2659308" y="3677245"/>
            <a:ext cx="42028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Tacka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x;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Tacka</a:t>
            </a:r>
            <a:r>
              <a:rPr lang="en-US" sz="2400" dirty="0">
                <a:latin typeface="Consolas" panose="020B0609020204030204" pitchFamily="49" charset="0"/>
              </a:rPr>
              <a:t> t = new </a:t>
            </a:r>
            <a:r>
              <a:rPr lang="en-US" sz="2400" dirty="0" err="1">
                <a:latin typeface="Consolas" panose="020B0609020204030204" pitchFamily="49" charset="0"/>
              </a:rPr>
              <a:t>Tacka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A86D8-FE37-4A0A-B657-67DC2D58A953}"/>
              </a:ext>
            </a:extLst>
          </p:cNvPr>
          <p:cNvSpPr txBox="1"/>
          <p:nvPr/>
        </p:nvSpPr>
        <p:spPr>
          <a:xfrm>
            <a:off x="6677637" y="2148240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najosnovnija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, </a:t>
            </a:r>
            <a:r>
              <a:rPr lang="sr-Latn-RS" dirty="0"/>
              <a:t>čuva jedan jedini podatak u sebi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CD427-7835-41BA-8A10-12F8FD3886C6}"/>
              </a:ext>
            </a:extLst>
          </p:cNvPr>
          <p:cNvSpPr txBox="1"/>
          <p:nvPr/>
        </p:nvSpPr>
        <p:spPr>
          <a:xfrm>
            <a:off x="6677637" y="4409299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proizvoljna</a:t>
            </a:r>
            <a:r>
              <a:rPr lang="en-US" dirty="0"/>
              <a:t> </a:t>
            </a:r>
            <a:r>
              <a:rPr lang="en-US" dirty="0" err="1"/>
              <a:t>organizacija</a:t>
            </a:r>
            <a:r>
              <a:rPr lang="en-US" dirty="0"/>
              <a:t>,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b="1" dirty="0" err="1"/>
              <a:t>polja</a:t>
            </a:r>
            <a:r>
              <a:rPr lang="en-US" b="1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indeksiranja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0B6DB-950F-42E6-922A-A030B2ADAC2C}"/>
              </a:ext>
            </a:extLst>
          </p:cNvPr>
          <p:cNvSpPr txBox="1"/>
          <p:nvPr/>
        </p:nvSpPr>
        <p:spPr>
          <a:xfrm>
            <a:off x="2659308" y="308714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= new int[3];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463AB-3E38-43A9-9B7D-B137F5F609EF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B33F1-C4BD-496B-A6B4-A2586A81ABCC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C829E7-B38C-48F6-B09A-AB0FCF4E9DE4}"/>
              </a:ext>
            </a:extLst>
          </p:cNvPr>
          <p:cNvSpPr txBox="1"/>
          <p:nvPr/>
        </p:nvSpPr>
        <p:spPr>
          <a:xfrm>
            <a:off x="5980297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3EC47-296E-42EF-ACAB-17628B172743}"/>
              </a:ext>
            </a:extLst>
          </p:cNvPr>
          <p:cNvSpPr txBox="1"/>
          <p:nvPr/>
        </p:nvSpPr>
        <p:spPr>
          <a:xfrm>
            <a:off x="6730668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145F28-E4FB-4485-BF1F-B60DC5D13C48}"/>
              </a:ext>
            </a:extLst>
          </p:cNvPr>
          <p:cNvSpPr txBox="1"/>
          <p:nvPr/>
        </p:nvSpPr>
        <p:spPr>
          <a:xfrm>
            <a:off x="5119991" y="5609898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62B53-C2B7-4054-A7DD-D9EDCF7ABBD7}"/>
              </a:ext>
            </a:extLst>
          </p:cNvPr>
          <p:cNvSpPr txBox="1"/>
          <p:nvPr/>
        </p:nvSpPr>
        <p:spPr>
          <a:xfrm>
            <a:off x="5824675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54E00F-A970-4523-A06B-2ABC980C5B3E}"/>
              </a:ext>
            </a:extLst>
          </p:cNvPr>
          <p:cNvSpPr txBox="1"/>
          <p:nvPr/>
        </p:nvSpPr>
        <p:spPr>
          <a:xfrm>
            <a:off x="6533071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n[2]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2A618-68F9-4EC6-B047-6AB238DC6716}"/>
              </a:ext>
            </a:extLst>
          </p:cNvPr>
          <p:cNvSpPr txBox="1"/>
          <p:nvPr/>
        </p:nvSpPr>
        <p:spPr>
          <a:xfrm>
            <a:off x="7158762" y="6335823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5251AF-4D65-4CC4-9384-B4AF07B33F89}"/>
              </a:ext>
            </a:extLst>
          </p:cNvPr>
          <p:cNvSpPr txBox="1"/>
          <p:nvPr/>
        </p:nvSpPr>
        <p:spPr>
          <a:xfrm>
            <a:off x="7356941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t.x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48B771-8D2A-4006-8094-BC44B3202092}"/>
              </a:ext>
            </a:extLst>
          </p:cNvPr>
          <p:cNvSpPr txBox="1"/>
          <p:nvPr/>
        </p:nvSpPr>
        <p:spPr>
          <a:xfrm>
            <a:off x="8095610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t.y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4C68A1-6191-442F-ACE6-5853D052B891}"/>
              </a:ext>
            </a:extLst>
          </p:cNvPr>
          <p:cNvSpPr txBox="1"/>
          <p:nvPr/>
        </p:nvSpPr>
        <p:spPr>
          <a:xfrm>
            <a:off x="7492270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F1961E-F1CE-4DD0-AD3F-EF32E055B96B}"/>
              </a:ext>
            </a:extLst>
          </p:cNvPr>
          <p:cNvSpPr txBox="1"/>
          <p:nvPr/>
        </p:nvSpPr>
        <p:spPr>
          <a:xfrm>
            <a:off x="8210360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9526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Promenjive</a:t>
            </a:r>
          </a:p>
          <a:p>
            <a:endParaRPr lang="sr-Latn-RS" dirty="0"/>
          </a:p>
          <a:p>
            <a:r>
              <a:rPr lang="sr-Latn-RS" dirty="0"/>
              <a:t>Nizovi</a:t>
            </a:r>
          </a:p>
          <a:p>
            <a:endParaRPr lang="sr-Latn-RS" dirty="0"/>
          </a:p>
          <a:p>
            <a:r>
              <a:rPr lang="sr-Latn-RS" dirty="0">
                <a:solidFill>
                  <a:srgbClr val="C00000"/>
                </a:solidFill>
              </a:rPr>
              <a:t>Klase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C7F82-E01D-437B-AEB2-E438F7BDAAD5}"/>
              </a:ext>
            </a:extLst>
          </p:cNvPr>
          <p:cNvSpPr txBox="1"/>
          <p:nvPr/>
        </p:nvSpPr>
        <p:spPr>
          <a:xfrm>
            <a:off x="2659309" y="2240574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8EC6A-8DF5-408F-AC65-45BA80D897EC}"/>
              </a:ext>
            </a:extLst>
          </p:cNvPr>
          <p:cNvSpPr txBox="1"/>
          <p:nvPr/>
        </p:nvSpPr>
        <p:spPr>
          <a:xfrm>
            <a:off x="6677637" y="3209520"/>
            <a:ext cx="327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niz</a:t>
            </a:r>
            <a:r>
              <a:rPr lang="en-US" dirty="0"/>
              <a:t> od tri </a:t>
            </a:r>
            <a:r>
              <a:rPr lang="en-US" dirty="0" err="1"/>
              <a:t>promenjive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indeksiranjem</a:t>
            </a:r>
            <a:r>
              <a:rPr lang="en-US" dirty="0"/>
              <a:t> (n[0], n[1], n[2])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80BD-A2C0-4970-B815-56FE318BFCBC}"/>
              </a:ext>
            </a:extLst>
          </p:cNvPr>
          <p:cNvSpPr txBox="1"/>
          <p:nvPr/>
        </p:nvSpPr>
        <p:spPr>
          <a:xfrm>
            <a:off x="2659308" y="3677245"/>
            <a:ext cx="42028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Tacka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int x; 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int y;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Tacka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t = new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Tacka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A86D8-FE37-4A0A-B657-67DC2D58A953}"/>
              </a:ext>
            </a:extLst>
          </p:cNvPr>
          <p:cNvSpPr txBox="1"/>
          <p:nvPr/>
        </p:nvSpPr>
        <p:spPr>
          <a:xfrm>
            <a:off x="6677637" y="2148240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najosnovnija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, </a:t>
            </a:r>
            <a:r>
              <a:rPr lang="sr-Latn-RS" dirty="0"/>
              <a:t>čuva jedan jedini podatak u sebi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CD427-7835-41BA-8A10-12F8FD3886C6}"/>
              </a:ext>
            </a:extLst>
          </p:cNvPr>
          <p:cNvSpPr txBox="1"/>
          <p:nvPr/>
        </p:nvSpPr>
        <p:spPr>
          <a:xfrm>
            <a:off x="6677637" y="4409299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potpuno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proizvoljna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organizacija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ima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polja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umesto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indeksiranja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0B6DB-950F-42E6-922A-A030B2ADAC2C}"/>
              </a:ext>
            </a:extLst>
          </p:cNvPr>
          <p:cNvSpPr txBox="1"/>
          <p:nvPr/>
        </p:nvSpPr>
        <p:spPr>
          <a:xfrm>
            <a:off x="2659308" y="308714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= new int[3];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463AB-3E38-43A9-9B7D-B137F5F609EF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B33F1-C4BD-496B-A6B4-A2586A81ABCC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C829E7-B38C-48F6-B09A-AB0FCF4E9DE4}"/>
              </a:ext>
            </a:extLst>
          </p:cNvPr>
          <p:cNvSpPr txBox="1"/>
          <p:nvPr/>
        </p:nvSpPr>
        <p:spPr>
          <a:xfrm>
            <a:off x="5980297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3EC47-296E-42EF-ACAB-17628B172743}"/>
              </a:ext>
            </a:extLst>
          </p:cNvPr>
          <p:cNvSpPr txBox="1"/>
          <p:nvPr/>
        </p:nvSpPr>
        <p:spPr>
          <a:xfrm>
            <a:off x="6730668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145F28-E4FB-4485-BF1F-B60DC5D13C48}"/>
              </a:ext>
            </a:extLst>
          </p:cNvPr>
          <p:cNvSpPr txBox="1"/>
          <p:nvPr/>
        </p:nvSpPr>
        <p:spPr>
          <a:xfrm>
            <a:off x="5119991" y="5609898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62B53-C2B7-4054-A7DD-D9EDCF7ABBD7}"/>
              </a:ext>
            </a:extLst>
          </p:cNvPr>
          <p:cNvSpPr txBox="1"/>
          <p:nvPr/>
        </p:nvSpPr>
        <p:spPr>
          <a:xfrm>
            <a:off x="5824675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54E00F-A970-4523-A06B-2ABC980C5B3E}"/>
              </a:ext>
            </a:extLst>
          </p:cNvPr>
          <p:cNvSpPr txBox="1"/>
          <p:nvPr/>
        </p:nvSpPr>
        <p:spPr>
          <a:xfrm>
            <a:off x="6533071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n[2]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2A618-68F9-4EC6-B047-6AB238DC6716}"/>
              </a:ext>
            </a:extLst>
          </p:cNvPr>
          <p:cNvSpPr txBox="1"/>
          <p:nvPr/>
        </p:nvSpPr>
        <p:spPr>
          <a:xfrm>
            <a:off x="7158762" y="6335823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5251AF-4D65-4CC4-9384-B4AF07B33F89}"/>
              </a:ext>
            </a:extLst>
          </p:cNvPr>
          <p:cNvSpPr txBox="1"/>
          <p:nvPr/>
        </p:nvSpPr>
        <p:spPr>
          <a:xfrm>
            <a:off x="7356941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t.x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48B771-8D2A-4006-8094-BC44B3202092}"/>
              </a:ext>
            </a:extLst>
          </p:cNvPr>
          <p:cNvSpPr txBox="1"/>
          <p:nvPr/>
        </p:nvSpPr>
        <p:spPr>
          <a:xfrm>
            <a:off x="8095610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t.y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4C68A1-6191-442F-ACE6-5853D052B891}"/>
              </a:ext>
            </a:extLst>
          </p:cNvPr>
          <p:cNvSpPr txBox="1"/>
          <p:nvPr/>
        </p:nvSpPr>
        <p:spPr>
          <a:xfrm>
            <a:off x="7492270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F1961E-F1CE-4DD0-AD3F-EF32E055B96B}"/>
              </a:ext>
            </a:extLst>
          </p:cNvPr>
          <p:cNvSpPr txBox="1"/>
          <p:nvPr/>
        </p:nvSpPr>
        <p:spPr>
          <a:xfrm>
            <a:off x="8210360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3515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Ukratko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Niklaus </a:t>
            </a:r>
            <a:r>
              <a:rPr lang="en-US" dirty="0" err="1"/>
              <a:t>Virt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Programiranje</a:t>
            </a:r>
            <a:r>
              <a:rPr lang="en-US" dirty="0"/>
              <a:t> = </a:t>
            </a:r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+ </a:t>
            </a:r>
            <a:r>
              <a:rPr lang="en-US" dirty="0" err="1"/>
              <a:t>Algoritmi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97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Promenjive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sr-Latn-RS" dirty="0"/>
              <a:t>Pristupanje vrednosti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C7F82-E01D-437B-AEB2-E438F7BDAAD5}"/>
              </a:ext>
            </a:extLst>
          </p:cNvPr>
          <p:cNvSpPr txBox="1"/>
          <p:nvPr/>
        </p:nvSpPr>
        <p:spPr>
          <a:xfrm>
            <a:off x="2659309" y="2240574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5;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7312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Promenjive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sr-Latn-RS" dirty="0"/>
              <a:t>Pristupanje vrednosti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C7F82-E01D-437B-AEB2-E438F7BDAAD5}"/>
              </a:ext>
            </a:extLst>
          </p:cNvPr>
          <p:cNvSpPr txBox="1"/>
          <p:nvPr/>
        </p:nvSpPr>
        <p:spPr>
          <a:xfrm>
            <a:off x="2659309" y="2240574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5;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Consolas" panose="020B0609020204030204" pitchFamily="49" charset="0"/>
              </a:rPr>
              <a:t>6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BE1EBF-DBF2-40BF-9749-D901D1E8EEC3}"/>
              </a:ext>
            </a:extLst>
          </p:cNvPr>
          <p:cNvSpPr txBox="1"/>
          <p:nvPr/>
        </p:nvSpPr>
        <p:spPr>
          <a:xfrm>
            <a:off x="2659308" y="3326313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p </a:t>
            </a:r>
            <a:r>
              <a:rPr lang="en-US" sz="2400" dirty="0">
                <a:latin typeface="Consolas" panose="020B0609020204030204" pitchFamily="49" charset="0"/>
              </a:rPr>
              <a:t>= 6;</a:t>
            </a:r>
          </a:p>
        </p:txBody>
      </p:sp>
    </p:spTree>
    <p:extLst>
      <p:ext uri="{BB962C8B-B14F-4D97-AF65-F5344CB8AC3E}">
        <p14:creationId xmlns:p14="http://schemas.microsoft.com/office/powerpoint/2010/main" val="414576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Promenjive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sr-Latn-RS" dirty="0"/>
              <a:t>Pristupanje vrednosti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C7F82-E01D-437B-AEB2-E438F7BDAAD5}"/>
              </a:ext>
            </a:extLst>
          </p:cNvPr>
          <p:cNvSpPr txBox="1"/>
          <p:nvPr/>
        </p:nvSpPr>
        <p:spPr>
          <a:xfrm>
            <a:off x="2659309" y="2240574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5;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BE1EBF-DBF2-40BF-9749-D901D1E8EEC3}"/>
              </a:ext>
            </a:extLst>
          </p:cNvPr>
          <p:cNvSpPr txBox="1"/>
          <p:nvPr/>
        </p:nvSpPr>
        <p:spPr>
          <a:xfrm>
            <a:off x="2659308" y="3326313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p </a:t>
            </a:r>
            <a:r>
              <a:rPr lang="en-US" sz="2400" dirty="0">
                <a:latin typeface="Consolas" panose="020B0609020204030204" pitchFamily="49" charset="0"/>
              </a:rPr>
              <a:t>= 6;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6D9F8F-37F7-42B1-BF89-322C98F306B4}"/>
              </a:ext>
            </a:extLst>
          </p:cNvPr>
          <p:cNvSpPr txBox="1"/>
          <p:nvPr/>
        </p:nvSpPr>
        <p:spPr>
          <a:xfrm>
            <a:off x="2659307" y="4463940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4E0886-C077-4015-BD8F-13080BE30E39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20182E-2D71-42A9-A1F3-45AB8BEA60C5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6E1C54F-6CCB-4F88-AAAF-7548073CA162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956DF3-3790-4A8B-B0A9-7B1498B6452D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3C8190-1718-4A3B-93FA-3D27880F3CA8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A1AC59-C2ED-4B2E-9326-E1314AD234D2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558254-84C0-47C2-B5D8-F3436744B336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03CF44-DFE5-4EFE-BB21-329B115AF83B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547471-AAD1-4925-BF72-2311FADD7DC4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B11FC9-2DB4-4726-BF93-48AC06682F63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E5D94B-3BE8-443B-9C5D-0D2EDCF02CBA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80CF37-9354-4491-9B09-87A66027034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Consolas" panose="020B0609020204030204" pitchFamily="49" charset="0"/>
              </a:rPr>
              <a:t>6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22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endParaRPr lang="sr-Latn-R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463AB-3E38-43A9-9B7D-B137F5F609EF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B33F1-C4BD-496B-A6B4-A2586A81ABCC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B80C6A-7E72-4E2D-A0E7-5AEEAE825563}"/>
              </a:ext>
            </a:extLst>
          </p:cNvPr>
          <p:cNvSpPr txBox="1"/>
          <p:nvPr/>
        </p:nvSpPr>
        <p:spPr>
          <a:xfrm>
            <a:off x="2581047" y="230228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342B28-FBA3-47A3-A789-A979A168E318}"/>
              </a:ext>
            </a:extLst>
          </p:cNvPr>
          <p:cNvSpPr txBox="1"/>
          <p:nvPr/>
        </p:nvSpPr>
        <p:spPr>
          <a:xfrm>
            <a:off x="5995983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E22348-2687-4526-B955-EA619A07042C}"/>
              </a:ext>
            </a:extLst>
          </p:cNvPr>
          <p:cNvSpPr txBox="1"/>
          <p:nvPr/>
        </p:nvSpPr>
        <p:spPr>
          <a:xfrm>
            <a:off x="6713533" y="6005319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C0F191-AD21-4507-A7FD-079FD90784A6}"/>
              </a:ext>
            </a:extLst>
          </p:cNvPr>
          <p:cNvSpPr txBox="1"/>
          <p:nvPr/>
        </p:nvSpPr>
        <p:spPr>
          <a:xfrm>
            <a:off x="7497436" y="6005319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BDBB0B-3DD6-4403-9E19-81F32F07D9A2}"/>
              </a:ext>
            </a:extLst>
          </p:cNvPr>
          <p:cNvSpPr txBox="1"/>
          <p:nvPr/>
        </p:nvSpPr>
        <p:spPr>
          <a:xfrm>
            <a:off x="8242831" y="6012425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B80B0C-3EA1-4C55-ADA2-71267550BD0E}"/>
              </a:ext>
            </a:extLst>
          </p:cNvPr>
          <p:cNvSpPr txBox="1"/>
          <p:nvPr/>
        </p:nvSpPr>
        <p:spPr>
          <a:xfrm>
            <a:off x="8985279" y="6005319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2822F7-DA56-477E-9F09-FCE82C06F021}"/>
              </a:ext>
            </a:extLst>
          </p:cNvPr>
          <p:cNvSpPr txBox="1"/>
          <p:nvPr/>
        </p:nvSpPr>
        <p:spPr>
          <a:xfrm>
            <a:off x="9735394" y="6005319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1198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endParaRPr lang="sr-Latn-R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463AB-3E38-43A9-9B7D-B137F5F609EF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B33F1-C4BD-496B-A6B4-A2586A81ABCC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B80C6A-7E72-4E2D-A0E7-5AEEAE825563}"/>
              </a:ext>
            </a:extLst>
          </p:cNvPr>
          <p:cNvSpPr txBox="1"/>
          <p:nvPr/>
        </p:nvSpPr>
        <p:spPr>
          <a:xfrm>
            <a:off x="2581047" y="230228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342B28-FBA3-47A3-A789-A979A168E318}"/>
              </a:ext>
            </a:extLst>
          </p:cNvPr>
          <p:cNvSpPr txBox="1"/>
          <p:nvPr/>
        </p:nvSpPr>
        <p:spPr>
          <a:xfrm>
            <a:off x="5995983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E22348-2687-4526-B955-EA619A07042C}"/>
              </a:ext>
            </a:extLst>
          </p:cNvPr>
          <p:cNvSpPr txBox="1"/>
          <p:nvPr/>
        </p:nvSpPr>
        <p:spPr>
          <a:xfrm>
            <a:off x="6713533" y="6005319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C0F191-AD21-4507-A7FD-079FD90784A6}"/>
              </a:ext>
            </a:extLst>
          </p:cNvPr>
          <p:cNvSpPr txBox="1"/>
          <p:nvPr/>
        </p:nvSpPr>
        <p:spPr>
          <a:xfrm>
            <a:off x="7497436" y="6005319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BDBB0B-3DD6-4403-9E19-81F32F07D9A2}"/>
              </a:ext>
            </a:extLst>
          </p:cNvPr>
          <p:cNvSpPr txBox="1"/>
          <p:nvPr/>
        </p:nvSpPr>
        <p:spPr>
          <a:xfrm>
            <a:off x="8242831" y="6012425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B80B0C-3EA1-4C55-ADA2-71267550BD0E}"/>
              </a:ext>
            </a:extLst>
          </p:cNvPr>
          <p:cNvSpPr txBox="1"/>
          <p:nvPr/>
        </p:nvSpPr>
        <p:spPr>
          <a:xfrm>
            <a:off x="8985279" y="6005319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2822F7-DA56-477E-9F09-FCE82C06F021}"/>
              </a:ext>
            </a:extLst>
          </p:cNvPr>
          <p:cNvSpPr txBox="1"/>
          <p:nvPr/>
        </p:nvSpPr>
        <p:spPr>
          <a:xfrm>
            <a:off x="9735394" y="6005319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98BB9A-2B76-45E0-8E5E-E71AA4DD5B7E}"/>
              </a:ext>
            </a:extLst>
          </p:cNvPr>
          <p:cNvSpPr txBox="1"/>
          <p:nvPr/>
        </p:nvSpPr>
        <p:spPr>
          <a:xfrm>
            <a:off x="2560320" y="2674411"/>
            <a:ext cx="268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</a:t>
            </a:r>
            <a:r>
              <a:rPr lang="en-US" dirty="0" err="1"/>
              <a:t>niza</a:t>
            </a:r>
            <a:r>
              <a:rPr lang="en-US" dirty="0"/>
              <a:t> ne </a:t>
            </a:r>
            <a:r>
              <a:rPr lang="en-US" dirty="0" err="1"/>
              <a:t>zna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sr-Latn-RS" dirty="0"/>
              <a:t>će imati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2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endParaRPr lang="sr-Latn-R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463AB-3E38-43A9-9B7D-B137F5F609EF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B33F1-C4BD-496B-A6B4-A2586A81ABCC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C829E7-B38C-48F6-B09A-AB0FCF4E9DE4}"/>
              </a:ext>
            </a:extLst>
          </p:cNvPr>
          <p:cNvSpPr txBox="1"/>
          <p:nvPr/>
        </p:nvSpPr>
        <p:spPr>
          <a:xfrm>
            <a:off x="5980297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3EC47-296E-42EF-ACAB-17628B172743}"/>
              </a:ext>
            </a:extLst>
          </p:cNvPr>
          <p:cNvSpPr txBox="1"/>
          <p:nvPr/>
        </p:nvSpPr>
        <p:spPr>
          <a:xfrm>
            <a:off x="6730668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145F28-E4FB-4485-BF1F-B60DC5D13C48}"/>
              </a:ext>
            </a:extLst>
          </p:cNvPr>
          <p:cNvSpPr txBox="1"/>
          <p:nvPr/>
        </p:nvSpPr>
        <p:spPr>
          <a:xfrm>
            <a:off x="5119991" y="5609898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62B53-C2B7-4054-A7DD-D9EDCF7ABBD7}"/>
              </a:ext>
            </a:extLst>
          </p:cNvPr>
          <p:cNvSpPr txBox="1"/>
          <p:nvPr/>
        </p:nvSpPr>
        <p:spPr>
          <a:xfrm>
            <a:off x="5824675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54E00F-A970-4523-A06B-2ABC980C5B3E}"/>
              </a:ext>
            </a:extLst>
          </p:cNvPr>
          <p:cNvSpPr txBox="1"/>
          <p:nvPr/>
        </p:nvSpPr>
        <p:spPr>
          <a:xfrm>
            <a:off x="6533071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n[2]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B80C6A-7E72-4E2D-A0E7-5AEEAE825563}"/>
              </a:ext>
            </a:extLst>
          </p:cNvPr>
          <p:cNvSpPr txBox="1"/>
          <p:nvPr/>
        </p:nvSpPr>
        <p:spPr>
          <a:xfrm>
            <a:off x="2581047" y="230228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[]</a:t>
            </a:r>
            <a:r>
              <a:rPr lang="sr-Latn-R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= new int[3];</a:t>
            </a:r>
          </a:p>
        </p:txBody>
      </p:sp>
    </p:spTree>
    <p:extLst>
      <p:ext uri="{BB962C8B-B14F-4D97-AF65-F5344CB8AC3E}">
        <p14:creationId xmlns:p14="http://schemas.microsoft.com/office/powerpoint/2010/main" val="103554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463AB-3E38-43A9-9B7D-B137F5F609EF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B33F1-C4BD-496B-A6B4-A2586A81ABCC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C829E7-B38C-48F6-B09A-AB0FCF4E9DE4}"/>
              </a:ext>
            </a:extLst>
          </p:cNvPr>
          <p:cNvSpPr txBox="1"/>
          <p:nvPr/>
        </p:nvSpPr>
        <p:spPr>
          <a:xfrm>
            <a:off x="5980297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3EC47-296E-42EF-ACAB-17628B172743}"/>
              </a:ext>
            </a:extLst>
          </p:cNvPr>
          <p:cNvSpPr txBox="1"/>
          <p:nvPr/>
        </p:nvSpPr>
        <p:spPr>
          <a:xfrm>
            <a:off x="6730668" y="59967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145F28-E4FB-4485-BF1F-B60DC5D13C48}"/>
              </a:ext>
            </a:extLst>
          </p:cNvPr>
          <p:cNvSpPr txBox="1"/>
          <p:nvPr/>
        </p:nvSpPr>
        <p:spPr>
          <a:xfrm>
            <a:off x="5119991" y="5609898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62B53-C2B7-4054-A7DD-D9EDCF7ABBD7}"/>
              </a:ext>
            </a:extLst>
          </p:cNvPr>
          <p:cNvSpPr txBox="1"/>
          <p:nvPr/>
        </p:nvSpPr>
        <p:spPr>
          <a:xfrm>
            <a:off x="5824675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54E00F-A970-4523-A06B-2ABC980C5B3E}"/>
              </a:ext>
            </a:extLst>
          </p:cNvPr>
          <p:cNvSpPr txBox="1"/>
          <p:nvPr/>
        </p:nvSpPr>
        <p:spPr>
          <a:xfrm>
            <a:off x="6533071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n[2]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B80C6A-7E72-4E2D-A0E7-5AEEAE825563}"/>
              </a:ext>
            </a:extLst>
          </p:cNvPr>
          <p:cNvSpPr txBox="1"/>
          <p:nvPr/>
        </p:nvSpPr>
        <p:spPr>
          <a:xfrm>
            <a:off x="2581047" y="230228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= </a:t>
            </a:r>
            <a:r>
              <a:rPr lang="en-US" sz="2400" b="1" dirty="0"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int[</a:t>
            </a:r>
            <a:r>
              <a:rPr lang="en-US" sz="2400" b="1" dirty="0"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EB111-6C2D-4F40-A98A-69D0D16FF5BD}"/>
              </a:ext>
            </a:extLst>
          </p:cNvPr>
          <p:cNvSpPr txBox="1"/>
          <p:nvPr/>
        </p:nvSpPr>
        <p:spPr>
          <a:xfrm>
            <a:off x="4298950" y="1446427"/>
            <a:ext cx="268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pravimo dovoljno prostora tek kad se pozove </a:t>
            </a:r>
            <a:r>
              <a:rPr lang="sr-Latn-RS" b="1" dirty="0"/>
              <a:t>new </a:t>
            </a:r>
            <a:r>
              <a:rPr lang="sr-Latn-RS" dirty="0"/>
              <a:t>i dobije broj elemenata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867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sr-Latn-RS" dirty="0"/>
          </a:p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463AB-3E38-43A9-9B7D-B137F5F609EF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B33F1-C4BD-496B-A6B4-A2586A81ABCC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C829E7-B38C-48F6-B09A-AB0FCF4E9DE4}"/>
              </a:ext>
            </a:extLst>
          </p:cNvPr>
          <p:cNvSpPr txBox="1"/>
          <p:nvPr/>
        </p:nvSpPr>
        <p:spPr>
          <a:xfrm>
            <a:off x="5980297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3EC47-296E-42EF-ACAB-17628B172743}"/>
              </a:ext>
            </a:extLst>
          </p:cNvPr>
          <p:cNvSpPr txBox="1"/>
          <p:nvPr/>
        </p:nvSpPr>
        <p:spPr>
          <a:xfrm>
            <a:off x="6673299" y="5996753"/>
            <a:ext cx="48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145F28-E4FB-4485-BF1F-B60DC5D13C48}"/>
              </a:ext>
            </a:extLst>
          </p:cNvPr>
          <p:cNvSpPr txBox="1"/>
          <p:nvPr/>
        </p:nvSpPr>
        <p:spPr>
          <a:xfrm>
            <a:off x="5119991" y="5609898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62B53-C2B7-4054-A7DD-D9EDCF7ABBD7}"/>
              </a:ext>
            </a:extLst>
          </p:cNvPr>
          <p:cNvSpPr txBox="1"/>
          <p:nvPr/>
        </p:nvSpPr>
        <p:spPr>
          <a:xfrm>
            <a:off x="5824675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54E00F-A970-4523-A06B-2ABC980C5B3E}"/>
              </a:ext>
            </a:extLst>
          </p:cNvPr>
          <p:cNvSpPr txBox="1"/>
          <p:nvPr/>
        </p:nvSpPr>
        <p:spPr>
          <a:xfrm>
            <a:off x="6533071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n[2]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B80C6A-7E72-4E2D-A0E7-5AEEAE825563}"/>
              </a:ext>
            </a:extLst>
          </p:cNvPr>
          <p:cNvSpPr txBox="1"/>
          <p:nvPr/>
        </p:nvSpPr>
        <p:spPr>
          <a:xfrm>
            <a:off x="2581047" y="230228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= </a:t>
            </a:r>
            <a:r>
              <a:rPr lang="en-US" sz="2400" b="1" dirty="0"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int[</a:t>
            </a:r>
            <a:r>
              <a:rPr lang="en-US" sz="2400" b="1" dirty="0"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1BB5F7-CB43-4472-BF52-0BF073466012}"/>
              </a:ext>
            </a:extLst>
          </p:cNvPr>
          <p:cNvSpPr txBox="1"/>
          <p:nvPr/>
        </p:nvSpPr>
        <p:spPr>
          <a:xfrm>
            <a:off x="2527783" y="3240616"/>
            <a:ext cx="4202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n[0] = 7;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n[2] = 15;</a:t>
            </a:r>
          </a:p>
        </p:txBody>
      </p:sp>
    </p:spTree>
    <p:extLst>
      <p:ext uri="{BB962C8B-B14F-4D97-AF65-F5344CB8AC3E}">
        <p14:creationId xmlns:p14="http://schemas.microsoft.com/office/powerpoint/2010/main" val="4195081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sr-Latn-R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Pristupanje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463AB-3E38-43A9-9B7D-B137F5F609EF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B33F1-C4BD-496B-A6B4-A2586A81ABCC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C829E7-B38C-48F6-B09A-AB0FCF4E9DE4}"/>
              </a:ext>
            </a:extLst>
          </p:cNvPr>
          <p:cNvSpPr txBox="1"/>
          <p:nvPr/>
        </p:nvSpPr>
        <p:spPr>
          <a:xfrm>
            <a:off x="5980297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3EC47-296E-42EF-ACAB-17628B172743}"/>
              </a:ext>
            </a:extLst>
          </p:cNvPr>
          <p:cNvSpPr txBox="1"/>
          <p:nvPr/>
        </p:nvSpPr>
        <p:spPr>
          <a:xfrm>
            <a:off x="6673299" y="5996753"/>
            <a:ext cx="48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145F28-E4FB-4485-BF1F-B60DC5D13C48}"/>
              </a:ext>
            </a:extLst>
          </p:cNvPr>
          <p:cNvSpPr txBox="1"/>
          <p:nvPr/>
        </p:nvSpPr>
        <p:spPr>
          <a:xfrm>
            <a:off x="5119991" y="5609898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62B53-C2B7-4054-A7DD-D9EDCF7ABBD7}"/>
              </a:ext>
            </a:extLst>
          </p:cNvPr>
          <p:cNvSpPr txBox="1"/>
          <p:nvPr/>
        </p:nvSpPr>
        <p:spPr>
          <a:xfrm>
            <a:off x="5824675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54E00F-A970-4523-A06B-2ABC980C5B3E}"/>
              </a:ext>
            </a:extLst>
          </p:cNvPr>
          <p:cNvSpPr txBox="1"/>
          <p:nvPr/>
        </p:nvSpPr>
        <p:spPr>
          <a:xfrm>
            <a:off x="6533071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n[2]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B80C6A-7E72-4E2D-A0E7-5AEEAE825563}"/>
              </a:ext>
            </a:extLst>
          </p:cNvPr>
          <p:cNvSpPr txBox="1"/>
          <p:nvPr/>
        </p:nvSpPr>
        <p:spPr>
          <a:xfrm>
            <a:off x="2581047" y="230228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= </a:t>
            </a:r>
            <a:r>
              <a:rPr lang="en-US" sz="2400" b="1" dirty="0"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int[</a:t>
            </a:r>
            <a:r>
              <a:rPr lang="en-US" sz="2400" b="1" dirty="0"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1BB5F7-CB43-4472-BF52-0BF073466012}"/>
              </a:ext>
            </a:extLst>
          </p:cNvPr>
          <p:cNvSpPr txBox="1"/>
          <p:nvPr/>
        </p:nvSpPr>
        <p:spPr>
          <a:xfrm>
            <a:off x="2527783" y="3240616"/>
            <a:ext cx="4202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n[0] = 7;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n[2] = 15;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7A74B9-E0B8-40E2-9AEC-3772DACD0237}"/>
              </a:ext>
            </a:extLst>
          </p:cNvPr>
          <p:cNvSpPr txBox="1"/>
          <p:nvPr/>
        </p:nvSpPr>
        <p:spPr>
          <a:xfrm>
            <a:off x="2527783" y="4681171"/>
            <a:ext cx="425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n[1]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9118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sr-Latn-R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Pristupanje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i="1" dirty="0" err="1"/>
              <a:t>vrednostima</a:t>
            </a:r>
            <a:r>
              <a:rPr lang="en-US" i="1" dirty="0"/>
              <a:t> </a:t>
            </a:r>
            <a:r>
              <a:rPr lang="en-US" dirty="0"/>
              <a:t>ne </a:t>
            </a:r>
            <a:r>
              <a:rPr lang="en-US" dirty="0" err="1"/>
              <a:t>postoji</a:t>
            </a:r>
            <a:r>
              <a:rPr lang="en-US" dirty="0"/>
              <a:t>.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petlje</a:t>
            </a:r>
            <a:r>
              <a:rPr lang="en-US" dirty="0"/>
              <a:t>: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463AB-3E38-43A9-9B7D-B137F5F609EF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B33F1-C4BD-496B-A6B4-A2586A81ABCC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C829E7-B38C-48F6-B09A-AB0FCF4E9DE4}"/>
              </a:ext>
            </a:extLst>
          </p:cNvPr>
          <p:cNvSpPr txBox="1"/>
          <p:nvPr/>
        </p:nvSpPr>
        <p:spPr>
          <a:xfrm>
            <a:off x="5980297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3EC47-296E-42EF-ACAB-17628B172743}"/>
              </a:ext>
            </a:extLst>
          </p:cNvPr>
          <p:cNvSpPr txBox="1"/>
          <p:nvPr/>
        </p:nvSpPr>
        <p:spPr>
          <a:xfrm>
            <a:off x="6673299" y="5996753"/>
            <a:ext cx="48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145F28-E4FB-4485-BF1F-B60DC5D13C48}"/>
              </a:ext>
            </a:extLst>
          </p:cNvPr>
          <p:cNvSpPr txBox="1"/>
          <p:nvPr/>
        </p:nvSpPr>
        <p:spPr>
          <a:xfrm>
            <a:off x="5119991" y="5609898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62B53-C2B7-4054-A7DD-D9EDCF7ABBD7}"/>
              </a:ext>
            </a:extLst>
          </p:cNvPr>
          <p:cNvSpPr txBox="1"/>
          <p:nvPr/>
        </p:nvSpPr>
        <p:spPr>
          <a:xfrm>
            <a:off x="5824675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54E00F-A970-4523-A06B-2ABC980C5B3E}"/>
              </a:ext>
            </a:extLst>
          </p:cNvPr>
          <p:cNvSpPr txBox="1"/>
          <p:nvPr/>
        </p:nvSpPr>
        <p:spPr>
          <a:xfrm>
            <a:off x="6533071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n[2]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B80C6A-7E72-4E2D-A0E7-5AEEAE825563}"/>
              </a:ext>
            </a:extLst>
          </p:cNvPr>
          <p:cNvSpPr txBox="1"/>
          <p:nvPr/>
        </p:nvSpPr>
        <p:spPr>
          <a:xfrm>
            <a:off x="2581047" y="230228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= </a:t>
            </a:r>
            <a:r>
              <a:rPr lang="en-US" sz="2400" b="1" dirty="0"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int[</a:t>
            </a:r>
            <a:r>
              <a:rPr lang="en-US" sz="2400" b="1" dirty="0"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1BB5F7-CB43-4472-BF52-0BF073466012}"/>
              </a:ext>
            </a:extLst>
          </p:cNvPr>
          <p:cNvSpPr txBox="1"/>
          <p:nvPr/>
        </p:nvSpPr>
        <p:spPr>
          <a:xfrm>
            <a:off x="2527783" y="3240616"/>
            <a:ext cx="4202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n[0] = 7;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n[2] = 15;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7A74B9-E0B8-40E2-9AEC-3772DACD0237}"/>
              </a:ext>
            </a:extLst>
          </p:cNvPr>
          <p:cNvSpPr txBox="1"/>
          <p:nvPr/>
        </p:nvSpPr>
        <p:spPr>
          <a:xfrm>
            <a:off x="2527783" y="4681171"/>
            <a:ext cx="425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4DFA3E-49C4-4341-8B7B-B948DEC09710}"/>
              </a:ext>
            </a:extLst>
          </p:cNvPr>
          <p:cNvSpPr txBox="1"/>
          <p:nvPr/>
        </p:nvSpPr>
        <p:spPr>
          <a:xfrm>
            <a:off x="2680183" y="4833571"/>
            <a:ext cx="593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b="1" dirty="0" err="1">
                <a:latin typeface="Consolas" panose="020B0609020204030204" pitchFamily="49" charset="0"/>
              </a:rPr>
              <a:t>n.Length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	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n[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7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Ukratko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Niklaus </a:t>
            </a:r>
            <a:r>
              <a:rPr lang="en-US" dirty="0" err="1"/>
              <a:t>Virt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Programiranje</a:t>
            </a:r>
            <a:r>
              <a:rPr lang="en-US" dirty="0"/>
              <a:t> = </a:t>
            </a:r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+ </a:t>
            </a:r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92C6C4D-2FE4-4C50-9719-8532F5C2912F}"/>
              </a:ext>
            </a:extLst>
          </p:cNvPr>
          <p:cNvSpPr/>
          <p:nvPr/>
        </p:nvSpPr>
        <p:spPr>
          <a:xfrm rot="16200000">
            <a:off x="2759977" y="2002871"/>
            <a:ext cx="184558" cy="2852257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E9EF3-3887-4C90-97AD-20040C0E93D2}"/>
              </a:ext>
            </a:extLst>
          </p:cNvPr>
          <p:cNvSpPr txBox="1"/>
          <p:nvPr/>
        </p:nvSpPr>
        <p:spPr>
          <a:xfrm>
            <a:off x="838200" y="3646443"/>
            <a:ext cx="406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pisanje</a:t>
            </a:r>
            <a:r>
              <a:rPr lang="en-US" dirty="0"/>
              <a:t> </a:t>
            </a:r>
            <a:r>
              <a:rPr lang="en-US" dirty="0" err="1"/>
              <a:t>instrukcija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ra</a:t>
            </a:r>
            <a:r>
              <a:rPr lang="sr-Latn-RS" dirty="0"/>
              <a:t>čunari mogu da izvrše kako bi se dobio neki rezultat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23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sr-Latn-R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Pristupanje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i="1" dirty="0" err="1"/>
              <a:t>vrednostima</a:t>
            </a:r>
            <a:r>
              <a:rPr lang="en-US" i="1" dirty="0"/>
              <a:t> </a:t>
            </a:r>
            <a:r>
              <a:rPr lang="en-US" dirty="0"/>
              <a:t>ne </a:t>
            </a:r>
            <a:r>
              <a:rPr lang="en-US" dirty="0" err="1"/>
              <a:t>postoji</a:t>
            </a:r>
            <a:r>
              <a:rPr lang="en-US" dirty="0"/>
              <a:t>.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petlje</a:t>
            </a:r>
            <a:r>
              <a:rPr lang="en-US" dirty="0"/>
              <a:t>: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70E62-ED7F-4C1B-92E3-33B11FCEEA3C}"/>
              </a:ext>
            </a:extLst>
          </p:cNvPr>
          <p:cNvCxnSpPr/>
          <p:nvPr/>
        </p:nvCxnSpPr>
        <p:spPr>
          <a:xfrm>
            <a:off x="4202885" y="5947794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82BEB-FBC9-4B64-AD30-0297CF34AFB9}"/>
              </a:ext>
            </a:extLst>
          </p:cNvPr>
          <p:cNvCxnSpPr/>
          <p:nvPr/>
        </p:nvCxnSpPr>
        <p:spPr>
          <a:xfrm>
            <a:off x="4202885" y="6410587"/>
            <a:ext cx="62162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23E-EA53-45D6-9F00-264E24651525}"/>
              </a:ext>
            </a:extLst>
          </p:cNvPr>
          <p:cNvSpPr/>
          <p:nvPr/>
        </p:nvSpPr>
        <p:spPr>
          <a:xfrm>
            <a:off x="504906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92A44-B5DE-472B-9B98-8B1F956A7E24}"/>
              </a:ext>
            </a:extLst>
          </p:cNvPr>
          <p:cNvSpPr/>
          <p:nvPr/>
        </p:nvSpPr>
        <p:spPr>
          <a:xfrm>
            <a:off x="5799180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18B4A-4ADC-4B64-A1E8-86E2D99FAED6}"/>
              </a:ext>
            </a:extLst>
          </p:cNvPr>
          <p:cNvSpPr/>
          <p:nvPr/>
        </p:nvSpPr>
        <p:spPr>
          <a:xfrm>
            <a:off x="6549295" y="5988050"/>
            <a:ext cx="698500" cy="37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CE434-AB7B-4203-8859-740C60EC028E}"/>
              </a:ext>
            </a:extLst>
          </p:cNvPr>
          <p:cNvSpPr/>
          <p:nvPr/>
        </p:nvSpPr>
        <p:spPr>
          <a:xfrm>
            <a:off x="729941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B15A61-661B-4F90-B650-5F1BB1804D9D}"/>
              </a:ext>
            </a:extLst>
          </p:cNvPr>
          <p:cNvSpPr/>
          <p:nvPr/>
        </p:nvSpPr>
        <p:spPr>
          <a:xfrm>
            <a:off x="804952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1248C-C998-4876-AA71-C67C0CAE7575}"/>
              </a:ext>
            </a:extLst>
          </p:cNvPr>
          <p:cNvSpPr/>
          <p:nvPr/>
        </p:nvSpPr>
        <p:spPr>
          <a:xfrm>
            <a:off x="8799640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05493-8AEA-45E0-9EE2-4D9368285C31}"/>
              </a:ext>
            </a:extLst>
          </p:cNvPr>
          <p:cNvSpPr/>
          <p:nvPr/>
        </p:nvSpPr>
        <p:spPr>
          <a:xfrm>
            <a:off x="9549755" y="5988050"/>
            <a:ext cx="698500" cy="373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2718D-8F6B-4F3B-B683-BB759E09586F}"/>
              </a:ext>
            </a:extLst>
          </p:cNvPr>
          <p:cNvSpPr/>
          <p:nvPr/>
        </p:nvSpPr>
        <p:spPr>
          <a:xfrm>
            <a:off x="4298950" y="5988050"/>
            <a:ext cx="698500" cy="37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68C2D-3B86-4DB4-A4DF-DC292A8A5292}"/>
              </a:ext>
            </a:extLst>
          </p:cNvPr>
          <p:cNvSpPr txBox="1"/>
          <p:nvPr/>
        </p:nvSpPr>
        <p:spPr>
          <a:xfrm>
            <a:off x="408432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527A7-2E00-4279-9DDC-4CDB5E71D304}"/>
              </a:ext>
            </a:extLst>
          </p:cNvPr>
          <p:cNvSpPr txBox="1"/>
          <p:nvPr/>
        </p:nvSpPr>
        <p:spPr>
          <a:xfrm>
            <a:off x="449580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463AB-3E38-43A9-9B7D-B137F5F609EF}"/>
              </a:ext>
            </a:extLst>
          </p:cNvPr>
          <p:cNvSpPr txBox="1"/>
          <p:nvPr/>
        </p:nvSpPr>
        <p:spPr>
          <a:xfrm>
            <a:off x="4838700" y="63119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B33F1-C4BD-496B-A6B4-A2586A81ABCC}"/>
              </a:ext>
            </a:extLst>
          </p:cNvPr>
          <p:cNvSpPr txBox="1"/>
          <p:nvPr/>
        </p:nvSpPr>
        <p:spPr>
          <a:xfrm>
            <a:off x="5250180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C829E7-B38C-48F6-B09A-AB0FCF4E9DE4}"/>
              </a:ext>
            </a:extLst>
          </p:cNvPr>
          <p:cNvSpPr txBox="1"/>
          <p:nvPr/>
        </p:nvSpPr>
        <p:spPr>
          <a:xfrm>
            <a:off x="5980297" y="5989027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3EC47-296E-42EF-ACAB-17628B172743}"/>
              </a:ext>
            </a:extLst>
          </p:cNvPr>
          <p:cNvSpPr txBox="1"/>
          <p:nvPr/>
        </p:nvSpPr>
        <p:spPr>
          <a:xfrm>
            <a:off x="6673299" y="5996753"/>
            <a:ext cx="48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145F28-E4FB-4485-BF1F-B60DC5D13C48}"/>
              </a:ext>
            </a:extLst>
          </p:cNvPr>
          <p:cNvSpPr txBox="1"/>
          <p:nvPr/>
        </p:nvSpPr>
        <p:spPr>
          <a:xfrm>
            <a:off x="5119991" y="5609898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62B53-C2B7-4054-A7DD-D9EDCF7ABBD7}"/>
              </a:ext>
            </a:extLst>
          </p:cNvPr>
          <p:cNvSpPr txBox="1"/>
          <p:nvPr/>
        </p:nvSpPr>
        <p:spPr>
          <a:xfrm>
            <a:off x="5824675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54E00F-A970-4523-A06B-2ABC980C5B3E}"/>
              </a:ext>
            </a:extLst>
          </p:cNvPr>
          <p:cNvSpPr txBox="1"/>
          <p:nvPr/>
        </p:nvSpPr>
        <p:spPr>
          <a:xfrm>
            <a:off x="6533071" y="561823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n[2]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B80C6A-7E72-4E2D-A0E7-5AEEAE825563}"/>
              </a:ext>
            </a:extLst>
          </p:cNvPr>
          <p:cNvSpPr txBox="1"/>
          <p:nvPr/>
        </p:nvSpPr>
        <p:spPr>
          <a:xfrm>
            <a:off x="2581047" y="2302288"/>
            <a:ext cx="42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= </a:t>
            </a:r>
            <a:r>
              <a:rPr lang="en-US" sz="2400" b="1" dirty="0"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int[</a:t>
            </a:r>
            <a:r>
              <a:rPr lang="en-US" sz="2400" b="1" dirty="0"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1BB5F7-CB43-4472-BF52-0BF073466012}"/>
              </a:ext>
            </a:extLst>
          </p:cNvPr>
          <p:cNvSpPr txBox="1"/>
          <p:nvPr/>
        </p:nvSpPr>
        <p:spPr>
          <a:xfrm>
            <a:off x="2527783" y="3240616"/>
            <a:ext cx="4202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n[0] = 7;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n[2] = 15;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7A74B9-E0B8-40E2-9AEC-3772DACD0237}"/>
              </a:ext>
            </a:extLst>
          </p:cNvPr>
          <p:cNvSpPr txBox="1"/>
          <p:nvPr/>
        </p:nvSpPr>
        <p:spPr>
          <a:xfrm>
            <a:off x="2527783" y="4681171"/>
            <a:ext cx="425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4DFA3E-49C4-4341-8B7B-B948DEC09710}"/>
              </a:ext>
            </a:extLst>
          </p:cNvPr>
          <p:cNvSpPr txBox="1"/>
          <p:nvPr/>
        </p:nvSpPr>
        <p:spPr>
          <a:xfrm>
            <a:off x="2680183" y="4833571"/>
            <a:ext cx="593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b="1" dirty="0" err="1">
                <a:latin typeface="Consolas" panose="020B0609020204030204" pitchFamily="49" charset="0"/>
              </a:rPr>
              <a:t>n.Length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	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n[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7203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Uneti 10 brojeva sa tastature, a onda ih ispisati u obrnutom redosledu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4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Ukratko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Niklaus </a:t>
            </a:r>
            <a:r>
              <a:rPr lang="en-US" dirty="0" err="1"/>
              <a:t>Virt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Programiranje</a:t>
            </a:r>
            <a:r>
              <a:rPr lang="en-US" dirty="0"/>
              <a:t> = </a:t>
            </a:r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+ </a:t>
            </a:r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92C6C4D-2FE4-4C50-9719-8532F5C2912F}"/>
              </a:ext>
            </a:extLst>
          </p:cNvPr>
          <p:cNvSpPr/>
          <p:nvPr/>
        </p:nvSpPr>
        <p:spPr>
          <a:xfrm rot="16200000">
            <a:off x="5545123" y="2002871"/>
            <a:ext cx="184558" cy="2852257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E9EF3-3887-4C90-97AD-20040C0E93D2}"/>
              </a:ext>
            </a:extLst>
          </p:cNvPr>
          <p:cNvSpPr txBox="1"/>
          <p:nvPr/>
        </p:nvSpPr>
        <p:spPr>
          <a:xfrm>
            <a:off x="3623346" y="3646443"/>
            <a:ext cx="406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načini organizacije podataka tako da računari troše što manje vremena izvršavajući svoje instrukcije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9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Ukratko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Niklaus </a:t>
            </a:r>
            <a:r>
              <a:rPr lang="en-US" dirty="0" err="1"/>
              <a:t>Virt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Programiranje</a:t>
            </a:r>
            <a:r>
              <a:rPr lang="en-US" dirty="0"/>
              <a:t> = </a:t>
            </a:r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+ </a:t>
            </a:r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92C6C4D-2FE4-4C50-9719-8532F5C2912F}"/>
              </a:ext>
            </a:extLst>
          </p:cNvPr>
          <p:cNvSpPr/>
          <p:nvPr/>
        </p:nvSpPr>
        <p:spPr>
          <a:xfrm rot="16200000">
            <a:off x="7880410" y="2633806"/>
            <a:ext cx="184558" cy="157084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E9EF3-3887-4C90-97AD-20040C0E93D2}"/>
              </a:ext>
            </a:extLst>
          </p:cNvPr>
          <p:cNvSpPr txBox="1"/>
          <p:nvPr/>
        </p:nvSpPr>
        <p:spPr>
          <a:xfrm>
            <a:off x="6096000" y="3646443"/>
            <a:ext cx="406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Proces koji se sastoji od konačnog broja koraka praćenjem kojih se nedvosmisleno dolazi do nekog rezultata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7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Ukratko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Niklaus </a:t>
            </a:r>
            <a:r>
              <a:rPr lang="en-US" dirty="0" err="1"/>
              <a:t>Virt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Programiranje</a:t>
            </a:r>
            <a:r>
              <a:rPr lang="en-US" dirty="0"/>
              <a:t> = </a:t>
            </a:r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+ </a:t>
            </a:r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92C6C4D-2FE4-4C50-9719-8532F5C2912F}"/>
              </a:ext>
            </a:extLst>
          </p:cNvPr>
          <p:cNvSpPr/>
          <p:nvPr/>
        </p:nvSpPr>
        <p:spPr>
          <a:xfrm rot="16200000">
            <a:off x="7880410" y="2633806"/>
            <a:ext cx="184558" cy="157084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E9EF3-3887-4C90-97AD-20040C0E93D2}"/>
              </a:ext>
            </a:extLst>
          </p:cNvPr>
          <p:cNvSpPr txBox="1"/>
          <p:nvPr/>
        </p:nvSpPr>
        <p:spPr>
          <a:xfrm>
            <a:off x="6096000" y="3646443"/>
            <a:ext cx="406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Proces koji se sastoji od konačnog broja koraka praćenjem kojih se nedvosmisleno dolazi do nekog rezultata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7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sr-Latn-RS" dirty="0"/>
              <a:t> opisuje korake koje želimo da se dese</a:t>
            </a:r>
          </a:p>
          <a:p>
            <a:r>
              <a:rPr lang="sr-Latn-RS" dirty="0"/>
              <a:t>Algoritam ←</a:t>
            </a:r>
            <a:r>
              <a:rPr lang="en-US" dirty="0"/>
              <a:t> </a:t>
            </a:r>
            <a:r>
              <a:rPr lang="sr-Latn-RS" i="1" dirty="0"/>
              <a:t>Algorithmus</a:t>
            </a:r>
            <a:r>
              <a:rPr lang="en-US" i="1" dirty="0"/>
              <a:t> </a:t>
            </a:r>
            <a:r>
              <a:rPr lang="sr-Latn-RS" dirty="0"/>
              <a:t>←</a:t>
            </a:r>
            <a:r>
              <a:rPr lang="en-US" dirty="0"/>
              <a:t> </a:t>
            </a:r>
            <a:r>
              <a:rPr lang="en-US" i="1" dirty="0" err="1"/>
              <a:t>Algorismus</a:t>
            </a:r>
            <a:r>
              <a:rPr lang="en-US" i="1" dirty="0"/>
              <a:t> </a:t>
            </a:r>
            <a:r>
              <a:rPr lang="sr-Latn-RS" dirty="0"/>
              <a:t>←</a:t>
            </a:r>
            <a:r>
              <a:rPr lang="en-US" dirty="0"/>
              <a:t> </a:t>
            </a:r>
            <a:r>
              <a:rPr lang="en-US" dirty="0" err="1"/>
              <a:t>Alquarismus</a:t>
            </a:r>
            <a:endParaRPr lang="en-US" dirty="0"/>
          </a:p>
          <a:p>
            <a:r>
              <a:rPr lang="sv-SE" dirty="0"/>
              <a:t>Abū Ja‘far Muhammad ibn Mūsa al Kwarizmi (780-850)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448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sr-Latn-RS"/>
              <a:t> opisuje korake koje želimo da se dese</a:t>
            </a:r>
            <a:endParaRPr lang="sr-Latn-RS" dirty="0"/>
          </a:p>
          <a:p>
            <a:r>
              <a:rPr lang="sr-Latn-RS" dirty="0"/>
              <a:t>Algoritam ←</a:t>
            </a:r>
            <a:r>
              <a:rPr lang="en-US" dirty="0"/>
              <a:t> </a:t>
            </a:r>
            <a:r>
              <a:rPr lang="sr-Latn-RS" i="1" dirty="0"/>
              <a:t>Algorithmus</a:t>
            </a:r>
            <a:r>
              <a:rPr lang="en-US" i="1" dirty="0"/>
              <a:t> </a:t>
            </a:r>
            <a:r>
              <a:rPr lang="sr-Latn-RS" dirty="0"/>
              <a:t>←</a:t>
            </a:r>
            <a:r>
              <a:rPr lang="en-US" dirty="0"/>
              <a:t> </a:t>
            </a:r>
            <a:r>
              <a:rPr lang="en-US" i="1" dirty="0" err="1"/>
              <a:t>Algorismus</a:t>
            </a:r>
            <a:r>
              <a:rPr lang="en-US" i="1" dirty="0"/>
              <a:t> </a:t>
            </a:r>
            <a:r>
              <a:rPr lang="sr-Latn-RS" dirty="0"/>
              <a:t>←</a:t>
            </a:r>
            <a:r>
              <a:rPr lang="en-US" dirty="0"/>
              <a:t> </a:t>
            </a:r>
            <a:r>
              <a:rPr lang="en-US" dirty="0" err="1"/>
              <a:t>Alquarismus</a:t>
            </a:r>
            <a:endParaRPr lang="en-US" dirty="0"/>
          </a:p>
          <a:p>
            <a:r>
              <a:rPr lang="sv-SE" dirty="0"/>
              <a:t>Abū Ja‘far Muhammad ibn Mūsa al Kwarizmi (780-850)</a:t>
            </a:r>
            <a:endParaRPr lang="en-US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4B382E-0C10-413B-9418-8E5C9A2F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940" y="2692400"/>
            <a:ext cx="2286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5F2782-4A81-4C5E-A551-47E141B8B422}"/>
              </a:ext>
            </a:extLst>
          </p:cNvPr>
          <p:cNvSpPr txBox="1"/>
          <p:nvPr/>
        </p:nvSpPr>
        <p:spPr>
          <a:xfrm>
            <a:off x="5463540" y="5665569"/>
            <a:ext cx="429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originalni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za </a:t>
            </a:r>
            <a:r>
              <a:rPr lang="en-US" dirty="0" err="1"/>
              <a:t>deljenje</a:t>
            </a:r>
            <a:r>
              <a:rPr lang="en-US" dirty="0"/>
              <a:t> </a:t>
            </a:r>
            <a:r>
              <a:rPr lang="en-US" dirty="0" err="1"/>
              <a:t>prirodnih</a:t>
            </a:r>
            <a:r>
              <a:rPr lang="en-US" dirty="0"/>
              <a:t> </a:t>
            </a:r>
            <a:r>
              <a:rPr lang="en-US" dirty="0" err="1"/>
              <a:t>brojeva</a:t>
            </a:r>
            <a:r>
              <a:rPr lang="en-US" dirty="0"/>
              <a:t> (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radimo</a:t>
            </a:r>
            <a:r>
              <a:rPr lang="en-US" dirty="0"/>
              <a:t> u </a:t>
            </a:r>
            <a:r>
              <a:rPr lang="sr-Latn-RS" dirty="0"/>
              <a:t>školi)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8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48-5F5C-4C11-BA35-ECDE3336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C717-2F4C-4068-B272-449533D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sr-Latn-RS" dirty="0"/>
              <a:t> opisuje korake procesa koji želimo da se desi</a:t>
            </a:r>
          </a:p>
          <a:p>
            <a:r>
              <a:rPr lang="sr-Latn-RS" dirty="0"/>
              <a:t>Algoritam ←</a:t>
            </a:r>
            <a:r>
              <a:rPr lang="en-US" dirty="0"/>
              <a:t> </a:t>
            </a:r>
            <a:r>
              <a:rPr lang="sr-Latn-RS" i="1" dirty="0"/>
              <a:t>Algorithmus</a:t>
            </a:r>
            <a:r>
              <a:rPr lang="en-US" i="1" dirty="0"/>
              <a:t> </a:t>
            </a:r>
            <a:r>
              <a:rPr lang="sr-Latn-RS" dirty="0"/>
              <a:t>←</a:t>
            </a:r>
            <a:r>
              <a:rPr lang="en-US" dirty="0"/>
              <a:t> </a:t>
            </a:r>
            <a:r>
              <a:rPr lang="en-US" i="1" dirty="0" err="1"/>
              <a:t>Algorismus</a:t>
            </a:r>
            <a:r>
              <a:rPr lang="en-US" i="1" dirty="0"/>
              <a:t> </a:t>
            </a:r>
            <a:r>
              <a:rPr lang="sr-Latn-RS" dirty="0"/>
              <a:t>←</a:t>
            </a:r>
            <a:r>
              <a:rPr lang="en-US" dirty="0"/>
              <a:t> </a:t>
            </a:r>
            <a:r>
              <a:rPr lang="en-US" dirty="0" err="1"/>
              <a:t>Alquarismus</a:t>
            </a:r>
            <a:endParaRPr lang="en-US" dirty="0"/>
          </a:p>
          <a:p>
            <a:r>
              <a:rPr lang="sv-SE" dirty="0"/>
              <a:t>Abū Ja‘far Muhammad ibn Mūsa al Kwarizmi (780-850)</a:t>
            </a:r>
            <a:endParaRPr lang="sr-Latn-RS" dirty="0"/>
          </a:p>
          <a:p>
            <a:endParaRPr lang="sr-Latn-RS" i="1" dirty="0"/>
          </a:p>
          <a:p>
            <a:r>
              <a:rPr lang="sr-Latn-RS" i="1" dirty="0"/>
              <a:t>Bilo koji proces koji možemo da opišemo korak po korak, i koji progresivno dovodi bliže nekom rezultatu.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253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1264</Words>
  <Application>Microsoft Office PowerPoint</Application>
  <PresentationFormat>Widescreen</PresentationFormat>
  <Paragraphs>371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Strukture Podataka i Algoritmi #1</vt:lpstr>
      <vt:lpstr>Ukratko</vt:lpstr>
      <vt:lpstr>Ukratko</vt:lpstr>
      <vt:lpstr>Ukratko</vt:lpstr>
      <vt:lpstr>Ukratko</vt:lpstr>
      <vt:lpstr>Ukratko</vt:lpstr>
      <vt:lpstr>Algoritmi</vt:lpstr>
      <vt:lpstr>Algoritmi</vt:lpstr>
      <vt:lpstr>Algoritmi</vt:lpstr>
      <vt:lpstr>Algoritmi</vt:lpstr>
      <vt:lpstr>Strukture Podataka</vt:lpstr>
      <vt:lpstr>Strukture Podataka</vt:lpstr>
      <vt:lpstr>Strukture Podataka</vt:lpstr>
      <vt:lpstr>Strukture Podataka</vt:lpstr>
      <vt:lpstr>Strukture Podataka</vt:lpstr>
      <vt:lpstr>Strukture Podataka</vt:lpstr>
      <vt:lpstr>Strukture Podataka</vt:lpstr>
      <vt:lpstr>Strukture Podataka</vt:lpstr>
      <vt:lpstr>Strukture Podataka</vt:lpstr>
      <vt:lpstr>Rad sa Podacima</vt:lpstr>
      <vt:lpstr>Rad sa Podacima</vt:lpstr>
      <vt:lpstr>Rad sa Podacima</vt:lpstr>
      <vt:lpstr>Rad sa Podacima</vt:lpstr>
      <vt:lpstr>Rad sa Podacima</vt:lpstr>
      <vt:lpstr>Rad sa Podacima</vt:lpstr>
      <vt:lpstr>Rad sa Podacima</vt:lpstr>
      <vt:lpstr>Rad sa Podacima</vt:lpstr>
      <vt:lpstr>Rad sa Podacima</vt:lpstr>
      <vt:lpstr>Rad sa Podacima</vt:lpstr>
      <vt:lpstr>Rad sa Podacima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Strukture Podataka i Algoritmi #1</dc:title>
  <dc:creator>Miroslav Gavrilov</dc:creator>
  <cp:lastModifiedBy>Miroslav Gavrilov</cp:lastModifiedBy>
  <cp:revision>7</cp:revision>
  <dcterms:created xsi:type="dcterms:W3CDTF">2020-04-12T14:29:25Z</dcterms:created>
  <dcterms:modified xsi:type="dcterms:W3CDTF">2020-04-12T15:57:17Z</dcterms:modified>
</cp:coreProperties>
</file>