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59" r:id="rId21"/>
    <p:sldId id="278" r:id="rId22"/>
    <p:sldId id="280" r:id="rId23"/>
    <p:sldId id="281" r:id="rId24"/>
    <p:sldId id="282" r:id="rId25"/>
    <p:sldId id="286" r:id="rId26"/>
    <p:sldId id="283" r:id="rId27"/>
    <p:sldId id="288" r:id="rId28"/>
    <p:sldId id="287" r:id="rId29"/>
    <p:sldId id="285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16" r:id="rId39"/>
    <p:sldId id="297" r:id="rId40"/>
    <p:sldId id="31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18" r:id="rId50"/>
    <p:sldId id="308" r:id="rId51"/>
    <p:sldId id="309" r:id="rId52"/>
    <p:sldId id="306" r:id="rId53"/>
    <p:sldId id="307" r:id="rId54"/>
    <p:sldId id="31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3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CDDC-A1F6-44FC-A60F-42579B80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561C-CAF7-4B77-BA8D-CF63F21D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FE1B-96DC-4373-A951-34EF5754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0CD1-92E5-4FC9-9EF3-D5FF5B0C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6A1E-EF4F-42C3-9EC3-26550282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ADDE-9949-41BE-823D-E9DDD83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5C995-1F07-4BC8-8574-65F7E892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0652-B377-4974-904C-7D90F240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5912-ED33-4371-941C-B4F468E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A54F-25CB-4DE1-8971-241BC1ED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1EFDF-AD22-409C-B8FF-13527C48E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A968B-D74E-4929-AD10-1CD8D78C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2AC8-743A-49F4-B39A-0E41401A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524-6473-4DCC-A121-8D987025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35BC-6FF9-493B-A1A7-FF2C0E86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BF9D-3736-4724-9410-A3F4BDF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51A8-1514-4F47-B636-EA97EA1C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30A0-3C34-407E-BAC2-557BF623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8EF5-DC8A-45BD-9CF4-F17A8CE0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21AB-70B0-4CBE-90B2-0F47206F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3351-8F7B-47AA-BCDA-8160162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E389-2432-4060-97C2-543E90F9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C599-B069-4327-8453-2DAD25A4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B93B-E394-49AF-8E7D-071A2E1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BFD8-20F4-4F6B-A0A4-D68894C3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0003-02D0-4744-8384-0CA7E462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C16B-7BFB-44E4-8E6C-F212828F6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4ADA4-A8F7-4A54-9E57-295E45B48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EDD3-85B5-4ED9-82C2-43A53661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9BFC-9B4D-419F-929C-9BAE21F5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83D95-109E-4363-A115-14A831A3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AEF4-E209-46E4-931C-D72E9F3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7E1F-CF0C-4DD8-96B1-4B6B016C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F8200-9823-4165-9B79-AF17AD7D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01C95-7FB6-4225-B94E-B830269A1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2E21E-D062-46D2-A9F5-993E58A99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09AAC-2FAF-4C36-BDBC-D20E2725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69BF0-6BFD-4605-96B8-7212BA8D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6C47B-DCD6-4ECE-937E-0451CA03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421F-C071-4692-B766-1E469130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C2CFD-DC5A-42C7-93CB-2CE87870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C439-B321-4C63-B833-26ABDADC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58723-3D91-408F-AD91-10459F00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1DDB1-2165-4CE3-A638-1F289B9B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0F4C1-C19A-4AD4-AAF5-2CBE6187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8223E-D92D-44D9-B897-0E90A53E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C16-DCF8-403D-84BA-859F601B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11CE-99ED-4876-9721-00C32B39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3E5BE-3343-4980-8522-F75972B0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E83B5-B715-4734-9C5B-1DA7AA0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3D25-0966-4FCC-AC15-5840F00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DC5F-DF80-4F78-B143-3DFD91FF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1E91-D5C7-4B14-A769-CA1B55F3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733E9-D5FE-43A2-A3A8-5D5F6014E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587DB-6313-4D1E-8BA2-3ADE77FD7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3997-B7D7-4F81-AE31-F740226F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EA2C9-652B-4619-A84B-F9C41CFB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5CA9-F49C-4ADB-A7F4-60A363B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16DE2-848B-4D25-B6D3-4157A9B9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FDC6-07D6-4802-9199-F3FF842C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3DA3-E3E5-46FE-B775-39C69AC76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1E38-364D-4C94-B66F-4172938F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9271-FAA5-47CB-B336-C0590418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F8C-76C2-452C-8FF2-562A77EDC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Objektno-orijentisano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7E63-E414-4155-B3CC-2A0016B99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2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928302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168483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074877" y="2833534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928302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168483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7804810" y="2833568"/>
            <a:ext cx="11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min,rez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3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928302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168483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070932" y="2841303"/>
            <a:ext cx="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96850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E4EFA-369C-4105-B7E5-205F35CC0591}"/>
              </a:ext>
            </a:extLst>
          </p:cNvPr>
          <p:cNvSpPr txBox="1"/>
          <p:nvPr/>
        </p:nvSpPr>
        <p:spPr>
          <a:xfrm>
            <a:off x="8499299" y="2591208"/>
            <a:ext cx="568031" cy="8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0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8798062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704456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463762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366211" y="2841303"/>
            <a:ext cx="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649243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8573724" y="2592062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1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8559937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466331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497097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399546" y="2841303"/>
            <a:ext cx="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15891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8440372" y="2592062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6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77808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7525695" y="2630796"/>
            <a:ext cx="24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min, max, </a:t>
            </a:r>
            <a:r>
              <a:rPr lang="en-US" sz="1400" b="1" dirty="0" err="1">
                <a:latin typeface="Consolas" panose="020B0609020204030204" pitchFamily="49" charset="0"/>
              </a:rPr>
              <a:t>rezultat</a:t>
            </a:r>
            <a:r>
              <a:rPr lang="en-US" sz="1400" b="1" dirty="0">
                <a:latin typeface="Consolas" panose="020B0609020204030204" pitchFamily="49" charset="0"/>
              </a:rPr>
              <a:t>=2.64</a:t>
            </a:r>
          </a:p>
        </p:txBody>
      </p:sp>
    </p:spTree>
    <p:extLst>
      <p:ext uri="{BB962C8B-B14F-4D97-AF65-F5344CB8AC3E}">
        <p14:creationId xmlns:p14="http://schemas.microsoft.com/office/powerpoint/2010/main" val="150929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77808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7525695" y="2630796"/>
            <a:ext cx="24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min, max, </a:t>
            </a:r>
            <a:r>
              <a:rPr lang="en-US" sz="1400" b="1" dirty="0" err="1">
                <a:latin typeface="Consolas" panose="020B0609020204030204" pitchFamily="49" charset="0"/>
              </a:rPr>
              <a:t>rezultat</a:t>
            </a:r>
            <a:r>
              <a:rPr lang="en-US" sz="1400" b="1" dirty="0">
                <a:latin typeface="Consolas" panose="020B0609020204030204" pitchFamily="49" charset="0"/>
              </a:rPr>
              <a:t>=2.64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BB810-0275-414D-BCC6-35642BE82AAF}"/>
              </a:ext>
            </a:extLst>
          </p:cNvPr>
          <p:cNvSpPr txBox="1"/>
          <p:nvPr/>
        </p:nvSpPr>
        <p:spPr>
          <a:xfrm>
            <a:off x="7594667" y="4023163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= 2.64</a:t>
            </a:r>
          </a:p>
        </p:txBody>
      </p:sp>
    </p:spTree>
    <p:extLst>
      <p:ext uri="{BB962C8B-B14F-4D97-AF65-F5344CB8AC3E}">
        <p14:creationId xmlns:p14="http://schemas.microsoft.com/office/powerpoint/2010/main" val="112125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preciznost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while(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–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preciznost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&gt;= x)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3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 ...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dovoljno</a:t>
            </a:r>
            <a:r>
              <a:rPr lang="en-US" dirty="0">
                <a:latin typeface="Consolas" panose="020B0609020204030204" pitchFamily="49" charset="0"/>
              </a:rPr>
              <a:t> je da </a:t>
            </a:r>
            <a:r>
              <a:rPr lang="en-US" dirty="0" err="1">
                <a:latin typeface="Consolas" panose="020B0609020204030204" pitchFamily="49" charset="0"/>
              </a:rPr>
              <a:t>ovoliko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znamo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sr-Latn-RS" dirty="0">
                <a:latin typeface="Consolas" panose="020B0609020204030204" pitchFamily="49" charset="0"/>
              </a:rPr>
              <a:t>žemo da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sr-Latn-RS" dirty="0">
                <a:latin typeface="Consolas" panose="020B0609020204030204" pitchFamily="49" charset="0"/>
              </a:rPr>
              <a:t>računamo koren bez problema!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450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 ...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dovoljno</a:t>
            </a:r>
            <a:r>
              <a:rPr lang="en-US" dirty="0">
                <a:latin typeface="Consolas" panose="020B0609020204030204" pitchFamily="49" charset="0"/>
              </a:rPr>
              <a:t> je da </a:t>
            </a:r>
            <a:r>
              <a:rPr lang="en-US" dirty="0" err="1">
                <a:latin typeface="Consolas" panose="020B0609020204030204" pitchFamily="49" charset="0"/>
              </a:rPr>
              <a:t>ovoliko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znamo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sr-Latn-RS" dirty="0">
                <a:latin typeface="Consolas" panose="020B0609020204030204" pitchFamily="49" charset="0"/>
              </a:rPr>
              <a:t>žemo da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sr-Latn-RS" dirty="0">
                <a:latin typeface="Consolas" panose="020B0609020204030204" pitchFamily="49" charset="0"/>
              </a:rPr>
              <a:t>računamo koren bez problema!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77808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8016893" y="2599567"/>
            <a:ext cx="148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</a:rPr>
              <a:t>Koren</a:t>
            </a:r>
            <a:r>
              <a:rPr lang="en-US" sz="1400" b="1" dirty="0">
                <a:latin typeface="Consolas" panose="020B0609020204030204" pitchFamily="49" charset="0"/>
              </a:rPr>
              <a:t>(7)=2.64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BB810-0275-414D-BCC6-35642BE82AAF}"/>
              </a:ext>
            </a:extLst>
          </p:cNvPr>
          <p:cNvSpPr txBox="1"/>
          <p:nvPr/>
        </p:nvSpPr>
        <p:spPr>
          <a:xfrm>
            <a:off x="7594667" y="4023163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= 2.64</a:t>
            </a:r>
          </a:p>
        </p:txBody>
      </p:sp>
    </p:spTree>
    <p:extLst>
      <p:ext uri="{BB962C8B-B14F-4D97-AF65-F5344CB8AC3E}">
        <p14:creationId xmlns:p14="http://schemas.microsoft.com/office/powerpoint/2010/main" val="354719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FED6-302A-43C5-81F3-F11C9729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</a:t>
            </a:r>
            <a:r>
              <a:rPr lang="sr-Latn-RS" dirty="0"/>
              <a:t>P, ukratko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142D-3C2A-4816-942B-9B56587E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r>
              <a:rPr lang="sr-Latn-RS" dirty="0"/>
              <a:t>Četiri stuba objektn</a:t>
            </a:r>
            <a:r>
              <a:rPr lang="en-US" dirty="0"/>
              <a:t>o-</a:t>
            </a:r>
            <a:r>
              <a:rPr lang="en-US" dirty="0" err="1"/>
              <a:t>orijentisanog</a:t>
            </a:r>
            <a:r>
              <a:rPr lang="en-US" dirty="0"/>
              <a:t> </a:t>
            </a:r>
            <a:r>
              <a:rPr lang="sr-Latn-RS" dirty="0"/>
              <a:t>programiranja:</a:t>
            </a:r>
          </a:p>
          <a:p>
            <a:pPr lvl="1"/>
            <a:r>
              <a:rPr lang="sr-Latn-RS" dirty="0"/>
              <a:t>Enkapsulacija</a:t>
            </a:r>
          </a:p>
          <a:p>
            <a:pPr lvl="1"/>
            <a:r>
              <a:rPr lang="sr-Latn-RS" dirty="0"/>
              <a:t>Apstrakcija</a:t>
            </a:r>
          </a:p>
          <a:p>
            <a:pPr lvl="1"/>
            <a:r>
              <a:rPr lang="sr-Latn-RS" dirty="0"/>
              <a:t>Nasleđivanje</a:t>
            </a:r>
          </a:p>
          <a:p>
            <a:pPr lvl="1"/>
            <a:r>
              <a:rPr lang="sr-Latn-RS" dirty="0"/>
              <a:t>Polimorfizam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0948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Enkapsulacija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public class </a:t>
            </a:r>
            <a:r>
              <a:rPr lang="sr-Latn-RS" sz="1800" b="1" dirty="0"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string </a:t>
            </a:r>
            <a:r>
              <a:rPr lang="en-US" sz="1800" b="1" dirty="0" err="1">
                <a:latin typeface="Consolas" panose="020B0609020204030204" pitchFamily="49" charset="0"/>
              </a:rPr>
              <a:t>prezime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int </a:t>
            </a:r>
            <a:r>
              <a:rPr lang="en-US" sz="1800" b="1" dirty="0" err="1">
                <a:latin typeface="Consolas" panose="020B0609020204030204" pitchFamily="49" charset="0"/>
              </a:rPr>
              <a:t>pib</a:t>
            </a:r>
            <a:r>
              <a:rPr lang="en-US" sz="1800" dirty="0"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potpuno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skriveno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</a:t>
            </a:r>
            <a:r>
              <a:rPr lang="sr-Latn-R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že da se koristi samo u ovoj klasi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() { return </a:t>
            </a:r>
            <a:r>
              <a:rPr lang="en-US" sz="1800" b="1" dirty="0" err="1"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; }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</a:t>
            </a:r>
            <a:r>
              <a:rPr lang="sr-Latn-R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že da se čita, ne i da se piše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string </a:t>
            </a:r>
            <a:r>
              <a:rPr lang="sr-Latn-RS" sz="1800" b="1" dirty="0">
                <a:latin typeface="Consolas" panose="020B0609020204030204" pitchFamily="49" charset="0"/>
              </a:rPr>
              <a:t>Prezime</a:t>
            </a:r>
            <a:r>
              <a:rPr lang="sr-Latn-RS" sz="1800" dirty="0">
                <a:latin typeface="Consolas" panose="020B0609020204030204" pitchFamily="49" charset="0"/>
              </a:rPr>
              <a:t>() </a:t>
            </a:r>
            <a:r>
              <a:rPr lang="en-US" sz="1800" dirty="0">
                <a:latin typeface="Consolas" panose="020B0609020204030204" pitchFamily="49" charset="0"/>
              </a:rPr>
              <a:t>{ return </a:t>
            </a:r>
            <a:r>
              <a:rPr lang="en-US" sz="1800" b="1" dirty="0" err="1"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latin typeface="Consolas" panose="020B0609020204030204" pitchFamily="49" charset="0"/>
              </a:rPr>
              <a:t>prezime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void </a:t>
            </a:r>
            <a:r>
              <a:rPr lang="sr-Latn-RS" sz="1800" b="1" dirty="0">
                <a:latin typeface="Consolas" panose="020B0609020204030204" pitchFamily="49" charset="0"/>
              </a:rPr>
              <a:t>NapraviTransakciju</a:t>
            </a:r>
            <a:r>
              <a:rPr lang="sr-Latn-RS" sz="1800" dirty="0">
                <a:latin typeface="Consolas" panose="020B0609020204030204" pitchFamily="49" charset="0"/>
              </a:rPr>
              <a:t>(double </a:t>
            </a:r>
            <a:r>
              <a:rPr lang="sr-Latn-RS" sz="1800" b="1" dirty="0">
                <a:latin typeface="Consolas" panose="020B0609020204030204" pitchFamily="49" charset="0"/>
              </a:rPr>
              <a:t>iznos</a:t>
            </a:r>
            <a:r>
              <a:rPr lang="sr-Latn-R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koristi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pib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nekako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9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Enkapsulacija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svima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spolja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ovako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izgleda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public class </a:t>
            </a:r>
            <a:r>
              <a:rPr lang="sr-Latn-RS" sz="1800" b="1" dirty="0"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() { ... }</a:t>
            </a:r>
            <a:endParaRPr lang="sr-Latn-R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string </a:t>
            </a:r>
            <a:r>
              <a:rPr lang="sr-Latn-RS" sz="1800" b="1" dirty="0">
                <a:latin typeface="Consolas" panose="020B0609020204030204" pitchFamily="49" charset="0"/>
              </a:rPr>
              <a:t>Prezime</a:t>
            </a:r>
            <a:r>
              <a:rPr lang="sr-Latn-RS" sz="1800" dirty="0">
                <a:latin typeface="Consolas" panose="020B0609020204030204" pitchFamily="49" charset="0"/>
              </a:rPr>
              <a:t>() </a:t>
            </a:r>
            <a:r>
              <a:rPr lang="en-US" sz="1800" dirty="0">
                <a:latin typeface="Consolas" panose="020B0609020204030204" pitchFamily="49" charset="0"/>
              </a:rPr>
              <a:t>{ ... }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void </a:t>
            </a:r>
            <a:r>
              <a:rPr lang="sr-Latn-RS" sz="1800" b="1" dirty="0">
                <a:latin typeface="Consolas" panose="020B0609020204030204" pitchFamily="49" charset="0"/>
              </a:rPr>
              <a:t>NapraviTransakciju</a:t>
            </a:r>
            <a:r>
              <a:rPr lang="sr-Latn-RS" sz="1800" dirty="0">
                <a:latin typeface="Consolas" panose="020B0609020204030204" pitchFamily="49" charset="0"/>
              </a:rPr>
              <a:t>(double </a:t>
            </a:r>
            <a:r>
              <a:rPr lang="sr-Latn-RS" sz="1800" b="1" dirty="0">
                <a:latin typeface="Consolas" panose="020B0609020204030204" pitchFamily="49" charset="0"/>
              </a:rPr>
              <a:t>iznos</a:t>
            </a:r>
            <a:r>
              <a:rPr lang="sr-Latn-R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latin typeface="Consolas" panose="020B0609020204030204" pitchFamily="49" charset="0"/>
              </a:rPr>
              <a:t>{ ...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3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86FA-A86D-4B93-B2AD-B204BBFC1EED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Mac</a:t>
            </a:r>
            <a:r>
              <a:rPr lang="sr-Latn-RS" b="1" dirty="0">
                <a:latin typeface="Consolas" panose="020B0609020204030204" pitchFamily="49" charset="0"/>
              </a:rPr>
              <a:t>ka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8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86FA-A86D-4B93-B2AD-B204BBFC1EED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Mac</a:t>
            </a:r>
            <a:r>
              <a:rPr lang="sr-Latn-RS" b="1" dirty="0">
                <a:latin typeface="Consolas" panose="020B0609020204030204" pitchFamily="49" charset="0"/>
              </a:rPr>
              <a:t>ka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D27A3-E45D-451C-889B-3E0E96A558D8}"/>
              </a:ext>
            </a:extLst>
          </p:cNvPr>
          <p:cNvSpPr txBox="1"/>
          <p:nvPr/>
        </p:nvSpPr>
        <p:spPr>
          <a:xfrm>
            <a:off x="5890260" y="3246119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Pas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Vau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9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86FA-A86D-4B93-B2AD-B204BBFC1EED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Mac</a:t>
            </a:r>
            <a:r>
              <a:rPr lang="sr-Latn-RS" b="1" dirty="0">
                <a:latin typeface="Consolas" panose="020B0609020204030204" pitchFamily="49" charset="0"/>
              </a:rPr>
              <a:t>ka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D27A3-E45D-451C-889B-3E0E96A558D8}"/>
              </a:ext>
            </a:extLst>
          </p:cNvPr>
          <p:cNvSpPr txBox="1"/>
          <p:nvPr/>
        </p:nvSpPr>
        <p:spPr>
          <a:xfrm>
            <a:off x="5890260" y="3246119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Pas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Vau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DCE85-15E9-44C8-99FB-5CABAA9CAC2B}"/>
              </a:ext>
            </a:extLst>
          </p:cNvPr>
          <p:cNvSpPr txBox="1"/>
          <p:nvPr/>
        </p:nvSpPr>
        <p:spPr>
          <a:xfrm>
            <a:off x="754380" y="50063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Mis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Miu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Zivotinja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endParaRPr lang="sr-Latn-R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B050"/>
                </a:solidFill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solidFill>
                  <a:srgbClr val="00B050"/>
                </a:solidFill>
                <a:latin typeface="Consolas" panose="020B0609020204030204" pitchFamily="49" charset="0"/>
              </a:rPr>
              <a:t>uzvik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uzvik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52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sr-Latn-RS" sz="1600" dirty="0">
              <a:latin typeface="Consolas" panose="020B0609020204030204" pitchFamily="49" charset="0"/>
            </a:endParaRPr>
          </a:p>
          <a:p>
            <a:r>
              <a:rPr lang="sr-Latn-RS" sz="1600" dirty="0">
                <a:latin typeface="Consolas" panose="020B0609020204030204" pitchFamily="49" charset="0"/>
              </a:rPr>
              <a:t>    public string </a:t>
            </a:r>
            <a:r>
              <a:rPr lang="sr-Latn-RS" sz="1600" b="1" dirty="0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string 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Mjau</a:t>
            </a:r>
            <a:r>
              <a:rPr lang="en-US" sz="1600" dirty="0">
                <a:latin typeface="Consolas" panose="020B0609020204030204" pitchFamily="49" charset="0"/>
              </a:rPr>
              <a:t>”;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dirty="0">
                <a:latin typeface="Consolas" panose="020B0609020204030204" pitchFamily="49" charset="0"/>
              </a:rPr>
              <a:t> m = new </a:t>
            </a:r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m.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3CED8-A3CC-4FF3-B47B-39F51C4D779C}"/>
              </a:ext>
            </a:extLst>
          </p:cNvPr>
          <p:cNvSpPr/>
          <p:nvPr/>
        </p:nvSpPr>
        <p:spPr>
          <a:xfrm>
            <a:off x="1005840" y="3794760"/>
            <a:ext cx="4785360" cy="7239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074AF6-2871-4A29-82E7-05BD56B9B08D}"/>
              </a:ext>
            </a:extLst>
          </p:cNvPr>
          <p:cNvCxnSpPr>
            <a:cxnSpLocks/>
          </p:cNvCxnSpPr>
          <p:nvPr/>
        </p:nvCxnSpPr>
        <p:spPr>
          <a:xfrm flipH="1">
            <a:off x="1310640" y="4518660"/>
            <a:ext cx="204978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36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192E-B003-4630-BF6A-112E20C2966A}"/>
              </a:ext>
            </a:extLst>
          </p:cNvPr>
          <p:cNvSpPr txBox="1"/>
          <p:nvPr/>
        </p:nvSpPr>
        <p:spPr>
          <a:xfrm>
            <a:off x="5890260" y="3246119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Pas 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Vau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Mis 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Miu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19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uzvik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192E-B003-4630-BF6A-112E20C2966A}"/>
              </a:ext>
            </a:extLst>
          </p:cNvPr>
          <p:cNvSpPr txBox="1"/>
          <p:nvPr/>
        </p:nvSpPr>
        <p:spPr>
          <a:xfrm>
            <a:off x="5890260" y="3246119"/>
            <a:ext cx="8100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Pas 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Vau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Mis 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Miu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>
                <a:latin typeface="Consolas" panose="020B0609020204030204" pitchFamily="49" charset="0"/>
              </a:rPr>
              <a:t>Pas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480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192E-B003-4630-BF6A-112E20C2966A}"/>
              </a:ext>
            </a:extLst>
          </p:cNvPr>
          <p:cNvSpPr txBox="1"/>
          <p:nvPr/>
        </p:nvSpPr>
        <p:spPr>
          <a:xfrm>
            <a:off x="2247900" y="3746758"/>
            <a:ext cx="8100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double </a:t>
            </a:r>
            <a:r>
              <a:rPr lang="sr-Latn-RS" b="1" dirty="0">
                <a:latin typeface="Consolas" panose="020B0609020204030204" pitchFamily="49" charset="0"/>
              </a:rPr>
              <a:t>Koren</a:t>
            </a:r>
            <a:r>
              <a:rPr lang="sr-Latn-RS" dirty="0">
                <a:latin typeface="Consolas" panose="020B0609020204030204" pitchFamily="49" charset="0"/>
              </a:rPr>
              <a:t>(double </a:t>
            </a:r>
            <a:r>
              <a:rPr lang="sr-Latn-RS" b="1" dirty="0">
                <a:latin typeface="Consolas" panose="020B0609020204030204" pitchFamily="49" charset="0"/>
              </a:rPr>
              <a:t>x</a:t>
            </a:r>
            <a:r>
              <a:rPr lang="sr-Latn-RS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(float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(int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,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5920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4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75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if(</a:t>
            </a:r>
            <a:r>
              <a:rPr lang="en-US" b="1" dirty="0" err="1">
                <a:latin typeface="Consolas" panose="020B0609020204030204" pitchFamily="49" charset="0"/>
              </a:rPr>
              <a:t>gladna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base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79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if(</a:t>
            </a:r>
            <a:r>
              <a:rPr lang="en-US" b="1" dirty="0" err="1">
                <a:latin typeface="Consolas" panose="020B0609020204030204" pitchFamily="49" charset="0"/>
              </a:rPr>
              <a:t>gladna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base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9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if(</a:t>
            </a:r>
            <a:r>
              <a:rPr lang="en-US" b="1" dirty="0" err="1">
                <a:latin typeface="Consolas" panose="020B0609020204030204" pitchFamily="49" charset="0"/>
              </a:rPr>
              <a:t>gladna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5C979-244C-44FE-99D1-30F9AB54CBCD}"/>
              </a:ext>
            </a:extLst>
          </p:cNvPr>
          <p:cNvSpPr txBox="1"/>
          <p:nvPr/>
        </p:nvSpPr>
        <p:spPr>
          <a:xfrm>
            <a:off x="1577340" y="5412522"/>
            <a:ext cx="420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Macka</a:t>
            </a:r>
            <a:r>
              <a:rPr lang="en-US" sz="2000" dirty="0">
                <a:latin typeface="Consolas" panose="020B0609020204030204" pitchFamily="49" charset="0"/>
              </a:rPr>
              <a:t> m = new </a:t>
            </a:r>
            <a:r>
              <a:rPr lang="en-US" sz="2000" b="1" dirty="0" err="1">
                <a:latin typeface="Consolas" panose="020B0609020204030204" pitchFamily="49" charset="0"/>
              </a:rPr>
              <a:t>Macka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b="1" dirty="0" err="1">
                <a:latin typeface="Consolas" panose="020B0609020204030204" pitchFamily="49" charset="0"/>
              </a:rPr>
              <a:t>Prica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Mjau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b="1" dirty="0" err="1">
                <a:latin typeface="Consolas" panose="020B0609020204030204" pitchFamily="49" charset="0"/>
              </a:rPr>
              <a:t>gladna</a:t>
            </a:r>
            <a:r>
              <a:rPr lang="en-US" sz="20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b="1" dirty="0" err="1">
                <a:latin typeface="Consolas" panose="020B0609020204030204" pitchFamily="49" charset="0"/>
              </a:rPr>
              <a:t>Prica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10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  <a:endParaRPr lang="en-US" dirty="0"/>
          </a:p>
          <a:p>
            <a:r>
              <a:rPr lang="en-US" dirty="0" err="1"/>
              <a:t>Mnogi</a:t>
            </a:r>
            <a:r>
              <a:rPr lang="en-US" dirty="0"/>
              <a:t> se </a:t>
            </a:r>
            <a:r>
              <a:rPr lang="sr-Latn-RS" dirty="0"/>
              <a:t>zanesu sa polimorfizmom...</a:t>
            </a:r>
          </a:p>
          <a:p>
            <a:pPr lvl="1"/>
            <a:r>
              <a:rPr lang="sr-Latn-RS" dirty="0"/>
              <a:t>Životinja može da pušta zvukove</a:t>
            </a:r>
          </a:p>
          <a:p>
            <a:pPr lvl="1"/>
            <a:r>
              <a:rPr lang="sr-Latn-RS" dirty="0"/>
              <a:t>Ptica je životinja, ali može i da leti</a:t>
            </a:r>
          </a:p>
          <a:p>
            <a:pPr lvl="1"/>
            <a:r>
              <a:rPr lang="sr-Latn-RS" dirty="0"/>
              <a:t>Kokoška je ptica, ali ne može da leti</a:t>
            </a:r>
          </a:p>
        </p:txBody>
      </p:sp>
    </p:spTree>
    <p:extLst>
      <p:ext uri="{BB962C8B-B14F-4D97-AF65-F5344CB8AC3E}">
        <p14:creationId xmlns:p14="http://schemas.microsoft.com/office/powerpoint/2010/main" val="186794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  <a:endParaRPr lang="en-US" dirty="0"/>
          </a:p>
          <a:p>
            <a:r>
              <a:rPr lang="en-US" dirty="0" err="1"/>
              <a:t>Mnogi</a:t>
            </a:r>
            <a:r>
              <a:rPr lang="en-US" dirty="0"/>
              <a:t> se </a:t>
            </a:r>
            <a:r>
              <a:rPr lang="sr-Latn-RS" dirty="0"/>
              <a:t>zanesu sa polimorfizmom...</a:t>
            </a:r>
          </a:p>
          <a:p>
            <a:pPr lvl="1"/>
            <a:r>
              <a:rPr lang="sr-Latn-RS" dirty="0"/>
              <a:t>Životinja može da pušta zvukove</a:t>
            </a:r>
          </a:p>
          <a:p>
            <a:pPr lvl="1"/>
            <a:r>
              <a:rPr lang="sr-Latn-RS" dirty="0"/>
              <a:t>Ptica je životinja, ali može i da leti</a:t>
            </a:r>
          </a:p>
          <a:p>
            <a:pPr lvl="1"/>
            <a:r>
              <a:rPr lang="sr-Latn-RS" dirty="0"/>
              <a:t>Kokoška je ptica, ali ne može da leti</a:t>
            </a:r>
          </a:p>
          <a:p>
            <a:pPr lvl="1"/>
            <a:r>
              <a:rPr lang="sr-Latn-RS" dirty="0"/>
              <a:t>Drvo je ptica, ali ne može da leti, ne pušta zvukove i vrši fotosintezu</a:t>
            </a:r>
          </a:p>
        </p:txBody>
      </p:sp>
    </p:spTree>
    <p:extLst>
      <p:ext uri="{BB962C8B-B14F-4D97-AF65-F5344CB8AC3E}">
        <p14:creationId xmlns:p14="http://schemas.microsoft.com/office/powerpoint/2010/main" val="517241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  <a:endParaRPr lang="en-US" dirty="0"/>
          </a:p>
          <a:p>
            <a:r>
              <a:rPr lang="en-US" dirty="0" err="1"/>
              <a:t>Mnogi</a:t>
            </a:r>
            <a:r>
              <a:rPr lang="en-US" dirty="0"/>
              <a:t> se </a:t>
            </a:r>
            <a:r>
              <a:rPr lang="sr-Latn-RS" dirty="0"/>
              <a:t>zanesu sa polimorfizmom...</a:t>
            </a:r>
          </a:p>
          <a:p>
            <a:pPr lvl="1"/>
            <a:r>
              <a:rPr lang="sr-Latn-RS" dirty="0"/>
              <a:t>Životinja može da pušta zvukove</a:t>
            </a:r>
          </a:p>
          <a:p>
            <a:pPr lvl="1"/>
            <a:r>
              <a:rPr lang="sr-Latn-RS" dirty="0"/>
              <a:t>Ptica je životinja, ali može i da leti</a:t>
            </a:r>
          </a:p>
          <a:p>
            <a:pPr lvl="1"/>
            <a:r>
              <a:rPr lang="sr-Latn-RS" dirty="0"/>
              <a:t>Kokoška je ptica, ali ne može da leti</a:t>
            </a:r>
          </a:p>
          <a:p>
            <a:pPr lvl="1"/>
            <a:r>
              <a:rPr lang="sr-Latn-RS" dirty="0"/>
              <a:t>Drvo je ptica, ali ne može da leti, ne pušta zvukove i vrši fotosintezu</a:t>
            </a:r>
          </a:p>
          <a:p>
            <a:pPr lvl="1"/>
            <a:r>
              <a:rPr lang="sr-Latn-RS" dirty="0"/>
              <a:t>Kamen je drvo, ali ne vrši fotosintezu</a:t>
            </a:r>
          </a:p>
        </p:txBody>
      </p:sp>
    </p:spTree>
    <p:extLst>
      <p:ext uri="{BB962C8B-B14F-4D97-AF65-F5344CB8AC3E}">
        <p14:creationId xmlns:p14="http://schemas.microsoft.com/office/powerpoint/2010/main" val="140684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OOP u C#-u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C# je objektno-orijentisan jezik i ima alate koji pomažu sa održavanjem četiri principa OOPa.</a:t>
            </a:r>
          </a:p>
          <a:p>
            <a:pPr lvl="1"/>
            <a:r>
              <a:rPr lang="sr-Latn-RS" dirty="0"/>
              <a:t>Konstruktori</a:t>
            </a:r>
          </a:p>
          <a:p>
            <a:pPr lvl="1"/>
            <a:r>
              <a:rPr lang="sr-Latn-RS" dirty="0"/>
              <a:t>Property geteri i seteri</a:t>
            </a:r>
            <a:endParaRPr lang="sr-Latn-R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sr-Latn-RS" dirty="0"/>
              <a:t>Inferenca tipova (var)</a:t>
            </a:r>
          </a:p>
        </p:txBody>
      </p:sp>
    </p:spTree>
    <p:extLst>
      <p:ext uri="{BB962C8B-B14F-4D97-AF65-F5344CB8AC3E}">
        <p14:creationId xmlns:p14="http://schemas.microsoft.com/office/powerpoint/2010/main" val="2257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312B0F-D58A-44BE-883B-CBA2D0107C9F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04B03-6EA5-4F1E-9915-0DAA5C2368D5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C23B8-E97F-4432-87D1-7F366B6DE3B0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FEE0F0-061C-4879-8172-210A8987C2A5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7AEE9C-239A-4524-8672-28E982B905D3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CE580A-21DA-4A83-BCA9-867DD2F9F67A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868B-302B-44E8-B190-1157B8CA0FDF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F42EBE-616D-4563-AC44-93BF9BB365F6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E6D6F-BD1D-4300-90E3-F772FDD241A8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9F4068-1B18-4D3C-8B51-D9C04F8D63B4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11956-58D7-4636-B6EB-AC01C867932B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09206B-CF94-4E62-BBDF-A007E4DA3938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C6B402-9433-4336-B374-D4A4FEEFFBFD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C393E0-63CD-4D09-94A8-80C14F0E71F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86A510-5AB0-4C75-9C83-8BD07624C944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94280B-9571-499F-99F6-378C56751D27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2BD9EF-8C89-4348-B42E-CDC4EBAEE480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1D8EAB-BA71-4462-A773-897C9D172DC0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6376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3F5E-4FEE-4E47-BD69-834C2C89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OOP u C#-u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1DB13-F7CC-49D8-AAD0-7F9119ED8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3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Metoda koja se zove isto kao i klasa, i namešta (konstruiše) objekat u sebi.</a:t>
            </a:r>
          </a:p>
          <a:p>
            <a:r>
              <a:rPr lang="sr-Latn-RS" sz="2400" dirty="0"/>
              <a:t>Klasa može imati više konstruktora (</a:t>
            </a:r>
            <a:r>
              <a:rPr lang="sr-Latn-R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posledica polimorfizma</a:t>
            </a:r>
            <a:r>
              <a:rPr lang="sr-Latn-RS" sz="2400" dirty="0"/>
              <a:t>).</a:t>
            </a:r>
          </a:p>
          <a:p>
            <a:r>
              <a:rPr lang="sr-Latn-RS" sz="2400" dirty="0"/>
              <a:t>Odmah po stvaranju, svaka klasa ima jedan public konstruktor bez parametara.</a:t>
            </a:r>
          </a:p>
          <a:p>
            <a:r>
              <a:rPr lang="sr-Latn-RS" sz="2400" dirty="0"/>
              <a:t>Konstruktori se </a:t>
            </a:r>
            <a:r>
              <a:rPr lang="sr-Latn-RS" sz="2400" b="1" dirty="0"/>
              <a:t>uvek </a:t>
            </a:r>
            <a:r>
              <a:rPr lang="sr-Latn-RS" sz="2400" dirty="0"/>
              <a:t>pozivaju uz ključnu reč </a:t>
            </a:r>
            <a:r>
              <a:rPr lang="sr-Latn-RS" sz="2400" b="1" dirty="0">
                <a:latin typeface="Consolas" panose="020B0609020204030204" pitchFamily="49" charset="0"/>
              </a:rPr>
              <a:t>new</a:t>
            </a:r>
            <a:r>
              <a:rPr lang="sr-Latn-RS" sz="2400" dirty="0"/>
              <a:t>.</a:t>
            </a:r>
          </a:p>
          <a:p>
            <a:endParaRPr lang="sr-Latn-RS" sz="2400" dirty="0"/>
          </a:p>
          <a:p>
            <a:endParaRPr lang="sr-Latn-RS" sz="2400" dirty="0"/>
          </a:p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KorisnikBanke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23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KorisnikBanke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prezime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int </a:t>
            </a:r>
            <a:r>
              <a:rPr lang="en-US" sz="2400" b="1" dirty="0" err="1">
                <a:latin typeface="Consolas" panose="020B0609020204030204" pitchFamily="49" charset="0"/>
              </a:rPr>
              <a:t>pib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sr-Latn-R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0943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KorisnikBanke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prezime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int </a:t>
            </a:r>
            <a:r>
              <a:rPr lang="en-US" sz="2400" b="1" dirty="0" err="1">
                <a:latin typeface="Consolas" panose="020B0609020204030204" pitchFamily="49" charset="0"/>
              </a:rPr>
              <a:t>pib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k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 err="1">
                <a:latin typeface="Consolas" panose="020B0609020204030204" pitchFamily="49" charset="0"/>
              </a:rPr>
              <a:t>Milojko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349290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KorisnikBanke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prezime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int </a:t>
            </a:r>
            <a:r>
              <a:rPr lang="en-US" sz="2400" b="1" dirty="0" err="1">
                <a:latin typeface="Consolas" panose="020B0609020204030204" pitchFamily="49" charset="0"/>
              </a:rPr>
              <a:t>pib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k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 err="1">
                <a:latin typeface="Consolas" panose="020B0609020204030204" pitchFamily="49" charset="0"/>
              </a:rPr>
              <a:t>Milojko</a:t>
            </a:r>
            <a:r>
              <a:rPr lang="en-US" sz="2400" dirty="0">
                <a:latin typeface="Consolas" panose="020B0609020204030204" pitchFamily="49" charset="0"/>
              </a:rPr>
              <a:t>”;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ne</a:t>
            </a:r>
            <a:r>
              <a:rPr lang="sr-Latn-RS" sz="2400" dirty="0">
                <a:solidFill>
                  <a:srgbClr val="FF0000"/>
                </a:solidFill>
                <a:latin typeface="Consolas" panose="020B0609020204030204" pitchFamily="49" charset="0"/>
              </a:rPr>
              <a:t>će proći, private polje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70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prezime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int </a:t>
            </a:r>
            <a:r>
              <a:rPr lang="en-US" sz="1600" b="1" dirty="0" err="1">
                <a:latin typeface="Consolas" panose="020B0609020204030204" pitchFamily="49" charset="0"/>
              </a:rPr>
              <a:t>pib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toga dole...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015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prezime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int </a:t>
            </a:r>
            <a:r>
              <a:rPr lang="en-US" sz="1600" b="1" dirty="0" err="1">
                <a:latin typeface="Consolas" panose="020B0609020204030204" pitchFamily="49" charset="0"/>
              </a:rPr>
              <a:t>pib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pib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NapraviNoviPIB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PosaljiKorisnikuMejl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(“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Hvala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V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am na poverenju. Vaš pib je: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“ +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pib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toga dole...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874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svima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spolja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ovako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izgleda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public class </a:t>
            </a:r>
            <a:r>
              <a:rPr lang="sr-Latn-RS" sz="2000" b="1" dirty="0"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public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) { ... }</a:t>
            </a:r>
            <a:endParaRPr lang="sr-Latn-R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</a:rPr>
              <a:t>Ime</a:t>
            </a:r>
            <a:r>
              <a:rPr lang="en-US" sz="2000" dirty="0">
                <a:latin typeface="Consolas" panose="020B0609020204030204" pitchFamily="49" charset="0"/>
              </a:rPr>
              <a:t>() { ... }</a:t>
            </a:r>
            <a:endParaRPr lang="sr-Latn-R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string </a:t>
            </a:r>
            <a:r>
              <a:rPr lang="sr-Latn-RS" sz="2000" b="1" dirty="0">
                <a:latin typeface="Consolas" panose="020B0609020204030204" pitchFamily="49" charset="0"/>
              </a:rPr>
              <a:t>Prezime</a:t>
            </a:r>
            <a:r>
              <a:rPr lang="sr-Latn-R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void </a:t>
            </a:r>
            <a:r>
              <a:rPr lang="sr-Latn-RS" sz="2000" b="1" dirty="0">
                <a:latin typeface="Consolas" panose="020B0609020204030204" pitchFamily="49" charset="0"/>
              </a:rPr>
              <a:t>NapraviTransakciju</a:t>
            </a:r>
            <a:r>
              <a:rPr lang="sr-Latn-RS" sz="2000" dirty="0">
                <a:latin typeface="Consolas" panose="020B0609020204030204" pitchFamily="49" charset="0"/>
              </a:rPr>
              <a:t>(double </a:t>
            </a:r>
            <a:r>
              <a:rPr lang="sr-Latn-RS" sz="2000" b="1" dirty="0">
                <a:latin typeface="Consolas" panose="020B0609020204030204" pitchFamily="49" charset="0"/>
              </a:rPr>
              <a:t>iznos</a:t>
            </a:r>
            <a:r>
              <a:rPr lang="sr-Latn-R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sr-Latn-R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76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svima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spolja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ovako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izgleda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public class </a:t>
            </a:r>
            <a:r>
              <a:rPr lang="sr-Latn-RS" sz="2000" b="1" dirty="0"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) { ... }</a:t>
            </a:r>
            <a:endParaRPr lang="sr-Latn-R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</a:rPr>
              <a:t>Ime</a:t>
            </a:r>
            <a:r>
              <a:rPr lang="en-US" sz="2000" dirty="0">
                <a:latin typeface="Consolas" panose="020B0609020204030204" pitchFamily="49" charset="0"/>
              </a:rPr>
              <a:t>() { ... }</a:t>
            </a:r>
            <a:endParaRPr lang="sr-Latn-R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string </a:t>
            </a:r>
            <a:r>
              <a:rPr lang="sr-Latn-RS" sz="2000" b="1" dirty="0">
                <a:latin typeface="Consolas" panose="020B0609020204030204" pitchFamily="49" charset="0"/>
              </a:rPr>
              <a:t>Prezime</a:t>
            </a:r>
            <a:r>
              <a:rPr lang="sr-Latn-R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void </a:t>
            </a:r>
            <a:r>
              <a:rPr lang="sr-Latn-RS" sz="2000" b="1" dirty="0">
                <a:latin typeface="Consolas" panose="020B0609020204030204" pitchFamily="49" charset="0"/>
              </a:rPr>
              <a:t>NapraviTransakciju</a:t>
            </a:r>
            <a:r>
              <a:rPr lang="sr-Latn-RS" sz="2000" dirty="0">
                <a:latin typeface="Consolas" panose="020B0609020204030204" pitchFamily="49" charset="0"/>
              </a:rPr>
              <a:t>(double </a:t>
            </a:r>
            <a:r>
              <a:rPr lang="sr-Latn-RS" sz="2000" b="1" dirty="0">
                <a:latin typeface="Consolas" panose="020B0609020204030204" pitchFamily="49" charset="0"/>
              </a:rPr>
              <a:t>iznos</a:t>
            </a:r>
            <a:r>
              <a:rPr lang="sr-Latn-R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KorisnikBanke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k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</a:rPr>
              <a:t>KorisnikBanke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ć“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3768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3F5E-4FEE-4E47-BD69-834C2C89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OOP u C#-u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1DB13-F7CC-49D8-AAD0-7F9119ED8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6628961" y="2769279"/>
            <a:ext cx="18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min,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7D1BA6B-B5F1-459A-9A7B-1242B011B90A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C7D3B-3726-4496-8AFC-7C819BEFE315}"/>
              </a:ext>
            </a:extLst>
          </p:cNvPr>
          <p:cNvSpPr txBox="1"/>
          <p:nvPr/>
        </p:nvSpPr>
        <p:spPr>
          <a:xfrm>
            <a:off x="10356672" y="2777056"/>
            <a:ext cx="9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x, max</a:t>
            </a:r>
          </a:p>
        </p:txBody>
      </p:sp>
    </p:spTree>
    <p:extLst>
      <p:ext uri="{BB962C8B-B14F-4D97-AF65-F5344CB8AC3E}">
        <p14:creationId xmlns:p14="http://schemas.microsoft.com/office/powerpoint/2010/main" val="1873230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Smara imati </a:t>
            </a:r>
            <a:r>
              <a:rPr lang="sr-Latn-RS" sz="2000" b="1" dirty="0"/>
              <a:t>private </a:t>
            </a:r>
            <a:r>
              <a:rPr lang="sr-Latn-RS" sz="2000" dirty="0"/>
              <a:t>polje i </a:t>
            </a:r>
            <a:r>
              <a:rPr lang="sr-Latn-RS" sz="2000" b="1" dirty="0"/>
              <a:t>public </a:t>
            </a:r>
            <a:r>
              <a:rPr lang="sr-Latn-RS" sz="2000" dirty="0"/>
              <a:t>metodu koja samo vrate to </a:t>
            </a:r>
            <a:r>
              <a:rPr lang="sr-Latn-RS" sz="2000" b="1" dirty="0"/>
              <a:t>private</a:t>
            </a:r>
            <a:r>
              <a:rPr lang="sr-Latn-RS" sz="2000" dirty="0"/>
              <a:t> polje.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Umesto</a:t>
            </a:r>
            <a:r>
              <a:rPr lang="en-US" sz="2000" dirty="0"/>
              <a:t> toga, C# </a:t>
            </a:r>
            <a:r>
              <a:rPr lang="en-US" sz="2000" dirty="0" err="1"/>
              <a:t>nudi</a:t>
            </a:r>
            <a:r>
              <a:rPr lang="en-US" sz="2000" dirty="0"/>
              <a:t> </a:t>
            </a:r>
            <a:r>
              <a:rPr lang="en-US" sz="2000" dirty="0" err="1"/>
              <a:t>slede</a:t>
            </a:r>
            <a:r>
              <a:rPr lang="sr-Latn-RS" sz="2000" dirty="0"/>
              <a:t>će rešenje: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Ime</a:t>
            </a:r>
            <a:r>
              <a:rPr lang="en-US" sz="2000" dirty="0"/>
              <a:t> sad </a:t>
            </a:r>
            <a:r>
              <a:rPr lang="en-US" sz="2000" dirty="0" err="1"/>
              <a:t>mo</a:t>
            </a:r>
            <a:r>
              <a:rPr lang="sr-Latn-RS" sz="2000" dirty="0"/>
              <a:t>že da se čita kao da je public, ali da se piše kao da je private.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0E4B3-24EA-44D5-9166-71DC1B6BCB55}"/>
              </a:ext>
            </a:extLst>
          </p:cNvPr>
          <p:cNvSpPr txBox="1">
            <a:spLocks/>
          </p:cNvSpPr>
          <p:nvPr/>
        </p:nvSpPr>
        <p:spPr>
          <a:xfrm>
            <a:off x="1104900" y="2336165"/>
            <a:ext cx="5974080" cy="151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string </a:t>
            </a:r>
            <a:r>
              <a:rPr lang="sr-Latn-RS" sz="1600" b="1" dirty="0">
                <a:latin typeface="Consolas" panose="020B0609020204030204" pitchFamily="49" charset="0"/>
              </a:rPr>
              <a:t>Ime</a:t>
            </a:r>
            <a:r>
              <a:rPr lang="sr-Latn-RS" sz="1600" dirty="0"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</a:rPr>
              <a:t>{ return 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226820" y="4606925"/>
            <a:ext cx="5974080" cy="1054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900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Smara imati </a:t>
            </a:r>
            <a:r>
              <a:rPr lang="sr-Latn-RS" sz="2000" b="1" dirty="0"/>
              <a:t>private </a:t>
            </a:r>
            <a:r>
              <a:rPr lang="sr-Latn-RS" sz="2000" dirty="0"/>
              <a:t>polje i </a:t>
            </a:r>
            <a:r>
              <a:rPr lang="sr-Latn-RS" sz="2000" b="1" dirty="0"/>
              <a:t>public </a:t>
            </a:r>
            <a:r>
              <a:rPr lang="sr-Latn-RS" sz="2000" dirty="0"/>
              <a:t>metodu koja samo vrate to </a:t>
            </a:r>
            <a:r>
              <a:rPr lang="sr-Latn-RS" sz="2000" b="1" dirty="0"/>
              <a:t>private</a:t>
            </a:r>
            <a:r>
              <a:rPr lang="sr-Latn-RS" sz="2000" dirty="0"/>
              <a:t> polje.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Umesto</a:t>
            </a:r>
            <a:r>
              <a:rPr lang="en-US" sz="2000" dirty="0"/>
              <a:t> toga, C# </a:t>
            </a:r>
            <a:r>
              <a:rPr lang="en-US" sz="2000" dirty="0" err="1"/>
              <a:t>nudi</a:t>
            </a:r>
            <a:r>
              <a:rPr lang="en-US" sz="2000" dirty="0"/>
              <a:t> </a:t>
            </a:r>
            <a:r>
              <a:rPr lang="en-US" sz="2000" dirty="0" err="1"/>
              <a:t>slede</a:t>
            </a:r>
            <a:r>
              <a:rPr lang="sr-Latn-RS" sz="2000" dirty="0"/>
              <a:t>će rešenje: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Ime</a:t>
            </a:r>
            <a:r>
              <a:rPr lang="en-US" sz="2000" dirty="0"/>
              <a:t> sad </a:t>
            </a:r>
            <a:r>
              <a:rPr lang="en-US" sz="2000" dirty="0" err="1"/>
              <a:t>mo</a:t>
            </a:r>
            <a:r>
              <a:rPr lang="sr-Latn-RS" sz="2000" dirty="0"/>
              <a:t>že da se čita kao da je public, ali da se piše kao da je private.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0E4B3-24EA-44D5-9166-71DC1B6BCB55}"/>
              </a:ext>
            </a:extLst>
          </p:cNvPr>
          <p:cNvSpPr txBox="1">
            <a:spLocks/>
          </p:cNvSpPr>
          <p:nvPr/>
        </p:nvSpPr>
        <p:spPr>
          <a:xfrm>
            <a:off x="1104900" y="2336165"/>
            <a:ext cx="5974080" cy="151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string </a:t>
            </a:r>
            <a:r>
              <a:rPr lang="sr-Latn-RS" sz="1600" b="1" dirty="0">
                <a:latin typeface="Consolas" panose="020B0609020204030204" pitchFamily="49" charset="0"/>
              </a:rPr>
              <a:t>Ime</a:t>
            </a:r>
            <a:r>
              <a:rPr lang="sr-Latn-RS" sz="1600" dirty="0"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</a:rPr>
              <a:t>{ return 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226820" y="4606925"/>
            <a:ext cx="5974080" cy="1054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D918-4216-404B-9792-978014F59A74}"/>
              </a:ext>
            </a:extLst>
          </p:cNvPr>
          <p:cNvSpPr txBox="1"/>
          <p:nvPr/>
        </p:nvSpPr>
        <p:spPr>
          <a:xfrm>
            <a:off x="6096000" y="361612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7030A0"/>
                </a:solidFill>
              </a:rPr>
              <a:t>property imena idu velikim slovom (kao metode)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ABB7C4-15CB-4C0A-A161-CEBBC9640BF8}"/>
              </a:ext>
            </a:extLst>
          </p:cNvPr>
          <p:cNvCxnSpPr/>
          <p:nvPr/>
        </p:nvCxnSpPr>
        <p:spPr>
          <a:xfrm flipH="1">
            <a:off x="3642360" y="3992880"/>
            <a:ext cx="245364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63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Smara imati </a:t>
            </a:r>
            <a:r>
              <a:rPr lang="sr-Latn-RS" sz="2000" b="1" dirty="0"/>
              <a:t>private </a:t>
            </a:r>
            <a:r>
              <a:rPr lang="sr-Latn-RS" sz="2000" dirty="0"/>
              <a:t>polje i </a:t>
            </a:r>
            <a:r>
              <a:rPr lang="sr-Latn-RS" sz="2000" b="1" dirty="0"/>
              <a:t>public </a:t>
            </a:r>
            <a:r>
              <a:rPr lang="sr-Latn-RS" sz="2000" dirty="0"/>
              <a:t>metodu koja samo vrate to </a:t>
            </a:r>
            <a:r>
              <a:rPr lang="sr-Latn-RS" sz="2000" b="1" dirty="0"/>
              <a:t>private</a:t>
            </a:r>
            <a:r>
              <a:rPr lang="sr-Latn-RS" sz="2000" dirty="0"/>
              <a:t> polje.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Umesto</a:t>
            </a:r>
            <a:r>
              <a:rPr lang="en-US" sz="2000" dirty="0"/>
              <a:t> toga, C# </a:t>
            </a:r>
            <a:r>
              <a:rPr lang="en-US" sz="2000" dirty="0" err="1"/>
              <a:t>nudi</a:t>
            </a:r>
            <a:r>
              <a:rPr lang="en-US" sz="2000" dirty="0"/>
              <a:t> </a:t>
            </a:r>
            <a:r>
              <a:rPr lang="en-US" sz="2000" dirty="0" err="1"/>
              <a:t>slede</a:t>
            </a:r>
            <a:r>
              <a:rPr lang="sr-Latn-RS" sz="2000" dirty="0"/>
              <a:t>će rešenje: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Ime</a:t>
            </a:r>
            <a:r>
              <a:rPr lang="en-US" sz="2000" dirty="0"/>
              <a:t> sad </a:t>
            </a:r>
            <a:r>
              <a:rPr lang="en-US" sz="2000" dirty="0" err="1"/>
              <a:t>mo</a:t>
            </a:r>
            <a:r>
              <a:rPr lang="sr-Latn-RS" sz="2000" dirty="0"/>
              <a:t>že da se čita kao da je public, ali da se piše kao da je private.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0E4B3-24EA-44D5-9166-71DC1B6BCB55}"/>
              </a:ext>
            </a:extLst>
          </p:cNvPr>
          <p:cNvSpPr txBox="1">
            <a:spLocks/>
          </p:cNvSpPr>
          <p:nvPr/>
        </p:nvSpPr>
        <p:spPr>
          <a:xfrm>
            <a:off x="1104900" y="2336165"/>
            <a:ext cx="5974080" cy="151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string </a:t>
            </a:r>
            <a:r>
              <a:rPr lang="sr-Latn-RS" sz="1600" b="1" dirty="0">
                <a:latin typeface="Consolas" panose="020B0609020204030204" pitchFamily="49" charset="0"/>
              </a:rPr>
              <a:t>Ime</a:t>
            </a:r>
            <a:r>
              <a:rPr lang="sr-Latn-RS" sz="1600" dirty="0"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</a:rPr>
              <a:t>{ return 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226820" y="4606925"/>
            <a:ext cx="5974080" cy="1054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D918-4216-404B-9792-978014F59A74}"/>
              </a:ext>
            </a:extLst>
          </p:cNvPr>
          <p:cNvSpPr txBox="1"/>
          <p:nvPr/>
        </p:nvSpPr>
        <p:spPr>
          <a:xfrm>
            <a:off x="6096000" y="361612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7030A0"/>
                </a:solidFill>
              </a:rPr>
              <a:t>property imena idu velikim slovom (kao metode)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ABB7C4-15CB-4C0A-A161-CEBBC9640BF8}"/>
              </a:ext>
            </a:extLst>
          </p:cNvPr>
          <p:cNvCxnSpPr/>
          <p:nvPr/>
        </p:nvCxnSpPr>
        <p:spPr>
          <a:xfrm flipH="1">
            <a:off x="3642360" y="3992880"/>
            <a:ext cx="245364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E9171C-2751-4A22-BE58-B8351838FD07}"/>
              </a:ext>
            </a:extLst>
          </p:cNvPr>
          <p:cNvSpPr txBox="1"/>
          <p:nvPr/>
        </p:nvSpPr>
        <p:spPr>
          <a:xfrm>
            <a:off x="6404610" y="402562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7030A0"/>
                </a:solidFill>
              </a:rPr>
              <a:t>nema zagrada </a:t>
            </a:r>
            <a:r>
              <a:rPr lang="sr-Latn-RS" b="1" dirty="0"/>
              <a:t>()</a:t>
            </a:r>
            <a:r>
              <a:rPr lang="sr-Latn-RS" dirty="0">
                <a:solidFill>
                  <a:srgbClr val="7030A0"/>
                </a:solidFill>
              </a:rPr>
              <a:t> iza (kao da su promenjive)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CFE874-A974-46FD-928B-AAEEBA628F8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95700" y="4210289"/>
            <a:ext cx="2708910" cy="91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23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Inače, koriste se kao obične promenjive: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KorisnikBanke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k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k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“Dragan”</a:t>
            </a:r>
            <a:r>
              <a:rPr lang="en-US" sz="1600" dirty="0">
                <a:latin typeface="Consolas" panose="020B0609020204030204" pitchFamily="49" charset="0"/>
              </a:rPr>
              <a:t>;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ne</a:t>
            </a:r>
            <a:r>
              <a:rPr lang="sr-Latn-RS" sz="1600" dirty="0">
                <a:solidFill>
                  <a:srgbClr val="C00000"/>
                </a:solidFill>
                <a:latin typeface="Consolas" panose="020B0609020204030204" pitchFamily="49" charset="0"/>
              </a:rPr>
              <a:t>će proći, setter je private</a:t>
            </a:r>
          </a:p>
        </p:txBody>
      </p:sp>
    </p:spTree>
    <p:extLst>
      <p:ext uri="{BB962C8B-B14F-4D97-AF65-F5344CB8AC3E}">
        <p14:creationId xmlns:p14="http://schemas.microsoft.com/office/powerpoint/2010/main" val="53397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3F5E-4FEE-4E47-BD69-834C2C89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OOP u C#-u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1DB13-F7CC-49D8-AAD0-7F9119ED8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6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484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KorisnikBanke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Milojko</a:t>
            </a:r>
            <a:r>
              <a:rPr lang="en-US" sz="1600" dirty="0">
                <a:latin typeface="Consolas" panose="020B0609020204030204" pitchFamily="49" charset="0"/>
              </a:rPr>
              <a:t>”, “</a:t>
            </a:r>
            <a:r>
              <a:rPr lang="en-US" sz="1600" dirty="0" err="1">
                <a:latin typeface="Consolas" panose="020B0609020204030204" pitchFamily="49" charset="0"/>
              </a:rPr>
              <a:t>Panti</a:t>
            </a:r>
            <a:r>
              <a:rPr lang="sr-Latn-RS" sz="1600" dirty="0">
                <a:latin typeface="Consolas" panose="020B0609020204030204" pitchFamily="49" charset="0"/>
              </a:rPr>
              <a:t>ć</a:t>
            </a:r>
            <a:r>
              <a:rPr lang="en-US" sz="1600" dirty="0">
                <a:latin typeface="Consolas" panose="020B06090202040302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531668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C00000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8178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02989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r>
              <a:rPr lang="sr-Latn-RS" sz="2000" dirty="0"/>
              <a:t>Ovo radi za sve tipove i mogli smo ga koristiti od početka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392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5; 	  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Blabla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;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latin typeface="Consolas" panose="020B0609020204030204" pitchFamily="49" charset="0"/>
              </a:rPr>
              <a:t>Blabla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4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7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=3.5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0D7FB22-669C-49A5-9D46-5AD29E00490A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067759-8CF1-4BD5-828F-B2BBCCAA4BA6}"/>
              </a:ext>
            </a:extLst>
          </p:cNvPr>
          <p:cNvSpPr txBox="1"/>
          <p:nvPr/>
        </p:nvSpPr>
        <p:spPr>
          <a:xfrm>
            <a:off x="10356672" y="2777056"/>
            <a:ext cx="9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x, max</a:t>
            </a:r>
          </a:p>
        </p:txBody>
      </p:sp>
    </p:spTree>
    <p:extLst>
      <p:ext uri="{BB962C8B-B14F-4D97-AF65-F5344CB8AC3E}">
        <p14:creationId xmlns:p14="http://schemas.microsoft.com/office/powerpoint/2010/main" val="40511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r>
              <a:rPr lang="sr-Latn-RS" sz="2000" dirty="0"/>
              <a:t>Ovo radi za sve tipove i mogli smo ga koristiti od početka</a:t>
            </a:r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endParaRPr lang="sr-Latn-RS" sz="2000" dirty="0"/>
          </a:p>
          <a:p>
            <a:r>
              <a:rPr lang="sr-Latn-RS" sz="2000" dirty="0"/>
              <a:t>Nemam opravdanje :P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392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5; 	  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Blabla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;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latin typeface="Consolas" panose="020B0609020204030204" pitchFamily="49" charset="0"/>
              </a:rPr>
              <a:t>Blabla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7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=3.5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7EDD16-8CB3-4C19-B627-42350D80BE7F}"/>
              </a:ext>
            </a:extLst>
          </p:cNvPr>
          <p:cNvSpPr txBox="1"/>
          <p:nvPr/>
        </p:nvSpPr>
        <p:spPr>
          <a:xfrm>
            <a:off x="8923665" y="2510971"/>
            <a:ext cx="233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3.5 * 3.5 = 12.25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356672" y="2777056"/>
            <a:ext cx="9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x, max</a:t>
            </a:r>
          </a:p>
        </p:txBody>
      </p:sp>
    </p:spTree>
    <p:extLst>
      <p:ext uri="{BB962C8B-B14F-4D97-AF65-F5344CB8AC3E}">
        <p14:creationId xmlns:p14="http://schemas.microsoft.com/office/powerpoint/2010/main" val="86245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8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, 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85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8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, 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46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4732</Words>
  <Application>Microsoft Office PowerPoint</Application>
  <PresentationFormat>Widescreen</PresentationFormat>
  <Paragraphs>932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Office Theme</vt:lpstr>
      <vt:lpstr>Objektno-orijentisano programiranje #2</vt:lpstr>
      <vt:lpstr>OOP, ukratko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Enkapsulacija</vt:lpstr>
      <vt:lpstr>Enkapsulacija</vt:lpstr>
      <vt:lpstr>Nasleđivanje</vt:lpstr>
      <vt:lpstr>Nasleđivanje</vt:lpstr>
      <vt:lpstr>Nasleđivanje</vt:lpstr>
      <vt:lpstr>Nasleđivanje</vt:lpstr>
      <vt:lpstr>Nasleđivanje</vt:lpstr>
      <vt:lpstr>Nasleđivanje</vt:lpstr>
      <vt:lpstr>Nasleđivanje</vt:lpstr>
      <vt:lpstr>Nasleđivanje</vt:lpstr>
      <vt:lpstr>Polimorfizam</vt:lpstr>
      <vt:lpstr>Polimorfizam</vt:lpstr>
      <vt:lpstr>Polimorfizam</vt:lpstr>
      <vt:lpstr>Polimorfizam</vt:lpstr>
      <vt:lpstr>Polimorfizam</vt:lpstr>
      <vt:lpstr>Polimorfizam</vt:lpstr>
      <vt:lpstr>Polimorfizam</vt:lpstr>
      <vt:lpstr>Polimorfizam</vt:lpstr>
      <vt:lpstr>Polimorfizam</vt:lpstr>
      <vt:lpstr>OOP u C#-u</vt:lpstr>
      <vt:lpstr>OOP u C#-u</vt:lpstr>
      <vt:lpstr>Konstruktor</vt:lpstr>
      <vt:lpstr>Konstruktor</vt:lpstr>
      <vt:lpstr>Konstruktor</vt:lpstr>
      <vt:lpstr>Konstruktor</vt:lpstr>
      <vt:lpstr>Konstruktor</vt:lpstr>
      <vt:lpstr>Konstruktor</vt:lpstr>
      <vt:lpstr>Konstruktor</vt:lpstr>
      <vt:lpstr>Konstruktor</vt:lpstr>
      <vt:lpstr>OOP u C#-u</vt:lpstr>
      <vt:lpstr>Property geteri i seteri</vt:lpstr>
      <vt:lpstr>Property geteri i seteri</vt:lpstr>
      <vt:lpstr>Property geteri i seteri</vt:lpstr>
      <vt:lpstr>Property geteri i seteri</vt:lpstr>
      <vt:lpstr>OOP u C#-u</vt:lpstr>
      <vt:lpstr>Inferenca tipova (var)</vt:lpstr>
      <vt:lpstr>Inferenca tipova (var)</vt:lpstr>
      <vt:lpstr>Inferenca tipova (var)</vt:lpstr>
      <vt:lpstr>Inferenca tipova (var)</vt:lpstr>
      <vt:lpstr>Inferenca tipova (var)</vt:lpstr>
      <vt:lpstr>Inferenca tipova (var)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Objektno-orijentisano programiranje #2</dc:title>
  <dc:creator>Miroslav Gavrilov</dc:creator>
  <cp:lastModifiedBy>Miroslav Gavrilov</cp:lastModifiedBy>
  <cp:revision>13</cp:revision>
  <dcterms:created xsi:type="dcterms:W3CDTF">2020-05-03T09:48:54Z</dcterms:created>
  <dcterms:modified xsi:type="dcterms:W3CDTF">2020-05-03T11:43:58Z</dcterms:modified>
</cp:coreProperties>
</file>